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87" r:id="rId5"/>
    <p:sldId id="288" r:id="rId6"/>
    <p:sldId id="289" r:id="rId7"/>
    <p:sldId id="291" r:id="rId8"/>
    <p:sldId id="296" r:id="rId9"/>
    <p:sldId id="294" r:id="rId10"/>
    <p:sldId id="293" r:id="rId11"/>
    <p:sldId id="298" r:id="rId12"/>
    <p:sldId id="299" r:id="rId13"/>
    <p:sldId id="292" r:id="rId14"/>
    <p:sldId id="297" r:id="rId15"/>
    <p:sldId id="300" r:id="rId16"/>
    <p:sldId id="3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文涛" initials="张文涛" lastIdx="1" clrIdx="0">
    <p:extLst>
      <p:ext uri="{19B8F6BF-5375-455C-9EA6-DF929625EA0E}">
        <p15:presenceInfo xmlns:p15="http://schemas.microsoft.com/office/powerpoint/2012/main" userId="99fa8a706204a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8892" autoAdjust="0"/>
  </p:normalViewPr>
  <p:slideViewPr>
    <p:cSldViewPr snapToGrid="0">
      <p:cViewPr varScale="1">
        <p:scale>
          <a:sx n="56" d="100"/>
          <a:sy n="56" d="100"/>
        </p:scale>
        <p:origin x="10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95871-9534-4945-8AEA-F4CD39B8C31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0F53-B51A-4384-8FA1-D67E7950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6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1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3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6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7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0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9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1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8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0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0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9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3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6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0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0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F8C1-F2AF-4686-9674-648346C2B96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4925647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53" name="文本框 58"/>
          <p:cNvSpPr txBox="1">
            <a:spLocks noChangeArrowheads="1"/>
          </p:cNvSpPr>
          <p:nvPr/>
        </p:nvSpPr>
        <p:spPr bwMode="auto">
          <a:xfrm>
            <a:off x="1791421" y="2191328"/>
            <a:ext cx="86091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1C488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COBRA: A combined regression </a:t>
            </a:r>
            <a:r>
              <a:rPr lang="en-US" altLang="zh-CN" sz="3200" b="1" dirty="0" smtClean="0">
                <a:solidFill>
                  <a:srgbClr val="1C488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strategy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b="1" dirty="0">
              <a:solidFill>
                <a:srgbClr val="1C488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                     </a:t>
            </a:r>
            <a:r>
              <a:rPr lang="en-US" altLang="zh-CN" sz="2400" dirty="0" smtClean="0"/>
              <a:t>Journal </a:t>
            </a:r>
            <a:r>
              <a:rPr lang="en-US" altLang="zh-CN" sz="2400" dirty="0"/>
              <a:t>of Multivariate Analysis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b="1" dirty="0">
              <a:solidFill>
                <a:srgbClr val="1C488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文本框 59"/>
          <p:cNvSpPr txBox="1">
            <a:spLocks noChangeArrowheads="1"/>
          </p:cNvSpPr>
          <p:nvPr/>
        </p:nvSpPr>
        <p:spPr bwMode="auto">
          <a:xfrm>
            <a:off x="10589623" y="5637340"/>
            <a:ext cx="427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2018.05.24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张文涛</a:t>
            </a:r>
          </a:p>
        </p:txBody>
      </p:sp>
    </p:spTree>
    <p:extLst>
      <p:ext uri="{BB962C8B-B14F-4D97-AF65-F5344CB8AC3E}">
        <p14:creationId xmlns:p14="http://schemas.microsoft.com/office/powerpoint/2010/main" val="29577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33845" y="1051660"/>
            <a:ext cx="8192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 Gaussian with mean </a:t>
            </a:r>
            <a:r>
              <a:rPr lang="en-US" altLang="zh-CN" dirty="0" smtClean="0"/>
              <a:t>0 and </a:t>
            </a:r>
            <a:r>
              <a:rPr lang="en-US" altLang="zh-CN" dirty="0"/>
              <a:t>covariance </a:t>
            </a:r>
            <a:r>
              <a:rPr lang="en-US" altLang="zh-CN" dirty="0" smtClean="0"/>
              <a:t>matrix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sz="2400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80058" y="1334796"/>
                <a:ext cx="5441822" cy="69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to as </a:t>
                </a:r>
                <a:r>
                  <a:rPr lang="en-US" altLang="zh-CN" dirty="0" smtClean="0"/>
                  <a:t>“Correlated</a:t>
                </a:r>
                <a:r>
                  <a:rPr lang="en-US" altLang="zh-CN" dirty="0"/>
                  <a:t>”)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58" y="1334796"/>
                <a:ext cx="5441822" cy="692113"/>
              </a:xfrm>
              <a:prstGeom prst="rect">
                <a:avLst/>
              </a:prstGeom>
              <a:blipFill rotWithShape="0">
                <a:blip r:embed="rId3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37" y="1882657"/>
            <a:ext cx="7396978" cy="47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4" y="1967159"/>
            <a:ext cx="5028782" cy="4184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348" y="2982898"/>
            <a:ext cx="5072920" cy="32536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783" y="1324743"/>
            <a:ext cx="28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Compare with superlearner: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52" y="1969326"/>
            <a:ext cx="7405120" cy="21036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431" y="1485625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 on high dimensional data: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9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714" y="790050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.On Real </a:t>
            </a:r>
            <a:r>
              <a:rPr lang="en-US" altLang="zh-CN" sz="2800" dirty="0"/>
              <a:t>data: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7" y="1432274"/>
            <a:ext cx="9113341" cy="2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.On real </a:t>
            </a:r>
            <a:r>
              <a:rPr lang="en-US" altLang="zh-CN" sz="2800" dirty="0"/>
              <a:t>data: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66" y="1552076"/>
            <a:ext cx="10292906" cy="38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1.Advantage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77048" y="1411549"/>
            <a:ext cx="8140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Very Fast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Model-free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Perform </a:t>
            </a:r>
            <a:r>
              <a:rPr lang="en-US" altLang="zh-CN" dirty="0"/>
              <a:t>asymptotically at least as </a:t>
            </a:r>
            <a:r>
              <a:rPr lang="en-US" altLang="zh-CN" dirty="0" smtClean="0"/>
              <a:t>well  as the </a:t>
            </a:r>
            <a:r>
              <a:rPr lang="en-US" altLang="zh-CN" dirty="0"/>
              <a:t>best </a:t>
            </a:r>
            <a:r>
              <a:rPr lang="en-US" altLang="zh-CN" dirty="0" smtClean="0"/>
              <a:t> </a:t>
            </a:r>
            <a:r>
              <a:rPr lang="en-US" altLang="zh-CN" dirty="0"/>
              <a:t>basic estimators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4346" y="3094878"/>
            <a:ext cx="3777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2.Improvements</a:t>
            </a:r>
            <a:r>
              <a:rPr lang="en-US" altLang="zh-CN" dirty="0" smtClean="0"/>
              <a:t> </a:t>
            </a:r>
            <a:r>
              <a:rPr lang="en-US" altLang="zh-CN" sz="2800" dirty="0"/>
              <a:t>Needed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048" y="3925409"/>
            <a:ext cx="8140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data is not fully </a:t>
            </a:r>
            <a:r>
              <a:rPr lang="en-US" altLang="zh-CN" dirty="0" smtClean="0"/>
              <a:t>utilized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Difficulty </a:t>
            </a:r>
            <a:r>
              <a:rPr lang="en-US" altLang="zh-CN" dirty="0"/>
              <a:t>in finding the o</a:t>
            </a:r>
            <a:r>
              <a:rPr lang="en-US" altLang="zh-CN" dirty="0" smtClean="0"/>
              <a:t>ptimal parameters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Not suitable for the classification task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process of the </a:t>
            </a:r>
            <a:r>
              <a:rPr lang="en-US" altLang="zh-CN" dirty="0"/>
              <a:t>predict</a:t>
            </a:r>
            <a:r>
              <a:rPr lang="en-US" altLang="zh-CN" dirty="0" smtClean="0"/>
              <a:t> task can still be improved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1.Disadvantage of KNN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77048" y="1411549"/>
            <a:ext cx="8140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k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data in the train set may not close to the forecast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Overfitting when the k value is small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Calculating the </a:t>
            </a:r>
            <a:r>
              <a:rPr lang="en-US" altLang="zh-CN" dirty="0"/>
              <a:t>distance directly based on the original feature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When the variance of training set is large </a:t>
            </a:r>
            <a:r>
              <a:rPr lang="en-US" altLang="zh-CN" dirty="0" smtClean="0"/>
              <a:t>or it has many irrelevant features, </a:t>
            </a:r>
            <a:r>
              <a:rPr lang="en-US" altLang="zh-CN" dirty="0"/>
              <a:t>the performance of KNN will drop sharply.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102" y="3819030"/>
            <a:ext cx="596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.Disadvantage of Stacking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77048" y="4449094"/>
            <a:ext cx="814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Multiple collinearity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Overfitting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8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/>
          </p:cNvSpPr>
          <p:nvPr/>
        </p:nvSpPr>
        <p:spPr bwMode="auto">
          <a:xfrm>
            <a:off x="5614988" y="0"/>
            <a:ext cx="6423025" cy="6858000"/>
          </a:xfrm>
          <a:custGeom>
            <a:avLst/>
            <a:gdLst>
              <a:gd name="T0" fmla="*/ 7605142 w 5769204"/>
              <a:gd name="T1" fmla="*/ 9427 h 6858000"/>
              <a:gd name="T2" fmla="*/ 23292933 w 5769204"/>
              <a:gd name="T3" fmla="*/ 0 h 6858000"/>
              <a:gd name="T4" fmla="*/ 23292933 w 5769204"/>
              <a:gd name="T5" fmla="*/ 6858000 h 6858000"/>
              <a:gd name="T6" fmla="*/ 0 w 5769204"/>
              <a:gd name="T7" fmla="*/ 6858000 h 6858000"/>
              <a:gd name="T8" fmla="*/ 760514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矩形 1"/>
          <p:cNvSpPr>
            <a:spLocks/>
          </p:cNvSpPr>
          <p:nvPr/>
        </p:nvSpPr>
        <p:spPr bwMode="auto">
          <a:xfrm>
            <a:off x="5768975" y="0"/>
            <a:ext cx="6423025" cy="6858000"/>
          </a:xfrm>
          <a:custGeom>
            <a:avLst/>
            <a:gdLst>
              <a:gd name="T0" fmla="*/ 7605142 w 5769204"/>
              <a:gd name="T1" fmla="*/ 9427 h 6858000"/>
              <a:gd name="T2" fmla="*/ 23292933 w 5769204"/>
              <a:gd name="T3" fmla="*/ 0 h 6858000"/>
              <a:gd name="T4" fmla="*/ 23292933 w 5769204"/>
              <a:gd name="T5" fmla="*/ 6858000 h 6858000"/>
              <a:gd name="T6" fmla="*/ 0 w 5769204"/>
              <a:gd name="T7" fmla="*/ 6858000 h 6858000"/>
              <a:gd name="T8" fmla="*/ 760514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等腰三角形 4"/>
          <p:cNvSpPr>
            <a:spLocks/>
          </p:cNvSpPr>
          <p:nvPr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40616 w 2436495"/>
              <a:gd name="T3" fmla="*/ 249609 h 3543376"/>
              <a:gd name="T4" fmla="*/ 2096758 w 2436495"/>
              <a:gd name="T5" fmla="*/ 3542401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等腰三角形 4"/>
          <p:cNvSpPr>
            <a:spLocks/>
          </p:cNvSpPr>
          <p:nvPr/>
        </p:nvSpPr>
        <p:spPr bwMode="auto">
          <a:xfrm rot="10452885">
            <a:off x="9837738" y="146050"/>
            <a:ext cx="1068387" cy="1552575"/>
          </a:xfrm>
          <a:custGeom>
            <a:avLst/>
            <a:gdLst>
              <a:gd name="T0" fmla="*/ 0 w 2436495"/>
              <a:gd name="T1" fmla="*/ 0 h 3543376"/>
              <a:gd name="T2" fmla="*/ 54 w 2436495"/>
              <a:gd name="T3" fmla="*/ 5 h 3543376"/>
              <a:gd name="T4" fmla="*/ 46 w 2436495"/>
              <a:gd name="T5" fmla="*/ 78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矩形 31"/>
          <p:cNvSpPr>
            <a:spLocks noChangeArrowheads="1"/>
          </p:cNvSpPr>
          <p:nvPr/>
        </p:nvSpPr>
        <p:spPr bwMode="auto">
          <a:xfrm>
            <a:off x="2057481" y="1388459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461403" y="1423957"/>
            <a:ext cx="23313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矩形 29"/>
          <p:cNvSpPr>
            <a:spLocks noChangeArrowheads="1"/>
          </p:cNvSpPr>
          <p:nvPr/>
        </p:nvSpPr>
        <p:spPr bwMode="auto">
          <a:xfrm>
            <a:off x="533376" y="13884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1" name="文本框 30"/>
          <p:cNvSpPr txBox="1">
            <a:spLocks noChangeArrowheads="1"/>
          </p:cNvSpPr>
          <p:nvPr/>
        </p:nvSpPr>
        <p:spPr bwMode="auto">
          <a:xfrm>
            <a:off x="709589" y="14249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3082" name="矩形 38"/>
          <p:cNvSpPr>
            <a:spLocks noChangeArrowheads="1"/>
          </p:cNvSpPr>
          <p:nvPr/>
        </p:nvSpPr>
        <p:spPr bwMode="auto">
          <a:xfrm>
            <a:off x="2057481" y="2048859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2628485" y="2100634"/>
            <a:ext cx="1927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矩形 36"/>
          <p:cNvSpPr>
            <a:spLocks noChangeArrowheads="1"/>
          </p:cNvSpPr>
          <p:nvPr/>
        </p:nvSpPr>
        <p:spPr bwMode="auto">
          <a:xfrm>
            <a:off x="533376" y="20488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5" name="文本框 37"/>
          <p:cNvSpPr txBox="1">
            <a:spLocks noChangeArrowheads="1"/>
          </p:cNvSpPr>
          <p:nvPr/>
        </p:nvSpPr>
        <p:spPr bwMode="auto">
          <a:xfrm>
            <a:off x="709589" y="20853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3086" name="矩形 45"/>
          <p:cNvSpPr>
            <a:spLocks noChangeArrowheads="1"/>
          </p:cNvSpPr>
          <p:nvPr/>
        </p:nvSpPr>
        <p:spPr bwMode="auto">
          <a:xfrm>
            <a:off x="2044676" y="2709259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7" name="Rectangle 6"/>
          <p:cNvSpPr>
            <a:spLocks noChangeArrowheads="1"/>
          </p:cNvSpPr>
          <p:nvPr/>
        </p:nvSpPr>
        <p:spPr bwMode="auto">
          <a:xfrm>
            <a:off x="2230626" y="2753679"/>
            <a:ext cx="2722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</a:t>
            </a:r>
          </a:p>
        </p:txBody>
      </p:sp>
      <p:sp>
        <p:nvSpPr>
          <p:cNvPr id="3088" name="矩形 43"/>
          <p:cNvSpPr>
            <a:spLocks noChangeArrowheads="1"/>
          </p:cNvSpPr>
          <p:nvPr/>
        </p:nvSpPr>
        <p:spPr bwMode="auto">
          <a:xfrm>
            <a:off x="530201" y="27092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9" name="文本框 44"/>
          <p:cNvSpPr txBox="1">
            <a:spLocks noChangeArrowheads="1"/>
          </p:cNvSpPr>
          <p:nvPr/>
        </p:nvSpPr>
        <p:spPr bwMode="auto">
          <a:xfrm>
            <a:off x="706414" y="27457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3090" name="矩形 52"/>
          <p:cNvSpPr>
            <a:spLocks noChangeArrowheads="1"/>
          </p:cNvSpPr>
          <p:nvPr/>
        </p:nvSpPr>
        <p:spPr bwMode="auto">
          <a:xfrm>
            <a:off x="2057481" y="3378708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91" name="Rectangle 6"/>
          <p:cNvSpPr>
            <a:spLocks noChangeArrowheads="1"/>
          </p:cNvSpPr>
          <p:nvPr/>
        </p:nvSpPr>
        <p:spPr bwMode="auto">
          <a:xfrm>
            <a:off x="2329856" y="3406142"/>
            <a:ext cx="2367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Experiments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" name="矩形 50"/>
          <p:cNvSpPr>
            <a:spLocks noChangeArrowheads="1"/>
          </p:cNvSpPr>
          <p:nvPr/>
        </p:nvSpPr>
        <p:spPr bwMode="auto">
          <a:xfrm>
            <a:off x="530201" y="33696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3" name="文本框 51"/>
          <p:cNvSpPr txBox="1">
            <a:spLocks noChangeArrowheads="1"/>
          </p:cNvSpPr>
          <p:nvPr/>
        </p:nvSpPr>
        <p:spPr bwMode="auto">
          <a:xfrm>
            <a:off x="706414" y="34061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grpSp>
        <p:nvGrpSpPr>
          <p:cNvPr id="3094" name="组合 54"/>
          <p:cNvGrpSpPr>
            <a:grpSpLocks/>
          </p:cNvGrpSpPr>
          <p:nvPr/>
        </p:nvGrpSpPr>
        <p:grpSpPr bwMode="auto">
          <a:xfrm>
            <a:off x="202933" y="241923"/>
            <a:ext cx="2701925" cy="900113"/>
            <a:chOff x="0" y="0"/>
            <a:chExt cx="2702007" cy="899374"/>
          </a:xfrm>
        </p:grpSpPr>
        <p:grpSp>
          <p:nvGrpSpPr>
            <p:cNvPr id="3100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3102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3103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01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52"/>
          <p:cNvSpPr>
            <a:spLocks noChangeArrowheads="1"/>
          </p:cNvSpPr>
          <p:nvPr/>
        </p:nvSpPr>
        <p:spPr bwMode="auto">
          <a:xfrm>
            <a:off x="2057481" y="4049541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585634" y="4080959"/>
            <a:ext cx="2367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0"/>
          <p:cNvSpPr>
            <a:spLocks noChangeArrowheads="1"/>
          </p:cNvSpPr>
          <p:nvPr/>
        </p:nvSpPr>
        <p:spPr bwMode="auto">
          <a:xfrm>
            <a:off x="543006" y="4049541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1" name="文本框 51"/>
          <p:cNvSpPr txBox="1">
            <a:spLocks noChangeArrowheads="1"/>
          </p:cNvSpPr>
          <p:nvPr/>
        </p:nvSpPr>
        <p:spPr bwMode="auto">
          <a:xfrm>
            <a:off x="719219" y="4086054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065540" y="4768778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576969" y="4813198"/>
            <a:ext cx="153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51065" y="4768778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0" name="文本框 51"/>
          <p:cNvSpPr txBox="1">
            <a:spLocks noChangeArrowheads="1"/>
          </p:cNvSpPr>
          <p:nvPr/>
        </p:nvSpPr>
        <p:spPr bwMode="auto">
          <a:xfrm>
            <a:off x="727278" y="4805291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2044676" y="5572344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556105" y="5616764"/>
            <a:ext cx="153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30201" y="5572344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" name="文本框 51"/>
          <p:cNvSpPr txBox="1">
            <a:spLocks noChangeArrowheads="1"/>
          </p:cNvSpPr>
          <p:nvPr/>
        </p:nvSpPr>
        <p:spPr bwMode="auto">
          <a:xfrm>
            <a:off x="706414" y="5608857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424" y="945715"/>
            <a:ext cx="110120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a </a:t>
            </a:r>
            <a:r>
              <a:rPr lang="en-US" altLang="zh-CN" sz="2400" dirty="0" smtClean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nonparametric approach </a:t>
            </a: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based on an original proximity criterion to </a:t>
            </a:r>
            <a:r>
              <a:rPr lang="en-US" altLang="zh-CN" sz="2400" dirty="0" smtClean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combine estimators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nonlinear, data-dependent </a:t>
            </a:r>
            <a:endParaRPr lang="en-US" altLang="zh-CN" sz="2400" dirty="0" smtClean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a regression </a:t>
            </a:r>
            <a:r>
              <a:rPr lang="en-US" altLang="zh-CN" sz="2400" dirty="0" smtClean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collective over </a:t>
            </a: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the given basic machines</a:t>
            </a:r>
            <a:endParaRPr lang="en-US" altLang="zh-CN" sz="2400" dirty="0" smtClean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4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96" y="682625"/>
            <a:ext cx="9485014" cy="4880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○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08" r="-515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○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08" r="-515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1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020" y="1150663"/>
            <a:ext cx="8383509" cy="4383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225" y="708395"/>
            <a:ext cx="5524971" cy="416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49743" y="4376017"/>
                <a:ext cx="745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743" y="4376017"/>
                <a:ext cx="7452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肘形连接符 12"/>
          <p:cNvCxnSpPr/>
          <p:nvPr/>
        </p:nvCxnSpPr>
        <p:spPr>
          <a:xfrm rot="16200000" flipV="1">
            <a:off x="3469558" y="4164409"/>
            <a:ext cx="403249" cy="389299"/>
          </a:xfrm>
          <a:prstGeom prst="bentConnector3">
            <a:avLst>
              <a:gd name="adj1" fmla="val 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25972" y="2433234"/>
                <a:ext cx="750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72" y="2433234"/>
                <a:ext cx="75052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肘形连接符 16"/>
          <p:cNvCxnSpPr/>
          <p:nvPr/>
        </p:nvCxnSpPr>
        <p:spPr>
          <a:xfrm rot="16200000" flipH="1">
            <a:off x="2972857" y="2790428"/>
            <a:ext cx="663317" cy="344032"/>
          </a:xfrm>
          <a:prstGeom prst="bentConnector3">
            <a:avLst>
              <a:gd name="adj1" fmla="val 3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3464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35095" y="1248020"/>
                <a:ext cx="2607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95" y="1248020"/>
                <a:ext cx="26077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3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74625" y="87868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Traing data: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659650" y="1248020"/>
                <a:ext cx="2007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50" y="1248020"/>
                <a:ext cx="20074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12" t="-180000" b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975207" y="86699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Goal: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74625" y="1894351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Process: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46156" y="2263683"/>
                <a:ext cx="6132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1.Splitting the data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into  two data </a:t>
                </a:r>
                <a:r>
                  <a:rPr lang="en-US" altLang="zh-CN" dirty="0" smtClean="0"/>
                  <a:t>sequences: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56" y="2263683"/>
                <a:ext cx="613241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95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84151" y="2725348"/>
                <a:ext cx="2849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51" y="2725348"/>
                <a:ext cx="284949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767071" y="2725348"/>
                <a:ext cx="54109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71" y="2725348"/>
                <a:ext cx="54109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46156" y="3233179"/>
                <a:ext cx="6132418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2.Fitting the model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on the first subsample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56" y="3233179"/>
                <a:ext cx="6132418" cy="658514"/>
              </a:xfrm>
              <a:prstGeom prst="rect">
                <a:avLst/>
              </a:prstGeom>
              <a:blipFill rotWithShape="0">
                <a:blip r:embed="rId8"/>
                <a:stretch>
                  <a:fillRect l="-795"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46156" y="3781086"/>
                <a:ext cx="6132418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3.Getting </a:t>
                </a:r>
                <a:r>
                  <a:rPr lang="en-US" altLang="zh-CN" dirty="0"/>
                  <a:t>the collective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56" y="3781086"/>
                <a:ext cx="6132418" cy="658514"/>
              </a:xfrm>
              <a:prstGeom prst="rect">
                <a:avLst/>
              </a:prstGeom>
              <a:blipFill rotWithShape="0">
                <a:blip r:embed="rId9"/>
                <a:stretch>
                  <a:fillRect l="-795" t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3729" y="4110343"/>
            <a:ext cx="3332568" cy="63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40366" y="4796749"/>
                <a:ext cx="6038208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where the random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take the form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66" y="4796749"/>
                <a:ext cx="6038208" cy="658514"/>
              </a:xfrm>
              <a:prstGeom prst="rect">
                <a:avLst/>
              </a:prstGeom>
              <a:blipFill rotWithShape="0">
                <a:blip r:embed="rId11"/>
                <a:stretch>
                  <a:fillRect l="-909" t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5833" y="5319434"/>
            <a:ext cx="4613063" cy="78084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351" y="5536031"/>
            <a:ext cx="2118918" cy="2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866994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Base model: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48" y="1882657"/>
            <a:ext cx="8459463" cy="2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8234" y="1367410"/>
                <a:ext cx="8147477" cy="15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</a:t>
                </a:r>
                <a:r>
                  <a:rPr lang="en-US" altLang="zh-CN" dirty="0" smtClean="0"/>
                  <a:t>to as </a:t>
                </a:r>
                <a:r>
                  <a:rPr lang="en-US" altLang="zh-CN" dirty="0"/>
                  <a:t>“Uncorrelated</a:t>
                </a:r>
                <a:r>
                  <a:rPr lang="en-US" altLang="zh-CN" dirty="0" smtClean="0"/>
                  <a:t>”)</a:t>
                </a:r>
              </a:p>
              <a:p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Gaussian with mean </a:t>
                </a:r>
                <a:r>
                  <a:rPr lang="en-US" altLang="zh-CN" dirty="0" smtClean="0"/>
                  <a:t>0 and </a:t>
                </a:r>
                <a:r>
                  <a:rPr lang="en-US" altLang="zh-CN" dirty="0"/>
                  <a:t>covariance </a:t>
                </a:r>
                <a:r>
                  <a:rPr lang="en-US" altLang="zh-CN" dirty="0" smtClean="0"/>
                  <a:t>matrix 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4" y="1367410"/>
                <a:ext cx="8147477" cy="1574598"/>
              </a:xfrm>
              <a:prstGeom prst="rect">
                <a:avLst/>
              </a:prstGeom>
              <a:blipFill rotWithShape="0">
                <a:blip r:embed="rId3"/>
                <a:stretch>
                  <a:fillRect l="-524" t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86590" y="1878874"/>
                <a:ext cx="5441822" cy="69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to as </a:t>
                </a:r>
                <a:r>
                  <a:rPr lang="en-US" altLang="zh-CN" dirty="0" smtClean="0"/>
                  <a:t>“Correlated</a:t>
                </a:r>
                <a:r>
                  <a:rPr lang="en-US" altLang="zh-CN" dirty="0"/>
                  <a:t>”)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90" y="1878874"/>
                <a:ext cx="5441822" cy="692113"/>
              </a:xfrm>
              <a:prstGeom prst="rect">
                <a:avLst/>
              </a:prstGeom>
              <a:blipFill rotWithShape="0">
                <a:blip r:embed="rId4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34" y="2587536"/>
            <a:ext cx="5587456" cy="33773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885" y="2587536"/>
            <a:ext cx="5396438" cy="14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8234" y="1367410"/>
                <a:ext cx="8147477" cy="1297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</a:t>
                </a:r>
                <a:r>
                  <a:rPr lang="en-US" altLang="zh-CN" dirty="0" smtClean="0"/>
                  <a:t>to as </a:t>
                </a:r>
                <a:r>
                  <a:rPr lang="en-US" altLang="zh-CN" dirty="0"/>
                  <a:t>“Uncorrelated</a:t>
                </a:r>
                <a:r>
                  <a:rPr lang="en-US" altLang="zh-CN" dirty="0" smtClean="0"/>
                  <a:t>”)</a:t>
                </a:r>
              </a:p>
              <a:p>
                <a:endParaRPr lang="en-US" altLang="zh-CN" dirty="0"/>
              </a:p>
              <a:p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4" y="1367410"/>
                <a:ext cx="8147477" cy="1297599"/>
              </a:xfrm>
              <a:prstGeom prst="rect">
                <a:avLst/>
              </a:prstGeom>
              <a:blipFill rotWithShape="0">
                <a:blip r:embed="rId3"/>
                <a:stretch>
                  <a:fillRect l="-524" t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523" y="1903221"/>
            <a:ext cx="7275918" cy="47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9740</TotalTime>
  <Words>302</Words>
  <Application>Microsoft Office PowerPoint</Application>
  <PresentationFormat>宽屏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汉仪劲楷简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张文涛</dc:creator>
  <cp:lastModifiedBy>张 文涛</cp:lastModifiedBy>
  <cp:revision>203</cp:revision>
  <dcterms:created xsi:type="dcterms:W3CDTF">2018-01-12T02:28:06Z</dcterms:created>
  <dcterms:modified xsi:type="dcterms:W3CDTF">2018-08-02T00:40:38Z</dcterms:modified>
</cp:coreProperties>
</file>