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8" r:id="rId4"/>
    <p:sldId id="279" r:id="rId5"/>
    <p:sldId id="280" r:id="rId6"/>
    <p:sldId id="275" r:id="rId7"/>
    <p:sldId id="281" r:id="rId8"/>
    <p:sldId id="277" r:id="rId9"/>
    <p:sldId id="290" r:id="rId10"/>
    <p:sldId id="282" r:id="rId11"/>
    <p:sldId id="292" r:id="rId12"/>
    <p:sldId id="288" r:id="rId13"/>
    <p:sldId id="289" r:id="rId14"/>
    <p:sldId id="291" r:id="rId15"/>
    <p:sldId id="283" r:id="rId16"/>
    <p:sldId id="284" r:id="rId17"/>
    <p:sldId id="285" r:id="rId18"/>
    <p:sldId id="286" r:id="rId19"/>
    <p:sldId id="287" r:id="rId20"/>
    <p:sldId id="293" r:id="rId21"/>
    <p:sldId id="294" r:id="rId22"/>
    <p:sldId id="295" r:id="rId23"/>
    <p:sldId id="27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027"/>
  </p:normalViewPr>
  <p:slideViewPr>
    <p:cSldViewPr snapToGrid="0" snapToObjects="1">
      <p:cViewPr varScale="1">
        <p:scale>
          <a:sx n="103" d="100"/>
          <a:sy n="103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47BBA-212D-8843-A27E-E5EA9E7D3520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060FA-BEFA-224E-8BE5-66F70181F4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28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80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15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229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S+1</a:t>
            </a:r>
            <a:r>
              <a:rPr kumimoji="1" lang="en-US" altLang="zh-CN" baseline="0" dirty="0" smtClean="0"/>
              <a:t> groups in total, any s stragglers would have at least 1 non-straggler processing it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183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04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596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66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Artificial</a:t>
            </a:r>
            <a:r>
              <a:rPr kumimoji="1" lang="en-US" altLang="zh-CN" baseline="0" dirty="0" smtClean="0"/>
              <a:t> datasets and delays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56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Without artificial</a:t>
            </a:r>
            <a:r>
              <a:rPr kumimoji="1" lang="en-US" altLang="zh-CN" baseline="0" dirty="0" smtClean="0"/>
              <a:t> delays</a:t>
            </a:r>
          </a:p>
          <a:p>
            <a:r>
              <a:rPr kumimoji="1" lang="en-US" altLang="zh-CN" baseline="0" dirty="0" smtClean="0"/>
              <a:t>All delays incurred from the AWS cluster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43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kumimoji="1" lang="en-US" altLang="zh-CN" dirty="0" smtClean="0"/>
              <a:t>stochastic gradient vs. full gradient</a:t>
            </a:r>
          </a:p>
          <a:p>
            <a:pPr marL="228600" indent="-228600">
              <a:buAutoNum type="arabicParenBoth"/>
            </a:pPr>
            <a:r>
              <a:rPr kumimoji="1" lang="en-US" altLang="zh-CN" dirty="0" smtClean="0"/>
              <a:t>same</a:t>
            </a:r>
            <a:r>
              <a:rPr kumimoji="1" lang="en-US" altLang="zh-CN" baseline="0" dirty="0" smtClean="0"/>
              <a:t> distribution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particular machine is more likely to be a straggler, samples on that machine will likely be underrepresented in the final model, unless particular countermeasures are deployed.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in structured models such as linear-chain CRFs, the computation of the gradient is proportional to the length of the sequence. Therefore, extraordinarily long examples can be ignored very frequently. </a:t>
            </a:r>
            <a:endParaRPr lang="en-US" altLang="zh-CN" dirty="0" smtClean="0"/>
          </a:p>
          <a:p>
            <a:pPr marL="228600" indent="-228600">
              <a:buAutoNum type="arabicParenBoth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11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675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717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13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556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58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Up to 5X</a:t>
            </a:r>
          </a:p>
          <a:p>
            <a:r>
              <a:rPr kumimoji="1" lang="en-US" altLang="zh-CN" dirty="0" smtClean="0"/>
              <a:t>Straggling</a:t>
            </a:r>
            <a:r>
              <a:rPr kumimoji="1" lang="en-US" altLang="zh-CN" baseline="0" dirty="0" smtClean="0"/>
              <a:t> behavior was consistent in the same machine</a:t>
            </a:r>
            <a:endParaRPr kumimoji="1" lang="en-US" altLang="zh-CN" dirty="0" smtClean="0"/>
          </a:p>
          <a:p>
            <a:r>
              <a:rPr kumimoji="1" lang="en-US" altLang="zh-CN" dirty="0" smtClean="0"/>
              <a:t>Having Burstable</a:t>
            </a:r>
            <a:r>
              <a:rPr kumimoji="1" lang="en-US" altLang="zh-CN" baseline="0" dirty="0" smtClean="0"/>
              <a:t> Performance</a:t>
            </a:r>
          </a:p>
          <a:p>
            <a:r>
              <a:rPr kumimoji="1" lang="en-US" altLang="zh-CN" baseline="0" dirty="0" smtClean="0"/>
              <a:t>Low-cost machines have higher variety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1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27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953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477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424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Necessity: </a:t>
            </a:r>
            <a:r>
              <a:rPr kumimoji="1" lang="zh-CN" altLang="en-US" dirty="0" smtClean="0"/>
              <a:t>线性相关，有无用的值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043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60FA-BEFA-224E-8BE5-66F70181F48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09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B66A-F237-C642-BC76-A6016AD3F101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66BA-919D-6646-897B-13600680E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72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B66A-F237-C642-BC76-A6016AD3F101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66BA-919D-6646-897B-13600680E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03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B66A-F237-C642-BC76-A6016AD3F101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66BA-919D-6646-897B-13600680E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39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B66A-F237-C642-BC76-A6016AD3F101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66BA-919D-6646-897B-13600680E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89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B66A-F237-C642-BC76-A6016AD3F101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66BA-919D-6646-897B-13600680E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6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B66A-F237-C642-BC76-A6016AD3F101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66BA-919D-6646-897B-13600680E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62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B66A-F237-C642-BC76-A6016AD3F101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66BA-919D-6646-897B-13600680E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34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B66A-F237-C642-BC76-A6016AD3F101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66BA-919D-6646-897B-13600680E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03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B66A-F237-C642-BC76-A6016AD3F101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66BA-919D-6646-897B-13600680E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1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B66A-F237-C642-BC76-A6016AD3F101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66BA-919D-6646-897B-13600680E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16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B66A-F237-C642-BC76-A6016AD3F101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66BA-919D-6646-897B-13600680E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55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4B66A-F237-C642-BC76-A6016AD3F101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66BA-919D-6646-897B-13600680E0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73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220.png"/><Relationship Id="rId5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5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19650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Book Antiqua" charset="0"/>
                <a:ea typeface="Book Antiqua" charset="0"/>
                <a:cs typeface="Book Antiqua" charset="0"/>
              </a:rPr>
              <a:t>Gradient Coding: Avoiding Stragglers in Distributed Learning</a:t>
            </a:r>
            <a:endParaRPr lang="zh-CN" altLang="en-US" sz="4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367618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Book Antiqua" charset="0"/>
                <a:ea typeface="Book Antiqua" charset="0"/>
                <a:cs typeface="Book Antiqua" charset="0"/>
              </a:rPr>
              <a:t>Rashish</a:t>
            </a:r>
            <a:r>
              <a:rPr lang="en-US" altLang="zh-CN" sz="2000" dirty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altLang="zh-CN" sz="2000" dirty="0" err="1" smtClean="0">
                <a:latin typeface="Book Antiqua" charset="0"/>
                <a:ea typeface="Book Antiqua" charset="0"/>
                <a:cs typeface="Book Antiqua" charset="0"/>
              </a:rPr>
              <a:t>Tandon</a:t>
            </a:r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lang="en-US" altLang="zh-CN" sz="2000" dirty="0">
                <a:latin typeface="Book Antiqua" charset="0"/>
                <a:ea typeface="Book Antiqua" charset="0"/>
                <a:cs typeface="Book Antiqua" charset="0"/>
              </a:rPr>
              <a:t>	</a:t>
            </a:r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Qi Lei	</a:t>
            </a:r>
            <a:r>
              <a:rPr lang="en-US" altLang="zh-CN" sz="2000" dirty="0">
                <a:latin typeface="Book Antiqua" charset="0"/>
                <a:ea typeface="Book Antiqua" charset="0"/>
                <a:cs typeface="Book Antiqua" charset="0"/>
              </a:rPr>
              <a:t> </a:t>
            </a:r>
            <a:endParaRPr lang="en-US" altLang="zh-CN" sz="2000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altLang="zh-CN" sz="2000" dirty="0" err="1" smtClean="0">
                <a:latin typeface="Book Antiqua" charset="0"/>
                <a:ea typeface="Book Antiqua" charset="0"/>
                <a:cs typeface="Book Antiqua" charset="0"/>
              </a:rPr>
              <a:t>Alexandros</a:t>
            </a:r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altLang="zh-CN" sz="2000" dirty="0">
                <a:latin typeface="Book Antiqua" charset="0"/>
                <a:ea typeface="Book Antiqua" charset="0"/>
                <a:cs typeface="Book Antiqua" charset="0"/>
              </a:rPr>
              <a:t>G. </a:t>
            </a:r>
            <a:r>
              <a:rPr lang="en-US" altLang="zh-CN" sz="2000" dirty="0" err="1">
                <a:latin typeface="Book Antiqua" charset="0"/>
                <a:ea typeface="Book Antiqua" charset="0"/>
                <a:cs typeface="Book Antiqua" charset="0"/>
              </a:rPr>
              <a:t>Dimakis</a:t>
            </a:r>
            <a:r>
              <a:rPr lang="en-US" altLang="zh-CN" sz="2000" dirty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		Nikos </a:t>
            </a:r>
            <a:r>
              <a:rPr lang="en-US" altLang="zh-CN" sz="2000" dirty="0" err="1">
                <a:latin typeface="Book Antiqua" charset="0"/>
                <a:ea typeface="Book Antiqua" charset="0"/>
                <a:cs typeface="Book Antiqua" charset="0"/>
              </a:rPr>
              <a:t>Karampatziakis</a:t>
            </a:r>
            <a:r>
              <a:rPr lang="en-US" altLang="zh-CN" sz="2000" dirty="0">
                <a:latin typeface="Book Antiqua" charset="0"/>
                <a:ea typeface="Book Antiqua" charset="0"/>
                <a:cs typeface="Book Antiqua" charset="0"/>
              </a:rPr>
              <a:t> </a:t>
            </a:r>
            <a:endParaRPr lang="en-US" altLang="zh-CN" sz="2000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Presented </a:t>
            </a:r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by </a:t>
            </a:r>
            <a:r>
              <a:rPr lang="en-US" altLang="zh-CN" sz="2000" dirty="0" err="1" smtClean="0">
                <a:latin typeface="Book Antiqua" charset="0"/>
                <a:ea typeface="Book Antiqua" charset="0"/>
                <a:cs typeface="Book Antiqua" charset="0"/>
              </a:rPr>
              <a:t>Fangcheng</a:t>
            </a:r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 Fu</a:t>
            </a:r>
          </a:p>
          <a:p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2018/07/16</a:t>
            </a:r>
            <a:endParaRPr lang="zh-CN" alt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10" name="Picture 4" descr="peking university logo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767" y="176127"/>
            <a:ext cx="3620466" cy="27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6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5137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Gradient Coding </a:t>
            </a:r>
            <a:r>
              <a:rPr lang="mr-IN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Full Stragglers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53762" y="1754659"/>
                <a:ext cx="1115305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Fractional Repetition Scheme</a:t>
                </a:r>
              </a:p>
              <a:p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(1) Divide the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workers into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n</m:t>
                    </m:r>
                    <m:r>
                      <a:rPr lang="en-US" altLang="zh-CN" sz="2000" b="0" i="0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/(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+1)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[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require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to be multiple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]</a:t>
                </a:r>
                <a:endParaRPr lang="en-US" altLang="zh-CN" sz="2000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(2) In each group, divide data equally and </a:t>
                </a:r>
                <a:r>
                  <a:rPr lang="en-US" altLang="zh-CN" sz="2000" dirty="0" err="1" smtClean="0">
                    <a:latin typeface="Book Antiqua" charset="0"/>
                    <a:ea typeface="Book Antiqua" charset="0"/>
                    <a:cs typeface="Book Antiqua" charset="0"/>
                  </a:rPr>
                  <a:t>disjointly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, assigning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partitions to each worker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" y="1754659"/>
                <a:ext cx="11153053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601" t="-6024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223" y="3165735"/>
            <a:ext cx="4428697" cy="2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2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5137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Gradient Coding </a:t>
            </a:r>
            <a:r>
              <a:rPr lang="mr-IN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Full Stragglers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53762" y="1754659"/>
                <a:ext cx="1115305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Fractional Repetition Scheme</a:t>
                </a:r>
              </a:p>
              <a:p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(1) Divide the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workers into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n</m:t>
                    </m:r>
                    <m:r>
                      <a:rPr lang="en-US" altLang="zh-CN" sz="2000" b="0" i="0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/(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+1)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[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require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to be multiple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]</a:t>
                </a:r>
                <a:endParaRPr lang="en-US" altLang="zh-CN" sz="2000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(2) In each group, divide data equally and </a:t>
                </a:r>
                <a:r>
                  <a:rPr lang="en-US" altLang="zh-CN" sz="2000" dirty="0" err="1" smtClean="0">
                    <a:latin typeface="Book Antiqua" charset="0"/>
                    <a:ea typeface="Book Antiqua" charset="0"/>
                    <a:cs typeface="Book Antiqua" charset="0"/>
                  </a:rPr>
                  <a:t>disjointly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, assigning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partitions to each worker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" y="1754659"/>
                <a:ext cx="11153053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601" t="-6024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82" y="3496360"/>
            <a:ext cx="4909231" cy="17058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213" y="3496359"/>
            <a:ext cx="3577671" cy="19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9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5137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Gradient Coding </a:t>
            </a:r>
            <a:r>
              <a:rPr lang="mr-IN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Full Stragglers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864" y="3044624"/>
            <a:ext cx="5905827" cy="34753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53762" y="1754659"/>
                <a:ext cx="1115305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Fractional Repetition Scheme</a:t>
                </a:r>
              </a:p>
              <a:p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(1) Divide the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workers into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n</m:t>
                    </m:r>
                    <m:r>
                      <a:rPr lang="en-US" altLang="zh-CN" sz="2000" b="0" i="0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/(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+1)</m:t>
                    </m:r>
                  </m:oMath>
                </a14:m>
                <a:endParaRPr lang="en-US" altLang="zh-CN" sz="2000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(2) In each group, divide data equally and </a:t>
                </a:r>
                <a:r>
                  <a:rPr lang="en-US" altLang="zh-CN" sz="2000" dirty="0" err="1" smtClean="0">
                    <a:latin typeface="Book Antiqua" charset="0"/>
                    <a:ea typeface="Book Antiqua" charset="0"/>
                    <a:cs typeface="Book Antiqua" charset="0"/>
                  </a:rPr>
                  <a:t>disjointly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, assigning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partitions to each worker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" y="1754659"/>
                <a:ext cx="11153053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601" t="-6024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8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5137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Gradient Coding </a:t>
            </a:r>
            <a:r>
              <a:rPr lang="mr-IN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Full Stragglers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3762" y="1754659"/>
            <a:ext cx="4689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➣ Cyclic Repetition Scheme </a:t>
            </a:r>
            <a:r>
              <a:rPr lang="mr-IN" altLang="zh-CN" sz="20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 Structure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563" y="2597322"/>
            <a:ext cx="64643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5137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Gradient Coding </a:t>
            </a:r>
            <a:r>
              <a:rPr lang="mr-IN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Full Stragglers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53762" y="1754659"/>
                <a:ext cx="9911559" cy="227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Cyclic Repetition Scheme </a:t>
                </a:r>
                <a:r>
                  <a:rPr lang="mr-IN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–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How to satisfy Condition-1?</a:t>
                </a:r>
              </a:p>
              <a:p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(1) Basic idea: pick every row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𝑐𝑦𝑐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, with its particular support, to lie in </a:t>
                </a:r>
              </a:p>
              <a:p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     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a suitable subspace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𝑆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1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×1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(2) Consider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={</m:t>
                    </m:r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𝐻𝑥</m:t>
                    </m:r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=0, </m:t>
                    </m:r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, i.e., </a:t>
                </a:r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the null/kernel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space of matrix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𝐻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,</a:t>
                </a:r>
              </a:p>
              <a:p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      for some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𝐻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satisfying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𝐻</m:t>
                    </m:r>
                    <m:r>
                      <a:rPr lang="en-US" altLang="zh-CN" sz="2000" b="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1=0</m:t>
                    </m:r>
                  </m:oMath>
                </a14:m>
                <a:endParaRPr lang="en-US" altLang="zh-CN" sz="2000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 (3)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  <a:ea typeface="Book Antiqua" charset="0"/>
                        <a:cs typeface="Book Antiqua" charset="0"/>
                      </a:rPr>
                      <m:t>𝑆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contains vectors with different supports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𝐵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  <a:sym typeface="Wingdings"/>
                  </a:rPr>
                  <a:t> any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𝐻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are </a:t>
                </a:r>
              </a:p>
              <a:p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     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linearly independent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  <a:sym typeface="Wingdings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𝐻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is a MDS matrix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" y="1754659"/>
                <a:ext cx="9911559" cy="2270943"/>
              </a:xfrm>
              <a:prstGeom prst="rect">
                <a:avLst/>
              </a:prstGeom>
              <a:blipFill rotWithShape="0">
                <a:blip r:embed="rId3"/>
                <a:stretch>
                  <a:fillRect l="-677" t="-2688" b="-4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701" y="4076723"/>
            <a:ext cx="5118958" cy="27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1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55130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Gradient Coding </a:t>
            </a:r>
            <a:r>
              <a:rPr lang="mr-IN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Partial Stragglers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3762" y="1754659"/>
                <a:ext cx="94536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Suppose stragglers are not arbitrarily slow, but have a slowdown factor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(&gt;1)</m:t>
                    </m:r>
                  </m:oMath>
                </a14:m>
                <a:endParaRPr lang="en-US" altLang="zh-CN" sz="2000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" y="1754659"/>
                <a:ext cx="9453678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710" t="-15385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53762" y="2154769"/>
            <a:ext cx="992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➣ Reduce computation overhead by allowing some work to be done on slow workers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53762" y="2550182"/>
                <a:ext cx="9245480" cy="2195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Methodology</a:t>
                </a:r>
              </a:p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 (1) Split data into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𝑛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equal-sized partitions, of which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partitions are </a:t>
                </a:r>
              </a:p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       </a:t>
                </a:r>
                <a:r>
                  <a:rPr lang="en-US" altLang="zh-CN" sz="2000" i="1" dirty="0" smtClean="0">
                    <a:latin typeface="Book Antiqua" charset="0"/>
                    <a:ea typeface="Book Antiqua" charset="0"/>
                    <a:cs typeface="Book Antiqua" charset="0"/>
                  </a:rPr>
                  <a:t>coded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partitions and the rest are </a:t>
                </a:r>
                <a:r>
                  <a:rPr lang="en-US" altLang="zh-CN" sz="2000" i="1" dirty="0" smtClean="0">
                    <a:latin typeface="Book Antiqua" charset="0"/>
                    <a:ea typeface="Book Antiqua" charset="0"/>
                    <a:cs typeface="Book Antiqua" charset="0"/>
                  </a:rPr>
                  <a:t>naïve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partitions</a:t>
                </a:r>
              </a:p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 (2) Each worker gets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i="1" dirty="0">
                    <a:latin typeface="Book Antiqua" charset="0"/>
                    <a:ea typeface="Book Antiqua" charset="0"/>
                    <a:cs typeface="Book Antiqua" charset="0"/>
                  </a:rPr>
                  <a:t>naïve</a:t>
                </a:r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partitions, distributed </a:t>
                </a:r>
                <a:r>
                  <a:rPr lang="en-US" altLang="zh-CN" sz="2000" dirty="0" err="1" smtClean="0">
                    <a:latin typeface="Book Antiqua" charset="0"/>
                    <a:ea typeface="Book Antiqua" charset="0"/>
                    <a:cs typeface="Book Antiqua" charset="0"/>
                  </a:rPr>
                  <a:t>disjointly</a:t>
                </a:r>
                <a:endParaRPr lang="en-US" altLang="zh-CN" sz="2000" dirty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 (3) Each worker gets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  <m:r>
                      <a:rPr lang="en-US" altLang="zh-CN" sz="2000" i="1">
                        <a:latin typeface="Cambria Math" charset="0"/>
                        <a:ea typeface="Book Antiqua" charset="0"/>
                        <a:cs typeface="Book Antiqua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i="1" dirty="0">
                    <a:latin typeface="Book Antiqua" charset="0"/>
                    <a:ea typeface="Book Antiqua" charset="0"/>
                    <a:cs typeface="Book Antiqua" charset="0"/>
                  </a:rPr>
                  <a:t>coded</a:t>
                </a:r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partitions, distributed according to an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, </m:t>
                    </m:r>
                    <m:r>
                      <a:rPr lang="en-US" altLang="zh-CN" sz="200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𝐵</m:t>
                    </m:r>
                    <m:r>
                      <a:rPr lang="en-US" altLang="zh-CN" sz="200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) </m:t>
                    </m:r>
                  </m:oMath>
                </a14:m>
                <a:endParaRPr lang="en-US" altLang="zh-CN" sz="2000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      scheme robust to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stragglers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" y="2550182"/>
                <a:ext cx="9245480" cy="2195858"/>
              </a:xfrm>
              <a:prstGeom prst="rect">
                <a:avLst/>
              </a:prstGeom>
              <a:blipFill rotWithShape="0">
                <a:blip r:embed="rId4"/>
                <a:stretch>
                  <a:fillRect l="-726" t="-2493" b="-7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53762" y="4746040"/>
                <a:ext cx="8405506" cy="528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Each worker only has to process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fraction of data,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000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" y="4746040"/>
                <a:ext cx="8405506" cy="528543"/>
              </a:xfrm>
              <a:prstGeom prst="rect">
                <a:avLst/>
              </a:prstGeom>
              <a:blipFill rotWithShape="0">
                <a:blip r:embed="rId5"/>
                <a:stretch>
                  <a:fillRect l="-798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87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55130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Gradient Coding </a:t>
            </a:r>
            <a:r>
              <a:rPr lang="mr-IN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Partial Stragglers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41405" y="5157626"/>
                <a:ext cx="7469930" cy="529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Each worker gets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4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9</m:t>
                        </m:r>
                      </m:den>
                    </m:f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=0.44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fraction of data,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2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3</m:t>
                        </m:r>
                      </m:den>
                    </m:f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=0.67</m:t>
                    </m:r>
                  </m:oMath>
                </a14:m>
                <a:endParaRPr lang="en-US" altLang="zh-CN" sz="2000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5" y="5157626"/>
                <a:ext cx="7469930" cy="529184"/>
              </a:xfrm>
              <a:prstGeom prst="rect">
                <a:avLst/>
              </a:prstGeom>
              <a:blipFill rotWithShape="0">
                <a:blip r:embed="rId3"/>
                <a:stretch>
                  <a:fillRect l="-898" b="-9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922" y="1695163"/>
            <a:ext cx="4791712" cy="31426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1405" y="6006621"/>
            <a:ext cx="6635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➣ Drawback: one extra round </a:t>
            </a:r>
            <a:r>
              <a:rPr lang="en-US" altLang="zh-CN" sz="2000" smtClean="0">
                <a:latin typeface="Book Antiqua" charset="0"/>
                <a:ea typeface="Book Antiqua" charset="0"/>
                <a:cs typeface="Book Antiqua" charset="0"/>
              </a:rPr>
              <a:t>of communication needed</a:t>
            </a:r>
            <a:endParaRPr lang="en-US" altLang="zh-CN" sz="2000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0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2020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Experiments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34" y="1915294"/>
            <a:ext cx="5702217" cy="2953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734" y="1910673"/>
            <a:ext cx="5739206" cy="29767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" y="4971532"/>
            <a:ext cx="12128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2020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Experiments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9595"/>
            <a:ext cx="12192000" cy="36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2020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Experiments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8445"/>
            <a:ext cx="12192000" cy="433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90220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Background and Motivation </a:t>
            </a:r>
            <a:r>
              <a:rPr lang="mr-IN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Stragglers in Distributed SGD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0" y="1847850"/>
            <a:ext cx="3213100" cy="3162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9252" y="5010150"/>
            <a:ext cx="1010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➣ Master waits for all workers</a:t>
            </a:r>
          </a:p>
          <a:p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➣ Key problem: </a:t>
            </a:r>
            <a:r>
              <a:rPr lang="en-US" altLang="zh-CN" sz="2000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Stragglers</a:t>
            </a:r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. The distributed system is only as fast as the slowest worker</a:t>
            </a:r>
          </a:p>
        </p:txBody>
      </p:sp>
    </p:spTree>
    <p:extLst>
      <p:ext uri="{BB962C8B-B14F-4D97-AF65-F5344CB8AC3E}">
        <p14:creationId xmlns:p14="http://schemas.microsoft.com/office/powerpoint/2010/main" val="159561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12715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Further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3762" y="1754659"/>
            <a:ext cx="963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➣ </a:t>
            </a:r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Three parameters: computation load, straggler tolerance and communication cost</a:t>
            </a:r>
            <a:endParaRPr lang="en-US" altLang="zh-CN" sz="2000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53762" y="2154769"/>
                <a:ext cx="8616590" cy="843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Tradeoff: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𝑘</m:t>
                        </m:r>
                      </m:den>
                    </m:f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≥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𝑚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communication reduction factor,</a:t>
                </a:r>
              </a:p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  <a:ea typeface="Book Antiqua" charset="0"/>
                        <a:cs typeface="Book Antiqua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is the number of datasets assigned to worker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" y="2154769"/>
                <a:ext cx="8616590" cy="843436"/>
              </a:xfrm>
              <a:prstGeom prst="rect">
                <a:avLst/>
              </a:prstGeom>
              <a:blipFill rotWithShape="0">
                <a:blip r:embed="rId3"/>
                <a:stretch>
                  <a:fillRect l="-778" r="-637" b="-12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53761" y="6410805"/>
            <a:ext cx="82814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chemeClr val="bg1">
                    <a:lumMod val="50000"/>
                  </a:schemeClr>
                </a:solidFill>
                <a:latin typeface="Book Antiqua" charset="0"/>
                <a:ea typeface="Book Antiqua" charset="0"/>
                <a:cs typeface="Book Antiqua" charset="0"/>
              </a:rPr>
              <a:t>Communication-Computation Efficient Gradient Coding. Min Ye, Emmanuel Abbe. ICML 2018</a:t>
            </a:r>
            <a:endParaRPr lang="en-US" altLang="zh-CN" sz="1500" dirty="0" smtClean="0">
              <a:solidFill>
                <a:schemeClr val="bg1">
                  <a:lumMod val="50000"/>
                </a:schemeClr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53761" y="2998205"/>
                <a:ext cx="5876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When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  <a:ea typeface="Book Antiqua" charset="0"/>
                        <a:cs typeface="Book Antiqua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=1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, the same as work of </a:t>
                </a:r>
                <a:r>
                  <a:rPr lang="en-US" altLang="zh-CN" sz="2000" dirty="0" err="1" smtClean="0">
                    <a:latin typeface="Book Antiqua" charset="0"/>
                    <a:ea typeface="Book Antiqua" charset="0"/>
                    <a:cs typeface="Book Antiqua" charset="0"/>
                  </a:rPr>
                  <a:t>Tandon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et. al</a:t>
                </a:r>
                <a:endParaRPr lang="en-US" altLang="zh-CN" sz="2000" dirty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1" y="2998205"/>
                <a:ext cx="5876289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141" t="-15385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7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12715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Further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814" y="1456924"/>
            <a:ext cx="7399927" cy="485620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3761" y="6410805"/>
            <a:ext cx="82814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chemeClr val="bg1">
                    <a:lumMod val="50000"/>
                  </a:schemeClr>
                </a:solidFill>
                <a:latin typeface="Book Antiqua" charset="0"/>
                <a:ea typeface="Book Antiqua" charset="0"/>
                <a:cs typeface="Book Antiqua" charset="0"/>
              </a:rPr>
              <a:t>Communication-Computation Efficient Gradient Coding. Min Ye, Emmanuel Abbe. ICML 2018</a:t>
            </a:r>
            <a:endParaRPr lang="en-US" altLang="zh-CN" sz="1500" dirty="0" smtClean="0">
              <a:solidFill>
                <a:schemeClr val="bg1">
                  <a:lumMod val="50000"/>
                </a:schemeClr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12715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Further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3761" y="6410805"/>
            <a:ext cx="82814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chemeClr val="bg1">
                    <a:lumMod val="50000"/>
                  </a:schemeClr>
                </a:solidFill>
                <a:latin typeface="Book Antiqua" charset="0"/>
                <a:ea typeface="Book Antiqua" charset="0"/>
                <a:cs typeface="Book Antiqua" charset="0"/>
              </a:rPr>
              <a:t>Communication-Computation Efficient Gradient Coding. Min Ye, Emmanuel Abbe. ICML 2018</a:t>
            </a:r>
            <a:endParaRPr lang="en-US" altLang="zh-CN" sz="1500" dirty="0" smtClean="0">
              <a:solidFill>
                <a:schemeClr val="bg1">
                  <a:lumMod val="50000"/>
                </a:schemeClr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13" y="1617067"/>
            <a:ext cx="9564130" cy="47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103338" y="2926448"/>
            <a:ext cx="2034746" cy="7805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Q &amp; A</a:t>
            </a:r>
            <a:endParaRPr lang="zh-CN" altLang="en-US" dirty="0">
              <a:solidFill>
                <a:srgbClr val="FF0000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90220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Background and Motivation </a:t>
            </a:r>
            <a:r>
              <a:rPr lang="mr-IN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Stragglers in Distributed SGD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9251" y="1783776"/>
            <a:ext cx="3751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➣ How slow can stragglers be?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95" y="2356726"/>
            <a:ext cx="4485503" cy="42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77652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Background and Motivation </a:t>
            </a:r>
            <a:r>
              <a:rPr lang="mr-IN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Mitigating Stragglers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9251" y="5367243"/>
            <a:ext cx="1005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➣ </a:t>
            </a:r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Duplicate data partitions to mitigate stragglers, with extra communication overhead</a:t>
            </a:r>
            <a:endParaRPr lang="en-US" altLang="zh-CN" sz="2000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2314616"/>
            <a:ext cx="3666181" cy="29876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07027" y="3472248"/>
            <a:ext cx="1099752" cy="469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21964" y="3472248"/>
            <a:ext cx="1099752" cy="469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15697" y="3484605"/>
            <a:ext cx="514694" cy="234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39251" y="5782417"/>
            <a:ext cx="8159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➣ </a:t>
            </a:r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This work shows that the communication overhead is unnecessary</a:t>
            </a:r>
            <a:endParaRPr lang="en-US" altLang="zh-CN" sz="2000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77652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Background and Motivation </a:t>
            </a:r>
            <a:r>
              <a:rPr lang="mr-IN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Mitigating Stragglers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25748" y="5614371"/>
                <a:ext cx="67590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lies in the span of any 2 out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}</m:t>
                    </m:r>
                  </m:oMath>
                </a14:m>
                <a:endParaRPr lang="en-US" altLang="zh-CN" sz="2000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48" y="5614371"/>
                <a:ext cx="6759094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992" t="-15152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072073" y="3444061"/>
                <a:ext cx="1686616" cy="1450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charset="0"/>
                          <a:ea typeface="Book Antiqua" charset="0"/>
                          <a:cs typeface="Book Antiqua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charset="0"/>
                                  <a:ea typeface="Book Antiqua" charset="0"/>
                                  <a:cs typeface="Book Antiqua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charset="0"/>
                                  <a:ea typeface="Book Antiqua" charset="0"/>
                                  <a:cs typeface="Book Antiqua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charset="0"/>
                                  <a:ea typeface="Book Antiqua" charset="0"/>
                                  <a:cs typeface="Book Antiqu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charset="0"/>
                          <a:ea typeface="Book Antiqua" charset="0"/>
                          <a:cs typeface="Book Antiqua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i="1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charset="0"/>
                          <a:ea typeface="Book Antiqua" charset="0"/>
                          <a:cs typeface="Book Antiqua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charset="0"/>
                          <a:ea typeface="Book Antiqua" charset="0"/>
                          <a:cs typeface="Book Antiqua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latin typeface="Cambria Math" charset="0"/>
                          <a:ea typeface="Book Antiqua" charset="0"/>
                          <a:cs typeface="Book Antiqua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ea typeface="Book Antiqua" charset="0"/>
                                  <a:cs typeface="Book Antiqua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charset="0"/>
                                  <a:ea typeface="Book Antiqua" charset="0"/>
                                  <a:cs typeface="Book Antiqua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charset="0"/>
                                  <a:ea typeface="Book Antiqua" charset="0"/>
                                  <a:cs typeface="Book Antiqu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latin typeface="Cambria Math" charset="0"/>
                          <a:ea typeface="Book Antiqua" charset="0"/>
                          <a:cs typeface="Book Antiqua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073" y="3444061"/>
                <a:ext cx="1686616" cy="14502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7300" y="2314616"/>
            <a:ext cx="3666181" cy="29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32576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Idea </a:t>
            </a:r>
            <a:r>
              <a:rPr lang="mr-IN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General Setup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53762" y="1754659"/>
                <a:ext cx="5418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workers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𝑊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stragglers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" y="1754659"/>
                <a:ext cx="5418343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239" t="-15385" r="-788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53762" y="2154769"/>
                <a:ext cx="7983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𝑘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data partitions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𝐷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, distributed among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workers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" y="2154769"/>
                <a:ext cx="798366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840" t="-13636" r="-7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53762" y="2550182"/>
                <a:ext cx="872046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𝑘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partial gradients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𝑔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Book Antiqua" charset="0"/>
                                <a:cs typeface="Book Antiqua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Book Antiqua" charset="0"/>
                                    <a:cs typeface="Book Antiqua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Book Antiqua" charset="0"/>
                                    <a:cs typeface="Book Antiqua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Book Antiqua" charset="0"/>
                                    <a:cs typeface="Book Antiqua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Book Antiqua" charset="0"/>
                                <a:cs typeface="Book Antiqua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Book Antiqua" charset="0"/>
                                    <a:cs typeface="Book Antiqua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Book Antiqua" charset="0"/>
                                    <a:cs typeface="Book Antiqua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Book Antiqua" charset="0"/>
                                    <a:cs typeface="Book Antiqua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Book Antiqua" charset="0"/>
                                <a:cs typeface="Book Antiqua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Book Antiqua" charset="0"/>
                                    <a:cs typeface="Book Antiqua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Book Antiqua" charset="0"/>
                                    <a:cs typeface="Book Antiqua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Book Antiqua" charset="0"/>
                                    <a:cs typeface="Book Antiqua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, correspond to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𝑘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data partitions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" y="2550182"/>
                <a:ext cx="8720464" cy="405624"/>
              </a:xfrm>
              <a:prstGeom prst="rect">
                <a:avLst/>
              </a:prstGeom>
              <a:blipFill rotWithShape="0">
                <a:blip r:embed="rId5"/>
                <a:stretch>
                  <a:fillRect l="-769" t="-11940" b="-26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53762" y="3345705"/>
                <a:ext cx="5451236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Want to design matrices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.</m:t>
                    </m:r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. </m:t>
                    </m:r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𝐴𝐵</m:t>
                    </m:r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1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" y="3345705"/>
                <a:ext cx="5451236" cy="424732"/>
              </a:xfrm>
              <a:prstGeom prst="rect">
                <a:avLst/>
              </a:prstGeom>
              <a:blipFill rotWithShape="0">
                <a:blip r:embed="rId6"/>
                <a:stretch>
                  <a:fillRect l="-1230" t="-128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53762" y="3770437"/>
                <a:ext cx="9593011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ℛ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. Its </a:t>
                </a:r>
                <a:r>
                  <a:rPr lang="en-US" altLang="zh-CN" sz="2000" dirty="0" err="1" smtClean="0">
                    <a:latin typeface="Book Antiqua" charset="0"/>
                    <a:ea typeface="Book Antiqua" charset="0"/>
                    <a:cs typeface="Book Antiqua" charset="0"/>
                  </a:rPr>
                  <a:t>i-th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row,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, corresponds to worker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. Worker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transmits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i</m:t>
                        </m:r>
                      </m:sub>
                    </m:sSub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𝑔</m:t>
                    </m:r>
                  </m:oMath>
                </a14:m>
                <a:endParaRPr lang="en-US" altLang="zh-CN" sz="2000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" y="3770437"/>
                <a:ext cx="9593011" cy="405624"/>
              </a:xfrm>
              <a:prstGeom prst="rect">
                <a:avLst/>
              </a:prstGeom>
              <a:blipFill rotWithShape="0">
                <a:blip r:embed="rId7"/>
                <a:stretch>
                  <a:fillRect l="-699" t="-13636" b="-28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53762" y="4173608"/>
                <a:ext cx="7072834" cy="757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ℛ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. Each row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𝐴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, represents a failure scenarios</a:t>
                </a:r>
              </a:p>
              <a:p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  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=(1, 0, −1)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failing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" y="4173608"/>
                <a:ext cx="7072834" cy="757259"/>
              </a:xfrm>
              <a:prstGeom prst="rect">
                <a:avLst/>
              </a:prstGeom>
              <a:blipFill rotWithShape="0">
                <a:blip r:embed="rId8"/>
                <a:stretch>
                  <a:fillRect l="-948" t="-7258" r="-86" b="-12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53761" y="4930867"/>
                <a:ext cx="6032164" cy="458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master computes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𝐵𝑔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1,1,…,1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𝑔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is-I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Book Antiqua" charset="0"/>
                                <a:cs typeface="Book Antiqua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Book Antiqua" charset="0"/>
                                <a:cs typeface="Book Antiqua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Book Antiqua" charset="0"/>
                                <a:cs typeface="Book Antiqua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1" y="4930867"/>
                <a:ext cx="6032164" cy="458844"/>
              </a:xfrm>
              <a:prstGeom prst="rect">
                <a:avLst/>
              </a:prstGeom>
              <a:blipFill rotWithShape="0">
                <a:blip r:embed="rId9"/>
                <a:stretch>
                  <a:fillRect l="-1112" t="-102667" r="-3438" b="-1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5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37737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Idea </a:t>
            </a:r>
            <a:r>
              <a:rPr lang="mr-IN" altLang="zh-CN" sz="2500" b="1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altLang="zh-CN" sz="2500" b="1" dirty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Previous Example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1461995"/>
            <a:ext cx="3666181" cy="2987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072073" y="2591440"/>
                <a:ext cx="1686616" cy="1450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charset="0"/>
                          <a:ea typeface="Book Antiqua" charset="0"/>
                          <a:cs typeface="Book Antiqua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charset="0"/>
                                  <a:ea typeface="Book Antiqua" charset="0"/>
                                  <a:cs typeface="Book Antiqua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charset="0"/>
                                  <a:ea typeface="Book Antiqua" charset="0"/>
                                  <a:cs typeface="Book Antiqua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charset="0"/>
                                  <a:ea typeface="Book Antiqua" charset="0"/>
                                  <a:cs typeface="Book Antiqu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charset="0"/>
                          <a:ea typeface="Book Antiqua" charset="0"/>
                          <a:cs typeface="Book Antiqua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i="1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charset="0"/>
                          <a:ea typeface="Book Antiqua" charset="0"/>
                          <a:cs typeface="Book Antiqua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charset="0"/>
                          <a:ea typeface="Book Antiqua" charset="0"/>
                          <a:cs typeface="Book Antiqua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latin typeface="Cambria Math" charset="0"/>
                          <a:ea typeface="Book Antiqua" charset="0"/>
                          <a:cs typeface="Book Antiqua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ea typeface="Book Antiqua" charset="0"/>
                                  <a:cs typeface="Book Antiqua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charset="0"/>
                                  <a:ea typeface="Book Antiqua" charset="0"/>
                                  <a:cs typeface="Book Antiqua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charset="0"/>
                                  <a:ea typeface="Book Antiqua" charset="0"/>
                                  <a:cs typeface="Book Antiqua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latin typeface="Cambria Math" charset="0"/>
                          <a:ea typeface="Book Antiqua" charset="0"/>
                          <a:cs typeface="Book Antiqua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073" y="2591440"/>
                <a:ext cx="1686616" cy="14502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775" y="4762443"/>
            <a:ext cx="2539485" cy="12431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274" y="4797228"/>
            <a:ext cx="2800318" cy="12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5137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Gradient Coding </a:t>
            </a:r>
            <a:r>
              <a:rPr lang="mr-IN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Full Stragglers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3762" y="1754659"/>
                <a:ext cx="46719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Want to be robust to any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𝑠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stragglers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" y="1754659"/>
                <a:ext cx="467192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436" t="-15385" r="-653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046" y="2546111"/>
            <a:ext cx="7071051" cy="22736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3760" y="5232193"/>
            <a:ext cx="2755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➣ </a:t>
            </a:r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Necessity: of course</a:t>
            </a:r>
            <a:endParaRPr lang="en-US" altLang="zh-CN" sz="2000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753760" y="5627606"/>
                <a:ext cx="10230621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</a:t>
                </a:r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Sufficiency: Given a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𝐵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satisfying Condition-1, we can construct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𝐴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  <a:ea typeface="Book Antiqua" charset="0"/>
                        <a:cs typeface="Book Antiqua" charset="0"/>
                      </a:rPr>
                      <m:t>𝐴𝐵</m:t>
                    </m:r>
                    <m:r>
                      <a:rPr lang="en-US" altLang="zh-CN" sz="2000" i="1">
                        <a:latin typeface="Cambria Math" charset="0"/>
                        <a:ea typeface="Book Antiqua" charset="0"/>
                        <a:cs typeface="Book Antiqua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1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𝑓</m:t>
                        </m:r>
                        <m:r>
                          <a:rPr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0" y="5627606"/>
                <a:ext cx="10230621" cy="424732"/>
              </a:xfrm>
              <a:prstGeom prst="rect">
                <a:avLst/>
              </a:prstGeom>
              <a:blipFill rotWithShape="0">
                <a:blip r:embed="rId5"/>
                <a:stretch>
                  <a:fillRect l="-656" t="-11429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90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506627" y="1359245"/>
            <a:ext cx="108863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627" y="630197"/>
            <a:ext cx="5137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Gradient Coding </a:t>
            </a:r>
            <a:r>
              <a:rPr lang="mr-IN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altLang="zh-CN" sz="2500" b="1" dirty="0" smtClean="0">
                <a:latin typeface="Book Antiqua" charset="0"/>
                <a:ea typeface="Book Antiqua" charset="0"/>
                <a:cs typeface="Book Antiqua" charset="0"/>
              </a:rPr>
              <a:t> Full Stragglers</a:t>
            </a:r>
            <a:endParaRPr lang="zh-CN" altLang="en-US" sz="2500" b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78" y="2533713"/>
            <a:ext cx="11226800" cy="1079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53761" y="4037122"/>
                <a:ext cx="8726043" cy="528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Each worker has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 fraction of data, independent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𝑘</m:t>
                    </m:r>
                  </m:oMath>
                </a14:m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, thus we let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𝑘</m:t>
                    </m:r>
                    <m:r>
                      <a:rPr lang="en-US" altLang="zh-CN" sz="2000" b="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charset="0"/>
                        <a:ea typeface="Book Antiqua" charset="0"/>
                        <a:cs typeface="Book Antiqua" charset="0"/>
                      </a:rPr>
                      <m:t>𝑛</m:t>
                    </m:r>
                  </m:oMath>
                </a14:m>
                <a:endParaRPr lang="en-US" altLang="zh-CN" sz="2000" dirty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1" y="4037122"/>
                <a:ext cx="8726043" cy="528543"/>
              </a:xfrm>
              <a:prstGeom prst="rect">
                <a:avLst/>
              </a:prstGeom>
              <a:blipFill rotWithShape="0">
                <a:blip r:embed="rId4"/>
                <a:stretch>
                  <a:fillRect l="-769" b="-9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53761" y="4461031"/>
                <a:ext cx="4929811" cy="554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=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𝑛𝑢𝑚𝑏𝑒𝑟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 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𝑜𝑓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 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𝑓𝑎𝑖𝑙𝑢𝑟𝑒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 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𝑠𝑐𝑒𝑛𝑟𝑖𝑜𝑠</m:t>
                    </m:r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mr-IN" altLang="zh-CN" sz="2000" i="1" dirty="0">
                            <a:latin typeface="Cambria Math" charset="0"/>
                            <a:ea typeface="Book Antiqua" charset="0"/>
                            <a:cs typeface="Book Antiqua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i="1" dirty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altLang="zh-CN" sz="2000" i="1" dirty="0">
                              <a:latin typeface="Cambria Math" charset="0"/>
                              <a:ea typeface="Book Antiqua" charset="0"/>
                              <a:cs typeface="Book Antiqua" charset="0"/>
                            </a:rPr>
                            <m:t>𝑠</m:t>
                          </m:r>
                        </m:e>
                      </m:mr>
                    </m:m>
                    <m:r>
                      <a:rPr lang="en-US" altLang="zh-CN" sz="2000" i="1" dirty="0">
                        <a:latin typeface="Cambria Math" charset="0"/>
                        <a:ea typeface="Book Antiqua" charset="0"/>
                        <a:cs typeface="Book Antiqua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1" y="4461031"/>
                <a:ext cx="4929811" cy="554575"/>
              </a:xfrm>
              <a:prstGeom prst="rect">
                <a:avLst/>
              </a:prstGeom>
              <a:blipFill rotWithShape="0">
                <a:blip r:embed="rId5"/>
                <a:stretch>
                  <a:fillRect l="-1361" b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753761" y="6020283"/>
            <a:ext cx="1059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➣ This work proposes two schemes, </a:t>
            </a:r>
            <a:r>
              <a:rPr lang="en-US" altLang="zh-CN" sz="2000" i="1" dirty="0" smtClean="0">
                <a:latin typeface="Book Antiqua" charset="0"/>
                <a:ea typeface="Book Antiqua" charset="0"/>
                <a:cs typeface="Book Antiqua" charset="0"/>
              </a:rPr>
              <a:t>Fractional Repetition Scheme</a:t>
            </a:r>
            <a:r>
              <a:rPr lang="en-US" altLang="zh-CN" sz="2000" dirty="0" smtClean="0">
                <a:latin typeface="Book Antiqua" charset="0"/>
                <a:ea typeface="Book Antiqua" charset="0"/>
                <a:cs typeface="Book Antiqua" charset="0"/>
              </a:rPr>
              <a:t> and </a:t>
            </a:r>
            <a:r>
              <a:rPr lang="en-US" altLang="zh-CN" sz="2000" i="1" dirty="0" smtClean="0">
                <a:latin typeface="Book Antiqua" charset="0"/>
                <a:ea typeface="Book Antiqua" charset="0"/>
                <a:cs typeface="Book Antiqua" charset="0"/>
              </a:rPr>
              <a:t>Cyclic Repetition Scheme</a:t>
            </a:r>
            <a:endParaRPr lang="en-US" altLang="zh-CN" sz="2000" i="1" dirty="0">
              <a:latin typeface="Book Antiqua" charset="0"/>
              <a:ea typeface="Book Antiqua" charset="0"/>
              <a:cs typeface="Book Antiqu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53762" y="1754659"/>
                <a:ext cx="100483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Book Antiqua" charset="0"/>
                    <a:ea typeface="Book Antiqua" charset="0"/>
                    <a:cs typeface="Book Antiqua" charset="0"/>
                  </a:rPr>
                  <a:t>➣ </a:t>
                </a:r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Trivial if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𝐵</m:t>
                    </m:r>
                  </m:oMath>
                </a14:m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is all ones, but we want to minimize the amount of work per machine,</a:t>
                </a:r>
                <a:endParaRPr lang="en-US" altLang="zh-CN" sz="2000" dirty="0">
                  <a:latin typeface="Book Antiqua" charset="0"/>
                  <a:ea typeface="Book Antiqua" charset="0"/>
                  <a:cs typeface="Book Antiqua" charset="0"/>
                </a:endParaRPr>
              </a:p>
              <a:p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    i.e., the number of non-</a:t>
                </a:r>
                <a:r>
                  <a:rPr lang="en-US" altLang="zh-CN" sz="2000" dirty="0" err="1">
                    <a:latin typeface="Book Antiqua" charset="0"/>
                    <a:ea typeface="Book Antiqua" charset="0"/>
                    <a:cs typeface="Book Antiqua" charset="0"/>
                  </a:rPr>
                  <a:t>zeros</a:t>
                </a:r>
                <a:r>
                  <a:rPr lang="en-US" altLang="zh-CN" sz="2000" dirty="0">
                    <a:latin typeface="Book Antiqua" charset="0"/>
                    <a:ea typeface="Book Antiqua" charset="0"/>
                    <a:cs typeface="Book Antiqua" charset="0"/>
                  </a:rPr>
                  <a:t> per row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Book Antiqua" charset="0"/>
                        <a:cs typeface="Book Antiqua" charset="0"/>
                      </a:rPr>
                      <m:t>𝐵</m:t>
                    </m:r>
                  </m:oMath>
                </a14:m>
                <a:endParaRPr lang="en-US" altLang="zh-CN" sz="2000" dirty="0">
                  <a:latin typeface="Book Antiqua" charset="0"/>
                  <a:ea typeface="Book Antiqua" charset="0"/>
                  <a:cs typeface="Book Antiqua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2" y="1754659"/>
                <a:ext cx="10048392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667" t="-8621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9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5806</TotalTime>
  <Words>769</Words>
  <Application>Microsoft Macintosh PowerPoint</Application>
  <PresentationFormat>宽屏</PresentationFormat>
  <Paragraphs>126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Book Antiqua</vt:lpstr>
      <vt:lpstr>Calibri</vt:lpstr>
      <vt:lpstr>Calibri Light</vt:lpstr>
      <vt:lpstr>Cambria Math</vt:lpstr>
      <vt:lpstr>Wingdings</vt:lpstr>
      <vt:lpstr>宋体</vt:lpstr>
      <vt:lpstr>Arial</vt:lpstr>
      <vt:lpstr>Office 主题</vt:lpstr>
      <vt:lpstr>Gradient Coding: Avoiding Stragglers in Distributed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SketchML: Accelerating Distributed Machine Learning with Data Sketches</dc:title>
  <dc:creator>Microsoft Office 用户</dc:creator>
  <cp:lastModifiedBy>Microsoft Office 用户</cp:lastModifiedBy>
  <cp:revision>1889</cp:revision>
  <dcterms:created xsi:type="dcterms:W3CDTF">2018-06-06T02:30:47Z</dcterms:created>
  <dcterms:modified xsi:type="dcterms:W3CDTF">2018-07-16T04:59:26Z</dcterms:modified>
</cp:coreProperties>
</file>