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5" r:id="rId5"/>
    <p:sldId id="265" r:id="rId6"/>
    <p:sldId id="286" r:id="rId7"/>
    <p:sldId id="287" r:id="rId8"/>
    <p:sldId id="288" r:id="rId9"/>
    <p:sldId id="260" r:id="rId10"/>
    <p:sldId id="266" r:id="rId11"/>
    <p:sldId id="289" r:id="rId12"/>
    <p:sldId id="290" r:id="rId13"/>
    <p:sldId id="291" r:id="rId14"/>
    <p:sldId id="292" r:id="rId15"/>
    <p:sldId id="293" r:id="rId16"/>
    <p:sldId id="261" r:id="rId17"/>
    <p:sldId id="294" r:id="rId18"/>
    <p:sldId id="295" r:id="rId19"/>
    <p:sldId id="296" r:id="rId20"/>
    <p:sldId id="297" r:id="rId21"/>
    <p:sldId id="298" r:id="rId22"/>
    <p:sldId id="299" r:id="rId23"/>
    <p:sldId id="300" r:id="rId24"/>
    <p:sldId id="301" r:id="rId25"/>
    <p:sldId id="302" r:id="rId26"/>
    <p:sldId id="303" r:id="rId27"/>
    <p:sldId id="304" r:id="rId28"/>
    <p:sldId id="262" r:id="rId29"/>
    <p:sldId id="275" r:id="rId30"/>
    <p:sldId id="305" r:id="rId31"/>
    <p:sldId id="306" r:id="rId32"/>
    <p:sldId id="307"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0" autoAdjust="0"/>
    <p:restoredTop sz="90380" autoAdjust="0"/>
  </p:normalViewPr>
  <p:slideViewPr>
    <p:cSldViewPr snapToGrid="0" showGuides="1">
      <p:cViewPr varScale="1">
        <p:scale>
          <a:sx n="73" d="100"/>
          <a:sy n="73" d="100"/>
        </p:scale>
        <p:origin x="828" y="66"/>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05254457280363"/>
          <c:y val="2.8857241861178488E-2"/>
          <c:w val="0.71150670976273567"/>
          <c:h val="0.93651406790540737"/>
        </c:manualLayout>
      </c:layout>
      <c:barChart>
        <c:barDir val="bar"/>
        <c:grouping val="stacked"/>
        <c:varyColors val="0"/>
        <c:ser>
          <c:idx val="0"/>
          <c:order val="0"/>
          <c:tx>
            <c:strRef>
              <c:f>Sheet1!$B$1</c:f>
              <c:strCache>
                <c:ptCount val="1"/>
                <c:pt idx="0">
                  <c:v>系列 1</c:v>
                </c:pt>
              </c:strCache>
            </c:strRef>
          </c:tx>
          <c:spPr>
            <a:blipFill dpi="0" rotWithShape="1">
              <a:blip xmlns:r="http://schemas.openxmlformats.org/officeDocument/2006/relationships" r:embed="rId3"/>
              <a:srcRect/>
              <a:stretch>
                <a:fillRect/>
              </a:stretch>
            </a:blip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0068-47DB-ABCB-BFE1FE0CF935}"/>
              </c:ext>
            </c:extLst>
          </c:dPt>
          <c:dPt>
            <c:idx val="1"/>
            <c:invertIfNegative val="0"/>
            <c:bubble3D val="0"/>
            <c:spPr>
              <a:solidFill>
                <a:schemeClr val="bg2">
                  <a:lumMod val="25000"/>
                </a:schemeClr>
              </a:solidFill>
              <a:ln>
                <a:noFill/>
              </a:ln>
              <a:effectLst/>
            </c:spPr>
            <c:extLst>
              <c:ext xmlns:c16="http://schemas.microsoft.com/office/drawing/2014/chart" uri="{C3380CC4-5D6E-409C-BE32-E72D297353CC}">
                <c16:uniqueId val="{00000003-0068-47DB-ABCB-BFE1FE0CF935}"/>
              </c:ext>
            </c:extLst>
          </c:dPt>
          <c:cat>
            <c:strRef>
              <c:f>Sheet1!$A$2:$A$4</c:f>
              <c:strCache>
                <c:ptCount val="3"/>
                <c:pt idx="0">
                  <c:v>工作1</c:v>
                </c:pt>
                <c:pt idx="1">
                  <c:v>工作2</c:v>
                </c:pt>
                <c:pt idx="2">
                  <c:v>工作3</c:v>
                </c:pt>
              </c:strCache>
            </c:strRef>
          </c:cat>
          <c:val>
            <c:numRef>
              <c:f>Sheet1!$B$2:$B$4</c:f>
              <c:numCache>
                <c:formatCode>General</c:formatCode>
                <c:ptCount val="3"/>
                <c:pt idx="0">
                  <c:v>4</c:v>
                </c:pt>
                <c:pt idx="1">
                  <c:v>3.2</c:v>
                </c:pt>
                <c:pt idx="2">
                  <c:v>5.6000000000000005</c:v>
                </c:pt>
              </c:numCache>
            </c:numRef>
          </c:val>
          <c:extLst>
            <c:ext xmlns:c16="http://schemas.microsoft.com/office/drawing/2014/chart" uri="{C3380CC4-5D6E-409C-BE32-E72D297353CC}">
              <c16:uniqueId val="{00000004-0068-47DB-ABCB-BFE1FE0CF935}"/>
            </c:ext>
          </c:extLst>
        </c:ser>
        <c:ser>
          <c:idx val="1"/>
          <c:order val="1"/>
          <c:tx>
            <c:strRef>
              <c:f>Sheet1!$C$1</c:f>
              <c:strCache>
                <c:ptCount val="1"/>
                <c:pt idx="0">
                  <c:v>系列 2</c:v>
                </c:pt>
              </c:strCache>
            </c:strRef>
          </c:tx>
          <c:spPr>
            <a:blipFill dpi="0" rotWithShape="1">
              <a:blip xmlns:r="http://schemas.openxmlformats.org/officeDocument/2006/relationships" r:embed="rId4"/>
              <a:srcRect/>
              <a:stretch>
                <a:fillRect/>
              </a:stretch>
            </a:blipFill>
            <a:ln>
              <a:noFill/>
            </a:ln>
            <a:effectLst/>
          </c:spPr>
          <c:invertIfNegative val="0"/>
          <c:dPt>
            <c:idx val="0"/>
            <c:invertIfNegative val="0"/>
            <c:bubble3D val="0"/>
            <c:spPr>
              <a:blipFill dpi="0" rotWithShape="1">
                <a:blip xmlns:r="http://schemas.openxmlformats.org/officeDocument/2006/relationships" r:embed="rId5"/>
                <a:srcRect/>
                <a:stretch>
                  <a:fillRect/>
                </a:stretch>
              </a:blipFill>
              <a:ln>
                <a:noFill/>
              </a:ln>
              <a:effectLst/>
            </c:spPr>
            <c:extLst>
              <c:ext xmlns:c16="http://schemas.microsoft.com/office/drawing/2014/chart" uri="{C3380CC4-5D6E-409C-BE32-E72D297353CC}">
                <c16:uniqueId val="{00000006-0068-47DB-ABCB-BFE1FE0CF935}"/>
              </c:ext>
            </c:extLst>
          </c:dPt>
          <c:dPt>
            <c:idx val="1"/>
            <c:invertIfNegative val="0"/>
            <c:bubble3D val="0"/>
            <c:spPr>
              <a:blipFill dpi="0" rotWithShape="1">
                <a:blip xmlns:r="http://schemas.openxmlformats.org/officeDocument/2006/relationships" r:embed="rId5"/>
                <a:srcRect/>
                <a:stretch>
                  <a:fillRect/>
                </a:stretch>
              </a:blipFill>
              <a:ln>
                <a:noFill/>
              </a:ln>
              <a:effectLst/>
            </c:spPr>
            <c:extLst>
              <c:ext xmlns:c16="http://schemas.microsoft.com/office/drawing/2014/chart" uri="{C3380CC4-5D6E-409C-BE32-E72D297353CC}">
                <c16:uniqueId val="{00000008-0068-47DB-ABCB-BFE1FE0CF935}"/>
              </c:ext>
            </c:extLst>
          </c:dPt>
          <c:dPt>
            <c:idx val="2"/>
            <c:invertIfNegative val="0"/>
            <c:bubble3D val="0"/>
            <c:spPr>
              <a:blipFill dpi="0" rotWithShape="1">
                <a:blip xmlns:r="http://schemas.openxmlformats.org/officeDocument/2006/relationships" r:embed="rId6"/>
                <a:srcRect/>
                <a:stretch>
                  <a:fillRect/>
                </a:stretch>
              </a:blipFill>
              <a:ln>
                <a:noFill/>
              </a:ln>
              <a:effectLst/>
            </c:spPr>
            <c:extLst>
              <c:ext xmlns:c16="http://schemas.microsoft.com/office/drawing/2014/chart" uri="{C3380CC4-5D6E-409C-BE32-E72D297353CC}">
                <c16:uniqueId val="{0000000A-0068-47DB-ABCB-BFE1FE0CF935}"/>
              </c:ext>
            </c:extLst>
          </c:dPt>
          <c:cat>
            <c:strRef>
              <c:f>Sheet1!$A$2:$A$4</c:f>
              <c:strCache>
                <c:ptCount val="3"/>
                <c:pt idx="0">
                  <c:v>工作1</c:v>
                </c:pt>
                <c:pt idx="1">
                  <c:v>工作2</c:v>
                </c:pt>
                <c:pt idx="2">
                  <c:v>工作3</c:v>
                </c:pt>
              </c:strCache>
            </c:strRef>
          </c:cat>
          <c:val>
            <c:numRef>
              <c:f>Sheet1!$C$2:$C$4</c:f>
              <c:numCache>
                <c:formatCode>General</c:formatCode>
                <c:ptCount val="3"/>
                <c:pt idx="0">
                  <c:v>0.8</c:v>
                </c:pt>
                <c:pt idx="1">
                  <c:v>0.8</c:v>
                </c:pt>
                <c:pt idx="2">
                  <c:v>0.8</c:v>
                </c:pt>
              </c:numCache>
            </c:numRef>
          </c:val>
          <c:extLst>
            <c:ext xmlns:c16="http://schemas.microsoft.com/office/drawing/2014/chart" uri="{C3380CC4-5D6E-409C-BE32-E72D297353CC}">
              <c16:uniqueId val="{0000000B-0068-47DB-ABCB-BFE1FE0CF935}"/>
            </c:ext>
          </c:extLst>
        </c:ser>
        <c:dLbls>
          <c:showLegendKey val="0"/>
          <c:showVal val="0"/>
          <c:showCatName val="0"/>
          <c:showSerName val="0"/>
          <c:showPercent val="0"/>
          <c:showBubbleSize val="0"/>
        </c:dLbls>
        <c:gapWidth val="206"/>
        <c:overlap val="100"/>
        <c:axId val="230115616"/>
        <c:axId val="230116008"/>
      </c:barChart>
      <c:catAx>
        <c:axId val="230115616"/>
        <c:scaling>
          <c:orientation val="maxMin"/>
        </c:scaling>
        <c:delete val="1"/>
        <c:axPos val="l"/>
        <c:numFmt formatCode="General" sourceLinked="1"/>
        <c:majorTickMark val="none"/>
        <c:minorTickMark val="none"/>
        <c:tickLblPos val="nextTo"/>
        <c:crossAx val="230116008"/>
        <c:crosses val="autoZero"/>
        <c:auto val="1"/>
        <c:lblAlgn val="ctr"/>
        <c:lblOffset val="100"/>
        <c:noMultiLvlLbl val="0"/>
      </c:catAx>
      <c:valAx>
        <c:axId val="230116008"/>
        <c:scaling>
          <c:orientation val="minMax"/>
        </c:scaling>
        <c:delete val="1"/>
        <c:axPos val="t"/>
        <c:majorGridlines>
          <c:spPr>
            <a:ln w="9525" cap="flat" cmpd="sng" algn="ctr">
              <a:solidFill>
                <a:schemeClr val="accent2">
                  <a:lumMod val="40000"/>
                  <a:lumOff val="60000"/>
                </a:schemeClr>
              </a:solidFill>
              <a:round/>
            </a:ln>
            <a:effectLst/>
          </c:spPr>
        </c:majorGridlines>
        <c:numFmt formatCode="General" sourceLinked="1"/>
        <c:majorTickMark val="none"/>
        <c:minorTickMark val="none"/>
        <c:tickLblPos val="nextTo"/>
        <c:crossAx val="230115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7">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2018/4/16</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文本框 11"/>
          <p:cNvSpPr txBox="1"/>
          <p:nvPr/>
        </p:nvSpPr>
        <p:spPr>
          <a:xfrm>
            <a:off x="3079351" y="2388225"/>
            <a:ext cx="6986032" cy="1446550"/>
          </a:xfrm>
          <a:prstGeom prst="rect">
            <a:avLst/>
          </a:prstGeom>
          <a:noFill/>
        </p:spPr>
        <p:txBody>
          <a:bodyPr wrap="square" rtlCol="0">
            <a:spAutoFit/>
          </a:bodyPr>
          <a:lstStyle/>
          <a:p>
            <a:r>
              <a:rPr lang="en-US" altLang="zh-CN" sz="4400" dirty="0">
                <a:solidFill>
                  <a:schemeClr val="bg1"/>
                </a:solidFill>
              </a:rPr>
              <a:t>Optimization Methods for Large-Scale Machine Learning</a:t>
            </a:r>
            <a:endParaRPr lang="zh-CN" altLang="en-US" sz="4400" dirty="0">
              <a:solidFill>
                <a:schemeClr val="bg1"/>
              </a:solidFill>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339944" y="5656218"/>
            <a:ext cx="3174274" cy="830997"/>
          </a:xfrm>
          <a:prstGeom prst="rect">
            <a:avLst/>
          </a:prstGeom>
          <a:noFill/>
        </p:spPr>
        <p:txBody>
          <a:bodyPr wrap="square" rtlCol="0">
            <a:spAutoFit/>
          </a:bodyPr>
          <a:lstStyle/>
          <a:p>
            <a:r>
              <a:rPr lang="en-US" altLang="zh-CN" sz="2400" dirty="0" smtClean="0">
                <a:solidFill>
                  <a:schemeClr val="bg1"/>
                </a:solidFill>
              </a:rPr>
              <a:t>Xu Xie</a:t>
            </a:r>
          </a:p>
          <a:p>
            <a:r>
              <a:rPr lang="en-US" altLang="zh-CN" sz="2400" dirty="0" smtClean="0">
                <a:solidFill>
                  <a:schemeClr val="bg1"/>
                </a:solidFill>
              </a:rPr>
              <a:t>2018.4.16</a:t>
            </a:r>
            <a:endParaRPr lang="zh-CN" altLang="en-US" sz="2400" dirty="0">
              <a:solidFill>
                <a:schemeClr val="bg1"/>
              </a:solidFill>
            </a:endParaRPr>
          </a:p>
        </p:txBody>
      </p:sp>
    </p:spTree>
    <p:extLst>
      <p:ext uri="{BB962C8B-B14F-4D97-AF65-F5344CB8AC3E}">
        <p14:creationId xmlns:p14="http://schemas.microsoft.com/office/powerpoint/2010/main" val="227707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31917" cy="400110"/>
          </a:xfrm>
          <a:prstGeom prst="rect">
            <a:avLst/>
          </a:prstGeom>
        </p:spPr>
        <p:txBody>
          <a:bodyPr wrap="square" anchor="ctr">
            <a:spAutoFit/>
          </a:bodyPr>
          <a:lstStyle/>
          <a:p>
            <a:pPr lvl="0"/>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Motivation</a:t>
            </a:r>
            <a:r>
              <a:rPr kumimoji="0" lang="en-US" altLang="zh-CN" sz="2000" b="1"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cs typeface="微软雅黑"/>
              </a:rPr>
              <a:t> for SG</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886772" y="1388282"/>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3917016" y="1454867"/>
            <a:ext cx="2277325" cy="461665"/>
          </a:xfrm>
          <a:prstGeom prst="rect">
            <a:avLst/>
          </a:prstGeom>
        </p:spPr>
        <p:txBody>
          <a:bodyPr wrap="square">
            <a:spAutoFit/>
          </a:bodyPr>
          <a:lstStyle/>
          <a:p>
            <a:r>
              <a:rPr lang="en-US" altLang="zh-CN" sz="2400" b="1" dirty="0" smtClean="0"/>
              <a:t>Intuitive</a:t>
            </a:r>
            <a:endParaRPr lang="zh-CN" altLang="en-US" sz="2400" b="1" dirty="0"/>
          </a:p>
        </p:txBody>
      </p:sp>
      <p:sp>
        <p:nvSpPr>
          <p:cNvPr id="20" name="矩形 19"/>
          <p:cNvSpPr/>
          <p:nvPr/>
        </p:nvSpPr>
        <p:spPr>
          <a:xfrm>
            <a:off x="3886773" y="4361141"/>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3886773" y="4383336"/>
            <a:ext cx="2277325" cy="400110"/>
          </a:xfrm>
          <a:prstGeom prst="rect">
            <a:avLst/>
          </a:prstGeom>
        </p:spPr>
        <p:txBody>
          <a:bodyPr wrap="square">
            <a:spAutoFit/>
          </a:bodyPr>
          <a:lstStyle/>
          <a:p>
            <a:r>
              <a:rPr lang="en-US" altLang="zh-CN" sz="2000" b="1" dirty="0" smtClean="0">
                <a:latin typeface="微软雅黑" pitchFamily="34" charset="-122"/>
                <a:ea typeface="微软雅黑" pitchFamily="34" charset="-122"/>
              </a:rPr>
              <a:t>Theoretical</a:t>
            </a:r>
            <a:endParaRPr lang="zh-CN" altLang="en-US" sz="2000" b="1" dirty="0"/>
          </a:p>
        </p:txBody>
      </p:sp>
      <p:sp>
        <p:nvSpPr>
          <p:cNvPr id="24" name="矩形 23"/>
          <p:cNvSpPr/>
          <p:nvPr/>
        </p:nvSpPr>
        <p:spPr>
          <a:xfrm>
            <a:off x="3886773" y="2873588"/>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3886773" y="2895783"/>
            <a:ext cx="2277325" cy="400110"/>
          </a:xfrm>
          <a:prstGeom prst="rect">
            <a:avLst/>
          </a:prstGeom>
        </p:spPr>
        <p:txBody>
          <a:bodyPr wrap="square">
            <a:spAutoFit/>
          </a:bodyPr>
          <a:lstStyle/>
          <a:p>
            <a:r>
              <a:rPr lang="en-US" altLang="zh-CN" sz="2000" b="1" dirty="0" smtClean="0">
                <a:latin typeface="微软雅黑" pitchFamily="34" charset="-122"/>
                <a:ea typeface="微软雅黑" pitchFamily="34" charset="-122"/>
              </a:rPr>
              <a:t>Practical</a:t>
            </a:r>
            <a:endParaRPr lang="zh-CN" altLang="en-US" sz="2000" b="1" dirty="0"/>
          </a:p>
        </p:txBody>
      </p:sp>
      <p:pic>
        <p:nvPicPr>
          <p:cNvPr id="1026" name="Picture 2" descr="http://pic.qqtn.com/up/2018-1/20180125171506585468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7293" y="1388282"/>
            <a:ext cx="1455511" cy="1379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src.baidu.com/image/c0%3Dshijue1%2C0%2C0%2C294%2C40/sign=9ed22d2d3e9b033b3885f4997da75ca6/5ab5c9ea15ce36d39fc1b31930f33a87e850b1d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7293" y="3054605"/>
            <a:ext cx="1838880" cy="1222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news.xinhuanet.com/science/2016-03/25/135223155_14588894113861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7134" y="4827836"/>
            <a:ext cx="4950697" cy="78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2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a:latin typeface="微软雅黑" panose="020B0503020204020204" pitchFamily="34" charset="-122"/>
                <a:ea typeface="微软雅黑" panose="020B0503020204020204" pitchFamily="34" charset="-122"/>
                <a:cs typeface="微软雅黑"/>
              </a:rPr>
              <a:t>Motivation 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latin typeface="微软雅黑" panose="020B0503020204020204" pitchFamily="34" charset="-122"/>
                <a:ea typeface="微软雅黑" panose="020B0503020204020204" pitchFamily="34" charset="-122"/>
                <a:cs typeface="微软雅黑"/>
              </a:rPr>
              <a:t>Intuitive</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6" name="文本框 15"/>
              <p:cNvSpPr txBox="1"/>
              <p:nvPr/>
            </p:nvSpPr>
            <p:spPr>
              <a:xfrm>
                <a:off x="1912501" y="2215109"/>
                <a:ext cx="8799616" cy="3970318"/>
              </a:xfrm>
              <a:prstGeom prst="rect">
                <a:avLst/>
              </a:prstGeom>
              <a:noFill/>
            </p:spPr>
            <p:txBody>
              <a:bodyPr wrap="square" rtlCol="0">
                <a:spAutoFit/>
              </a:bodyPr>
              <a:lstStyle/>
              <a:p>
                <a:r>
                  <a:rPr lang="en-US" altLang="zh-CN" sz="2800" dirty="0" smtClean="0"/>
                  <a:t>On an intuitive level, stochastic methods employ information more efficient.</a:t>
                </a:r>
              </a:p>
              <a:p>
                <a:r>
                  <a:rPr lang="en-US" altLang="zh-CN" sz="2800" dirty="0" smtClean="0"/>
                  <a:t>There are some explanation.</a:t>
                </a:r>
              </a:p>
              <a:p>
                <a:pPr marL="342900" indent="-342900">
                  <a:buAutoNum type="arabicPeriod"/>
                </a:pPr>
                <a:r>
                  <a:rPr lang="en-US" altLang="zh-CN" sz="2800" dirty="0" smtClean="0"/>
                  <a:t>Consider a situation in which a training set, call it S, consists of ten copies of a set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𝑠𝑢𝑏</m:t>
                        </m:r>
                      </m:sub>
                    </m:sSub>
                  </m:oMath>
                </a14:m>
                <a:endParaRPr lang="en-US" altLang="zh-CN" sz="2800" dirty="0" smtClean="0"/>
              </a:p>
              <a:p>
                <a:pPr marL="342900" indent="-342900">
                  <a:buAutoNum type="arabicPeriod"/>
                </a:pPr>
                <a:r>
                  <a:rPr lang="en-US" altLang="zh-CN" sz="2800" dirty="0" smtClean="0"/>
                  <a:t>If one believe that working with only half of the data in the training set is sufficient to make good predictions on unseen data, then one may argue against working with the entire training set in every opimization iteration.</a:t>
                </a:r>
                <a:endParaRPr lang="zh-CN" altLang="en-US" sz="2800" dirty="0"/>
              </a:p>
            </p:txBody>
          </p:sp>
        </mc:Choice>
        <mc:Fallback>
          <p:sp>
            <p:nvSpPr>
              <p:cNvPr id="16" name="文本框 15"/>
              <p:cNvSpPr txBox="1">
                <a:spLocks noRot="1" noChangeAspect="1" noMove="1" noResize="1" noEditPoints="1" noAdjustHandles="1" noChangeArrowheads="1" noChangeShapeType="1" noTextEdit="1"/>
              </p:cNvSpPr>
              <p:nvPr/>
            </p:nvSpPr>
            <p:spPr>
              <a:xfrm>
                <a:off x="1912501" y="2215109"/>
                <a:ext cx="8799616" cy="3970318"/>
              </a:xfrm>
              <a:prstGeom prst="rect">
                <a:avLst/>
              </a:prstGeom>
              <a:blipFill>
                <a:blip r:embed="rId2"/>
                <a:stretch>
                  <a:fillRect l="-1455" t="-1380" r="-416" b="-3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2035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a:latin typeface="微软雅黑" panose="020B0503020204020204" pitchFamily="34" charset="-122"/>
                <a:ea typeface="微软雅黑" panose="020B0503020204020204" pitchFamily="34" charset="-122"/>
                <a:cs typeface="微软雅黑"/>
              </a:rPr>
              <a:t>Motivation 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latin typeface="微软雅黑" panose="020B0503020204020204" pitchFamily="34" charset="-122"/>
                <a:ea typeface="微软雅黑" panose="020B0503020204020204" pitchFamily="34" charset="-122"/>
                <a:cs typeface="微软雅黑"/>
              </a:rPr>
              <a:t>Practical</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文本框 10"/>
          <p:cNvSpPr txBox="1"/>
          <p:nvPr/>
        </p:nvSpPr>
        <p:spPr>
          <a:xfrm>
            <a:off x="8024110" y="5170985"/>
            <a:ext cx="3560618" cy="1200329"/>
          </a:xfrm>
          <a:prstGeom prst="rect">
            <a:avLst/>
          </a:prstGeom>
          <a:noFill/>
        </p:spPr>
        <p:txBody>
          <a:bodyPr wrap="square" rtlCol="0">
            <a:spAutoFit/>
          </a:bodyPr>
          <a:lstStyle/>
          <a:p>
            <a:r>
              <a:rPr lang="en-US" altLang="zh-CN" dirty="0" smtClean="0"/>
              <a:t>A constant step size on a binary classfication problem using a logistic loss objective function and the data from the RCV1 dataset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305" y="1874887"/>
            <a:ext cx="5696745" cy="4496427"/>
          </a:xfrm>
          <a:prstGeom prst="rect">
            <a:avLst/>
          </a:prstGeom>
        </p:spPr>
      </p:pic>
    </p:spTree>
    <p:extLst>
      <p:ext uri="{BB962C8B-B14F-4D97-AF65-F5344CB8AC3E}">
        <p14:creationId xmlns:p14="http://schemas.microsoft.com/office/powerpoint/2010/main" val="2240769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a:latin typeface="微软雅黑" panose="020B0503020204020204" pitchFamily="34" charset="-122"/>
                <a:ea typeface="微软雅黑" panose="020B0503020204020204" pitchFamily="34" charset="-122"/>
                <a:cs typeface="微软雅黑"/>
              </a:rPr>
              <a:t>Motivation 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Theoretical</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1967425" y="2152517"/>
                <a:ext cx="9153072" cy="41000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It </a:t>
                </a:r>
                <a:r>
                  <a:rPr lang="en-US" altLang="zh-CN" sz="2400" dirty="0" smtClean="0"/>
                  <a:t>is well known that a batch approach can minimize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Sub>
                  </m:oMath>
                </a14:m>
                <a:r>
                  <a:rPr lang="zh-CN" altLang="en-US" sz="2400" dirty="0" smtClean="0"/>
                  <a:t> </a:t>
                </a:r>
                <a:r>
                  <a:rPr lang="en-US" altLang="zh-CN" sz="2400" dirty="0" smtClean="0"/>
                  <a:t>at a fast rate; e.g., if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Sub>
                  </m:oMath>
                </a14:m>
                <a:r>
                  <a:rPr lang="zh-CN" altLang="en-US" sz="2400" dirty="0" smtClean="0"/>
                  <a:t> </a:t>
                </a:r>
                <a:r>
                  <a:rPr lang="en-US" altLang="zh-CN" sz="2400" dirty="0" smtClean="0"/>
                  <a:t>is strongly convex and one applies a batch gradient method, then there exists a constant </a:t>
                </a:r>
                <a14:m>
                  <m:oMath xmlns:m="http://schemas.openxmlformats.org/officeDocument/2006/math">
                    <m:r>
                      <a:rPr lang="en-US" altLang="zh-CN" sz="2400" b="0" i="1" smtClean="0">
                        <a:latin typeface="Cambria Math" panose="02040503050406030204" pitchFamily="18" charset="0"/>
                      </a:rPr>
                      <m:t>𝜌</m:t>
                    </m:r>
                    <m:r>
                      <a:rPr lang="en-US" altLang="zh-CN" sz="2400" b="0" i="1" smtClean="0">
                        <a:latin typeface="Cambria Math" panose="02040503050406030204" pitchFamily="18" charset="0"/>
                      </a:rPr>
                      <m:t>∈(0, 1)</m:t>
                    </m:r>
                  </m:oMath>
                </a14:m>
                <a:r>
                  <a:rPr lang="zh-CN" altLang="en-US" sz="2400" dirty="0" smtClean="0"/>
                  <a:t> </a:t>
                </a:r>
                <a:r>
                  <a:rPr lang="en-US" altLang="zh-CN" sz="2400" dirty="0" smtClean="0"/>
                  <a:t>such that, for all </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oMath>
                </a14:m>
                <a:r>
                  <a:rPr lang="en-US" altLang="zh-CN" sz="2400" dirty="0" smtClean="0"/>
                  <a:t>, the training error satisfies</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𝜌</m:t>
                          </m:r>
                        </m:e>
                        <m:sup>
                          <m:r>
                            <a:rPr lang="en-US" altLang="zh-CN" sz="2400" b="0" i="1" smtClean="0">
                              <a:latin typeface="Cambria Math" panose="02040503050406030204" pitchFamily="18" charset="0"/>
                            </a:rPr>
                            <m:t>𝑘</m:t>
                          </m:r>
                        </m:sup>
                      </m:sSup>
                      <m:r>
                        <a:rPr lang="en-US" altLang="zh-CN" sz="2400" b="0" i="1" smtClean="0">
                          <a:latin typeface="Cambria Math" panose="02040503050406030204" pitchFamily="18" charset="0"/>
                        </a:rPr>
                        <m:t>)</m:t>
                      </m:r>
                    </m:oMath>
                  </m:oMathPara>
                </a14:m>
                <a:endParaRPr lang="en-US" altLang="zh-CN" sz="2400" dirty="0" smtClean="0"/>
              </a:p>
              <a:p>
                <a:pPr marL="285750" indent="-285750">
                  <a:buFont typeface="Arial" panose="020B0604020202020204" pitchFamily="34" charset="0"/>
                  <a:buChar char="•"/>
                </a:pPr>
                <a:r>
                  <a:rPr lang="en-US" altLang="zh-CN" sz="2400" dirty="0" smtClean="0"/>
                  <a:t>Therefore, in the worst case, the total number of iterations in which the training error can be above a given </a:t>
                </a:r>
                <a14:m>
                  <m:oMath xmlns:m="http://schemas.openxmlformats.org/officeDocument/2006/math">
                    <m:r>
                      <a:rPr lang="en-US" altLang="zh-CN" sz="2400" b="0" i="1" smtClean="0">
                        <a:latin typeface="Cambria Math" panose="02040503050406030204" pitchFamily="18" charset="0"/>
                      </a:rPr>
                      <m:t>𝜖</m:t>
                    </m:r>
                    <m:r>
                      <a:rPr lang="en-US" altLang="zh-CN" sz="2400" b="0" i="1" smtClean="0">
                        <a:latin typeface="Cambria Math" panose="02040503050406030204" pitchFamily="18" charset="0"/>
                      </a:rPr>
                      <m:t>&gt;0</m:t>
                    </m:r>
                  </m:oMath>
                </a14:m>
                <a:r>
                  <a:rPr lang="zh-CN" altLang="en-US" sz="2400" dirty="0" smtClean="0"/>
                  <a:t> </a:t>
                </a:r>
                <a:r>
                  <a:rPr lang="en-US" altLang="zh-CN" sz="2400" dirty="0" smtClean="0"/>
                  <a:t>is proportional to </a:t>
                </a:r>
                <a14:m>
                  <m:oMath xmlns:m="http://schemas.openxmlformats.org/officeDocument/2006/math">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𝜖</m:t>
                        </m:r>
                      </m:den>
                    </m:f>
                    <m:r>
                      <a:rPr lang="en-US" altLang="zh-CN" sz="2400" b="0" i="1" smtClean="0">
                        <a:latin typeface="Cambria Math" panose="02040503050406030204" pitchFamily="18" charset="0"/>
                      </a:rPr>
                      <m:t>)</m:t>
                    </m:r>
                  </m:oMath>
                </a14:m>
                <a:r>
                  <a:rPr lang="en-US" altLang="zh-CN" sz="2400" dirty="0" smtClean="0"/>
                  <a:t>.</a:t>
                </a:r>
                <a:endParaRPr lang="en-US" altLang="zh-CN" sz="2400" dirty="0" smtClean="0"/>
              </a:p>
              <a:p>
                <a:pPr marL="285750" indent="-285750">
                  <a:buFont typeface="Arial" panose="020B0604020202020204" pitchFamily="34" charset="0"/>
                  <a:buChar char="•"/>
                </a:pPr>
                <a:r>
                  <a:rPr lang="en-US" altLang="zh-CN" sz="2400" dirty="0" smtClean="0"/>
                  <a:t>This </a:t>
                </a:r>
                <a:r>
                  <a:rPr lang="en-US" altLang="zh-CN" sz="2400" dirty="0" smtClean="0"/>
                  <a:t>means that, with a per-iteration cost proportional to n, the total work required to obtain </a:t>
                </a:r>
                <a14:m>
                  <m:oMath xmlns:m="http://schemas.openxmlformats.org/officeDocument/2006/math">
                    <m:r>
                      <a:rPr lang="en-US" altLang="zh-CN" sz="2400" b="0" i="1" smtClean="0">
                        <a:latin typeface="Cambria Math" panose="02040503050406030204" pitchFamily="18" charset="0"/>
                      </a:rPr>
                      <m:t>𝜖</m:t>
                    </m:r>
                  </m:oMath>
                </a14:m>
                <a:r>
                  <a:rPr lang="en-US" altLang="zh-CN" sz="2400" dirty="0" smtClean="0"/>
                  <a:t>-optimality for a batch gradient method is proportional to </a:t>
                </a:r>
                <a14:m>
                  <m:oMath xmlns:m="http://schemas.openxmlformats.org/officeDocument/2006/math">
                    <m:r>
                      <a:rPr lang="en-US" altLang="zh-CN" sz="2400" b="0" i="1" smtClean="0">
                        <a:latin typeface="Cambria Math" panose="02040503050406030204" pitchFamily="18" charset="0"/>
                      </a:rPr>
                      <m:t>𝑛𝑙𝑜𝑔</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𝜖</m:t>
                        </m:r>
                      </m:den>
                    </m:f>
                    <m:r>
                      <a:rPr lang="en-US" altLang="zh-CN" sz="2400" b="0" i="1" smtClean="0">
                        <a:latin typeface="Cambria Math" panose="02040503050406030204" pitchFamily="18" charset="0"/>
                      </a:rPr>
                      <m:t>)</m:t>
                    </m:r>
                  </m:oMath>
                </a14:m>
                <a:r>
                  <a:rPr lang="en-US" altLang="zh-CN" sz="2400" dirty="0" smtClean="0"/>
                  <a:t>.</a:t>
                </a:r>
              </a:p>
            </p:txBody>
          </p:sp>
        </mc:Choice>
        <mc:Fallback>
          <p:sp>
            <p:nvSpPr>
              <p:cNvPr id="11" name="文本框 10"/>
              <p:cNvSpPr txBox="1">
                <a:spLocks noRot="1" noChangeAspect="1" noMove="1" noResize="1" noEditPoints="1" noAdjustHandles="1" noChangeArrowheads="1" noChangeShapeType="1" noTextEdit="1"/>
              </p:cNvSpPr>
              <p:nvPr/>
            </p:nvSpPr>
            <p:spPr>
              <a:xfrm>
                <a:off x="1967425" y="2152517"/>
                <a:ext cx="9153072" cy="4100097"/>
              </a:xfrm>
              <a:prstGeom prst="rect">
                <a:avLst/>
              </a:prstGeom>
              <a:blipFill>
                <a:blip r:embed="rId2"/>
                <a:stretch>
                  <a:fillRect l="-933" t="-1189" r="-1799" b="-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2879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a:latin typeface="微软雅黑" panose="020B0503020204020204" pitchFamily="34" charset="-122"/>
                <a:ea typeface="微软雅黑" panose="020B0503020204020204" pitchFamily="34" charset="-122"/>
                <a:cs typeface="微软雅黑"/>
              </a:rPr>
              <a:t>Motivation 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Theoretical</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1967425" y="2152517"/>
                <a:ext cx="9153072" cy="36614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𝑛</m:t>
                        </m:r>
                      </m:sub>
                    </m:sSub>
                  </m:oMath>
                </a14:m>
                <a:r>
                  <a:rPr lang="en-US" altLang="zh-CN" sz="2400" dirty="0"/>
                  <a:t>is strictly convex and each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𝑘</m:t>
                        </m:r>
                      </m:sub>
                    </m:sSub>
                  </m:oMath>
                </a14:m>
                <a:r>
                  <a:rPr lang="en-US" altLang="zh-CN" sz="2400" dirty="0"/>
                  <a:t> is drawn uniformly from {1, 2, ..., n}, then the rate of convergence of a basic stochastic method satisfy the sublinear convergence property.</a:t>
                </a:r>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𝑛</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𝑅</m:t>
                              </m:r>
                            </m:e>
                            <m:sup>
                              <m:r>
                                <a:rPr lang="en-US" altLang="zh-CN" sz="2400" i="1">
                                  <a:latin typeface="Cambria Math" panose="02040503050406030204" pitchFamily="18" charset="0"/>
                                </a:rPr>
                                <m:t>∗</m:t>
                              </m:r>
                            </m:sup>
                          </m:sSup>
                        </m:e>
                      </m:d>
                      <m:r>
                        <a:rPr lang="en-US" altLang="zh-CN" sz="2400" i="1">
                          <a:latin typeface="Cambria Math" panose="02040503050406030204" pitchFamily="18" charset="0"/>
                        </a:rPr>
                        <m:t>=</m:t>
                      </m:r>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𝑘</m:t>
                              </m:r>
                            </m:den>
                          </m:f>
                        </m:e>
                      </m:d>
                    </m:oMath>
                  </m:oMathPara>
                </a14:m>
                <a:endParaRPr lang="en-US" altLang="zh-CN" sz="2400" dirty="0"/>
              </a:p>
              <a:p>
                <a:pPr marL="342900" indent="-342900">
                  <a:buFont typeface="Arial" panose="020B0604020202020204" pitchFamily="34" charset="0"/>
                  <a:buChar char="•"/>
                </a:pPr>
                <a:r>
                  <a:rPr lang="en-US" altLang="zh-CN" sz="2400" dirty="0"/>
                  <a:t>It is crucial to note that neither the per-iteration cost nor the right-hand side of the equation depends on the sample size n. So the total work required to obtain </a:t>
                </a:r>
                <a14:m>
                  <m:oMath xmlns:m="http://schemas.openxmlformats.org/officeDocument/2006/math">
                    <m:r>
                      <a:rPr lang="en-US" altLang="zh-CN" sz="2400" i="1">
                        <a:latin typeface="Cambria Math" panose="02040503050406030204" pitchFamily="18" charset="0"/>
                      </a:rPr>
                      <m:t>𝜖</m:t>
                    </m:r>
                  </m:oMath>
                </a14:m>
                <a:r>
                  <a:rPr lang="en-US" altLang="zh-CN" sz="2400" dirty="0"/>
                  <a:t>-optimality for stochastic methods is proportinal to </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𝜖</m:t>
                        </m:r>
                      </m:den>
                    </m:f>
                    <m:r>
                      <a:rPr lang="en-US" altLang="zh-CN" sz="2400" i="1">
                        <a:latin typeface="Cambria Math" panose="02040503050406030204" pitchFamily="18" charset="0"/>
                      </a:rPr>
                      <m:t>.</m:t>
                    </m:r>
                  </m:oMath>
                </a14:m>
                <a:endParaRPr lang="zh-CN" altLang="en-US"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1967425" y="2152517"/>
                <a:ext cx="9153072" cy="3661452"/>
              </a:xfrm>
              <a:prstGeom prst="rect">
                <a:avLst/>
              </a:prstGeom>
              <a:blipFill>
                <a:blip r:embed="rId2"/>
                <a:stretch>
                  <a:fillRect l="-933" t="-1331" r="-1599" b="-6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2839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a:latin typeface="微软雅黑" panose="020B0503020204020204" pitchFamily="34" charset="-122"/>
                <a:ea typeface="微软雅黑" panose="020B0503020204020204" pitchFamily="34" charset="-122"/>
                <a:cs typeface="微软雅黑"/>
              </a:rPr>
              <a:t>Motivation 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Notice</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文本框 10"/>
          <p:cNvSpPr txBox="1"/>
          <p:nvPr/>
        </p:nvSpPr>
        <p:spPr>
          <a:xfrm>
            <a:off x="1967425" y="2043660"/>
            <a:ext cx="9153072" cy="3539430"/>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t>We do not claim that batch methods have no place in practice. For one thing, if we consider a larger number of epochs, then one would </a:t>
            </a:r>
            <a:r>
              <a:rPr lang="en-US" altLang="zh-CN" sz="2800" dirty="0" smtClean="0"/>
              <a:t>find </a:t>
            </a:r>
            <a:r>
              <a:rPr lang="en-US" altLang="zh-CN" sz="2800" dirty="0"/>
              <a:t>the batch approach eventually </a:t>
            </a:r>
            <a:r>
              <a:rPr lang="en-US" altLang="zh-CN" sz="2800" dirty="0" smtClean="0"/>
              <a:t>overtake </a:t>
            </a:r>
            <a:r>
              <a:rPr lang="en-US" altLang="zh-CN" sz="2800" dirty="0"/>
              <a:t>the stochastic method and yield a lower training error.</a:t>
            </a:r>
          </a:p>
          <a:p>
            <a:pPr marL="342900" indent="-342900">
              <a:buFont typeface="Arial" panose="020B0604020202020204" pitchFamily="34" charset="0"/>
              <a:buChar char="•"/>
            </a:pPr>
            <a:r>
              <a:rPr lang="en-US" altLang="zh-CN" sz="2800" dirty="0"/>
              <a:t>Moreover, the stochastic method iteration is difficult to prarllelize and requires excessive communication between nodes in a distributed computing setting.</a:t>
            </a:r>
            <a:endParaRPr lang="zh-CN" altLang="en-US" sz="2800" dirty="0"/>
          </a:p>
        </p:txBody>
      </p:sp>
    </p:spTree>
    <p:extLst>
      <p:ext uri="{BB962C8B-B14F-4D97-AF65-F5344CB8AC3E}">
        <p14:creationId xmlns:p14="http://schemas.microsoft.com/office/powerpoint/2010/main" val="3262801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23770" y="1392900"/>
            <a:ext cx="4131257" cy="956523"/>
            <a:chOff x="4694848" y="2589841"/>
            <a:chExt cx="2741382" cy="956523"/>
          </a:xfrm>
        </p:grpSpPr>
        <p:sp>
          <p:nvSpPr>
            <p:cNvPr id="16" name="矩形 15"/>
            <p:cNvSpPr/>
            <p:nvPr/>
          </p:nvSpPr>
          <p:spPr>
            <a:xfrm>
              <a:off x="5517158" y="2589841"/>
              <a:ext cx="1919072"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dirty="0" smtClean="0">
                  <a:latin typeface="微软雅黑" panose="020B0503020204020204" pitchFamily="34" charset="-122"/>
                  <a:ea typeface="微软雅黑" panose="020B0503020204020204" pitchFamily="34" charset="-122"/>
                  <a:cs typeface="微软雅黑"/>
                </a:rPr>
                <a:t>Analyses of SG</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2144380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Assumption 1</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775245" y="1874887"/>
                <a:ext cx="10238955" cy="458580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Our </a:t>
                </a:r>
                <a:r>
                  <a:rPr lang="en-US" altLang="zh-CN" sz="2400" dirty="0" smtClean="0"/>
                  <a:t>approach </a:t>
                </a:r>
                <a:r>
                  <a:rPr lang="en-US" altLang="zh-CN" sz="2400" dirty="0" smtClean="0"/>
                  <a:t>is </a:t>
                </a:r>
                <a:r>
                  <a:rPr lang="en-US" altLang="zh-CN" sz="2400" dirty="0" smtClean="0"/>
                  <a:t>built upon an assumption of smoothness of the objective </a:t>
                </a:r>
                <a:r>
                  <a:rPr lang="en-US" altLang="zh-CN" sz="2400" dirty="0" smtClean="0"/>
                  <a:t>function.</a:t>
                </a:r>
                <a:endParaRPr lang="en-US" altLang="zh-CN" sz="2400" dirty="0" smtClean="0"/>
              </a:p>
              <a:p>
                <a:pPr marL="285750" indent="-285750">
                  <a:buFont typeface="Arial" panose="020B0604020202020204" pitchFamily="34" charset="0"/>
                  <a:buChar char="•"/>
                </a:pPr>
                <a:r>
                  <a:rPr lang="en-US" altLang="zh-CN" sz="2400" dirty="0" smtClean="0"/>
                  <a:t>Assumption 1(Lipschitz-continuous objective gradients).</a:t>
                </a:r>
              </a:p>
              <a:p>
                <a:r>
                  <a:rPr lang="en-US" altLang="zh-CN" sz="2400" dirty="0" smtClean="0"/>
                  <a:t>      The </a:t>
                </a:r>
                <a:r>
                  <a:rPr lang="en-US" altLang="zh-CN" sz="2400" dirty="0" smtClean="0"/>
                  <a:t>objective function F: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oMath>
                </a14:m>
                <a:r>
                  <a:rPr lang="zh-CN" altLang="en-US" sz="2400" dirty="0" smtClean="0"/>
                  <a:t> </a:t>
                </a:r>
                <a:r>
                  <a:rPr lang="en-US" altLang="zh-CN" sz="2400" dirty="0" smtClean="0"/>
                  <a:t>is continuously differentiable and the </a:t>
                </a:r>
                <a:endParaRPr lang="en-US" altLang="zh-CN" sz="2400" dirty="0" smtClean="0"/>
              </a:p>
              <a:p>
                <a:r>
                  <a:rPr lang="en-US" altLang="zh-CN" sz="2400" dirty="0"/>
                  <a:t> </a:t>
                </a:r>
                <a:r>
                  <a:rPr lang="en-US" altLang="zh-CN" sz="2400" dirty="0" smtClean="0"/>
                  <a:t>     </a:t>
                </a:r>
                <a:r>
                  <a:rPr lang="en-US" altLang="zh-CN" sz="2400" dirty="0" smtClean="0"/>
                  <a:t>gradient </a:t>
                </a:r>
                <a:r>
                  <a:rPr lang="en-US" altLang="zh-CN" sz="2400" dirty="0" smtClean="0"/>
                  <a:t>function of F, </a:t>
                </a:r>
                <a:r>
                  <a:rPr lang="en-US" altLang="zh-CN" sz="2400" dirty="0" smtClean="0"/>
                  <a:t>namely </a:t>
                </a:r>
                <a14:m>
                  <m:oMath xmlns:m="http://schemas.openxmlformats.org/officeDocument/2006/math">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oMath>
                </a14:m>
                <a:r>
                  <a:rPr lang="en-US" altLang="zh-CN" sz="2400" dirty="0" smtClean="0"/>
                  <a:t>, is Lipschitz cotinuous </a:t>
                </a:r>
                <a:endParaRPr lang="en-US" altLang="zh-CN" sz="2400" dirty="0" smtClean="0"/>
              </a:p>
              <a:p>
                <a:r>
                  <a:rPr lang="en-US" altLang="zh-CN" sz="2400" dirty="0"/>
                  <a:t> </a:t>
                </a:r>
                <a:r>
                  <a:rPr lang="en-US" altLang="zh-CN" sz="2400" dirty="0" smtClean="0"/>
                  <a:t>     </a:t>
                </a:r>
                <a:r>
                  <a:rPr lang="en-US" altLang="zh-CN" sz="2400" dirty="0" smtClean="0"/>
                  <a:t>with </a:t>
                </a:r>
                <a:r>
                  <a:rPr lang="en-US" altLang="zh-CN" sz="2400" dirty="0" smtClean="0"/>
                  <a:t>Lipschitz constant L &gt; 0, i.e.,</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e>
                              </m:d>
                            </m:e>
                          </m:d>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sSub>
                        <m:sSubPr>
                          <m:ctrlPr>
                            <a:rPr lang="en-US" altLang="zh-CN" sz="2400" b="0" i="1" smtClean="0">
                              <a:latin typeface="Cambria Math" panose="02040503050406030204" pitchFamily="18" charset="0"/>
                            </a:rPr>
                          </m:ctrlPr>
                        </m:sSub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e>
                          </m:d>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𝑎𝑙𝑙</m:t>
                      </m: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 </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oMath>
                  </m:oMathPara>
                </a14:m>
                <a:endParaRPr lang="en-US" altLang="zh-CN" sz="2400" dirty="0" smtClean="0"/>
              </a:p>
              <a:p>
                <a:pPr marL="285750" indent="-285750">
                  <a:buFont typeface="Arial" panose="020B0604020202020204" pitchFamily="34" charset="0"/>
                  <a:buChar char="•"/>
                </a:pPr>
                <a:r>
                  <a:rPr lang="en-US" altLang="zh-CN" sz="2400" dirty="0" smtClean="0"/>
                  <a:t>This assumption ensures that the gradient of F does not change arbitrary quickly with respect to the parameter vector,</a:t>
                </a:r>
              </a:p>
              <a:p>
                <a:r>
                  <a:rPr lang="en-US" altLang="zh-CN" sz="2400" dirty="0" smtClean="0"/>
                  <a:t>     An </a:t>
                </a:r>
                <a:r>
                  <a:rPr lang="en-US" altLang="zh-CN" sz="2400" dirty="0" smtClean="0"/>
                  <a:t>important consequence of Assumption 1 is that:</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e>
                        <m:sup>
                          <m:r>
                            <a:rPr lang="en-US" altLang="zh-CN" sz="2400" b="0" i="1" smtClean="0">
                              <a:latin typeface="Cambria Math" panose="02040503050406030204" pitchFamily="18" charset="0"/>
                            </a:rPr>
                            <m:t>𝑇</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𝐿</m:t>
                      </m:r>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𝑎𝑙𝑙</m:t>
                      </m: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 </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oMath>
                  </m:oMathPara>
                </a14:m>
                <a:endParaRPr lang="en-US" altLang="zh-CN" sz="2400" dirty="0" smtClean="0"/>
              </a:p>
            </p:txBody>
          </p:sp>
        </mc:Choice>
        <mc:Fallback>
          <p:sp>
            <p:nvSpPr>
              <p:cNvPr id="12" name="文本框 11"/>
              <p:cNvSpPr txBox="1">
                <a:spLocks noRot="1" noChangeAspect="1" noMove="1" noResize="1" noEditPoints="1" noAdjustHandles="1" noChangeArrowheads="1" noChangeShapeType="1" noTextEdit="1"/>
              </p:cNvSpPr>
              <p:nvPr/>
            </p:nvSpPr>
            <p:spPr>
              <a:xfrm>
                <a:off x="1775245" y="1874887"/>
                <a:ext cx="10238955" cy="4585807"/>
              </a:xfrm>
              <a:prstGeom prst="rect">
                <a:avLst/>
              </a:prstGeom>
              <a:blipFill>
                <a:blip r:embed="rId2"/>
                <a:stretch>
                  <a:fillRect l="-774" t="-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45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Lemma 2</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775245" y="1874887"/>
                <a:ext cx="10238955" cy="340368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Lemma 2 Under Assumption 1, the iterates of SG satisfy the following inequality for all </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m:t>
                    </m:r>
                  </m:oMath>
                </a14:m>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sub>
                      </m:sSub>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e>
                          </m:d>
                        </m:e>
                      </m:d>
                      <m:r>
                        <a:rPr lang="en-US" altLang="zh-CN" sz="2400" i="1">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Sub>
                      <m:r>
                        <a:rPr lang="en-US" altLang="zh-CN" sz="2400">
                          <a:latin typeface="Cambria Math" panose="02040503050406030204" pitchFamily="18" charset="0"/>
                        </a:rPr>
                        <m:t>𝛻</m:t>
                      </m:r>
                      <m:r>
                        <a:rPr lang="en-US" altLang="zh-CN" sz="2400" i="1">
                          <a:latin typeface="Cambria Math" panose="02040503050406030204" pitchFamily="18" charset="0"/>
                        </a:rPr>
                        <m:t>𝐹</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e>
                        <m:sup>
                          <m:r>
                            <a:rPr lang="en-US" altLang="zh-CN" sz="2400" i="1">
                              <a:latin typeface="Cambria Math" panose="02040503050406030204" pitchFamily="18" charset="0"/>
                            </a:rPr>
                            <m:t>𝑇</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sub>
                      </m:sSub>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e>
                          </m:d>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𝐿</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sub>
                      </m:sSub>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d>
                            <m:dPr>
                              <m:begChr m:val="|"/>
                              <m:endChr m:val="|"/>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e>
                                  </m:d>
                                </m:e>
                              </m:d>
                            </m:e>
                          </m:d>
                        </m:e>
                        <m:sub>
                          <m:r>
                            <a:rPr lang="en-US" altLang="zh-CN" sz="2400" i="1">
                              <a:latin typeface="Cambria Math" panose="02040503050406030204" pitchFamily="18" charset="0"/>
                            </a:rPr>
                            <m:t>2</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oMath>
                  </m:oMathPara>
                </a14:m>
                <a:endParaRPr lang="en-US" altLang="zh-CN" sz="2400" dirty="0"/>
              </a:p>
              <a:p>
                <a:pPr marL="342900" indent="-342900">
                  <a:buFont typeface="Arial" panose="020B0604020202020204" pitchFamily="34" charset="0"/>
                  <a:buChar char="•"/>
                </a:pPr>
                <a:r>
                  <a:rPr lang="en-US" altLang="zh-CN" sz="2400" dirty="0" smtClean="0"/>
                  <a:t>We </a:t>
                </a:r>
                <a:r>
                  <a:rPr lang="en-US" altLang="zh-CN" sz="2400" dirty="0"/>
                  <a:t>shall see that convergence of SG is guaranteed as long as the stochastic directions and stepsizes are chosen sunch that the right-hand side of Lemma 2 is bounded by a determinisitc quantity that asymptotically ensures sufficient descent in F.</a:t>
                </a:r>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775245" y="1874887"/>
                <a:ext cx="10238955" cy="3403689"/>
              </a:xfrm>
              <a:prstGeom prst="rect">
                <a:avLst/>
              </a:prstGeom>
              <a:blipFill>
                <a:blip r:embed="rId2"/>
                <a:stretch>
                  <a:fillRect l="-774" t="-1434" r="-1071" b="-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2602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37529" y="1086651"/>
            <a:ext cx="5171207"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latin typeface="微软雅黑" panose="020B0503020204020204" pitchFamily="34" charset="-122"/>
                <a:ea typeface="微软雅黑" panose="020B0503020204020204" pitchFamily="34" charset="-122"/>
                <a:cs typeface="微软雅黑"/>
              </a:rPr>
              <a:t>Assumption 3</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400273" y="1178380"/>
            <a:ext cx="45719"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9" name="文本框 8"/>
              <p:cNvSpPr txBox="1"/>
              <p:nvPr/>
            </p:nvSpPr>
            <p:spPr>
              <a:xfrm>
                <a:off x="544344" y="1548316"/>
                <a:ext cx="11469855" cy="4997137"/>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t>In order to limit the harmful effect of the last term in Lemma2, we restrict the variance of </a:t>
                </a:r>
                <a14:m>
                  <m:oMath xmlns:m="http://schemas.openxmlformats.org/officeDocument/2006/math">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oMath>
                </a14:m>
                <a:r>
                  <a:rPr lang="en-US" altLang="zh-CN" sz="2000" dirty="0" smtClean="0"/>
                  <a:t>, i.e.,</a:t>
                </a: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e>
                      </m:d>
                      <m:r>
                        <a:rPr lang="en-US" altLang="zh-CN" sz="2000" b="0" i="1" smtClean="0">
                          <a:latin typeface="Cambria Math" panose="02040503050406030204" pitchFamily="18" charset="0"/>
                        </a:rPr>
                        <m:t>−</m:t>
                      </m:r>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oMath>
                  </m:oMathPara>
                </a14:m>
                <a:endParaRPr lang="en-US" altLang="zh-CN" sz="2000" dirty="0" smtClean="0"/>
              </a:p>
              <a:p>
                <a:pPr marL="285750" indent="-285750">
                  <a:buFont typeface="Arial" panose="020B0604020202020204" pitchFamily="34" charset="0"/>
                  <a:buChar char="•"/>
                </a:pPr>
                <a:r>
                  <a:rPr lang="en-US" altLang="zh-CN" sz="2000" dirty="0" smtClean="0"/>
                  <a:t>Assumption 3(First and second moment limits)</a:t>
                </a:r>
              </a:p>
              <a:p>
                <a:r>
                  <a:rPr lang="en-US" altLang="zh-CN" sz="2000" dirty="0" smtClean="0"/>
                  <a:t>      The </a:t>
                </a:r>
                <a:r>
                  <a:rPr lang="en-US" altLang="zh-CN" sz="2000" dirty="0" smtClean="0"/>
                  <a:t>objective function and SG satisfy the following:</a:t>
                </a:r>
              </a:p>
              <a:p>
                <a:pPr marL="342900" indent="-342900">
                  <a:buAutoNum type="alphaLcPeriod"/>
                </a:pPr>
                <a:r>
                  <a:rPr lang="en-US" altLang="zh-CN" sz="2000" dirty="0" smtClean="0"/>
                  <a:t>F </a:t>
                </a:r>
                <a:r>
                  <a:rPr lang="en-US" altLang="zh-CN" sz="2000" dirty="0" smtClean="0"/>
                  <a:t>is bounded below by a scalar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𝑖𝑛𝑓</m:t>
                        </m:r>
                      </m:sub>
                    </m:sSub>
                  </m:oMath>
                </a14:m>
                <a:endParaRPr lang="en-US" altLang="zh-CN" sz="2000" dirty="0" smtClean="0"/>
              </a:p>
              <a:p>
                <a:pPr marL="342900" indent="-342900">
                  <a:buAutoNum type="alphaLcPeriod"/>
                </a:pPr>
                <a:r>
                  <a:rPr lang="en-US" altLang="zh-CN" sz="2000" dirty="0" smtClean="0"/>
                  <a:t>There exist scalars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𝜇</m:t>
                        </m:r>
                      </m:e>
                      <m:sub>
                        <m:r>
                          <a:rPr lang="en-US" altLang="zh-CN" sz="2000" b="0" i="1" smtClean="0">
                            <a:latin typeface="Cambria Math" panose="02040503050406030204" pitchFamily="18" charset="0"/>
                          </a:rPr>
                          <m:t>𝐺</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𝜇</m:t>
                    </m:r>
                    <m:r>
                      <a:rPr lang="en-US" altLang="zh-CN" sz="2000" b="0" i="1" smtClean="0">
                        <a:latin typeface="Cambria Math" panose="02040503050406030204" pitchFamily="18" charset="0"/>
                      </a:rPr>
                      <m:t>&gt;0</m:t>
                    </m:r>
                  </m:oMath>
                </a14:m>
                <a:r>
                  <a:rPr lang="en-US" altLang="zh-CN" sz="2000" dirty="0" smtClean="0"/>
                  <a:t>, such that, for all </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oMath>
                </a14:m>
                <a:endParaRPr lang="en-US" altLang="zh-CN" sz="2000" dirty="0" smtClean="0"/>
              </a:p>
              <a:p>
                <a:pPr/>
                <a14:m>
                  <m:oMathPara xmlns:m="http://schemas.openxmlformats.org/officeDocument/2006/math">
                    <m:oMathParaPr>
                      <m:jc m:val="centerGroup"/>
                    </m:oMathParaPr>
                    <m:oMath xmlns:m="http://schemas.openxmlformats.org/officeDocument/2006/math">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𝐹</m:t>
                      </m:r>
                      <m:sSup>
                        <m:sSupPr>
                          <m:ctrlPr>
                            <a:rPr lang="en-US" altLang="zh-CN" sz="2000" i="1" smtClean="0">
                              <a:latin typeface="Cambria Math" panose="02040503050406030204" pitchFamily="18" charset="0"/>
                            </a:rPr>
                          </m:ctrlPr>
                        </m:sSupPr>
                        <m:e>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e>
                          </m:d>
                        </m:e>
                        <m:sup>
                          <m:r>
                            <a:rPr lang="en-US" altLang="zh-CN" sz="2000" b="0" i="1" smtClean="0">
                              <a:latin typeface="Cambria Math" panose="02040503050406030204" pitchFamily="18" charset="0"/>
                            </a:rPr>
                            <m:t>𝑇</m:t>
                          </m:r>
                        </m:sup>
                      </m:sSup>
                      <m:sSub>
                        <m:sSubPr>
                          <m:ctrlPr>
                            <a:rPr lang="en-US" altLang="zh-CN" sz="2000" i="1" smtClean="0">
                              <a:latin typeface="Cambria Math" panose="02040503050406030204" pitchFamily="18" charset="0"/>
                            </a:rPr>
                          </m:ctrlPr>
                        </m:sSubPr>
                        <m:e>
                          <m:r>
                            <m:rPr>
                              <m:sty m:val="p"/>
                            </m:rPr>
                            <a:rPr lang="en-US" altLang="zh-CN" sz="2000" b="0" i="0" smtClean="0">
                              <a:latin typeface="Cambria Math" panose="02040503050406030204" pitchFamily="18" charset="0"/>
                            </a:rPr>
                            <m:t>E</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r>
                            <m:rPr>
                              <m:sty m:val="p"/>
                            </m:rPr>
                            <a:rPr lang="en-US" altLang="zh-CN" sz="2000" b="0" i="0" smtClean="0">
                              <a:latin typeface="Cambria Math" panose="02040503050406030204" pitchFamily="18" charset="0"/>
                            </a:rPr>
                            <m:t>g</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m:rPr>
                                      <m:sty m:val="p"/>
                                    </m:rPr>
                                    <a:rPr lang="en-US" altLang="zh-CN" sz="2000" b="0" i="0" smtClean="0">
                                      <a:latin typeface="Cambria Math" panose="02040503050406030204" pitchFamily="18" charset="0"/>
                                    </a:rPr>
                                    <m:t>w</m:t>
                                  </m:r>
                                </m:e>
                                <m:sub>
                                  <m:r>
                                    <m:rPr>
                                      <m:sty m:val="p"/>
                                    </m:rPr>
                                    <a:rPr lang="en-US" altLang="zh-CN" sz="2000" b="0" i="0" smtClean="0">
                                      <a:latin typeface="Cambria Math" panose="02040503050406030204" pitchFamily="18" charset="0"/>
                                    </a:rPr>
                                    <m:t>k</m:t>
                                  </m:r>
                                </m:sub>
                              </m:sSub>
                              <m:r>
                                <a:rPr lang="en-US" altLang="zh-CN" sz="2000" b="0" i="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𝜇</m:t>
                      </m:r>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𝑎𝑛𝑑</m:t>
                      </m:r>
                    </m:oMath>
                  </m:oMathPara>
                </a14:m>
                <a:endParaRPr lang="en-US" altLang="zh-CN" sz="2000" dirty="0" smtClean="0"/>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e>
                              </m:d>
                            </m:e>
                          </m:d>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𝜇</m:t>
                          </m:r>
                        </m:e>
                        <m:sub>
                          <m:r>
                            <a:rPr lang="en-US" altLang="zh-CN" sz="2000" b="0" i="1" smtClean="0">
                              <a:latin typeface="Cambria Math" panose="02040503050406030204" pitchFamily="18" charset="0"/>
                            </a:rPr>
                            <m:t>𝐺</m:t>
                          </m:r>
                        </m:sub>
                      </m:sSub>
                      <m:sSub>
                        <m:sSubPr>
                          <m:ctrlPr>
                            <a:rPr lang="en-US" altLang="zh-CN" sz="2000" i="1" smtClean="0">
                              <a:latin typeface="Cambria Math" panose="02040503050406030204" pitchFamily="18" charset="0"/>
                            </a:rPr>
                          </m:ctrlPr>
                        </m:sSub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Sub>
                    </m:oMath>
                  </m:oMathPara>
                </a14:m>
                <a:endParaRPr lang="en-US" altLang="zh-CN" sz="2000" dirty="0" smtClean="0"/>
              </a:p>
              <a:p>
                <a:pPr marL="342900" indent="-342900">
                  <a:buAutoNum type="alphaLcPeriod" startAt="3"/>
                </a:pPr>
                <a:r>
                  <a:rPr lang="en-US" altLang="zh-CN" sz="2000" dirty="0" smtClean="0"/>
                  <a:t>There exist scalars </a:t>
                </a:r>
                <a14:m>
                  <m:oMath xmlns:m="http://schemas.openxmlformats.org/officeDocument/2006/math">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≥0</m:t>
                    </m:r>
                  </m:oMath>
                </a14:m>
                <a:r>
                  <a:rPr lang="en-US" altLang="zh-CN" sz="2000" dirty="0" smtClean="0"/>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𝑉</m:t>
                        </m:r>
                      </m:sub>
                    </m:sSub>
                    <m:r>
                      <a:rPr lang="en-US" altLang="zh-CN" sz="2000" b="0" i="1" smtClean="0">
                        <a:latin typeface="Cambria Math" panose="02040503050406030204" pitchFamily="18" charset="0"/>
                      </a:rPr>
                      <m:t>≥0</m:t>
                    </m:r>
                  </m:oMath>
                </a14:m>
                <a:r>
                  <a:rPr lang="en-US" altLang="zh-CN" sz="2000" dirty="0" smtClean="0"/>
                  <a:t> such that, for all </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oMath>
                </a14:m>
                <a:endParaRPr lang="en-US" altLang="zh-CN" sz="2000" dirty="0" smtClean="0"/>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𝑣</m:t>
                          </m:r>
                        </m:sub>
                      </m:sSub>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oMath>
                  </m:oMathPara>
                </a14:m>
                <a:endParaRPr lang="en-US" altLang="zh-CN" sz="2000" dirty="0" smtClean="0"/>
              </a:p>
              <a:p>
                <a:pPr marL="285750" indent="-285750">
                  <a:buFont typeface="Arial" panose="020B0604020202020204" pitchFamily="34" charset="0"/>
                  <a:buChar char="•"/>
                </a:pPr>
                <a:r>
                  <a:rPr lang="en-US" altLang="zh-CN" sz="2000" dirty="0" smtClean="0"/>
                  <a:t>Therefore, with Assumption 3 and the defination of varience of g, requires the second moment of g satisfies</a:t>
                </a: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sub>
                      </m:sSub>
                      <m:d>
                        <m:dPr>
                          <m:begChr m:val="["/>
                          <m:endChr m:val="]"/>
                          <m:ctrlPr>
                            <a:rPr lang="en-US" altLang="zh-CN" sz="2000" i="1" smtClean="0">
                              <a:latin typeface="Cambria Math" panose="02040503050406030204" pitchFamily="18" charset="0"/>
                            </a:rPr>
                          </m:ctrlPr>
                        </m:dPr>
                        <m:e>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𝑔</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𝜉</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𝐺</m:t>
                          </m:r>
                        </m:sub>
                      </m:sSub>
                      <m:sSubSup>
                        <m:sSubSupPr>
                          <m:ctrlPr>
                            <a:rPr lang="en-US" altLang="zh-CN" sz="2000" i="1" smtClean="0">
                              <a:latin typeface="Cambria Math" panose="02040503050406030204" pitchFamily="18" charset="0"/>
                            </a:rPr>
                          </m:ctrlPr>
                        </m:sSubSupPr>
                        <m:e>
                          <m:d>
                            <m:dPr>
                              <m:begChr m:val="|"/>
                              <m:endChr m:val="|"/>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m:t>
                                          </m:r>
                                        </m:sub>
                                      </m:sSub>
                                    </m:e>
                                  </m:d>
                                </m:e>
                              </m:d>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𝑤𝑖𝑡h</m:t>
                      </m:r>
                      <m:r>
                        <a:rPr lang="en-US" altLang="zh-CN" sz="2000" b="0" i="1"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𝐺</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a:latin typeface="Cambria Math" panose="02040503050406030204" pitchFamily="18" charset="0"/>
                            </a:rPr>
                            <m:t>𝑉</m:t>
                          </m:r>
                        </m:sub>
                      </m:sSub>
                      <m:r>
                        <a:rPr lang="en-US" altLang="zh-CN" sz="2000" b="0" i="1" smtClean="0">
                          <a:latin typeface="Cambria Math" panose="02040503050406030204" pitchFamily="18" charset="0"/>
                        </a:rPr>
                        <m:t>+</m:t>
                      </m:r>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𝜇</m:t>
                          </m:r>
                        </m:e>
                        <m:sub>
                          <m:r>
                            <a:rPr lang="en-US" altLang="zh-CN" sz="2000" b="0" i="1" smtClean="0">
                              <a:latin typeface="Cambria Math" panose="02040503050406030204" pitchFamily="18" charset="0"/>
                            </a:rPr>
                            <m:t>𝐺</m:t>
                          </m:r>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𝜇</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&gt;0</m:t>
                      </m:r>
                    </m:oMath>
                  </m:oMathPara>
                </a14:m>
                <a:endParaRPr lang="en-US" altLang="zh-CN" sz="2000" dirty="0" smtClean="0"/>
              </a:p>
            </p:txBody>
          </p:sp>
        </mc:Choice>
        <mc:Fallback>
          <p:sp>
            <p:nvSpPr>
              <p:cNvPr id="9" name="文本框 8"/>
              <p:cNvSpPr txBox="1">
                <a:spLocks noRot="1" noChangeAspect="1" noMove="1" noResize="1" noEditPoints="1" noAdjustHandles="1" noChangeArrowheads="1" noChangeShapeType="1" noTextEdit="1"/>
              </p:cNvSpPr>
              <p:nvPr/>
            </p:nvSpPr>
            <p:spPr>
              <a:xfrm>
                <a:off x="544344" y="1548316"/>
                <a:ext cx="11469855" cy="4997137"/>
              </a:xfrm>
              <a:prstGeom prst="rect">
                <a:avLst/>
              </a:prstGeom>
              <a:blipFill>
                <a:blip r:embed="rId2"/>
                <a:stretch>
                  <a:fillRect l="-584" t="-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2042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151517" y="2581344"/>
            <a:ext cx="2379911" cy="954107"/>
          </a:xfrm>
          <a:prstGeom prst="rect">
            <a:avLst/>
          </a:prstGeom>
        </p:spPr>
        <p:txBody>
          <a:bodyPr wrap="square" anchor="ctr">
            <a:spAutoFit/>
          </a:bodyPr>
          <a:lstStyle/>
          <a:p>
            <a:pPr lvl="0">
              <a:defRPr/>
            </a:pPr>
            <a:r>
              <a:rPr lang="en-US" altLang="zh-CN" sz="2800" b="1" kern="0" dirty="0">
                <a:solidFill>
                  <a:schemeClr val="bg1"/>
                </a:solidFill>
                <a:latin typeface="微软雅黑" panose="020B0503020204020204" pitchFamily="34" charset="-122"/>
                <a:ea typeface="微软雅黑" panose="020B0503020204020204" pitchFamily="34" charset="-122"/>
                <a:cs typeface="微软雅黑"/>
              </a:rPr>
              <a:t>Background</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3312059"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sp>
        <p:nvSpPr>
          <p:cNvPr id="82" name="矩形 81"/>
          <p:cNvSpPr/>
          <p:nvPr/>
        </p:nvSpPr>
        <p:spPr>
          <a:xfrm>
            <a:off x="4151518" y="3975135"/>
            <a:ext cx="2433893" cy="954107"/>
          </a:xfrm>
          <a:prstGeom prst="rect">
            <a:avLst/>
          </a:prstGeom>
        </p:spPr>
        <p:txBody>
          <a:bodyPr wrap="square" anchor="ctr">
            <a:spAutoFit/>
          </a:bodyPr>
          <a:lstStyle/>
          <a:p>
            <a:pPr lvl="0">
              <a:defRPr/>
            </a:pPr>
            <a:r>
              <a:rPr lang="en-US" altLang="zh-CN" sz="2800" b="1" kern="0" dirty="0">
                <a:solidFill>
                  <a:schemeClr val="bg1"/>
                </a:solidFill>
                <a:latin typeface="微软雅黑" panose="020B0503020204020204" pitchFamily="34" charset="-122"/>
                <a:ea typeface="微软雅黑" panose="020B0503020204020204" pitchFamily="34" charset="-122"/>
                <a:cs typeface="微软雅黑"/>
              </a:rPr>
              <a:t>Motivation for </a:t>
            </a:r>
            <a:r>
              <a:rPr lang="en-US" altLang="zh-CN" sz="2800" b="1" kern="0" dirty="0" smtClean="0">
                <a:solidFill>
                  <a:schemeClr val="bg1"/>
                </a:solidFill>
                <a:latin typeface="微软雅黑" panose="020B0503020204020204" pitchFamily="34" charset="-122"/>
                <a:ea typeface="微软雅黑" panose="020B0503020204020204" pitchFamily="34" charset="-122"/>
                <a:cs typeface="微软雅黑"/>
              </a:rPr>
              <a:t>SG</a:t>
            </a:r>
            <a:endParaRPr lang="en-US" altLang="zh-CN" sz="2800" b="1" kern="0" dirty="0">
              <a:solidFill>
                <a:schemeClr val="bg1"/>
              </a:solidFill>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3376096"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140" name="组合 139"/>
          <p:cNvGrpSpPr/>
          <p:nvPr/>
        </p:nvGrpSpPr>
        <p:grpSpPr>
          <a:xfrm>
            <a:off x="7046162" y="2784920"/>
            <a:ext cx="2741382" cy="954107"/>
            <a:chOff x="4694848" y="2784920"/>
            <a:chExt cx="2741382" cy="954107"/>
          </a:xfrm>
        </p:grpSpPr>
        <p:sp>
          <p:nvSpPr>
            <p:cNvPr id="88" name="矩形 87"/>
            <p:cNvSpPr/>
            <p:nvPr/>
          </p:nvSpPr>
          <p:spPr>
            <a:xfrm>
              <a:off x="5517158" y="2784920"/>
              <a:ext cx="1919072" cy="954107"/>
            </a:xfrm>
            <a:prstGeom prst="rect">
              <a:avLst/>
            </a:prstGeom>
          </p:spPr>
          <p:txBody>
            <a:bodyPr wrap="square" anchor="ctr">
              <a:spAutoFit/>
            </a:bodyPr>
            <a:lstStyle/>
            <a:p>
              <a:pPr lvl="0">
                <a:defRPr/>
              </a:pPr>
              <a:r>
                <a:rPr lang="en-US" altLang="zh-CN" sz="2800" b="1" kern="0" dirty="0">
                  <a:solidFill>
                    <a:schemeClr val="bg1"/>
                  </a:solidFill>
                  <a:latin typeface="微软雅黑" panose="020B0503020204020204" pitchFamily="34" charset="-122"/>
                  <a:ea typeface="微软雅黑" panose="020B0503020204020204" pitchFamily="34" charset="-122"/>
                  <a:cs typeface="微软雅黑"/>
                </a:rPr>
                <a:t>Analyses of </a:t>
              </a:r>
              <a:r>
                <a:rPr lang="en-US" altLang="zh-CN" sz="2800" b="1" kern="0" dirty="0" smtClean="0">
                  <a:solidFill>
                    <a:schemeClr val="bg1"/>
                  </a:solidFill>
                  <a:latin typeface="微软雅黑" panose="020B0503020204020204" pitchFamily="34" charset="-122"/>
                  <a:ea typeface="微软雅黑" panose="020B0503020204020204" pitchFamily="34" charset="-122"/>
                  <a:cs typeface="微软雅黑"/>
                </a:rPr>
                <a:t>SG</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1" name="组合 140"/>
          <p:cNvGrpSpPr/>
          <p:nvPr/>
        </p:nvGrpSpPr>
        <p:grpSpPr>
          <a:xfrm>
            <a:off x="6999006" y="3873174"/>
            <a:ext cx="3146480" cy="954107"/>
            <a:chOff x="4647692" y="3873174"/>
            <a:chExt cx="2788538" cy="954107"/>
          </a:xfrm>
        </p:grpSpPr>
        <p:sp>
          <p:nvSpPr>
            <p:cNvPr id="94" name="矩形 93"/>
            <p:cNvSpPr/>
            <p:nvPr/>
          </p:nvSpPr>
          <p:spPr>
            <a:xfrm>
              <a:off x="5517158" y="3873174"/>
              <a:ext cx="1919072" cy="954107"/>
            </a:xfrm>
            <a:prstGeom prst="rect">
              <a:avLst/>
            </a:prstGeom>
          </p:spPr>
          <p:txBody>
            <a:bodyPr wrap="square" anchor="ctr">
              <a:spAutoFit/>
            </a:bodyPr>
            <a:lstStyle/>
            <a:p>
              <a:pPr lvl="0">
                <a:defRPr/>
              </a:pPr>
              <a:r>
                <a:rPr lang="en-US" altLang="zh-CN" sz="2800" b="1" kern="0" dirty="0" smtClean="0">
                  <a:solidFill>
                    <a:schemeClr val="bg1"/>
                  </a:solidFill>
                  <a:latin typeface="微软雅黑" panose="020B0503020204020204" pitchFamily="34" charset="-122"/>
                  <a:ea typeface="微软雅黑" panose="020B0503020204020204" pitchFamily="34" charset="-122"/>
                  <a:cs typeface="微软雅黑"/>
                </a:rPr>
                <a:t>Beyond SG</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904393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noProof="0" dirty="0" smtClean="0">
                <a:latin typeface="微软雅黑" panose="020B0503020204020204" pitchFamily="34" charset="-122"/>
                <a:ea typeface="微软雅黑" panose="020B0503020204020204" pitchFamily="34" charset="-122"/>
                <a:cs typeface="微软雅黑"/>
              </a:rPr>
              <a:t>Lemma 4</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9" name="文本框 8"/>
              <p:cNvSpPr txBox="1"/>
              <p:nvPr/>
            </p:nvSpPr>
            <p:spPr>
              <a:xfrm>
                <a:off x="1912501" y="2123375"/>
                <a:ext cx="9430413" cy="376070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Lemma 4: Under Assumption 1 and 3, the iterates of SG satisfy the following inequalities for all </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oMath>
                </a14:m>
                <a:r>
                  <a:rPr lang="en-US" altLang="zh-CN" sz="2400" dirty="0" smtClean="0"/>
                  <a:t>:</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𝜇</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𝐿</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begChr m:val="["/>
                          <m:endChr m:val="]"/>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e>
                                      </m:d>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e>
                      </m:d>
                    </m:oMath>
                  </m:oMathPara>
                </a14:m>
                <a:endParaRPr lang="en-US" altLang="zh-CN" sz="2400" b="0" dirty="0" smtClean="0"/>
              </a:p>
              <a:p>
                <a:r>
                  <a:rPr lang="en-US" altLang="zh-CN" sz="2400" b="0" dirty="0" smtClean="0"/>
                  <a:t>                                        </a:t>
                </a:r>
                <a14:m>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𝜇</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𝐿</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𝐺</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𝐿𝑀</m:t>
                    </m:r>
                  </m:oMath>
                </a14:m>
                <a:endParaRPr lang="en-US" altLang="zh-CN" sz="2400" dirty="0" smtClean="0"/>
              </a:p>
              <a:p>
                <a:pPr marL="342900" indent="-342900">
                  <a:buFont typeface="Arial" panose="020B0604020202020204" pitchFamily="34" charset="0"/>
                  <a:buChar char="•"/>
                </a:pPr>
                <a:r>
                  <a:rPr lang="en-US" altLang="zh-CN" sz="2400" dirty="0" smtClean="0"/>
                  <a:t>This lemma reveals that the difference</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𝐸</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oMath>
                </a14:m>
                <a:r>
                  <a:rPr lang="zh-CN" altLang="en-US" sz="2400" dirty="0" smtClean="0"/>
                  <a:t> </a:t>
                </a:r>
                <a:r>
                  <a:rPr lang="en-US" altLang="zh-CN" sz="2400" dirty="0" smtClean="0"/>
                  <a:t>is bounded above by a deterministic quantity. The first term is strictly negtive for small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oMath>
                </a14:m>
                <a:r>
                  <a:rPr lang="zh-CN" altLang="en-US" sz="2400" dirty="0" smtClean="0"/>
                  <a:t> </a:t>
                </a:r>
                <a:r>
                  <a:rPr lang="en-US" altLang="zh-CN" sz="2400" dirty="0" smtClean="0"/>
                  <a:t>and suggests a decrease in the objective function by a magnitude proportional to </a:t>
                </a:r>
                <a14:m>
                  <m:oMath xmlns:m="http://schemas.openxmlformats.org/officeDocument/2006/math">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oMath>
                </a14:m>
                <a:endParaRPr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1912501" y="2123375"/>
                <a:ext cx="9430413" cy="3760709"/>
              </a:xfrm>
              <a:prstGeom prst="rect">
                <a:avLst/>
              </a:prstGeom>
              <a:blipFill>
                <a:blip r:embed="rId2"/>
                <a:stretch>
                  <a:fillRect l="-905" t="-1297" b="-9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3835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5293842"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latin typeface="微软雅黑" panose="020B0503020204020204" pitchFamily="34" charset="-122"/>
                <a:ea typeface="微软雅黑" panose="020B0503020204020204" pitchFamily="34" charset="-122"/>
                <a:cs typeface="微软雅黑"/>
              </a:rPr>
              <a:t>Assumption 5(Strong convexity)</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9" name="文本框 8"/>
              <p:cNvSpPr txBox="1"/>
              <p:nvPr/>
            </p:nvSpPr>
            <p:spPr>
              <a:xfrm>
                <a:off x="1919316" y="2289959"/>
                <a:ext cx="9358284" cy="3926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The </a:t>
                </a:r>
                <a:r>
                  <a:rPr lang="en-US" altLang="zh-CN" sz="2400" dirty="0" smtClean="0"/>
                  <a:t>objective function F:</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oMath>
                </a14:m>
                <a:r>
                  <a:rPr lang="zh-CN" altLang="en-US" sz="2400" dirty="0" smtClean="0"/>
                  <a:t> </a:t>
                </a:r>
                <a:r>
                  <a:rPr lang="en-US" altLang="zh-CN" sz="2400" dirty="0" smtClean="0"/>
                  <a:t>is strongly convex in that there exists a constant c &gt; 0 such that</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e>
                        <m:sup>
                          <m:r>
                            <a:rPr lang="en-US" altLang="zh-CN" sz="2400" b="0" i="1" smtClean="0">
                              <a:latin typeface="Cambria Math" panose="02040503050406030204" pitchFamily="18" charset="0"/>
                            </a:rPr>
                            <m:t>𝑇</m:t>
                          </m:r>
                        </m:sup>
                      </m:s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𝑐</m:t>
                      </m:r>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𝑎𝑙𝑙</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 </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𝑤</m:t>
                              </m:r>
                            </m:e>
                          </m:acc>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oMath>
                  </m:oMathPara>
                </a14:m>
                <a:endParaRPr lang="en-US" altLang="zh-CN" sz="2400" dirty="0" smtClean="0"/>
              </a:p>
              <a:p>
                <a:pPr marL="285750" indent="-285750">
                  <a:buFont typeface="Arial" panose="020B0604020202020204" pitchFamily="34" charset="0"/>
                  <a:buChar char="•"/>
                </a:pPr>
                <a:r>
                  <a:rPr lang="en-US" altLang="zh-CN" sz="2400" dirty="0" smtClean="0"/>
                  <a:t>Hence, F has a unique minimizer, denoted as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𝑤𝑖𝑡h</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oMath>
                </a14:m>
                <a:endParaRPr lang="en-US" altLang="zh-CN" sz="2400" dirty="0" smtClean="0"/>
              </a:p>
              <a:p>
                <a:pPr marL="285750" indent="-285750">
                  <a:buFont typeface="Arial" panose="020B0604020202020204" pitchFamily="34" charset="0"/>
                  <a:buChar char="•"/>
                </a:pPr>
                <a:r>
                  <a:rPr lang="en-US" altLang="zh-CN" sz="2400" dirty="0" smtClean="0"/>
                  <a:t>Under Assumption 4.5, one can bound the optimality gap at a given point in terms of the squared l2-norm of the gradient of the objective at that point:</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𝑐</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m:t>
                              </m:r>
                            </m:sub>
                          </m:sSub>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e>
                              </m:d>
                            </m:e>
                          </m:d>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𝑎𝑙𝑙</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oMath>
                  </m:oMathPara>
                </a14:m>
                <a:endParaRPr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1919316" y="2289959"/>
                <a:ext cx="9358284" cy="3926652"/>
              </a:xfrm>
              <a:prstGeom prst="rect">
                <a:avLst/>
              </a:prstGeom>
              <a:blipFill>
                <a:blip r:embed="rId2"/>
                <a:stretch>
                  <a:fillRect l="-912" t="-1087" r="-1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5901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8581328" cy="461665"/>
          </a:xfrm>
          <a:prstGeom prst="rect">
            <a:avLst/>
          </a:prstGeom>
        </p:spPr>
        <p:txBody>
          <a:bodyPr wrap="square" anchor="ctr">
            <a:spAutoFit/>
          </a:bodyPr>
          <a:lstStyle/>
          <a:p>
            <a:pPr lvl="0">
              <a:defRPr/>
            </a:pPr>
            <a:r>
              <a:rPr lang="en-US" altLang="zh-CN" sz="2400" b="1" kern="0" dirty="0">
                <a:latin typeface="微软雅黑" panose="020B0503020204020204" pitchFamily="34" charset="-122"/>
                <a:ea typeface="微软雅黑" panose="020B0503020204020204" pitchFamily="34" charset="-122"/>
                <a:cs typeface="微软雅黑"/>
              </a:rPr>
              <a:t>Theorem 6(Strongly Convex Objective, Fixed Stepsize)</a:t>
            </a: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919316" y="2519909"/>
                <a:ext cx="9154012" cy="3760966"/>
              </a:xfrm>
              <a:prstGeom prst="rect">
                <a:avLst/>
              </a:prstGeom>
              <a:noFill/>
            </p:spPr>
            <p:txBody>
              <a:bodyPr wrap="square" rtlCol="0">
                <a:spAutoFit/>
              </a:bodyPr>
              <a:lstStyle/>
              <a:p>
                <a:r>
                  <a:rPr lang="en-US" altLang="zh-CN" sz="2400" dirty="0"/>
                  <a:t>Under Assumptions 1, 3, 5, suppose that the SG method is run with a fixed stepsize,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 </m:t>
                    </m:r>
                    <m:r>
                      <a:rPr lang="en-US" altLang="zh-CN" sz="2400" i="1">
                        <a:latin typeface="Cambria Math" panose="02040503050406030204" pitchFamily="18" charset="0"/>
                      </a:rPr>
                      <m:t>𝑓𝑜𝑟</m:t>
                    </m:r>
                    <m:r>
                      <a:rPr lang="en-US" altLang="zh-CN" sz="2400" i="1">
                        <a:latin typeface="Cambria Math" panose="02040503050406030204" pitchFamily="18" charset="0"/>
                      </a:rPr>
                      <m:t> </m:t>
                    </m:r>
                    <m:r>
                      <a:rPr lang="en-US" altLang="zh-CN" sz="2400" i="1">
                        <a:latin typeface="Cambria Math" panose="02040503050406030204" pitchFamily="18" charset="0"/>
                      </a:rPr>
                      <m:t>𝑎𝑙𝑙</m:t>
                    </m:r>
                    <m:r>
                      <a:rPr lang="en-US" altLang="zh-CN" sz="2400" i="1">
                        <a:latin typeface="Cambria Math" panose="02040503050406030204" pitchFamily="18" charset="0"/>
                      </a:rPr>
                      <m:t> </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 </m:t>
                    </m:r>
                    <m:r>
                      <a:rPr lang="en-US" altLang="zh-CN" sz="2400" i="1">
                        <a:latin typeface="Cambria Math" panose="02040503050406030204" pitchFamily="18" charset="0"/>
                      </a:rPr>
                      <m:t>𝑠𝑎𝑡𝑖𝑠𝑓𝑦𝑖𝑛𝑔</m:t>
                    </m:r>
                  </m:oMath>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0&lt;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&lt;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𝜇</m:t>
                          </m:r>
                        </m:num>
                        <m:den>
                          <m:r>
                            <a:rPr lang="en-US" altLang="zh-CN" sz="2400" i="1">
                              <a:latin typeface="Cambria Math" panose="02040503050406030204" pitchFamily="18" charset="0"/>
                            </a:rPr>
                            <m:t>𝐿</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𝐺</m:t>
                              </m:r>
                            </m:sub>
                          </m:sSub>
                        </m:den>
                      </m:f>
                    </m:oMath>
                  </m:oMathPara>
                </a14:m>
                <a:endParaRPr lang="en-US" altLang="zh-CN" sz="2400" dirty="0"/>
              </a:p>
              <a:p>
                <a:r>
                  <a:rPr lang="en-US" altLang="zh-CN" sz="2400" dirty="0"/>
                  <a:t>Then, the expected optimality gap satisfies the following inequality for all </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𝑁</m:t>
                    </m:r>
                  </m:oMath>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𝑐</m:t>
                              </m:r>
                              <m:r>
                                <a:rPr lang="en-US" altLang="zh-CN" sz="2400" i="1">
                                  <a:latin typeface="Cambria Math" panose="02040503050406030204" pitchFamily="18" charset="0"/>
                                </a:rPr>
                                <m:t>𝜇</m:t>
                              </m:r>
                            </m:e>
                          </m:d>
                        </m:e>
                        <m:sup>
                          <m:r>
                            <a:rPr lang="en-US" altLang="zh-CN" sz="2400" i="1">
                              <a:latin typeface="Cambria Math" panose="02040503050406030204" pitchFamily="18" charset="0"/>
                            </a:rPr>
                            <m:t>𝑘</m:t>
                          </m:r>
                          <m:r>
                            <a:rPr lang="en-US" altLang="zh-CN" sz="2400" i="1">
                              <a:latin typeface="Cambria Math" panose="02040503050406030204" pitchFamily="18" charset="0"/>
                            </a:rPr>
                            <m:t>−1</m:t>
                          </m:r>
                        </m:sup>
                      </m:sSup>
                      <m:r>
                        <a:rPr lang="en-US" altLang="zh-CN" sz="2400" i="1">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a:latin typeface="Cambria Math" panose="02040503050406030204" pitchFamily="18" charset="0"/>
                        </a:rPr>
                        <m:t>)</m:t>
                      </m:r>
                    </m:oMath>
                  </m:oMathPara>
                </a14:m>
                <a:endParaRPr lang="en-US" altLang="zh-CN" sz="2400" dirty="0"/>
              </a:p>
              <a:p>
                <a:pPr/>
                <a14:m>
                  <m:oMathPara xmlns:m="http://schemas.openxmlformats.org/officeDocument/2006/math">
                    <m:oMathParaPr>
                      <m:jc m:val="centerGroup"/>
                    </m:oMathParaPr>
                    <m:oMath xmlns:m="http://schemas.openxmlformats.org/officeDocument/2006/math">
                      <m:groupChr>
                        <m:groupChrPr>
                          <m:chr m:val="→"/>
                          <m:vertJc m:val="bot"/>
                          <m:ctrlPr>
                            <a:rPr lang="zh-CN" altLang="en-US" sz="2400" i="1">
                              <a:latin typeface="Cambria Math" panose="02040503050406030204" pitchFamily="18" charset="0"/>
                            </a:rPr>
                          </m:ctrlPr>
                        </m:groupChrPr>
                        <m:e>
                          <m:r>
                            <m:rPr>
                              <m:brk m:alnAt="2"/>
                            </m:rP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e>
                      </m:groupCh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oMath>
                  </m:oMathPara>
                </a14:m>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919316" y="2519909"/>
                <a:ext cx="9154012" cy="3760966"/>
              </a:xfrm>
              <a:prstGeom prst="rect">
                <a:avLst/>
              </a:prstGeom>
              <a:blipFill>
                <a:blip r:embed="rId2"/>
                <a:stretch>
                  <a:fillRect l="-1066" t="-1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434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02741" y="1021336"/>
            <a:ext cx="8581328" cy="461665"/>
          </a:xfrm>
          <a:prstGeom prst="rect">
            <a:avLst/>
          </a:prstGeom>
        </p:spPr>
        <p:txBody>
          <a:bodyPr wrap="square" anchor="ctr">
            <a:spAutoFit/>
          </a:bodyPr>
          <a:lstStyle/>
          <a:p>
            <a:pPr lvl="0">
              <a:defRPr/>
            </a:pPr>
            <a:r>
              <a:rPr lang="en-US" altLang="zh-CN" sz="2400" b="1" kern="0" dirty="0">
                <a:latin typeface="微软雅黑" panose="020B0503020204020204" pitchFamily="34" charset="-122"/>
                <a:ea typeface="微软雅黑" panose="020B0503020204020204" pitchFamily="34" charset="-122"/>
                <a:cs typeface="微软雅黑"/>
              </a:rPr>
              <a:t>Theorem 6(Strongly Convex Objective, Fixed Stepsize)</a:t>
            </a:r>
          </a:p>
        </p:txBody>
      </p:sp>
      <p:sp>
        <p:nvSpPr>
          <p:cNvPr id="10" name="矩形 9"/>
          <p:cNvSpPr/>
          <p:nvPr/>
        </p:nvSpPr>
        <p:spPr>
          <a:xfrm>
            <a:off x="665485" y="1113065"/>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802740" y="1736138"/>
                <a:ext cx="11211459" cy="4622869"/>
              </a:xfrm>
              <a:prstGeom prst="rect">
                <a:avLst/>
              </a:prstGeom>
              <a:noFill/>
            </p:spPr>
            <p:txBody>
              <a:bodyPr wrap="square" rtlCol="0">
                <a:spAutoFit/>
              </a:bodyPr>
              <a:lstStyle/>
              <a:p>
                <a:r>
                  <a:rPr lang="en-US" altLang="zh-CN" sz="2400" dirty="0"/>
                  <a:t>Proof:</a:t>
                </a:r>
              </a:p>
              <a:p>
                <a:r>
                  <a:rPr lang="en-US" altLang="zh-CN" sz="2400" dirty="0"/>
                  <a:t>Using Lemma 4 with Assumption 5 and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oMath>
                </a14:m>
                <a:r>
                  <a:rPr lang="en-US" altLang="zh-CN" sz="2400" dirty="0"/>
                  <a:t>, we have for all </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𝑁</m:t>
                    </m:r>
                  </m:oMath>
                </a14:m>
                <a:r>
                  <a:rPr lang="zh-CN" altLang="en-US" sz="2400" dirty="0"/>
                  <a:t> </a:t>
                </a:r>
                <a:r>
                  <a:rPr lang="en-US" altLang="zh-CN" sz="2400" dirty="0"/>
                  <a:t>that</a:t>
                </a: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𝜉</m:t>
                              </m:r>
                            </m:e>
                            <m:sub>
                              <m:r>
                                <a:rPr lang="en-US" altLang="zh-CN" sz="2400" i="1">
                                  <a:latin typeface="Cambria Math" panose="02040503050406030204" pitchFamily="18" charset="0"/>
                                </a:rPr>
                                <m:t>𝑘</m:t>
                              </m:r>
                            </m:sub>
                          </m:sSub>
                        </m:sub>
                      </m:sSub>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e>
                          </m:d>
                        </m:e>
                      </m:d>
                      <m:r>
                        <a:rPr lang="en-US" altLang="zh-CN" sz="2400">
                          <a:latin typeface="Cambria Math" panose="02040503050406030204" pitchFamily="18" charset="0"/>
                        </a:rPr>
                        <m:t>−</m:t>
                      </m:r>
                      <m:r>
                        <m:rPr>
                          <m:sty m:val="p"/>
                        </m:rPr>
                        <a:rPr lang="en-US" altLang="zh-CN" sz="2400">
                          <a:latin typeface="Cambria Math" panose="02040503050406030204" pitchFamily="18" charset="0"/>
                        </a:rPr>
                        <m:t>F</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w</m:t>
                              </m:r>
                            </m:e>
                            <m:sub>
                              <m:r>
                                <m:rPr>
                                  <m:sty m:val="p"/>
                                </m:rPr>
                                <a:rPr lang="en-US" altLang="zh-CN" sz="2400">
                                  <a:latin typeface="Cambria Math" panose="02040503050406030204" pitchFamily="18" charset="0"/>
                                </a:rPr>
                                <m:t>k</m:t>
                              </m:r>
                            </m:sub>
                          </m:sSub>
                        </m:e>
                      </m:d>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𝜇</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𝐺</m:t>
                              </m:r>
                            </m:sub>
                          </m:sSub>
                        </m:e>
                      </m:d>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sSubSup>
                        <m:sSubSupPr>
                          <m:ctrlPr>
                            <a:rPr lang="en-US" altLang="zh-CN" sz="2400" i="1">
                              <a:latin typeface="Cambria Math" panose="02040503050406030204" pitchFamily="18" charset="0"/>
                            </a:rPr>
                          </m:ctrlPr>
                        </m:sSubSupPr>
                        <m:e>
                          <m:d>
                            <m:dPr>
                              <m:begChr m:val="|"/>
                              <m:endChr m:val="|"/>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e>
                              </m:d>
                            </m:e>
                          </m:d>
                        </m:e>
                        <m:sub>
                          <m:r>
                            <a:rPr lang="en-US" altLang="zh-CN" sz="2400" i="1">
                              <a:latin typeface="Cambria Math" panose="02040503050406030204" pitchFamily="18" charset="0"/>
                            </a:rPr>
                            <m:t>2</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e>
                        <m:sup>
                          <m:r>
                            <a:rPr lang="en-US" altLang="zh-CN" sz="2400" i="1">
                              <a:latin typeface="Cambria Math" panose="02040503050406030204" pitchFamily="18" charset="0"/>
                            </a:rPr>
                            <m:t>2</m:t>
                          </m:r>
                        </m:sup>
                      </m:sSup>
                      <m:r>
                        <a:rPr lang="en-US" altLang="zh-CN" sz="2400" i="1">
                          <a:latin typeface="Cambria Math" panose="02040503050406030204" pitchFamily="18" charset="0"/>
                        </a:rPr>
                        <m:t>𝐿𝑀</m:t>
                      </m:r>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𝜇</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e>
                            <m:sub>
                              <m:r>
                                <a:rPr lang="en-US" altLang="zh-CN" sz="2400" i="1">
                                  <a:latin typeface="Cambria Math" panose="02040503050406030204" pitchFamily="18" charset="0"/>
                                </a:rPr>
                                <m:t>𝐺</m:t>
                              </m:r>
                            </m:sub>
                          </m:sSub>
                        </m:e>
                      </m:d>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sSubSup>
                        <m:sSubSupPr>
                          <m:ctrlPr>
                            <a:rPr lang="en-US" altLang="zh-CN" sz="2400" i="1">
                              <a:latin typeface="Cambria Math" panose="02040503050406030204" pitchFamily="18" charset="0"/>
                            </a:rPr>
                          </m:ctrlPr>
                        </m:sSubSupPr>
                        <m:e>
                          <m:d>
                            <m:dPr>
                              <m:begChr m:val="|"/>
                              <m:endChr m:val="|"/>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e>
                              </m:d>
                            </m:e>
                          </m:d>
                        </m:e>
                        <m:sub>
                          <m:r>
                            <a:rPr lang="en-US" altLang="zh-CN" sz="2400" i="1">
                              <a:latin typeface="Cambria Math" panose="02040503050406030204" pitchFamily="18" charset="0"/>
                            </a:rPr>
                            <m:t>2</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e>
                        <m:sup>
                          <m:r>
                            <a:rPr lang="en-US" altLang="zh-CN" sz="2400" i="1">
                              <a:latin typeface="Cambria Math" panose="02040503050406030204" pitchFamily="18" charset="0"/>
                            </a:rPr>
                            <m:t>2</m:t>
                          </m:r>
                        </m:sup>
                      </m:sSup>
                      <m:r>
                        <a:rPr lang="en-US" altLang="zh-CN" sz="2400" i="1">
                          <a:latin typeface="Cambria Math" panose="02040503050406030204" pitchFamily="18" charset="0"/>
                        </a:rPr>
                        <m:t>𝐿𝑀</m:t>
                      </m:r>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𝑐</m:t>
                      </m:r>
                      <m:r>
                        <a:rPr lang="en-US" altLang="zh-CN" sz="2400" i="1">
                          <a:latin typeface="Cambria Math" panose="02040503050406030204" pitchFamily="18" charset="0"/>
                        </a:rPr>
                        <m:t>𝜇</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e>
                        <m:sup>
                          <m:r>
                            <a:rPr lang="en-US" altLang="zh-CN" sz="2400">
                              <a:latin typeface="Cambria Math" panose="02040503050406030204" pitchFamily="18" charset="0"/>
                            </a:rPr>
                            <m:t>2</m:t>
                          </m:r>
                        </m:sup>
                      </m:sSup>
                      <m:r>
                        <m:rPr>
                          <m:sty m:val="p"/>
                        </m:rPr>
                        <a:rPr lang="en-US" altLang="zh-CN" sz="2400">
                          <a:latin typeface="Cambria Math" panose="02040503050406030204" pitchFamily="18" charset="0"/>
                        </a:rPr>
                        <m:t>LM</m:t>
                      </m:r>
                    </m:oMath>
                  </m:oMathPara>
                </a14:m>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rPr>
                        <m:t>E</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𝐹</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𝑘</m:t>
                                  </m:r>
                                  <m:r>
                                    <a:rPr lang="en-US" altLang="zh-CN" sz="2400" i="1" dirty="0">
                                      <a:latin typeface="Cambria Math" panose="02040503050406030204" pitchFamily="18" charset="0"/>
                                    </a:rPr>
                                    <m:t>+1</m:t>
                                  </m:r>
                                </m:sub>
                              </m:sSub>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m:t>
                              </m:r>
                            </m:sub>
                          </m:sSub>
                        </m:e>
                      </m:d>
                      <m:r>
                        <a:rPr lang="en-US" altLang="zh-CN" sz="2400" i="1" dirty="0">
                          <a:latin typeface="Cambria Math" panose="02040503050406030204" pitchFamily="18" charset="0"/>
                        </a:rPr>
                        <m:t>≤</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1−</m:t>
                          </m:r>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𝛼</m:t>
                              </m:r>
                            </m:e>
                          </m:acc>
                          <m:r>
                            <a:rPr lang="en-US" altLang="zh-CN" sz="2400" i="1" dirty="0">
                              <a:latin typeface="Cambria Math" panose="02040503050406030204" pitchFamily="18" charset="0"/>
                            </a:rPr>
                            <m:t>𝑐</m:t>
                          </m:r>
                          <m:r>
                            <a:rPr lang="en-US" altLang="zh-CN" sz="2400" i="1" dirty="0">
                              <a:latin typeface="Cambria Math" panose="02040503050406030204" pitchFamily="18" charset="0"/>
                            </a:rPr>
                            <m:t>𝜇</m:t>
                          </m:r>
                        </m:e>
                      </m:d>
                      <m:r>
                        <a:rPr lang="en-US" altLang="zh-CN" sz="2400" i="1" dirty="0">
                          <a:latin typeface="Cambria Math" panose="02040503050406030204" pitchFamily="18" charset="0"/>
                        </a:rPr>
                        <m:t>𝐸</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𝐹</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𝑘</m:t>
                                  </m:r>
                                </m:sub>
                              </m:sSub>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m:t>
                              </m:r>
                            </m:sub>
                          </m:sSub>
                        </m:e>
                      </m:d>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sSup>
                        <m:sSupPr>
                          <m:ctrlPr>
                            <a:rPr lang="en-US" altLang="zh-CN" sz="2400" i="1" dirty="0">
                              <a:latin typeface="Cambria Math" panose="02040503050406030204" pitchFamily="18" charset="0"/>
                            </a:rPr>
                          </m:ctrlPr>
                        </m:sSup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𝛼</m:t>
                              </m:r>
                            </m:e>
                          </m:acc>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rPr>
                        <m:t>𝐿𝑀</m:t>
                      </m:r>
                      <m:r>
                        <a:rPr lang="en-US" altLang="zh-CN" sz="2400" dirty="0">
                          <a:latin typeface="Cambria Math" panose="02040503050406030204" pitchFamily="18" charset="0"/>
                        </a:rPr>
                        <m:t>(</m:t>
                      </m:r>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substracting</m:t>
                          </m:r>
                          <m:r>
                            <a:rPr lang="en-US" altLang="zh-CN" sz="2400" dirty="0">
                              <a:latin typeface="Cambria Math" panose="02040503050406030204" pitchFamily="18" charset="0"/>
                            </a:rPr>
                            <m:t> </m:t>
                          </m:r>
                          <m:r>
                            <m:rPr>
                              <m:sty m:val="p"/>
                            </m:rPr>
                            <a:rPr lang="en-US" altLang="zh-CN" sz="2400" dirty="0">
                              <a:latin typeface="Cambria Math" panose="02040503050406030204" pitchFamily="18" charset="0"/>
                            </a:rPr>
                            <m:t>F</m:t>
                          </m:r>
                        </m:e>
                        <m:sub>
                          <m:r>
                            <a:rPr lang="en-US" altLang="zh-CN" sz="2400" dirty="0">
                              <a:latin typeface="Cambria Math" panose="02040503050406030204" pitchFamily="18" charset="0"/>
                            </a:rPr>
                            <m:t>∗</m:t>
                          </m:r>
                        </m:sub>
                      </m:sSub>
                      <m:r>
                        <a:rPr lang="en-US" altLang="zh-CN" sz="2400" dirty="0">
                          <a:latin typeface="Cambria Math" panose="02040503050406030204" pitchFamily="18" charset="0"/>
                        </a:rPr>
                        <m:t>)</m:t>
                      </m:r>
                    </m:oMath>
                  </m:oMathPara>
                </a14:m>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rPr>
                        <m:t>E</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𝐹</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𝑘</m:t>
                                  </m:r>
                                  <m:r>
                                    <a:rPr lang="en-US" altLang="zh-CN" sz="2400" i="1" dirty="0">
                                      <a:latin typeface="Cambria Math" panose="02040503050406030204" pitchFamily="18" charset="0"/>
                                    </a:rPr>
                                    <m:t>+1</m:t>
                                  </m:r>
                                </m:sub>
                              </m:sSub>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m:t>
                              </m:r>
                            </m:sub>
                          </m:sSub>
                        </m:e>
                      </m:d>
                      <m:r>
                        <a:rPr lang="en-US" altLang="zh-CN" sz="2400" i="1" dirty="0">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dirty="0">
                          <a:latin typeface="Cambria Math" panose="02040503050406030204" pitchFamily="18" charset="0"/>
                        </a:rPr>
                        <m:t>≤</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1−</m:t>
                          </m:r>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𝛼</m:t>
                              </m:r>
                            </m:e>
                          </m:acc>
                          <m:r>
                            <a:rPr lang="en-US" altLang="zh-CN" sz="2400" i="1" dirty="0">
                              <a:latin typeface="Cambria Math" panose="02040503050406030204" pitchFamily="18" charset="0"/>
                            </a:rPr>
                            <m:t>𝑐</m:t>
                          </m:r>
                          <m:r>
                            <a:rPr lang="en-US" altLang="zh-CN" sz="2400" i="1" dirty="0">
                              <a:latin typeface="Cambria Math" panose="02040503050406030204" pitchFamily="18" charset="0"/>
                            </a:rPr>
                            <m:t>𝜇</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𝐸</m:t>
                      </m:r>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𝐹</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𝑘</m:t>
                                  </m:r>
                                </m:sub>
                              </m:sSub>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𝐹</m:t>
                              </m:r>
                            </m:e>
                            <m:sub>
                              <m:r>
                                <a:rPr lang="en-US" altLang="zh-CN" sz="2400" i="1" dirty="0">
                                  <a:latin typeface="Cambria Math" panose="02040503050406030204" pitchFamily="18" charset="0"/>
                                </a:rPr>
                                <m:t>∗</m:t>
                              </m:r>
                            </m:sub>
                          </m:sSub>
                        </m:e>
                      </m:d>
                      <m:r>
                        <a:rPr lang="en-US" altLang="zh-CN" sz="2400" i="1" dirty="0">
                          <a:latin typeface="Cambria Math" panose="02040503050406030204" pitchFamily="18" charset="0"/>
                        </a:rPr>
                        <m:t>−</m:t>
                      </m: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dirty="0">
                          <a:latin typeface="Cambria Math" panose="02040503050406030204" pitchFamily="18" charset="0"/>
                        </a:rPr>
                        <m:t>)(</m:t>
                      </m:r>
                      <m:r>
                        <a:rPr lang="en-US" altLang="zh-CN" sz="2400" i="1" dirty="0">
                          <a:latin typeface="Cambria Math" panose="02040503050406030204" pitchFamily="18" charset="0"/>
                        </a:rPr>
                        <m:t>𝑠𝑢𝑏𝑠𝑡𝑟𝑎𝑐𝑡𝑖𝑛𝑔</m:t>
                      </m:r>
                      <m:r>
                        <a:rPr lang="en-US" altLang="zh-CN" sz="2400" i="1" dirty="0">
                          <a:latin typeface="Cambria Math" panose="02040503050406030204" pitchFamily="18" charset="0"/>
                        </a:rPr>
                        <m:t> </m:t>
                      </m:r>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𝛼</m:t>
                              </m:r>
                            </m:e>
                          </m:acc>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dirty="0">
                          <a:latin typeface="Cambria Math" panose="02040503050406030204" pitchFamily="18" charset="0"/>
                        </a:rPr>
                        <m:t>)</m:t>
                      </m:r>
                    </m:oMath>
                  </m:oMathPara>
                </a14:m>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802740" y="1736138"/>
                <a:ext cx="11211459" cy="4622869"/>
              </a:xfrm>
              <a:prstGeom prst="rect">
                <a:avLst/>
              </a:prstGeom>
              <a:blipFill>
                <a:blip r:embed="rId2"/>
                <a:stretch>
                  <a:fillRect l="-870" t="-10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264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8581328" cy="461665"/>
          </a:xfrm>
          <a:prstGeom prst="rect">
            <a:avLst/>
          </a:prstGeom>
        </p:spPr>
        <p:txBody>
          <a:bodyPr wrap="square" anchor="ctr">
            <a:spAutoFit/>
          </a:bodyPr>
          <a:lstStyle/>
          <a:p>
            <a:pPr lvl="0">
              <a:defRPr/>
            </a:pPr>
            <a:r>
              <a:rPr lang="en-US" altLang="zh-CN" sz="2400" b="1" kern="0" dirty="0">
                <a:latin typeface="微软雅黑" panose="020B0503020204020204" pitchFamily="34" charset="-122"/>
                <a:ea typeface="微软雅黑" panose="020B0503020204020204" pitchFamily="34" charset="-122"/>
                <a:cs typeface="微软雅黑"/>
              </a:rPr>
              <a:t>Theorem 6(Strongly Convex Objective, Fixed Stepsize)</a:t>
            </a: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919316" y="2519909"/>
                <a:ext cx="9154012" cy="24768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If there were no noise in the gradient computation or if noise were to decay with </a:t>
                </a:r>
                <a14:m>
                  <m:oMath xmlns:m="http://schemas.openxmlformats.org/officeDocument/2006/math">
                    <m:sSubSup>
                      <m:sSubSupPr>
                        <m:ctrlPr>
                          <a:rPr lang="en-US" altLang="zh-CN" sz="2400" i="1">
                            <a:latin typeface="Cambria Math" panose="02040503050406030204" pitchFamily="18" charset="0"/>
                          </a:rPr>
                        </m:ctrlPr>
                      </m:sSubSupPr>
                      <m:e>
                        <m:d>
                          <m:dPr>
                            <m:begChr m:val="|"/>
                            <m:endChr m:val="|"/>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e>
                                </m:d>
                              </m:e>
                            </m:d>
                          </m:e>
                        </m:d>
                      </m:e>
                      <m:sub>
                        <m:r>
                          <a:rPr lang="en-US" altLang="zh-CN" sz="2400" i="1">
                            <a:latin typeface="Cambria Math" panose="02040503050406030204" pitchFamily="18" charset="0"/>
                          </a:rPr>
                          <m:t>2</m:t>
                        </m:r>
                      </m:sub>
                      <m:sup>
                        <m:r>
                          <a:rPr lang="en-US" altLang="zh-CN" sz="2400" i="1">
                            <a:latin typeface="Cambria Math" panose="02040503050406030204" pitchFamily="18" charset="0"/>
                          </a:rPr>
                          <m:t>2</m:t>
                        </m:r>
                      </m:sup>
                    </m:sSub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rPr>
                      <m:t>., </m:t>
                    </m:r>
                    <m:r>
                      <a:rPr lang="en-US" altLang="zh-CN" sz="2400" i="1">
                        <a:latin typeface="Cambria Math" panose="02040503050406030204" pitchFamily="18" charset="0"/>
                      </a:rPr>
                      <m:t>𝑖𝑓</m:t>
                    </m:r>
                    <m:r>
                      <a:rPr lang="en-US" altLang="zh-CN" sz="2400" i="1">
                        <a:latin typeface="Cambria Math" panose="02040503050406030204" pitchFamily="18" charset="0"/>
                      </a:rPr>
                      <m:t> </m:t>
                    </m:r>
                    <m:r>
                      <a:rPr lang="en-US" altLang="zh-CN" sz="2400" i="1">
                        <a:latin typeface="Cambria Math" panose="02040503050406030204" pitchFamily="18" charset="0"/>
                      </a:rPr>
                      <m:t>𝑀</m:t>
                    </m:r>
                    <m:r>
                      <a:rPr lang="en-US" altLang="zh-CN" sz="2400" i="1">
                        <a:latin typeface="Cambria Math" panose="02040503050406030204" pitchFamily="18" charset="0"/>
                      </a:rPr>
                      <m:t>=0)</m:t>
                    </m:r>
                  </m:oMath>
                </a14:m>
                <a:r>
                  <a:rPr lang="en-US" altLang="zh-CN" sz="2400" dirty="0"/>
                  <a:t>, then one can obtain linear convergence to the optimal value.</a:t>
                </a:r>
              </a:p>
              <a:p>
                <a:pPr marL="342900" indent="-342900">
                  <a:buFont typeface="Arial" panose="020B0604020202020204" pitchFamily="34" charset="0"/>
                  <a:buChar char="•"/>
                </a:pPr>
                <a:r>
                  <a:rPr lang="en-US" altLang="zh-CN" sz="2400" dirty="0"/>
                  <a:t>On the other hand, when the gradient computation is noisy and one still uses a fixed stepsize, it’s sure that the expected objective values will conver linearly to a neighborhood of the optimal value.</a:t>
                </a:r>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919316" y="2519909"/>
                <a:ext cx="9154012" cy="2476897"/>
              </a:xfrm>
              <a:prstGeom prst="rect">
                <a:avLst/>
              </a:prstGeom>
              <a:blipFill>
                <a:blip r:embed="rId2"/>
                <a:stretch>
                  <a:fillRect l="-933" t="-1966" r="-1066" b="-4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9600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29473" y="1652708"/>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Diminishing Stepsize</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492217" y="1744437"/>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636288" y="2114373"/>
                <a:ext cx="9154012" cy="2906373"/>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Therefore, we can employ a strategy that in the beginning, SG is run with a fixed stepsize, and if the progress appears to stall, a smaller step size is selected and the process is repeated.</a:t>
                </a:r>
              </a:p>
              <a:p>
                <a:pPr marL="342900" indent="-342900">
                  <a:buFont typeface="Arial" panose="020B0604020202020204" pitchFamily="34" charset="0"/>
                  <a:buChar char="•"/>
                </a:pPr>
                <a:r>
                  <a:rPr lang="en-US" altLang="zh-CN" sz="2400" dirty="0"/>
                  <a:t>For example, suppose we choose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oMath>
                </a14:m>
                <a:r>
                  <a:rPr lang="zh-CN" altLang="en-US" sz="2400" dirty="0"/>
                  <a:t> </a:t>
                </a:r>
                <a:r>
                  <a:rPr lang="en-US" altLang="zh-CN" sz="2400" dirty="0"/>
                  <a:t>as the initial stepsize, we run with this stepsize from iteration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=1</m:t>
                    </m:r>
                  </m:oMath>
                </a14:m>
                <a:r>
                  <a:rPr lang="zh-CN" altLang="en-US" sz="2400" dirty="0"/>
                  <a:t> </a:t>
                </a:r>
                <a:r>
                  <a:rPr lang="en-US" altLang="zh-CN" sz="2400" dirty="0"/>
                  <a:t>until iteration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2</m:t>
                        </m:r>
                      </m:sub>
                    </m:sSub>
                  </m:oMath>
                </a14:m>
                <a:r>
                  <a:rPr lang="en-US" altLang="zh-CN" sz="2400" dirty="0"/>
                  <a:t>, where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2</m:t>
                            </m:r>
                          </m:sub>
                        </m:sSub>
                      </m:sub>
                    </m:sSub>
                  </m:oMath>
                </a14:m>
                <a:r>
                  <a:rPr lang="zh-CN" altLang="en-US" sz="2400" dirty="0"/>
                  <a:t> </a:t>
                </a:r>
                <a:r>
                  <a:rPr lang="en-US" altLang="zh-CN" sz="2400" dirty="0"/>
                  <a:t>is the first iterate at which </a:t>
                </a:r>
                <a14:m>
                  <m:oMath xmlns:m="http://schemas.openxmlformats.org/officeDocument/2006/math">
                    <m:r>
                      <a:rPr lang="en-US" altLang="zh-CN" sz="2400" i="1">
                        <a:latin typeface="Cambria Math" panose="02040503050406030204" pitchFamily="18" charset="0"/>
                      </a:rPr>
                      <m:t>𝐸</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2</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sub>
                    </m:sSub>
                    <m:r>
                      <a:rPr lang="en-US" altLang="zh-CN" sz="2400" i="1">
                        <a:latin typeface="Cambria Math" panose="02040503050406030204" pitchFamily="18" charset="0"/>
                      </a:rPr>
                      <m:t>, </m:t>
                    </m:r>
                    <m:r>
                      <a:rPr lang="en-US" altLang="zh-CN" sz="2400" i="1">
                        <a:latin typeface="Cambria Math" panose="02040503050406030204" pitchFamily="18" charset="0"/>
                      </a:rPr>
                      <m:t>𝑤h𝑒𝑟𝑒</m:t>
                    </m:r>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𝛼</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𝛼</m:t>
                        </m:r>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oMath>
                </a14:m>
                <a:r>
                  <a:rPr lang="en-US" altLang="zh-CN" sz="2400" dirty="0"/>
                  <a:t>. </a:t>
                </a:r>
                <a:r>
                  <a:rPr lang="en-US" altLang="zh-CN" sz="2400" dirty="0"/>
                  <a:t>At this point, the stepsize is halved and the process is repeated. </a:t>
                </a:r>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636288" y="2114373"/>
                <a:ext cx="9154012" cy="2906373"/>
              </a:xfrm>
              <a:prstGeom prst="rect">
                <a:avLst/>
              </a:prstGeom>
              <a:blipFill>
                <a:blip r:embed="rId2"/>
                <a:stretch>
                  <a:fillRect l="-866" t="-1677" r="-1731"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7340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172273" y="956022"/>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Diminishing Stepsize</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035017" y="10477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172273" y="1812300"/>
                <a:ext cx="9154012" cy="363394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This leads to the stepsize</a:t>
                </a:r>
                <a14:m>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1</m:t>
                            </m:r>
                          </m:sub>
                        </m:s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m:t>
                            </m:r>
                            <m:r>
                              <a:rPr lang="en-US" altLang="zh-CN" sz="2400" i="1">
                                <a:latin typeface="Cambria Math" panose="02040503050406030204" pitchFamily="18" charset="0"/>
                              </a:rPr>
                              <m:t>𝑟</m:t>
                            </m:r>
                          </m:sup>
                        </m:sSup>
                      </m:e>
                    </m:d>
                    <m:r>
                      <a:rPr lang="en-US" altLang="zh-CN" sz="2400" i="1">
                        <a:latin typeface="Cambria Math" panose="02040503050406030204" pitchFamily="18" charset="0"/>
                      </a:rPr>
                      <m:t>,</m:t>
                    </m:r>
                  </m:oMath>
                </a14:m>
                <a:r>
                  <a:rPr lang="zh-CN" altLang="en-US" sz="2400" dirty="0"/>
                  <a:t> </a:t>
                </a:r>
                <a:r>
                  <a:rPr lang="en-US" altLang="zh-CN" sz="2400" dirty="0"/>
                  <a:t>and bound sequence </a:t>
                </a:r>
                <a14:m>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𝐿𝑀</m:t>
                        </m:r>
                      </m:num>
                      <m:den>
                        <m:r>
                          <a:rPr lang="en-US" altLang="zh-CN" sz="2400" i="1">
                            <a:latin typeface="Cambria Math" panose="02040503050406030204" pitchFamily="18" charset="0"/>
                          </a:rPr>
                          <m:t>2</m:t>
                        </m:r>
                        <m:r>
                          <a:rPr lang="en-US" altLang="zh-CN" sz="2400" i="1">
                            <a:latin typeface="Cambria Math" panose="02040503050406030204" pitchFamily="18" charset="0"/>
                          </a:rPr>
                          <m:t>𝑐</m:t>
                        </m:r>
                        <m:r>
                          <a:rPr lang="en-US" altLang="zh-CN" sz="2400" i="1">
                            <a:latin typeface="Cambria Math" panose="02040503050406030204" pitchFamily="18" charset="0"/>
                          </a:rPr>
                          <m:t>𝜇</m:t>
                        </m:r>
                      </m:den>
                    </m:f>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→0</m:t>
                    </m:r>
                  </m:oMath>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r>
                                        <a:rPr lang="en-US" altLang="zh-CN" sz="2400" i="1">
                                          <a:latin typeface="Cambria Math" panose="02040503050406030204" pitchFamily="18" charset="0"/>
                                        </a:rPr>
                                        <m:t>+1</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r>
                        <a:rPr lang="en-US" altLang="zh-CN" sz="2400" i="1">
                          <a:latin typeface="Cambria Math" panose="02040503050406030204" pitchFamily="18" charset="0"/>
                        </a:rPr>
                        <m:t> </m:t>
                      </m:r>
                      <m:r>
                        <a:rPr lang="en-US" altLang="zh-CN" sz="2400" i="1">
                          <a:latin typeface="Cambria Math" panose="02040503050406030204" pitchFamily="18" charset="0"/>
                        </a:rPr>
                        <m:t>𝑤h𝑒𝑟𝑒𝐸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m:t>
                              </m:r>
                            </m:sub>
                          </m:sSub>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r>
                                <a:rPr lang="en-US" altLang="zh-CN" sz="2400" i="1">
                                  <a:latin typeface="Cambria Math" panose="02040503050406030204" pitchFamily="18" charset="0"/>
                                </a:rPr>
                                <m:t>−1</m:t>
                              </m:r>
                            </m:sub>
                          </m:sSub>
                        </m:sub>
                      </m:sSub>
                      <m:r>
                        <a:rPr lang="en-US" altLang="zh-CN" sz="2400" i="1">
                          <a:latin typeface="Cambria Math" panose="02040503050406030204" pitchFamily="18" charset="0"/>
                        </a:rPr>
                        <m:t>=4</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oMath>
                  </m:oMathPara>
                </a14:m>
                <a:endParaRPr lang="en-US" altLang="zh-CN" sz="2400" dirty="0"/>
              </a:p>
              <a:p>
                <a:pPr marL="342900" indent="-342900">
                  <a:buFont typeface="Arial" panose="020B0604020202020204" pitchFamily="34" charset="0"/>
                  <a:buChar char="•"/>
                </a:pPr>
                <a:r>
                  <a:rPr lang="en-US" altLang="zh-CN" sz="2400" dirty="0"/>
                  <a:t>Therefore, to achieve the first bound one needs</a:t>
                </a:r>
              </a:p>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𝑐</m:t>
                              </m:r>
                              <m:r>
                                <a:rPr lang="en-US" altLang="zh-CN" sz="2400" i="1">
                                  <a:latin typeface="Cambria Math" panose="02040503050406030204" pitchFamily="18" charset="0"/>
                                </a:rPr>
                                <m:t>𝜇</m:t>
                              </m:r>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sub>
                          </m:sSub>
                        </m:sup>
                      </m:sSup>
                      <m:d>
                        <m:dPr>
                          <m:ctrlPr>
                            <a:rPr lang="en-US" altLang="zh-CN" sz="2400" i="1">
                              <a:latin typeface="Cambria Math" panose="02040503050406030204" pitchFamily="18" charset="0"/>
                            </a:rPr>
                          </m:ctrlPr>
                        </m:dPr>
                        <m:e>
                          <m:r>
                            <a:rPr lang="en-US" altLang="zh-CN" sz="2400" i="1">
                              <a:latin typeface="Cambria Math" panose="02040503050406030204" pitchFamily="18" charset="0"/>
                            </a:rPr>
                            <m:t>4</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sub>
                      </m:sSub>
                    </m:oMath>
                  </m:oMathPara>
                </a14:m>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e>
                              </m:d>
                            </m:e>
                          </m:func>
                        </m:num>
                        <m:den>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𝑐</m:t>
                                  </m:r>
                                  <m:r>
                                    <a:rPr lang="en-US" altLang="zh-CN" sz="2400" i="1">
                                      <a:latin typeface="Cambria Math" panose="02040503050406030204" pitchFamily="18" charset="0"/>
                                    </a:rPr>
                                    <m:t>𝜇</m:t>
                                  </m:r>
                                </m:e>
                              </m:d>
                            </m:e>
                          </m:func>
                        </m:den>
                      </m:f>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𝑙𝑜𝑔</m:t>
                          </m:r>
                          <m:r>
                            <a:rPr lang="en-US" altLang="zh-CN" sz="2400" i="1">
                              <a:latin typeface="Cambria Math" panose="02040503050406030204" pitchFamily="18" charset="0"/>
                              <a:ea typeface="Cambria Math" panose="02040503050406030204" pitchFamily="18" charset="0"/>
                            </a:rPr>
                            <m:t>3</m:t>
                          </m:r>
                        </m:num>
                        <m:den>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𝛼</m:t>
                              </m:r>
                            </m:e>
                            <m:sub>
                              <m:r>
                                <a:rPr lang="en-US" altLang="zh-CN" sz="2400" i="1">
                                  <a:latin typeface="Cambria Math" panose="02040503050406030204" pitchFamily="18" charset="0"/>
                                  <a:ea typeface="Cambria Math" panose="02040503050406030204" pitchFamily="18" charset="0"/>
                                </a:rPr>
                                <m:t>𝑟</m:t>
                              </m:r>
                            </m:sub>
                          </m:sSub>
                          <m:r>
                            <a:rPr lang="en-US" altLang="zh-CN" sz="2400" i="1">
                              <a:latin typeface="Cambria Math" panose="02040503050406030204" pitchFamily="18" charset="0"/>
                              <a:ea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𝜇</m:t>
                          </m:r>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𝑂</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𝑟</m:t>
                          </m:r>
                        </m:sup>
                      </m:sSup>
                      <m:r>
                        <a:rPr lang="en-US" altLang="zh-CN" sz="2400" i="1">
                          <a:latin typeface="Cambria Math" panose="02040503050406030204" pitchFamily="18" charset="0"/>
                          <a:ea typeface="Cambria Math" panose="02040503050406030204" pitchFamily="18" charset="0"/>
                        </a:rPr>
                        <m:t>)</m:t>
                      </m:r>
                    </m:oMath>
                  </m:oMathPara>
                </a14:m>
                <a:endParaRPr lang="en-US" altLang="zh-CN" sz="2400" dirty="0"/>
              </a:p>
              <a:p>
                <a:pPr marL="342900" indent="-342900">
                  <a:buFont typeface="Arial" panose="020B0604020202020204" pitchFamily="34" charset="0"/>
                  <a:buChar char="•"/>
                </a:pPr>
                <a:r>
                  <a:rPr lang="en-US" altLang="zh-CN" sz="2400" dirty="0"/>
                  <a:t>This means a sublinear convergence rate of the suboptimality gap.</a:t>
                </a:r>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172273" y="1812300"/>
                <a:ext cx="9154012" cy="3633944"/>
              </a:xfrm>
              <a:prstGeom prst="rect">
                <a:avLst/>
              </a:prstGeom>
              <a:blipFill>
                <a:blip r:embed="rId2"/>
                <a:stretch>
                  <a:fillRect l="-866" t="-1342" b="-2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005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Analyses </a:t>
            </a:r>
            <a:r>
              <a:rPr lang="en-US" altLang="zh-CN" sz="2000" b="1" kern="0" dirty="0">
                <a:latin typeface="微软雅黑" panose="020B0503020204020204" pitchFamily="34" charset="-122"/>
                <a:ea typeface="微软雅黑" panose="020B0503020204020204" pitchFamily="34" charset="-122"/>
                <a:cs typeface="微软雅黑"/>
              </a:rPr>
              <a:t>for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172273" y="956022"/>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Diminishing Stepsize</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035017" y="10477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73" y="1812300"/>
            <a:ext cx="9187860" cy="4490491"/>
          </a:xfrm>
          <a:prstGeom prst="rect">
            <a:avLst/>
          </a:prstGeom>
        </p:spPr>
      </p:pic>
    </p:spTree>
    <p:extLst>
      <p:ext uri="{BB962C8B-B14F-4D97-AF65-F5344CB8AC3E}">
        <p14:creationId xmlns:p14="http://schemas.microsoft.com/office/powerpoint/2010/main" val="4095101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199" y="1501757"/>
            <a:ext cx="3434571" cy="954107"/>
            <a:chOff x="4647692" y="3873174"/>
            <a:chExt cx="2788538" cy="954107"/>
          </a:xfrm>
        </p:grpSpPr>
        <p:sp>
          <p:nvSpPr>
            <p:cNvPr id="16" name="矩形 15"/>
            <p:cNvSpPr/>
            <p:nvPr/>
          </p:nvSpPr>
          <p:spPr>
            <a:xfrm>
              <a:off x="5517158" y="3873174"/>
              <a:ext cx="1919072"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Beyond SG</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538817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65"/>
          <p:cNvSpPr/>
          <p:nvPr/>
        </p:nvSpPr>
        <p:spPr>
          <a:xfrm>
            <a:off x="1501598" y="2156914"/>
            <a:ext cx="3535680" cy="419100"/>
          </a:xfrm>
          <a:custGeom>
            <a:avLst/>
            <a:gdLst>
              <a:gd name="connsiteX0" fmla="*/ 0 w 3535680"/>
              <a:gd name="connsiteY0" fmla="*/ 0 h 419100"/>
              <a:gd name="connsiteX1" fmla="*/ 3326130 w 3535680"/>
              <a:gd name="connsiteY1" fmla="*/ 0 h 419100"/>
              <a:gd name="connsiteX2" fmla="*/ 3535680 w 3535680"/>
              <a:gd name="connsiteY2" fmla="*/ 209550 h 419100"/>
              <a:gd name="connsiteX3" fmla="*/ 3326130 w 3535680"/>
              <a:gd name="connsiteY3" fmla="*/ 419100 h 419100"/>
              <a:gd name="connsiteX4" fmla="*/ 0 w 353568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5680" h="419100">
                <a:moveTo>
                  <a:pt x="0" y="0"/>
                </a:moveTo>
                <a:lnTo>
                  <a:pt x="3326130" y="0"/>
                </a:lnTo>
                <a:cubicBezTo>
                  <a:pt x="3441861" y="0"/>
                  <a:pt x="3535680" y="93819"/>
                  <a:pt x="3535680" y="209550"/>
                </a:cubicBezTo>
                <a:cubicBezTo>
                  <a:pt x="3535680" y="325281"/>
                  <a:pt x="3441861" y="419100"/>
                  <a:pt x="3326130" y="419100"/>
                </a:cubicBezTo>
                <a:lnTo>
                  <a:pt x="0" y="41910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1501598" y="3406594"/>
            <a:ext cx="3535680" cy="419100"/>
          </a:xfrm>
          <a:custGeom>
            <a:avLst/>
            <a:gdLst>
              <a:gd name="connsiteX0" fmla="*/ 0 w 3535680"/>
              <a:gd name="connsiteY0" fmla="*/ 0 h 419100"/>
              <a:gd name="connsiteX1" fmla="*/ 3326130 w 3535680"/>
              <a:gd name="connsiteY1" fmla="*/ 0 h 419100"/>
              <a:gd name="connsiteX2" fmla="*/ 3535680 w 3535680"/>
              <a:gd name="connsiteY2" fmla="*/ 209550 h 419100"/>
              <a:gd name="connsiteX3" fmla="*/ 3326130 w 3535680"/>
              <a:gd name="connsiteY3" fmla="*/ 419100 h 419100"/>
              <a:gd name="connsiteX4" fmla="*/ 0 w 353568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5680" h="419100">
                <a:moveTo>
                  <a:pt x="0" y="0"/>
                </a:moveTo>
                <a:lnTo>
                  <a:pt x="3326130" y="0"/>
                </a:lnTo>
                <a:cubicBezTo>
                  <a:pt x="3441861" y="0"/>
                  <a:pt x="3535680" y="93819"/>
                  <a:pt x="3535680" y="209550"/>
                </a:cubicBezTo>
                <a:cubicBezTo>
                  <a:pt x="3535680" y="325281"/>
                  <a:pt x="3441861" y="419100"/>
                  <a:pt x="3326130" y="419100"/>
                </a:cubicBezTo>
                <a:lnTo>
                  <a:pt x="0" y="41910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1501598" y="4656274"/>
            <a:ext cx="3535680" cy="419100"/>
          </a:xfrm>
          <a:custGeom>
            <a:avLst/>
            <a:gdLst>
              <a:gd name="connsiteX0" fmla="*/ 0 w 3535680"/>
              <a:gd name="connsiteY0" fmla="*/ 0 h 419100"/>
              <a:gd name="connsiteX1" fmla="*/ 3326130 w 3535680"/>
              <a:gd name="connsiteY1" fmla="*/ 0 h 419100"/>
              <a:gd name="connsiteX2" fmla="*/ 3535680 w 3535680"/>
              <a:gd name="connsiteY2" fmla="*/ 209550 h 419100"/>
              <a:gd name="connsiteX3" fmla="*/ 3326130 w 3535680"/>
              <a:gd name="connsiteY3" fmla="*/ 419100 h 419100"/>
              <a:gd name="connsiteX4" fmla="*/ 0 w 353568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5680" h="419100">
                <a:moveTo>
                  <a:pt x="0" y="0"/>
                </a:moveTo>
                <a:lnTo>
                  <a:pt x="3326130" y="0"/>
                </a:lnTo>
                <a:cubicBezTo>
                  <a:pt x="3441861" y="0"/>
                  <a:pt x="3535680" y="93819"/>
                  <a:pt x="3535680" y="209550"/>
                </a:cubicBezTo>
                <a:cubicBezTo>
                  <a:pt x="3535680" y="325281"/>
                  <a:pt x="3441861" y="419100"/>
                  <a:pt x="3326130" y="419100"/>
                </a:cubicBezTo>
                <a:lnTo>
                  <a:pt x="0" y="41910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图表 9"/>
          <p:cNvGraphicFramePr/>
          <p:nvPr>
            <p:extLst>
              <p:ext uri="{D42A27DB-BD31-4B8C-83A1-F6EECF244321}">
                <p14:modId xmlns:p14="http://schemas.microsoft.com/office/powerpoint/2010/main" val="4064617906"/>
              </p:ext>
            </p:extLst>
          </p:nvPr>
        </p:nvGraphicFramePr>
        <p:xfrm>
          <a:off x="544345" y="1626669"/>
          <a:ext cx="5028683" cy="4004109"/>
        </p:xfrm>
        <a:graphic>
          <a:graphicData uri="http://schemas.openxmlformats.org/drawingml/2006/chart">
            <c:chart xmlns:c="http://schemas.openxmlformats.org/drawingml/2006/chart" xmlns:r="http://schemas.openxmlformats.org/officeDocument/2006/relationships" r:id="rId2"/>
          </a:graphicData>
        </a:graphic>
      </p:graphicFrame>
      <p:sp>
        <p:nvSpPr>
          <p:cNvPr id="15" name="矩形 14"/>
          <p:cNvSpPr/>
          <p:nvPr/>
        </p:nvSpPr>
        <p:spPr>
          <a:xfrm>
            <a:off x="572919" y="161299"/>
            <a:ext cx="1734851" cy="400110"/>
          </a:xfrm>
          <a:prstGeom prst="rect">
            <a:avLst/>
          </a:prstGeom>
        </p:spPr>
        <p:txBody>
          <a:bodyPr wrap="square" anchor="ctr">
            <a:spAutoFit/>
          </a:bodyPr>
          <a:lstStyle/>
          <a:p>
            <a:pPr lvl="0"/>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Beyond SG</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5755010" y="1752592"/>
            <a:ext cx="5030834" cy="369332"/>
            <a:chOff x="6105595" y="1598781"/>
            <a:chExt cx="5030834" cy="369332"/>
          </a:xfrm>
        </p:grpSpPr>
        <p:sp>
          <p:nvSpPr>
            <p:cNvPr id="41" name="矩形 40"/>
            <p:cNvSpPr/>
            <p:nvPr/>
          </p:nvSpPr>
          <p:spPr>
            <a:xfrm>
              <a:off x="6105595" y="1598781"/>
              <a:ext cx="2277325" cy="369332"/>
            </a:xfrm>
            <a:prstGeom prst="rect">
              <a:avLst/>
            </a:prstGeom>
          </p:spPr>
          <p:txBody>
            <a:bodyPr wrap="square">
              <a:spAutoFit/>
            </a:bodyPr>
            <a:lstStyle/>
            <a:p>
              <a:r>
                <a:rPr lang="en-US" altLang="zh-CN" b="1" dirty="0" smtClean="0">
                  <a:latin typeface="微软雅黑" pitchFamily="34" charset="-122"/>
                  <a:ea typeface="微软雅黑" pitchFamily="34" charset="-122"/>
                </a:rPr>
                <a:t>Noise Reduction</a:t>
              </a:r>
              <a:endParaRPr lang="zh-CN" altLang="en-US" b="1" dirty="0"/>
            </a:p>
          </p:txBody>
        </p:sp>
        <p:cxnSp>
          <p:nvCxnSpPr>
            <p:cNvPr id="43" name="直接连接符 42"/>
            <p:cNvCxnSpPr/>
            <p:nvPr/>
          </p:nvCxnSpPr>
          <p:spPr>
            <a:xfrm>
              <a:off x="8133347" y="1771048"/>
              <a:ext cx="300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755010" y="3155863"/>
            <a:ext cx="5030834" cy="369332"/>
            <a:chOff x="6105595" y="1598781"/>
            <a:chExt cx="5030834" cy="369332"/>
          </a:xfrm>
        </p:grpSpPr>
        <p:sp>
          <p:nvSpPr>
            <p:cNvPr id="45" name="矩形 44"/>
            <p:cNvSpPr/>
            <p:nvPr/>
          </p:nvSpPr>
          <p:spPr>
            <a:xfrm>
              <a:off x="6105595" y="1598781"/>
              <a:ext cx="2277325" cy="369332"/>
            </a:xfrm>
            <a:prstGeom prst="rect">
              <a:avLst/>
            </a:prstGeom>
          </p:spPr>
          <p:txBody>
            <a:bodyPr wrap="square">
              <a:spAutoFit/>
            </a:bodyPr>
            <a:lstStyle/>
            <a:p>
              <a:r>
                <a:rPr lang="en-US" altLang="zh-CN" b="1" dirty="0" smtClean="0">
                  <a:latin typeface="微软雅黑" pitchFamily="34" charset="-122"/>
                  <a:ea typeface="微软雅黑" pitchFamily="34" charset="-122"/>
                </a:rPr>
                <a:t>Second Order</a:t>
              </a:r>
              <a:endParaRPr lang="zh-CN" altLang="en-US" b="1" dirty="0"/>
            </a:p>
          </p:txBody>
        </p:sp>
        <p:cxnSp>
          <p:nvCxnSpPr>
            <p:cNvPr id="47" name="直接连接符 46"/>
            <p:cNvCxnSpPr/>
            <p:nvPr/>
          </p:nvCxnSpPr>
          <p:spPr>
            <a:xfrm>
              <a:off x="8133347" y="1771048"/>
              <a:ext cx="300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5755010" y="4559135"/>
            <a:ext cx="5030834" cy="369332"/>
            <a:chOff x="6105595" y="1598781"/>
            <a:chExt cx="5030834" cy="369332"/>
          </a:xfrm>
        </p:grpSpPr>
        <p:sp>
          <p:nvSpPr>
            <p:cNvPr id="49" name="矩形 48"/>
            <p:cNvSpPr/>
            <p:nvPr/>
          </p:nvSpPr>
          <p:spPr>
            <a:xfrm>
              <a:off x="6105595" y="1598781"/>
              <a:ext cx="2277325" cy="369332"/>
            </a:xfrm>
            <a:prstGeom prst="rect">
              <a:avLst/>
            </a:prstGeom>
          </p:spPr>
          <p:txBody>
            <a:bodyPr wrap="square">
              <a:spAutoFit/>
            </a:bodyPr>
            <a:lstStyle/>
            <a:p>
              <a:r>
                <a:rPr lang="en-US" altLang="zh-CN" b="1" dirty="0" smtClean="0">
                  <a:latin typeface="微软雅黑" pitchFamily="34" charset="-122"/>
                  <a:ea typeface="微软雅黑" pitchFamily="34" charset="-122"/>
                </a:rPr>
                <a:t>Others</a:t>
              </a:r>
              <a:endParaRPr lang="zh-CN" altLang="en-US" b="1" dirty="0"/>
            </a:p>
          </p:txBody>
        </p:sp>
        <p:cxnSp>
          <p:nvCxnSpPr>
            <p:cNvPr id="51" name="直接连接符 50"/>
            <p:cNvCxnSpPr/>
            <p:nvPr/>
          </p:nvCxnSpPr>
          <p:spPr>
            <a:xfrm>
              <a:off x="8133347" y="1771048"/>
              <a:ext cx="300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7510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2688" y="1436530"/>
            <a:ext cx="3451598" cy="964415"/>
            <a:chOff x="1163945" y="1501844"/>
            <a:chExt cx="2758531" cy="964415"/>
          </a:xfrm>
        </p:grpSpPr>
        <p:sp>
          <p:nvSpPr>
            <p:cNvPr id="45" name="矩形 44"/>
            <p:cNvSpPr/>
            <p:nvPr/>
          </p:nvSpPr>
          <p:spPr>
            <a:xfrm>
              <a:off x="2003404" y="1501844"/>
              <a:ext cx="1919072" cy="954107"/>
            </a:xfrm>
            <a:prstGeom prst="rect">
              <a:avLst/>
            </a:prstGeom>
          </p:spPr>
          <p:txBody>
            <a:bodyPr wrap="square" anchor="ctr">
              <a:spAutoFit/>
            </a:bodyPr>
            <a:lstStyle/>
            <a:p>
              <a:pPr lvl="0">
                <a:defRPr/>
              </a:pPr>
              <a:r>
                <a:rPr lang="en-US" altLang="zh-CN" sz="2800" b="1" kern="0" dirty="0">
                  <a:latin typeface="微软雅黑" panose="020B0503020204020204" pitchFamily="34" charset="-122"/>
                  <a:ea typeface="微软雅黑" panose="020B0503020204020204" pitchFamily="34" charset="-122"/>
                  <a:cs typeface="微软雅黑"/>
                </a:rPr>
                <a:t>Background</a:t>
              </a: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Beyond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29473" y="1652708"/>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Noise Reduction</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492217" y="1744437"/>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文本框 11"/>
          <p:cNvSpPr txBox="1"/>
          <p:nvPr/>
        </p:nvSpPr>
        <p:spPr>
          <a:xfrm>
            <a:off x="1636288" y="2114373"/>
            <a:ext cx="9154012"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We consider achieve noise reduction in a manner that allows them to possess a linear rate of convergence to the optimal value using a fixed stepsize</a:t>
            </a:r>
          </a:p>
          <a:p>
            <a:pPr marL="342900" indent="-342900">
              <a:buFont typeface="Arial" panose="020B0604020202020204" pitchFamily="34" charset="0"/>
              <a:buChar char="•"/>
            </a:pPr>
            <a:r>
              <a:rPr lang="en-US" altLang="zh-CN" sz="2400" dirty="0" smtClean="0"/>
              <a:t>Gradient Aggregation</a:t>
            </a:r>
          </a:p>
          <a:p>
            <a:r>
              <a:rPr lang="en-US" altLang="zh-CN" sz="2400" dirty="0"/>
              <a:t> </a:t>
            </a:r>
            <a:r>
              <a:rPr lang="en-US" altLang="zh-CN" sz="2400" dirty="0" smtClean="0"/>
              <a:t>    We can achieve a lower variance by reusing previously computed  </a:t>
            </a:r>
          </a:p>
          <a:p>
            <a:r>
              <a:rPr lang="en-US" altLang="zh-CN" sz="2400" dirty="0"/>
              <a:t> </a:t>
            </a:r>
            <a:r>
              <a:rPr lang="en-US" altLang="zh-CN" sz="2400" dirty="0" smtClean="0"/>
              <a:t>    information</a:t>
            </a:r>
            <a:endParaRPr lang="zh-CN" altLang="en-US" sz="2400" dirty="0"/>
          </a:p>
        </p:txBody>
      </p:sp>
    </p:spTree>
    <p:extLst>
      <p:ext uri="{BB962C8B-B14F-4D97-AF65-F5344CB8AC3E}">
        <p14:creationId xmlns:p14="http://schemas.microsoft.com/office/powerpoint/2010/main" val="603051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Beyond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29473" y="1652708"/>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Noise Reduction</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492217" y="1744437"/>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文本框 11"/>
          <p:cNvSpPr txBox="1"/>
          <p:nvPr/>
        </p:nvSpPr>
        <p:spPr>
          <a:xfrm>
            <a:off x="1636288" y="2114373"/>
            <a:ext cx="9154012"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SVRG</a:t>
            </a:r>
            <a:endParaRPr lang="zh-CN" altLang="en-US" sz="2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473" y="2576038"/>
            <a:ext cx="7478169" cy="3962953"/>
          </a:xfrm>
          <a:prstGeom prst="rect">
            <a:avLst/>
          </a:prstGeom>
        </p:spPr>
      </p:pic>
    </p:spTree>
    <p:extLst>
      <p:ext uri="{BB962C8B-B14F-4D97-AF65-F5344CB8AC3E}">
        <p14:creationId xmlns:p14="http://schemas.microsoft.com/office/powerpoint/2010/main" val="3928872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2692795" cy="400110"/>
          </a:xfrm>
          <a:prstGeom prst="rect">
            <a:avLst/>
          </a:prstGeom>
        </p:spPr>
        <p:txBody>
          <a:bodyPr wrap="square" anchor="ctr">
            <a:spAutoFit/>
          </a:bodyPr>
          <a:lstStyle/>
          <a:p>
            <a:pPr lvl="0"/>
            <a:r>
              <a:rPr lang="en-US" altLang="zh-CN" sz="2000" b="1" kern="0" dirty="0" smtClean="0">
                <a:latin typeface="微软雅黑" panose="020B0503020204020204" pitchFamily="34" charset="-122"/>
                <a:ea typeface="微软雅黑" panose="020B0503020204020204" pitchFamily="34" charset="-122"/>
                <a:cs typeface="微软雅黑"/>
              </a:rPr>
              <a:t>Beyond SG</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29473" y="1652708"/>
            <a:ext cx="8581328" cy="461665"/>
          </a:xfrm>
          <a:prstGeom prst="rect">
            <a:avLst/>
          </a:prstGeom>
        </p:spPr>
        <p:txBody>
          <a:bodyPr wrap="square" anchor="ctr">
            <a:spAutoFit/>
          </a:bodyPr>
          <a:lstStyle/>
          <a:p>
            <a:pPr lvl="0">
              <a:defRPr/>
            </a:pPr>
            <a:r>
              <a:rPr lang="en-US" altLang="zh-CN" sz="2400" b="1" kern="0" dirty="0" smtClean="0">
                <a:latin typeface="微软雅黑" panose="020B0503020204020204" pitchFamily="34" charset="-122"/>
                <a:ea typeface="微软雅黑" panose="020B0503020204020204" pitchFamily="34" charset="-122"/>
                <a:cs typeface="微软雅黑"/>
              </a:rPr>
              <a:t>Second Order</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492217" y="1744437"/>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文本框 11"/>
          <p:cNvSpPr txBox="1"/>
          <p:nvPr/>
        </p:nvSpPr>
        <p:spPr>
          <a:xfrm>
            <a:off x="1636288" y="2114373"/>
            <a:ext cx="9154012"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The usual motivation for second-order algorithms comes from that the full gradient iteration works with a model that is only first-order accurate.</a:t>
            </a:r>
          </a:p>
          <a:p>
            <a:pPr marL="342900" indent="-342900">
              <a:buFont typeface="Arial" panose="020B0604020202020204" pitchFamily="34" charset="0"/>
              <a:buChar char="•"/>
            </a:pPr>
            <a:r>
              <a:rPr lang="en-US" altLang="zh-CN" sz="2400" dirty="0" smtClean="0"/>
              <a:t>Stochastic Quasi-Newton Methods</a:t>
            </a:r>
            <a:endParaRPr lang="zh-CN" altLang="en-US" sz="2400" dirty="0"/>
          </a:p>
        </p:txBody>
      </p:sp>
    </p:spTree>
    <p:extLst>
      <p:ext uri="{BB962C8B-B14F-4D97-AF65-F5344CB8AC3E}">
        <p14:creationId xmlns:p14="http://schemas.microsoft.com/office/powerpoint/2010/main" val="1063262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5303153" y="2904723"/>
              <a:ext cx="1585692" cy="769441"/>
            </a:xfrm>
            <a:prstGeom prst="rect">
              <a:avLst/>
            </a:prstGeom>
            <a:noFill/>
          </p:spPr>
          <p:txBody>
            <a:bodyPr wrap="none" rtlCol="0">
              <a:spAutoFit/>
            </a:bodyPr>
            <a:lstStyle/>
            <a:p>
              <a:pPr algn="ctr"/>
              <a:r>
                <a:rPr lang="en-US" altLang="zh-CN" sz="4400" b="1" dirty="0" smtClean="0">
                  <a:solidFill>
                    <a:schemeClr val="bg1"/>
                  </a:solidFill>
                  <a:latin typeface="微软雅黑" panose="020B0503020204020204" pitchFamily="34" charset="-122"/>
                  <a:ea typeface="微软雅黑" panose="020B0503020204020204" pitchFamily="34" charset="-122"/>
                </a:rPr>
                <a:t>Q&amp;A</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436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1971455"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Background</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61226" y="2175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latin typeface="微软雅黑" panose="020B0503020204020204" pitchFamily="34" charset="-122"/>
                <a:ea typeface="微软雅黑" panose="020B0503020204020204" pitchFamily="34" charset="-122"/>
                <a:cs typeface="微软雅黑"/>
              </a:rPr>
              <a:t>Prediction</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2161226" y="2942040"/>
                <a:ext cx="7352888" cy="196714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We assume </a:t>
                </a:r>
                <a:r>
                  <a:rPr lang="en-US" altLang="zh-CN" sz="2400" dirty="0" smtClean="0"/>
                  <a:t>that the prediction function h has a fixed form and is parameterized by a real vector </a:t>
                </a:r>
                <a14:m>
                  <m:oMath xmlns:m="http://schemas.openxmlformats.org/officeDocument/2006/math">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𝑑</m:t>
                        </m:r>
                      </m:sup>
                    </m:sSup>
                  </m:oMath>
                </a14:m>
                <a:endParaRPr lang="en-US" altLang="zh-CN" sz="2400" dirty="0" smtClean="0"/>
              </a:p>
              <a:p>
                <a:pPr marL="285750" indent="-285750">
                  <a:buFont typeface="Arial" panose="020B0604020202020204" pitchFamily="34" charset="0"/>
                  <a:buChar char="•"/>
                </a:pPr>
                <a:r>
                  <a:rPr lang="en-US" altLang="zh-CN" sz="2400" dirty="0" smtClean="0"/>
                  <a:t>Formally, for some given </a:t>
                </a:r>
                <a14:m>
                  <m:oMath xmlns:m="http://schemas.openxmlformats.org/officeDocument/2006/math">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𝑥</m:t>
                            </m:r>
                          </m:sub>
                        </m:sSub>
                      </m:sup>
                    </m:sSup>
                    <m:r>
                      <a:rPr lang="en-US" altLang="zh-CN" sz="2400" i="1">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sSub>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𝑦</m:t>
                            </m:r>
                          </m:sub>
                        </m:sSub>
                      </m:sup>
                    </m:sSup>
                  </m:oMath>
                </a14:m>
                <a:r>
                  <a:rPr lang="en-US" altLang="zh-CN" sz="2400" dirty="0" smtClean="0"/>
                  <a:t>, the family of prediction functions is</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𝑑</m:t>
                          </m:r>
                        </m:sup>
                      </m:sSup>
                      <m:r>
                        <a:rPr lang="en-US" altLang="zh-CN" sz="2400" b="0" i="1" smtClean="0">
                          <a:latin typeface="Cambria Math" panose="02040503050406030204" pitchFamily="18" charset="0"/>
                        </a:rPr>
                        <m:t>}</m:t>
                      </m:r>
                    </m:oMath>
                  </m:oMathPara>
                </a14:m>
                <a:endParaRPr lang="en-US" altLang="zh-CN" sz="2400" dirty="0" smtClean="0"/>
              </a:p>
            </p:txBody>
          </p:sp>
        </mc:Choice>
        <mc:Fallback>
          <p:sp>
            <p:nvSpPr>
              <p:cNvPr id="11" name="文本框 10"/>
              <p:cNvSpPr txBox="1">
                <a:spLocks noRot="1" noChangeAspect="1" noMove="1" noResize="1" noEditPoints="1" noAdjustHandles="1" noChangeArrowheads="1" noChangeShapeType="1" noTextEdit="1"/>
              </p:cNvSpPr>
              <p:nvPr/>
            </p:nvSpPr>
            <p:spPr>
              <a:xfrm>
                <a:off x="2161226" y="2942040"/>
                <a:ext cx="7352888" cy="1967142"/>
              </a:xfrm>
              <a:prstGeom prst="rect">
                <a:avLst/>
              </a:prstGeom>
              <a:blipFill>
                <a:blip r:embed="rId2"/>
                <a:stretch>
                  <a:fillRect l="-1161" t="-2484" r="-1741" b="-3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0635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1971455"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Background</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a:latin typeface="微软雅黑" panose="020B0503020204020204" pitchFamily="34" charset="-122"/>
                <a:ea typeface="微软雅黑" panose="020B0503020204020204" pitchFamily="34" charset="-122"/>
                <a:cs typeface="微软雅黑"/>
              </a:rPr>
              <a:t>L</a:t>
            </a:r>
            <a:r>
              <a:rPr lang="en-US" altLang="zh-CN" sz="2400" b="1" kern="0" dirty="0" smtClean="0">
                <a:latin typeface="微软雅黑" panose="020B0503020204020204" pitchFamily="34" charset="-122"/>
                <a:ea typeface="微软雅黑" panose="020B0503020204020204" pitchFamily="34" charset="-122"/>
                <a:cs typeface="微软雅黑"/>
              </a:rPr>
              <a:t>oss function</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1912501" y="2052794"/>
                <a:ext cx="7200488" cy="1027910"/>
              </a:xfrm>
              <a:prstGeom prst="rect">
                <a:avLst/>
              </a:prstGeom>
              <a:noFill/>
            </p:spPr>
            <p:txBody>
              <a:bodyPr wrap="square" rtlCol="0">
                <a:spAutoFit/>
              </a:bodyPr>
              <a:lstStyle/>
              <a:p>
                <a:r>
                  <a:rPr lang="en-US" altLang="zh-CN" sz="2000" dirty="0" smtClean="0"/>
                  <a:t>We assume </a:t>
                </a:r>
                <a:r>
                  <a:rPr lang="en-US" altLang="zh-CN" sz="2000" dirty="0" smtClean="0"/>
                  <a:t>a given loss function</a:t>
                </a:r>
                <a14:m>
                  <m:oMath xmlns:m="http://schemas.openxmlformats.org/officeDocument/2006/math">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𝑦</m:t>
                            </m:r>
                          </m:sub>
                        </m:sSub>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𝑦</m:t>
                            </m:r>
                          </m:sub>
                        </m:sSub>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𝑅</m:t>
                    </m:r>
                  </m:oMath>
                </a14:m>
                <a:r>
                  <a:rPr lang="en-US" altLang="zh-CN" sz="2000" dirty="0" smtClean="0"/>
                  <a:t> as one that, given an input-output pair(x, y), yields the loss </a:t>
                </a:r>
                <a14:m>
                  <m:oMath xmlns:m="http://schemas.openxmlformats.org/officeDocument/2006/math">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en-US" altLang="zh-CN" sz="2000" dirty="0" smtClean="0"/>
                  <a:t> when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oMath>
                </a14:m>
                <a:r>
                  <a:rPr lang="en-US" altLang="zh-CN" sz="2000" dirty="0" smtClean="0"/>
                  <a:t> and y are the predicted and true outputs, respectively</a:t>
                </a:r>
              </a:p>
            </p:txBody>
          </p:sp>
        </mc:Choice>
        <mc:Fallback>
          <p:sp>
            <p:nvSpPr>
              <p:cNvPr id="11" name="文本框 10"/>
              <p:cNvSpPr txBox="1">
                <a:spLocks noRot="1" noChangeAspect="1" noMove="1" noResize="1" noEditPoints="1" noAdjustHandles="1" noChangeArrowheads="1" noChangeShapeType="1" noTextEdit="1"/>
              </p:cNvSpPr>
              <p:nvPr/>
            </p:nvSpPr>
            <p:spPr>
              <a:xfrm>
                <a:off x="1912501" y="2052794"/>
                <a:ext cx="7200488" cy="1027910"/>
              </a:xfrm>
              <a:prstGeom prst="rect">
                <a:avLst/>
              </a:prstGeom>
              <a:blipFill>
                <a:blip r:embed="rId2"/>
                <a:stretch>
                  <a:fillRect l="-931" t="-2381" b="-10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1912501" y="3258611"/>
                <a:ext cx="9638888" cy="3408625"/>
              </a:xfrm>
              <a:prstGeom prst="rect">
                <a:avLst/>
              </a:prstGeom>
              <a:noFill/>
            </p:spPr>
            <p:txBody>
              <a:bodyPr wrap="square" rtlCol="0">
                <a:spAutoFit/>
              </a:bodyPr>
              <a:lstStyle/>
              <a:p>
                <a:r>
                  <a:rPr lang="en-US" altLang="zh-CN" sz="2000" dirty="0" smtClean="0"/>
                  <a:t>Expected Risk:</a:t>
                </a:r>
              </a:p>
              <a:p>
                <a:r>
                  <a:rPr lang="en-US" altLang="zh-CN" sz="2000" dirty="0" smtClean="0"/>
                  <a:t>We assume that losses are measured with respect to a probability distribution P(x, </a:t>
                </a:r>
                <a:r>
                  <a:rPr lang="en-US" altLang="zh-CN" sz="2000" dirty="0" smtClean="0"/>
                  <a:t>y) Therefore</a:t>
                </a:r>
                <a:r>
                  <a:rPr lang="en-US" altLang="zh-CN" sz="2000" dirty="0" smtClean="0"/>
                  <a:t>, the objective function we wish to minimize is</a:t>
                </a: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m:t>
                      </m:r>
                      <m:nary>
                        <m:naryPr>
                          <m:supHide m:val="on"/>
                          <m:ctrlPr>
                            <a:rPr lang="en-US" altLang="zh-CN" sz="2000" b="0" i="1" smtClean="0">
                              <a:latin typeface="Cambria Math" panose="02040503050406030204" pitchFamily="18" charset="0"/>
                            </a:rPr>
                          </m:ctrlPr>
                        </m:naryPr>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𝑥</m:t>
                                  </m:r>
                                </m:sub>
                              </m:sSub>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𝑦</m:t>
                                  </m:r>
                                </m:sub>
                              </m:sSub>
                            </m:sup>
                          </m:sSup>
                        </m:sub>
                        <m:sup/>
                        <m:e>
                          <m:r>
                            <a:rPr lang="en-US" altLang="zh-CN" sz="2000" b="0" i="1" smtClean="0">
                              <a:latin typeface="Cambria Math" panose="02040503050406030204" pitchFamily="18" charset="0"/>
                            </a:rPr>
                            <m:t>𝑙</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𝑑𝑃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m:oMathPara>
                </a14:m>
                <a:endParaRPr lang="en-US" altLang="zh-CN" sz="2000" dirty="0" smtClean="0"/>
              </a:p>
              <a:p>
                <a:r>
                  <a:rPr lang="en-US" altLang="zh-CN" sz="2000" dirty="0" smtClean="0"/>
                  <a:t>Emprical Risk:</a:t>
                </a:r>
              </a:p>
              <a:p>
                <a:r>
                  <a:rPr lang="en-US" altLang="zh-CN" sz="2000" dirty="0" smtClean="0"/>
                  <a:t>When one does not have complete information about P, one seeks the solution of a problem that involves an estimate of the expected risk R.</a:t>
                </a:r>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𝑛</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𝑛</m:t>
                          </m:r>
                        </m:den>
                      </m:f>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oMath>
                  </m:oMathPara>
                </a14:m>
                <a:endParaRPr lang="en-US" altLang="zh-CN" sz="2000" dirty="0" smtClean="0"/>
              </a:p>
            </p:txBody>
          </p:sp>
        </mc:Choice>
        <mc:Fallback>
          <p:sp>
            <p:nvSpPr>
              <p:cNvPr id="12" name="文本框 11"/>
              <p:cNvSpPr txBox="1">
                <a:spLocks noRot="1" noChangeAspect="1" noMove="1" noResize="1" noEditPoints="1" noAdjustHandles="1" noChangeArrowheads="1" noChangeShapeType="1" noTextEdit="1"/>
              </p:cNvSpPr>
              <p:nvPr/>
            </p:nvSpPr>
            <p:spPr>
              <a:xfrm>
                <a:off x="1912501" y="3258611"/>
                <a:ext cx="9638888" cy="3408625"/>
              </a:xfrm>
              <a:prstGeom prst="rect">
                <a:avLst/>
              </a:prstGeom>
              <a:blipFill>
                <a:blip r:embed="rId3"/>
                <a:stretch>
                  <a:fillRect l="-696" t="-1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258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1971455"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Background</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912501" y="1413222"/>
            <a:ext cx="4631460"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a:latin typeface="微软雅黑" panose="020B0503020204020204" pitchFamily="34" charset="-122"/>
                <a:ea typeface="微软雅黑" panose="020B0503020204020204" pitchFamily="34" charset="-122"/>
                <a:cs typeface="微软雅黑"/>
              </a:rPr>
              <a:t>L</a:t>
            </a:r>
            <a:r>
              <a:rPr lang="en-US" altLang="zh-CN" sz="2400" b="1" kern="0" dirty="0" smtClean="0">
                <a:latin typeface="微软雅黑" panose="020B0503020204020204" pitchFamily="34" charset="-122"/>
                <a:ea typeface="微软雅黑" panose="020B0503020204020204" pitchFamily="34" charset="-122"/>
                <a:cs typeface="微软雅黑"/>
              </a:rPr>
              <a:t>oss function</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775245" y="1504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1912501" y="2052794"/>
                <a:ext cx="7200488" cy="1027910"/>
              </a:xfrm>
              <a:prstGeom prst="rect">
                <a:avLst/>
              </a:prstGeom>
              <a:noFill/>
            </p:spPr>
            <p:txBody>
              <a:bodyPr wrap="square" rtlCol="0">
                <a:spAutoFit/>
              </a:bodyPr>
              <a:lstStyle/>
              <a:p>
                <a:r>
                  <a:rPr lang="en-US" altLang="zh-CN" sz="2000" dirty="0" smtClean="0"/>
                  <a:t>We assume </a:t>
                </a:r>
                <a:r>
                  <a:rPr lang="en-US" altLang="zh-CN" sz="2000" dirty="0" smtClean="0"/>
                  <a:t>a given loss function</a:t>
                </a:r>
                <a14:m>
                  <m:oMath xmlns:m="http://schemas.openxmlformats.org/officeDocument/2006/math">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𝑦</m:t>
                            </m:r>
                          </m:sub>
                        </m:sSub>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𝑦</m:t>
                            </m:r>
                          </m:sub>
                        </m:sSub>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𝑅</m:t>
                    </m:r>
                  </m:oMath>
                </a14:m>
                <a:r>
                  <a:rPr lang="en-US" altLang="zh-CN" sz="2000" dirty="0" smtClean="0"/>
                  <a:t> as one that, given an input-output pair(x, y), yields the loss </a:t>
                </a:r>
                <a14:m>
                  <m:oMath xmlns:m="http://schemas.openxmlformats.org/officeDocument/2006/math">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en-US" altLang="zh-CN" sz="2000" dirty="0" smtClean="0"/>
                  <a:t> when </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e>
                    </m:d>
                  </m:oMath>
                </a14:m>
                <a:r>
                  <a:rPr lang="en-US" altLang="zh-CN" sz="2000" dirty="0" smtClean="0"/>
                  <a:t> and y are the predicted and true outputs, respectively</a:t>
                </a:r>
              </a:p>
            </p:txBody>
          </p:sp>
        </mc:Choice>
        <mc:Fallback>
          <p:sp>
            <p:nvSpPr>
              <p:cNvPr id="11" name="文本框 10"/>
              <p:cNvSpPr txBox="1">
                <a:spLocks noRot="1" noChangeAspect="1" noMove="1" noResize="1" noEditPoints="1" noAdjustHandles="1" noChangeArrowheads="1" noChangeShapeType="1" noTextEdit="1"/>
              </p:cNvSpPr>
              <p:nvPr/>
            </p:nvSpPr>
            <p:spPr>
              <a:xfrm>
                <a:off x="1912501" y="2052794"/>
                <a:ext cx="7200488" cy="1027910"/>
              </a:xfrm>
              <a:prstGeom prst="rect">
                <a:avLst/>
              </a:prstGeom>
              <a:blipFill>
                <a:blip r:embed="rId2"/>
                <a:stretch>
                  <a:fillRect l="-931" t="-2381" b="-10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1912501" y="3258611"/>
                <a:ext cx="9638888" cy="3394840"/>
              </a:xfrm>
              <a:prstGeom prst="rect">
                <a:avLst/>
              </a:prstGeom>
              <a:noFill/>
            </p:spPr>
            <p:txBody>
              <a:bodyPr wrap="square" rtlCol="0">
                <a:spAutoFit/>
              </a:bodyPr>
              <a:lstStyle/>
              <a:p>
                <a:r>
                  <a:rPr lang="en-US" altLang="zh-CN" sz="2000" dirty="0"/>
                  <a:t>Simplified Notation:</a:t>
                </a:r>
              </a:p>
              <a:p>
                <a:r>
                  <a:rPr lang="en-US" altLang="zh-CN" sz="2000" dirty="0"/>
                  <a:t>Let’s represent a sample (or set of samples) by a random seed </a:t>
                </a:r>
                <a14:m>
                  <m:oMath xmlns:m="http://schemas.openxmlformats.org/officeDocument/2006/math">
                    <m:r>
                      <a:rPr lang="en-US" altLang="zh-CN" sz="2000" i="1">
                        <a:latin typeface="Cambria Math" panose="02040503050406030204" pitchFamily="18" charset="0"/>
                      </a:rPr>
                      <m:t>𝜉</m:t>
                    </m:r>
                  </m:oMath>
                </a14:m>
                <a:r>
                  <a:rPr lang="zh-CN" altLang="en-US" sz="2000" dirty="0"/>
                  <a:t> </a:t>
                </a:r>
                <a:r>
                  <a:rPr lang="en-US" altLang="zh-CN" sz="2000" dirty="0"/>
                  <a:t>and refer to the loss incurred for a given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 </m:t>
                    </m:r>
                    <m:r>
                      <a:rPr lang="en-US" altLang="zh-CN" sz="2000" i="1">
                        <a:latin typeface="Cambria Math" panose="02040503050406030204" pitchFamily="18" charset="0"/>
                      </a:rPr>
                      <m:t>𝜉</m:t>
                    </m:r>
                    <m:r>
                      <a:rPr lang="en-US" altLang="zh-CN" sz="2000" i="1">
                        <a:latin typeface="Cambria Math" panose="02040503050406030204" pitchFamily="18" charset="0"/>
                      </a:rPr>
                      <m:t>)</m:t>
                    </m:r>
                  </m:oMath>
                </a14:m>
                <a:r>
                  <a:rPr lang="zh-CN" altLang="en-US" sz="2000" dirty="0"/>
                  <a:t> </a:t>
                </a:r>
                <a:r>
                  <a:rPr lang="en-US" altLang="zh-CN" sz="2000" dirty="0"/>
                  <a:t>as  </a:t>
                </a:r>
                <a14:m>
                  <m:oMath xmlns:m="http://schemas.openxmlformats.org/officeDocument/2006/math">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𝜉</m:t>
                    </m:r>
                    <m:r>
                      <a:rPr lang="en-US" altLang="zh-CN" sz="2000" i="1">
                        <a:latin typeface="Cambria Math" panose="02040503050406030204" pitchFamily="18" charset="0"/>
                      </a:rPr>
                      <m:t>)</m:t>
                    </m:r>
                  </m:oMath>
                </a14:m>
                <a:r>
                  <a:rPr lang="en-US" altLang="zh-CN" sz="2000" dirty="0"/>
                  <a:t>.</a:t>
                </a:r>
              </a:p>
              <a:p>
                <a:r>
                  <a:rPr lang="en-US" altLang="zh-CN" sz="2000" dirty="0"/>
                  <a:t>In this manner, the expected risk is as follows:</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𝑅</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e>
                      </m:d>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𝜉</m:t>
                      </m:r>
                      <m:r>
                        <a:rPr lang="en-US" altLang="zh-CN" sz="2000" i="1">
                          <a:latin typeface="Cambria Math" panose="02040503050406030204" pitchFamily="18" charset="0"/>
                        </a:rPr>
                        <m:t>)]</m:t>
                      </m:r>
                    </m:oMath>
                  </m:oMathPara>
                </a14:m>
                <a:endParaRPr lang="en-US" altLang="zh-CN" sz="2000" dirty="0"/>
              </a:p>
              <a:p>
                <a:r>
                  <a:rPr lang="en-US" altLang="zh-CN" sz="2000" dirty="0"/>
                  <a:t>In a similar manner, let’s define </a:t>
                </a:r>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e>
                      </m:d>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𝜉</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m:oMathPara>
                </a14:m>
                <a:endParaRPr lang="en-US" altLang="zh-CN" sz="2000" dirty="0"/>
              </a:p>
              <a:p>
                <a:r>
                  <a:rPr lang="en-US" altLang="zh-CN" sz="2000" dirty="0"/>
                  <a:t>And the empirical risk is:</a:t>
                </a:r>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𝑛</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𝑛</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e>
                      </m:nary>
                    </m:oMath>
                  </m:oMathPara>
                </a14:m>
                <a:endParaRPr lang="en-US" altLang="zh-CN" sz="2000" dirty="0" smtClean="0"/>
              </a:p>
            </p:txBody>
          </p:sp>
        </mc:Choice>
        <mc:Fallback>
          <p:sp>
            <p:nvSpPr>
              <p:cNvPr id="12" name="文本框 11"/>
              <p:cNvSpPr txBox="1">
                <a:spLocks noRot="1" noChangeAspect="1" noMove="1" noResize="1" noEditPoints="1" noAdjustHandles="1" noChangeArrowheads="1" noChangeShapeType="1" noTextEdit="1"/>
              </p:cNvSpPr>
              <p:nvPr/>
            </p:nvSpPr>
            <p:spPr>
              <a:xfrm>
                <a:off x="1912501" y="3258611"/>
                <a:ext cx="9638888" cy="3394840"/>
              </a:xfrm>
              <a:prstGeom prst="rect">
                <a:avLst/>
              </a:prstGeom>
              <a:blipFill>
                <a:blip r:embed="rId3"/>
                <a:stretch>
                  <a:fillRect l="-696" t="-10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06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1971455"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Background</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775245" y="1709016"/>
            <a:ext cx="4631460" cy="523220"/>
          </a:xfrm>
          <a:prstGeom prst="rect">
            <a:avLst/>
          </a:prstGeom>
        </p:spPr>
        <p:txBody>
          <a:bodyPr wrap="square" anchor="ctr">
            <a:spAutoFit/>
          </a:bodyPr>
          <a:lstStyle/>
          <a:p>
            <a:pPr lvl="0">
              <a:defRPr/>
            </a:pPr>
            <a:r>
              <a:rPr lang="en-US" altLang="zh-CN" sz="2800" b="1" kern="0" dirty="0" smtClean="0">
                <a:latin typeface="微软雅黑" panose="020B0503020204020204" pitchFamily="34" charset="-122"/>
                <a:ea typeface="微软雅黑" panose="020B0503020204020204" pitchFamily="34" charset="-122"/>
                <a:cs typeface="微软雅黑"/>
              </a:rPr>
              <a:t>Stochastic v.s. Batch</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637989" y="1831522"/>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1775244" y="2474824"/>
                <a:ext cx="9442945" cy="408977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The </a:t>
                </a:r>
                <a:r>
                  <a:rPr lang="en-US" altLang="zh-CN" sz="2400" dirty="0" smtClean="0"/>
                  <a:t>prototypical stochastic optimization </a:t>
                </a:r>
                <a:r>
                  <a:rPr lang="en-US" altLang="zh-CN" sz="2400" dirty="0" smtClean="0"/>
                  <a:t>methods, </a:t>
                </a:r>
                <a:r>
                  <a:rPr lang="en-US" altLang="zh-CN" sz="2400" dirty="0" smtClean="0"/>
                  <a:t>the stochastic gradient method, which, in the context of minimizing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Sub>
                  </m:oMath>
                </a14:m>
                <a:r>
                  <a:rPr lang="zh-CN" altLang="en-US" sz="2400" dirty="0" smtClean="0"/>
                  <a:t> </a:t>
                </a:r>
                <a:r>
                  <a:rPr lang="en-US" altLang="zh-CN" sz="2400" dirty="0" smtClean="0"/>
                  <a:t>and with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𝑑</m:t>
                        </m:r>
                      </m:sub>
                    </m:sSub>
                  </m:oMath>
                </a14:m>
                <a:r>
                  <a:rPr lang="zh-CN" altLang="en-US" sz="2400" dirty="0" smtClean="0"/>
                  <a:t> </a:t>
                </a:r>
                <a:r>
                  <a:rPr lang="en-US" altLang="zh-CN" sz="2400" dirty="0" smtClean="0"/>
                  <a:t>given, is defined by</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𝑘</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m:oMathPara>
                </a14:m>
                <a:endParaRPr lang="en-US" altLang="zh-CN" sz="2400" dirty="0" smtClean="0"/>
              </a:p>
              <a:p>
                <a:endParaRPr lang="en-US" altLang="zh-CN" sz="2400" dirty="0" smtClean="0"/>
              </a:p>
              <a:p>
                <a:pPr marL="285750" indent="-285750">
                  <a:buFont typeface="Arial" panose="020B0604020202020204" pitchFamily="34" charset="0"/>
                  <a:buChar char="•"/>
                </a:pPr>
                <a:r>
                  <a:rPr lang="en-US" altLang="zh-CN" sz="2400" dirty="0" smtClean="0"/>
                  <a:t>The </a:t>
                </a:r>
                <a:r>
                  <a:rPr lang="en-US" altLang="zh-CN" sz="2400" dirty="0" smtClean="0"/>
                  <a:t>simplest </a:t>
                </a:r>
                <a:r>
                  <a:rPr lang="en-US" altLang="zh-CN" sz="2400" dirty="0" smtClean="0"/>
                  <a:t>batch</a:t>
                </a:r>
                <a:r>
                  <a:rPr lang="en-US" altLang="zh-CN" sz="2400" dirty="0" smtClean="0"/>
                  <a:t> </a:t>
                </a:r>
                <a:r>
                  <a:rPr lang="en-US" altLang="zh-CN" sz="2400" dirty="0" smtClean="0"/>
                  <a:t>method in this class is the steepest descent algorithm-also referred as full gradient method, whichi is defined by the iteration</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𝑛</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𝑘</m:t>
                              </m:r>
                            </m:sub>
                          </m:sSub>
                        </m:num>
                        <m:den>
                          <m:r>
                            <a:rPr lang="en-US" altLang="zh-CN" sz="2400" b="0" i="1" smtClean="0">
                              <a:latin typeface="Cambria Math" panose="02040503050406030204" pitchFamily="18" charset="0"/>
                            </a:rPr>
                            <m:t>𝑛</m:t>
                          </m:r>
                        </m:den>
                      </m:f>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𝑘</m:t>
                                  </m:r>
                                </m:sub>
                              </m:sSub>
                            </m:e>
                          </m:d>
                        </m:e>
                      </m:nary>
                      <m:r>
                        <a:rPr lang="en-US" altLang="zh-CN" sz="2400" b="0" i="1" smtClean="0">
                          <a:latin typeface="Cambria Math" panose="02040503050406030204" pitchFamily="18" charset="0"/>
                        </a:rPr>
                        <m:t> </m:t>
                      </m:r>
                    </m:oMath>
                  </m:oMathPara>
                </a14:m>
                <a:endParaRPr lang="zh-CN" altLang="en-US" sz="2400" dirty="0"/>
              </a:p>
            </p:txBody>
          </p:sp>
        </mc:Choice>
        <mc:Fallback>
          <p:sp>
            <p:nvSpPr>
              <p:cNvPr id="12" name="文本框 11"/>
              <p:cNvSpPr txBox="1">
                <a:spLocks noRot="1" noChangeAspect="1" noMove="1" noResize="1" noEditPoints="1" noAdjustHandles="1" noChangeArrowheads="1" noChangeShapeType="1" noTextEdit="1"/>
              </p:cNvSpPr>
              <p:nvPr/>
            </p:nvSpPr>
            <p:spPr>
              <a:xfrm>
                <a:off x="1775244" y="2474824"/>
                <a:ext cx="9442945" cy="4089774"/>
              </a:xfrm>
              <a:prstGeom prst="rect">
                <a:avLst/>
              </a:prstGeom>
              <a:blipFill>
                <a:blip r:embed="rId2"/>
                <a:stretch>
                  <a:fillRect l="-839" t="-1192" r="-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691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1971455"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Background</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775245" y="1709016"/>
            <a:ext cx="4631460" cy="523220"/>
          </a:xfrm>
          <a:prstGeom prst="rect">
            <a:avLst/>
          </a:prstGeom>
        </p:spPr>
        <p:txBody>
          <a:bodyPr wrap="square" anchor="ctr">
            <a:spAutoFit/>
          </a:bodyPr>
          <a:lstStyle/>
          <a:p>
            <a:pPr lvl="0">
              <a:defRPr/>
            </a:pPr>
            <a:r>
              <a:rPr lang="en-US" altLang="zh-CN" sz="2800" b="1" kern="0" dirty="0" smtClean="0">
                <a:latin typeface="微软雅黑" panose="020B0503020204020204" pitchFamily="34" charset="-122"/>
                <a:ea typeface="微软雅黑" panose="020B0503020204020204" pitchFamily="34" charset="-122"/>
                <a:cs typeface="微软雅黑"/>
              </a:rPr>
              <a:t>Stochastic v.s. Batch</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1637989" y="1831522"/>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文本框 10"/>
          <p:cNvSpPr txBox="1"/>
          <p:nvPr/>
        </p:nvSpPr>
        <p:spPr>
          <a:xfrm>
            <a:off x="1775245" y="2845775"/>
            <a:ext cx="8783898" cy="267765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Stochastic and batch approaches offer different trade-offs in terms of per-iteration costs and expected per-iteration improvement in minimizing emprical risk.</a:t>
            </a:r>
          </a:p>
          <a:p>
            <a:pPr marL="457200" indent="-457200">
              <a:buFont typeface="Arial" panose="020B0604020202020204" pitchFamily="34" charset="0"/>
              <a:buChar char="•"/>
            </a:pPr>
            <a:r>
              <a:rPr lang="en-US" altLang="zh-CN" sz="2800" dirty="0" smtClean="0"/>
              <a:t>But, why has the stochastic method risen to sunch prominence in the context of large-scale machine learning?</a:t>
            </a:r>
            <a:endParaRPr lang="zh-CN" altLang="en-US" sz="2800" dirty="0"/>
          </a:p>
        </p:txBody>
      </p:sp>
    </p:spTree>
    <p:extLst>
      <p:ext uri="{BB962C8B-B14F-4D97-AF65-F5344CB8AC3E}">
        <p14:creationId xmlns:p14="http://schemas.microsoft.com/office/powerpoint/2010/main" val="1449898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38763" y="1414672"/>
            <a:ext cx="5074208" cy="954107"/>
            <a:chOff x="1181643" y="1527244"/>
            <a:chExt cx="2694494" cy="954107"/>
          </a:xfrm>
        </p:grpSpPr>
        <p:sp>
          <p:nvSpPr>
            <p:cNvPr id="29" name="矩形 28"/>
            <p:cNvSpPr/>
            <p:nvPr/>
          </p:nvSpPr>
          <p:spPr>
            <a:xfrm>
              <a:off x="1957065" y="1527244"/>
              <a:ext cx="1919072"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Motivation</a:t>
              </a:r>
              <a:r>
                <a:rPr kumimoji="0" lang="en-US" altLang="zh-CN" sz="2800" b="1"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cs typeface="微软雅黑"/>
                </a:rPr>
                <a:t> for SG</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90323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779</Words>
  <Application>Microsoft Office PowerPoint</Application>
  <PresentationFormat>宽屏</PresentationFormat>
  <Paragraphs>205</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Windows 用户</cp:lastModifiedBy>
  <cp:revision>66</cp:revision>
  <dcterms:created xsi:type="dcterms:W3CDTF">2016-04-16T23:42:38Z</dcterms:created>
  <dcterms:modified xsi:type="dcterms:W3CDTF">2018-04-16T04:22:45Z</dcterms:modified>
</cp:coreProperties>
</file>