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C4C29-B986-5645-B600-7FEA9741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E0190C-CFF8-8046-914A-F752C5899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E4714-0920-574C-855C-0E5D8C7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42860-CEF3-FA41-AC4A-68AB7EB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FBF4217-3B74-FC4A-87A3-E1E66FA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5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61C1F-F5DC-8E47-8AEF-F375FD7F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A9337E7-BE86-C24B-B02F-26E42B3E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2ACA6-BEB8-C846-8D94-A384F513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E7EE7-F51C-734E-8D59-696ED0FD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DA34CC-43ED-CB4E-A064-B92DF7C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5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F1EB5-1D76-4349-A52F-9D66BDA87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FC9CC2DF-E983-194E-BB29-843FAA5FF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6377A-1DBA-FB43-AEB2-58B75FE1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7405-2B2E-154F-B410-9A4A9B9E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DD9B169-0E2B-2442-B6E5-77C02E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6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7959-2EF4-0E45-ADE1-7B262E69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4F6AA-98F5-E740-8B3D-BC93060A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38398-415E-034A-AB28-E7ADBC6E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8A22-2097-5349-B8A0-E1F88CDC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1B18453-CA5B-5B43-883B-9D0EF5A5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3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E0A0-EA9E-D245-BC72-D2636491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C0F69-1890-4444-B9B7-C5724685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59AB7-1011-CF42-8B72-05E7DE05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00224-F575-6C42-A4D2-F92617CF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C15BF2-49B7-5046-A679-D56FE6A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3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B314-EFD2-9140-B581-CE42F0B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2E0C2-B803-224B-B66C-5D68690AE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DF4F4-0987-4341-BDD7-BFC2B257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8256A-92A6-6E42-A499-EEBD74C4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F8E2F-90A7-7344-89E7-E5FA77A1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3C5113E-3CEE-814B-8DCA-D557E40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9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B86D-970C-F14D-AAFC-7474AB0B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9D20-1E2B-614D-B37E-0C9A34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41F55-B8C9-A14C-AC5D-CC4789EE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323E0-3578-E343-96E6-B7D7688CE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807A2-89A3-AC4D-841A-8B9EFE4BA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2ABFDD-A5D3-AD4B-A58F-C02FDC0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ED8D0-CD5D-4742-9AB4-3FDCE4AE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AE4B8BA-0E07-374C-BA0A-665B9FB2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3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5514-455B-744A-BE38-6707165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E61BE-B5A5-7440-ADB6-7775EA8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CFEDD-2A98-D844-B6ED-1AF34E6C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E5150A22-4222-124C-9B3C-8E3A495B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45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33952-CEA0-5447-9647-0C55DD28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23679D-73B5-374C-AAB6-4A66C2A4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D58CC19-2585-6E40-A15C-8B9DA08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6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5306-8F62-7947-A381-AEEF6E51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81D6-EEEF-1B43-9F64-40DC8898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C1FCA-1D99-F043-83DB-8B9B4B36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6EB19-EDD0-A547-B52B-1334D46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B520E-BBC4-764A-8086-882FF31B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6DB37D6-10EC-B340-9501-5429D43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9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53B5-D790-3C44-9501-6719F3F7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0D608-C77B-F34B-A6A8-B29F45DD6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CABC0-BDCD-5045-AD10-1DFBAD84E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1B8AD-67FB-4B4B-AC98-33B03117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1C78C-D6D2-9A40-B0CB-BF344257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9A14DA4-46D1-9647-81A1-34812AB7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3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D5867-A5AD-DB4F-93B9-70FF3A08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19415-AF1C-9843-9358-9FDDAADB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A02E-7508-AE48-9F2D-DCD213AA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CF41-825B-FD40-BDDD-0EB370732F5A}" type="datetimeFigureOut">
              <a:t>2018/4/22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5877-FC9B-E648-B806-FCF94BFDA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505D4C-4374-9446-9099-5B4F0718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5260-8F4F-554D-A2CD-5249886C98C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6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8C28-4BFF-3B4A-B632-D5EB34871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089" y="1214438"/>
            <a:ext cx="10668000" cy="2387600"/>
          </a:xfrm>
        </p:spPr>
        <p:txBody>
          <a:bodyPr>
            <a:normAutofit/>
          </a:bodyPr>
          <a:lstStyle/>
          <a:p>
            <a:r>
              <a:rPr kumimoji="1" lang="en-US" altLang="zh-CN" sz="4800">
                <a:latin typeface="+mj-ea"/>
              </a:rPr>
              <a:t>Deep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Gradient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Compression:</a:t>
            </a:r>
            <a:br>
              <a:rPr kumimoji="1" lang="en-US" altLang="zh-Hans" sz="4800">
                <a:latin typeface="+mj-ea"/>
              </a:rPr>
            </a:br>
            <a:r>
              <a:rPr kumimoji="1" lang="en-US" altLang="zh-Hans" sz="4800">
                <a:latin typeface="+mj-ea"/>
              </a:rPr>
              <a:t>Reducing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the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Communication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Bandwidth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for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Distributed</a:t>
            </a:r>
            <a:r>
              <a:rPr kumimoji="1" lang="zh-Hans" altLang="en-US" sz="4800">
                <a:latin typeface="+mj-ea"/>
              </a:rPr>
              <a:t> </a:t>
            </a:r>
            <a:r>
              <a:rPr kumimoji="1" lang="en-US" altLang="zh-Hans" sz="4800">
                <a:latin typeface="+mj-ea"/>
              </a:rPr>
              <a:t>Training</a:t>
            </a:r>
            <a:endParaRPr kumimoji="1" lang="zh-CN" altLang="en-US" sz="480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815483-2351-E14C-B6E7-B635DC9D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36" y="4066272"/>
            <a:ext cx="9144000" cy="1655762"/>
          </a:xfrm>
        </p:spPr>
        <p:txBody>
          <a:bodyPr/>
          <a:lstStyle/>
          <a:p>
            <a:r>
              <a:rPr kumimoji="1" lang="en-US" altLang="zh-CN"/>
              <a:t>Y</a:t>
            </a:r>
            <a:r>
              <a:rPr kumimoji="1" lang="en-US" altLang="zh-Hans"/>
              <a:t>ujun</a:t>
            </a:r>
            <a:r>
              <a:rPr kumimoji="1" lang="zh-Hans" altLang="en-US"/>
              <a:t> </a:t>
            </a:r>
            <a:r>
              <a:rPr kumimoji="1" lang="en-US" altLang="zh-Hans"/>
              <a:t>Lin,</a:t>
            </a:r>
            <a:r>
              <a:rPr kumimoji="1" lang="zh-Hans" altLang="en-US"/>
              <a:t> </a:t>
            </a:r>
            <a:r>
              <a:rPr kumimoji="1" lang="en-US" altLang="zh-Hans"/>
              <a:t>Song</a:t>
            </a:r>
            <a:r>
              <a:rPr kumimoji="1" lang="zh-Hans" altLang="en-US"/>
              <a:t> </a:t>
            </a:r>
            <a:r>
              <a:rPr kumimoji="1" lang="en-US" altLang="zh-Hans"/>
              <a:t>Han,</a:t>
            </a:r>
            <a:r>
              <a:rPr kumimoji="1" lang="zh-Hans" altLang="en-US"/>
              <a:t> </a:t>
            </a:r>
            <a:r>
              <a:rPr kumimoji="1" lang="en-US" altLang="zh-Hans"/>
              <a:t>Huizi</a:t>
            </a:r>
            <a:r>
              <a:rPr kumimoji="1" lang="zh-Hans" altLang="en-US"/>
              <a:t> </a:t>
            </a:r>
            <a:r>
              <a:rPr kumimoji="1" lang="en-US" altLang="zh-Hans"/>
              <a:t>Mao,</a:t>
            </a:r>
            <a:r>
              <a:rPr kumimoji="1" lang="zh-Hans" altLang="en-US"/>
              <a:t> </a:t>
            </a:r>
            <a:r>
              <a:rPr kumimoji="1" lang="en-US" altLang="zh-Hans"/>
              <a:t>Yu</a:t>
            </a:r>
            <a:r>
              <a:rPr kumimoji="1" lang="zh-Hans" altLang="en-US"/>
              <a:t> </a:t>
            </a:r>
            <a:r>
              <a:rPr kumimoji="1" lang="en-US" altLang="zh-Hans"/>
              <a:t>Wang,</a:t>
            </a:r>
            <a:r>
              <a:rPr kumimoji="1" lang="zh-Hans" altLang="en-US"/>
              <a:t> </a:t>
            </a:r>
            <a:r>
              <a:rPr kumimoji="1" lang="en-US" altLang="zh-Hans"/>
              <a:t>William</a:t>
            </a:r>
            <a:r>
              <a:rPr kumimoji="1" lang="zh-Hans" altLang="en-US"/>
              <a:t> </a:t>
            </a:r>
            <a:r>
              <a:rPr kumimoji="1" lang="en-US" altLang="zh-Hans"/>
              <a:t>J.</a:t>
            </a:r>
            <a:r>
              <a:rPr kumimoji="1" lang="zh-Hans" altLang="en-US"/>
              <a:t> </a:t>
            </a:r>
            <a:r>
              <a:rPr kumimoji="1" lang="en-US" altLang="zh-Hans"/>
              <a:t>Dally</a:t>
            </a:r>
          </a:p>
          <a:p>
            <a:r>
              <a:rPr kumimoji="1" lang="en-US" altLang="zh-Hans"/>
              <a:t>ICLR</a:t>
            </a:r>
            <a:r>
              <a:rPr kumimoji="1" lang="zh-Hans" altLang="en-US"/>
              <a:t> </a:t>
            </a:r>
            <a:r>
              <a:rPr kumimoji="1" lang="en-US" altLang="zh-Hans"/>
              <a:t>2018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4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323D-3B29-0040-91E1-529C1E7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</a:t>
            </a:r>
            <a:r>
              <a:rPr kumimoji="1" lang="en-US" altLang="zh-Hans"/>
              <a:t>ccuracy</a:t>
            </a:r>
            <a:r>
              <a:rPr kumimoji="1" lang="zh-Hans" altLang="en-US"/>
              <a:t> </a:t>
            </a:r>
            <a:r>
              <a:rPr kumimoji="1" lang="en-US" altLang="zh-Hans"/>
              <a:t>Experiments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7D496-2B56-BD4A-BCA2-F1E6D5D7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882"/>
            <a:ext cx="10515600" cy="4012824"/>
          </a:xfrm>
        </p:spPr>
      </p:pic>
    </p:spTree>
    <p:extLst>
      <p:ext uri="{BB962C8B-B14F-4D97-AF65-F5344CB8AC3E}">
        <p14:creationId xmlns:p14="http://schemas.microsoft.com/office/powerpoint/2010/main" val="398935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B1E66-974F-BA44-A98F-50974630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Accuracy</a:t>
            </a:r>
            <a:r>
              <a:rPr kumimoji="1" lang="zh-Hans" altLang="en-US"/>
              <a:t> </a:t>
            </a:r>
            <a:r>
              <a:rPr kumimoji="1" lang="en-US" altLang="zh-Hans"/>
              <a:t>Experiments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6454C6-7C5F-B147-8091-29110D98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44" y="1437469"/>
            <a:ext cx="7825565" cy="49275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C52408-975A-414A-9660-C5C44FABD840}"/>
              </a:ext>
            </a:extLst>
          </p:cNvPr>
          <p:cNvSpPr txBox="1"/>
          <p:nvPr/>
        </p:nvSpPr>
        <p:spPr>
          <a:xfrm>
            <a:off x="422030" y="2067950"/>
            <a:ext cx="328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No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loss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of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Accuracy,</a:t>
            </a:r>
          </a:p>
          <a:p>
            <a:r>
              <a:rPr kumimoji="1" lang="en-US" altLang="zh-Hans" sz="2400"/>
              <a:t>200x-600x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saving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in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communication</a:t>
            </a:r>
            <a:r>
              <a:rPr kumimoji="1" lang="zh-Hans" altLang="en-US" sz="2400"/>
              <a:t> </a:t>
            </a:r>
            <a:r>
              <a:rPr kumimoji="1" lang="en-US" altLang="zh-Hans" sz="2400"/>
              <a:t>cost</a:t>
            </a:r>
            <a:r>
              <a:rPr kumimoji="1" lang="zh-Hans" altLang="en-US" sz="2400"/>
              <a:t> 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260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CD6F-ABEB-204D-8FF2-61519F1B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</a:t>
            </a:r>
            <a:r>
              <a:rPr kumimoji="1" lang="en-US" altLang="zh-Hans"/>
              <a:t>peech</a:t>
            </a:r>
            <a:r>
              <a:rPr kumimoji="1" lang="zh-Hans" altLang="en-US"/>
              <a:t> </a:t>
            </a:r>
            <a:r>
              <a:rPr kumimoji="1" lang="en-US" altLang="zh-Hans"/>
              <a:t>Experiments</a:t>
            </a:r>
            <a:r>
              <a:rPr kumimoji="1" lang="zh-Hans" altLang="en-US"/>
              <a:t> 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73F384-41FA-A148-B664-14AA155E3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82" y="1690688"/>
            <a:ext cx="11399778" cy="4161472"/>
          </a:xfrm>
        </p:spPr>
      </p:pic>
    </p:spTree>
    <p:extLst>
      <p:ext uri="{BB962C8B-B14F-4D97-AF65-F5344CB8AC3E}">
        <p14:creationId xmlns:p14="http://schemas.microsoft.com/office/powerpoint/2010/main" val="58026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73B8-9598-3242-8736-35763D03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</a:t>
            </a:r>
            <a:r>
              <a:rPr kumimoji="1" lang="en-US" altLang="zh-Hans"/>
              <a:t>ystem</a:t>
            </a:r>
            <a:r>
              <a:rPr kumimoji="1" lang="zh-Hans" altLang="en-US"/>
              <a:t> </a:t>
            </a:r>
            <a:r>
              <a:rPr kumimoji="1" lang="en-US" altLang="zh-Hans"/>
              <a:t>Experiments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64A262-A083-5E4E-86E1-5C1E78257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88" y="1794124"/>
            <a:ext cx="10515600" cy="4273661"/>
          </a:xfrm>
        </p:spPr>
      </p:pic>
    </p:spTree>
    <p:extLst>
      <p:ext uri="{BB962C8B-B14F-4D97-AF65-F5344CB8AC3E}">
        <p14:creationId xmlns:p14="http://schemas.microsoft.com/office/powerpoint/2010/main" val="5473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183B-C312-D64D-B0DB-D3C402DA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</a:t>
            </a:r>
            <a:r>
              <a:rPr kumimoji="1" lang="en-US" altLang="zh-Hans"/>
              <a:t>pen</a:t>
            </a:r>
            <a:r>
              <a:rPr kumimoji="1" lang="zh-Hans" altLang="en-US"/>
              <a:t> </a:t>
            </a:r>
            <a:r>
              <a:rPr kumimoji="1" lang="en-US" altLang="zh-Hans"/>
              <a:t>Review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862D9-E8F2-7240-8D15-74C1D88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Hans"/>
              <a:t>Decision</a:t>
            </a:r>
          </a:p>
          <a:p>
            <a:pPr lvl="1"/>
            <a:r>
              <a:rPr lang="en-US" altLang="zh-CN"/>
              <a:t>The main stellar aspect of the work were the experimental results, and reviewers call them "thorough" and note they are convincing.</a:t>
            </a:r>
          </a:p>
          <a:p>
            <a:pPr lvl="1"/>
            <a:endParaRPr kumimoji="1" lang="en-US" altLang="zh-CN"/>
          </a:p>
          <a:p>
            <a:r>
              <a:rPr kumimoji="1" lang="en-US" altLang="zh-Hans"/>
              <a:t>Many</a:t>
            </a:r>
            <a:r>
              <a:rPr kumimoji="1" lang="zh-Hans" altLang="en-US"/>
              <a:t> </a:t>
            </a:r>
            <a:r>
              <a:rPr kumimoji="1" lang="en-US" altLang="zh-Hans"/>
              <a:t>detail</a:t>
            </a:r>
            <a:r>
              <a:rPr kumimoji="1" lang="zh-Hans" altLang="en-US"/>
              <a:t> </a:t>
            </a:r>
            <a:r>
              <a:rPr kumimoji="1" lang="en-US" altLang="zh-Hans"/>
              <a:t>questions</a:t>
            </a:r>
          </a:p>
          <a:p>
            <a:pPr lvl="1"/>
            <a:r>
              <a:rPr lang="en-US" altLang="zh-CN" sz="2000"/>
              <a:t>how much warm up period do you need to use for each examples?</a:t>
            </a:r>
          </a:p>
          <a:p>
            <a:pPr lvl="1"/>
            <a:r>
              <a:rPr lang="en-US" altLang="zh-CN" sz="2100"/>
              <a:t>Once we applied momentum factor masking; the momentum correction becomes useless. The accumulated discounting factor in Eq(6) was masked and become the same as original way. It is not clear about momentum factor mask.</a:t>
            </a:r>
          </a:p>
          <a:p>
            <a:pPr lvl="1"/>
            <a:r>
              <a:rPr lang="en-US" altLang="zh-CN" sz="2000"/>
              <a:t>The paper just focuses on compression from workers to parameter server.</a:t>
            </a:r>
          </a:p>
          <a:p>
            <a:pPr lvl="1"/>
            <a:r>
              <a:rPr lang="en-US" altLang="zh-CN" sz="2000"/>
              <a:t>For All-reduce, since the sparse gradients may be of different size, the standard MPI All-reduce operation won't work for this. Do you implement your own All-reduce operation</a:t>
            </a:r>
          </a:p>
          <a:p>
            <a:pPr lvl="1"/>
            <a:r>
              <a:rPr lang="en-US" altLang="zh-CN" sz="2000"/>
              <a:t>What is the expected performance of the 1-bit SGD method proposed by Seide et al.?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773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707B-FFFB-8B45-B99A-5B297E60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Distributed</a:t>
            </a:r>
            <a:r>
              <a:rPr kumimoji="1" lang="zh-Hans" altLang="en-US"/>
              <a:t> </a:t>
            </a:r>
            <a:r>
              <a:rPr kumimoji="1" lang="en-US" altLang="zh-Hans"/>
              <a:t>Deep</a:t>
            </a:r>
            <a:r>
              <a:rPr kumimoji="1" lang="zh-Hans" altLang="en-US"/>
              <a:t> </a:t>
            </a:r>
            <a:r>
              <a:rPr kumimoji="1" lang="en-US" altLang="zh-Hans"/>
              <a:t>Learning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9D417-D654-A344-BB02-D6B5ED5F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Distributed</a:t>
            </a:r>
            <a:r>
              <a:rPr kumimoji="1" lang="zh-Hans" altLang="en-US"/>
              <a:t> </a:t>
            </a:r>
            <a:r>
              <a:rPr kumimoji="1" lang="en-US" altLang="zh-Hans"/>
              <a:t>training</a:t>
            </a:r>
            <a:r>
              <a:rPr kumimoji="1" lang="zh-Hans" altLang="en-US"/>
              <a:t> </a:t>
            </a:r>
            <a:r>
              <a:rPr kumimoji="1" lang="en-US" altLang="zh-Hans"/>
              <a:t>can</a:t>
            </a:r>
            <a:r>
              <a:rPr kumimoji="1" lang="zh-Hans" altLang="en-US"/>
              <a:t> </a:t>
            </a:r>
            <a:r>
              <a:rPr kumimoji="1" lang="en-US" altLang="zh-Hans"/>
              <a:t>decrease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computation</a:t>
            </a:r>
            <a:r>
              <a:rPr kumimoji="1" lang="zh-Hans" altLang="en-US"/>
              <a:t> </a:t>
            </a:r>
            <a:r>
              <a:rPr kumimoji="1" lang="en-US" altLang="zh-Hans"/>
              <a:t>time</a:t>
            </a:r>
          </a:p>
          <a:p>
            <a:pPr lvl="1"/>
            <a:r>
              <a:rPr kumimoji="1" lang="en-US" altLang="zh-Hans"/>
              <a:t>Data</a:t>
            </a:r>
            <a:r>
              <a:rPr kumimoji="1" lang="zh-Hans" altLang="en-US"/>
              <a:t> </a:t>
            </a:r>
            <a:r>
              <a:rPr kumimoji="1" lang="en-US" altLang="zh-Hans"/>
              <a:t>Parallelism,</a:t>
            </a:r>
            <a:r>
              <a:rPr kumimoji="1" lang="zh-Hans" altLang="en-US"/>
              <a:t> </a:t>
            </a:r>
            <a:r>
              <a:rPr kumimoji="1" lang="en-US" altLang="zh-Hans"/>
              <a:t>Synchronous</a:t>
            </a:r>
            <a:r>
              <a:rPr kumimoji="1" lang="zh-Hans" altLang="en-US"/>
              <a:t> </a:t>
            </a:r>
            <a:r>
              <a:rPr kumimoji="1" lang="en-US" altLang="zh-Hans"/>
              <a:t>SGD</a:t>
            </a:r>
          </a:p>
          <a:p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exchange</a:t>
            </a:r>
            <a:r>
              <a:rPr kumimoji="1" lang="zh-Hans" altLang="en-US"/>
              <a:t> </a:t>
            </a:r>
            <a:r>
              <a:rPr kumimoji="1" lang="en-US" altLang="zh-Hans"/>
              <a:t>is</a:t>
            </a:r>
            <a:r>
              <a:rPr kumimoji="1" lang="zh-Hans" altLang="en-US"/>
              <a:t> </a:t>
            </a:r>
            <a:r>
              <a:rPr kumimoji="1" lang="en-US" altLang="zh-Hans"/>
              <a:t>costly</a:t>
            </a:r>
            <a:r>
              <a:rPr kumimoji="1" lang="zh-Hans" altLang="en-US"/>
              <a:t> </a:t>
            </a:r>
            <a:endParaRPr kumimoji="1" lang="en-US" altLang="zh-Hans"/>
          </a:p>
          <a:p>
            <a:pPr lvl="1"/>
            <a:r>
              <a:rPr kumimoji="1" lang="en-US" altLang="zh-CN"/>
              <a:t>R</a:t>
            </a:r>
            <a:r>
              <a:rPr kumimoji="1" lang="en-US" altLang="zh-Hans"/>
              <a:t>NN</a:t>
            </a:r>
          </a:p>
          <a:p>
            <a:pPr lvl="1"/>
            <a:r>
              <a:rPr kumimoji="1" lang="en-US" altLang="zh-Hans"/>
              <a:t>Mobile</a:t>
            </a:r>
            <a:r>
              <a:rPr kumimoji="1" lang="zh-Hans" altLang="en-US"/>
              <a:t> </a:t>
            </a:r>
            <a:r>
              <a:rPr kumimoji="1" lang="en-US" altLang="zh-Hans"/>
              <a:t>Device</a:t>
            </a:r>
            <a:r>
              <a:rPr kumimoji="1" lang="zh-Hans" altLang="en-US"/>
              <a:t> </a:t>
            </a:r>
            <a:r>
              <a:rPr kumimoji="1" lang="en-US" altLang="zh-Hans"/>
              <a:t>(federated</a:t>
            </a:r>
            <a:r>
              <a:rPr kumimoji="1" lang="zh-Hans" altLang="en-US"/>
              <a:t> </a:t>
            </a:r>
            <a:r>
              <a:rPr kumimoji="1" lang="en-US" altLang="zh-Hans"/>
              <a:t>learning)</a:t>
            </a:r>
          </a:p>
          <a:p>
            <a:r>
              <a:rPr kumimoji="1" lang="en-US" altLang="zh-Hans"/>
              <a:t>Approaches</a:t>
            </a:r>
            <a:r>
              <a:rPr kumimoji="1" lang="zh-Hans" altLang="en-US"/>
              <a:t> </a:t>
            </a:r>
            <a:r>
              <a:rPr kumimoji="1" lang="en-US" altLang="zh-Hans"/>
              <a:t>to</a:t>
            </a:r>
            <a:r>
              <a:rPr kumimoji="1" lang="zh-Hans" altLang="en-US"/>
              <a:t> </a:t>
            </a:r>
            <a:r>
              <a:rPr kumimoji="1" lang="en-US" altLang="zh-Hans"/>
              <a:t>overcome</a:t>
            </a:r>
            <a:r>
              <a:rPr kumimoji="1" lang="zh-Hans" altLang="en-US"/>
              <a:t> </a:t>
            </a:r>
            <a:r>
              <a:rPr kumimoji="1" lang="en-US" altLang="zh-Hans"/>
              <a:t>communication</a:t>
            </a:r>
            <a:r>
              <a:rPr kumimoji="1" lang="zh-Hans" altLang="en-US"/>
              <a:t> </a:t>
            </a:r>
            <a:r>
              <a:rPr kumimoji="1" lang="en-US" altLang="zh-Hans"/>
              <a:t>bottleneck</a:t>
            </a:r>
          </a:p>
          <a:p>
            <a:pPr lvl="1"/>
            <a:r>
              <a:rPr kumimoji="1" lang="en-US" altLang="zh-Hans"/>
              <a:t>1-bit</a:t>
            </a:r>
            <a:r>
              <a:rPr kumimoji="1" lang="zh-Hans" altLang="en-US"/>
              <a:t> </a:t>
            </a:r>
            <a:r>
              <a:rPr kumimoji="1" lang="en-US" altLang="zh-Hans"/>
              <a:t>SGD,</a:t>
            </a:r>
            <a:r>
              <a:rPr kumimoji="1" lang="zh-Hans" altLang="en-US"/>
              <a:t> </a:t>
            </a:r>
            <a:r>
              <a:rPr kumimoji="1" lang="en-US" altLang="zh-Hans"/>
              <a:t>TernGrad</a:t>
            </a:r>
          </a:p>
          <a:p>
            <a:pPr lvl="1"/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Dropping</a:t>
            </a:r>
            <a:r>
              <a:rPr kumimoji="1" lang="zh-Hans" altLang="en-US"/>
              <a:t> </a:t>
            </a:r>
            <a:r>
              <a:rPr kumimoji="1" lang="en-US" altLang="zh-Hans"/>
              <a:t>(99%),</a:t>
            </a:r>
            <a:r>
              <a:rPr kumimoji="1" lang="zh-Hans" altLang="en-US"/>
              <a:t> </a:t>
            </a:r>
            <a:r>
              <a:rPr lang="en-US" altLang="zh-CN"/>
              <a:t>AdaComp</a:t>
            </a:r>
            <a:r>
              <a:rPr lang="zh-Hans" altLang="en-US" b="1"/>
              <a:t> </a:t>
            </a:r>
            <a:r>
              <a:rPr kumimoji="1" lang="en-US" altLang="zh-Hans"/>
              <a:t>(200x</a:t>
            </a:r>
            <a:r>
              <a:rPr kumimoji="1" lang="zh-Hans" altLang="en-US"/>
              <a:t> </a:t>
            </a:r>
            <a:r>
              <a:rPr kumimoji="1" lang="en-US" altLang="zh-Hans"/>
              <a:t>fc,</a:t>
            </a:r>
            <a:r>
              <a:rPr kumimoji="1" lang="zh-Hans" altLang="en-US"/>
              <a:t> </a:t>
            </a:r>
            <a:r>
              <a:rPr kumimoji="1" lang="en-US" altLang="zh-Hans"/>
              <a:t>40x</a:t>
            </a:r>
            <a:r>
              <a:rPr kumimoji="1" lang="zh-Hans" altLang="en-US"/>
              <a:t> </a:t>
            </a:r>
            <a:r>
              <a:rPr kumimoji="1" lang="en-US" altLang="zh-Hans"/>
              <a:t>conv)</a:t>
            </a:r>
          </a:p>
        </p:txBody>
      </p:sp>
    </p:spTree>
    <p:extLst>
      <p:ext uri="{BB962C8B-B14F-4D97-AF65-F5344CB8AC3E}">
        <p14:creationId xmlns:p14="http://schemas.microsoft.com/office/powerpoint/2010/main" val="18542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9542-AF93-2E43-B276-F9A7459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</a:t>
            </a:r>
            <a:r>
              <a:rPr kumimoji="1" lang="en-US" altLang="zh-Hans"/>
              <a:t>eep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Compression</a:t>
            </a:r>
            <a:r>
              <a:rPr kumimoji="1" lang="zh-Hans" altLang="en-US"/>
              <a:t> </a:t>
            </a:r>
            <a:r>
              <a:rPr kumimoji="1" lang="en-US" altLang="zh-Hans"/>
              <a:t>(DGC)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7F8488-1BC0-F844-8EE1-E32119F2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209" y="1690688"/>
            <a:ext cx="4521591" cy="3735227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0521230-A8D7-AF4B-BA11-9BAAD355938A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557826" cy="4925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/>
              <a:t>Sparsification</a:t>
            </a:r>
          </a:p>
          <a:p>
            <a:endParaRPr kumimoji="1" lang="en-US" altLang="zh-Hans"/>
          </a:p>
          <a:p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Sparsification</a:t>
            </a:r>
          </a:p>
          <a:p>
            <a:pPr lvl="1"/>
            <a:r>
              <a:rPr kumimoji="1" lang="en-US" altLang="zh-Hans"/>
              <a:t>Momentum</a:t>
            </a:r>
            <a:r>
              <a:rPr kumimoji="1" lang="zh-Hans" altLang="en-US"/>
              <a:t> </a:t>
            </a:r>
            <a:r>
              <a:rPr kumimoji="1" lang="en-US" altLang="zh-Hans"/>
              <a:t>correction</a:t>
            </a:r>
          </a:p>
          <a:p>
            <a:pPr lvl="1"/>
            <a:r>
              <a:rPr kumimoji="1" lang="en-US" altLang="zh-Hans"/>
              <a:t>Local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clipping</a:t>
            </a:r>
          </a:p>
          <a:p>
            <a:r>
              <a:rPr kumimoji="1" lang="en-US" altLang="zh-Hans"/>
              <a:t>Staleness</a:t>
            </a:r>
            <a:r>
              <a:rPr kumimoji="1" lang="zh-Hans" altLang="en-US"/>
              <a:t> </a:t>
            </a:r>
            <a:r>
              <a:rPr kumimoji="1" lang="en-US" altLang="zh-Hans"/>
              <a:t>Problem</a:t>
            </a:r>
          </a:p>
          <a:p>
            <a:pPr lvl="1"/>
            <a:r>
              <a:rPr kumimoji="1" lang="en-US" altLang="zh-Hans"/>
              <a:t>Momentum</a:t>
            </a:r>
            <a:r>
              <a:rPr kumimoji="1" lang="zh-Hans" altLang="en-US"/>
              <a:t> </a:t>
            </a:r>
            <a:r>
              <a:rPr kumimoji="1" lang="en-US" altLang="zh-Hans"/>
              <a:t>factor</a:t>
            </a:r>
            <a:r>
              <a:rPr kumimoji="1" lang="zh-Hans" altLang="en-US"/>
              <a:t> </a:t>
            </a:r>
            <a:r>
              <a:rPr kumimoji="1" lang="en-US" altLang="zh-Hans"/>
              <a:t>Masking</a:t>
            </a:r>
          </a:p>
          <a:p>
            <a:pPr lvl="1"/>
            <a:r>
              <a:rPr kumimoji="1" lang="en-US" altLang="zh-Hans"/>
              <a:t>Warmup</a:t>
            </a:r>
            <a:r>
              <a:rPr kumimoji="1" lang="zh-Hans" altLang="en-US"/>
              <a:t> </a:t>
            </a:r>
            <a:r>
              <a:rPr kumimoji="1" lang="en-US" altLang="zh-Hans"/>
              <a:t>training</a:t>
            </a:r>
            <a:r>
              <a:rPr kumimoji="1" lang="zh-Hans" altLang="en-US"/>
              <a:t>  </a:t>
            </a:r>
            <a:endParaRPr kumimoji="1" lang="en-US" altLang="zh-Hans"/>
          </a:p>
          <a:p>
            <a:pPr lvl="1"/>
            <a:endParaRPr kumimoji="1" lang="en-US" altLang="zh-Hans"/>
          </a:p>
          <a:p>
            <a:r>
              <a:rPr kumimoji="1" lang="en-US" altLang="zh-Hans"/>
              <a:t>Empirical</a:t>
            </a:r>
            <a:r>
              <a:rPr kumimoji="1" lang="zh-Hans" altLang="en-US"/>
              <a:t> </a:t>
            </a:r>
            <a:r>
              <a:rPr kumimoji="1" lang="en-US" altLang="zh-Hans"/>
              <a:t>results:</a:t>
            </a:r>
          </a:p>
          <a:p>
            <a:pPr lvl="1"/>
            <a:r>
              <a:rPr kumimoji="1" lang="en-US" altLang="zh-Hans"/>
              <a:t>99.9%</a:t>
            </a:r>
            <a:r>
              <a:rPr kumimoji="1" lang="zh-Hans" altLang="en-US"/>
              <a:t> </a:t>
            </a:r>
            <a:r>
              <a:rPr kumimoji="1" lang="en-US" altLang="zh-Hans"/>
              <a:t>of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exchange</a:t>
            </a:r>
            <a:r>
              <a:rPr kumimoji="1" lang="zh-Hans" altLang="en-US"/>
              <a:t> </a:t>
            </a:r>
            <a:r>
              <a:rPr kumimoji="1" lang="en-US" altLang="zh-Hans"/>
              <a:t>are</a:t>
            </a:r>
            <a:r>
              <a:rPr kumimoji="1" lang="zh-Hans" altLang="en-US"/>
              <a:t> </a:t>
            </a:r>
            <a:r>
              <a:rPr kumimoji="1" lang="en-US" altLang="zh-Hans"/>
              <a:t>redundant</a:t>
            </a:r>
          </a:p>
          <a:p>
            <a:pPr lvl="1"/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compression</a:t>
            </a:r>
            <a:r>
              <a:rPr kumimoji="1" lang="zh-Hans" altLang="en-US"/>
              <a:t> </a:t>
            </a:r>
            <a:r>
              <a:rPr kumimoji="1" lang="en-US" altLang="zh-Hans"/>
              <a:t>ratio</a:t>
            </a:r>
            <a:r>
              <a:rPr kumimoji="1" lang="zh-Hans" altLang="en-US"/>
              <a:t> </a:t>
            </a:r>
            <a:r>
              <a:rPr kumimoji="1" lang="en-US" altLang="zh-Hans"/>
              <a:t>from</a:t>
            </a:r>
            <a:r>
              <a:rPr kumimoji="1" lang="zh-Hans" altLang="en-US"/>
              <a:t> </a:t>
            </a:r>
            <a:r>
              <a:rPr kumimoji="1" lang="en-US" altLang="zh-Hans"/>
              <a:t>270x</a:t>
            </a:r>
            <a:r>
              <a:rPr kumimoji="1" lang="zh-Hans" altLang="en-US"/>
              <a:t> </a:t>
            </a:r>
            <a:r>
              <a:rPr kumimoji="1" lang="en-US" altLang="zh-Hans"/>
              <a:t>–</a:t>
            </a:r>
            <a:r>
              <a:rPr kumimoji="1" lang="zh-Hans" altLang="en-US"/>
              <a:t> </a:t>
            </a:r>
            <a:r>
              <a:rPr kumimoji="1" lang="en-US" altLang="zh-Hans"/>
              <a:t>600x,</a:t>
            </a:r>
            <a:r>
              <a:rPr kumimoji="1" lang="zh-Hans" altLang="en-US"/>
              <a:t> </a:t>
            </a:r>
            <a:r>
              <a:rPr kumimoji="1" lang="en-US" altLang="zh-Hans"/>
              <a:t>no</a:t>
            </a:r>
            <a:r>
              <a:rPr kumimoji="1" lang="zh-Hans" altLang="en-US"/>
              <a:t> </a:t>
            </a:r>
            <a:r>
              <a:rPr kumimoji="1" lang="en-US" altLang="zh-Hans"/>
              <a:t>loss</a:t>
            </a:r>
            <a:r>
              <a:rPr kumimoji="1" lang="zh-Hans" altLang="en-US"/>
              <a:t> </a:t>
            </a:r>
            <a:r>
              <a:rPr kumimoji="1" lang="en-US" altLang="zh-Hans"/>
              <a:t>of</a:t>
            </a:r>
            <a:r>
              <a:rPr kumimoji="1" lang="zh-Hans" altLang="en-US"/>
              <a:t> </a:t>
            </a:r>
            <a:r>
              <a:rPr kumimoji="1" lang="en-US" altLang="zh-Hans"/>
              <a:t>accuracy</a:t>
            </a:r>
          </a:p>
          <a:p>
            <a:pPr lvl="1"/>
            <a:r>
              <a:rPr kumimoji="1" lang="en-US" altLang="zh-Hans"/>
              <a:t>Speed</a:t>
            </a:r>
            <a:r>
              <a:rPr kumimoji="1" lang="zh-Hans" altLang="en-US"/>
              <a:t> </a:t>
            </a:r>
            <a:r>
              <a:rPr kumimoji="1" lang="en-US" altLang="zh-Hans"/>
              <a:t>up</a:t>
            </a:r>
            <a:r>
              <a:rPr kumimoji="1" lang="zh-Hans" altLang="en-US"/>
              <a:t> </a:t>
            </a:r>
            <a:r>
              <a:rPr kumimoji="1" lang="en-US" altLang="zh-Hans"/>
              <a:t>(64</a:t>
            </a:r>
            <a:r>
              <a:rPr kumimoji="1" lang="zh-Hans" altLang="en-US"/>
              <a:t> </a:t>
            </a:r>
            <a:r>
              <a:rPr kumimoji="1" lang="en-US" altLang="zh-Hans"/>
              <a:t>nodes)</a:t>
            </a:r>
            <a:r>
              <a:rPr kumimoji="1" lang="zh-Hans" altLang="en-US"/>
              <a:t> </a:t>
            </a:r>
            <a:r>
              <a:rPr kumimoji="1" lang="en-US" altLang="zh-Hans"/>
              <a:t>40x</a:t>
            </a:r>
            <a:r>
              <a:rPr kumimoji="1" lang="zh-Hans" altLang="en-US"/>
              <a:t> </a:t>
            </a:r>
            <a:r>
              <a:rPr kumimoji="1" lang="en-US" altLang="zh-Hans"/>
              <a:t>over</a:t>
            </a:r>
            <a:r>
              <a:rPr kumimoji="1" lang="zh-Hans" altLang="en-US"/>
              <a:t> </a:t>
            </a:r>
            <a:r>
              <a:rPr kumimoji="1" lang="en-US" altLang="zh-Hans"/>
              <a:t>1Gbps,</a:t>
            </a:r>
            <a:r>
              <a:rPr kumimoji="1" lang="zh-Hans" altLang="en-US"/>
              <a:t> </a:t>
            </a:r>
            <a:r>
              <a:rPr kumimoji="1" lang="en-US" altLang="zh-Hans"/>
              <a:t>60x</a:t>
            </a:r>
            <a:r>
              <a:rPr kumimoji="1" lang="zh-Hans" altLang="en-US"/>
              <a:t> </a:t>
            </a:r>
            <a:r>
              <a:rPr kumimoji="1" lang="en-US" altLang="zh-Hans"/>
              <a:t>over</a:t>
            </a:r>
            <a:r>
              <a:rPr kumimoji="1" lang="zh-Hans" altLang="en-US"/>
              <a:t> </a:t>
            </a:r>
            <a:r>
              <a:rPr kumimoji="1" lang="en-US" altLang="zh-Hans"/>
              <a:t>10Gpbs</a:t>
            </a:r>
          </a:p>
          <a:p>
            <a:pPr lvl="1"/>
            <a:endParaRPr kumimoji="1" lang="en-US" altLang="zh-Hans"/>
          </a:p>
        </p:txBody>
      </p:sp>
    </p:spTree>
    <p:extLst>
      <p:ext uri="{BB962C8B-B14F-4D97-AF65-F5344CB8AC3E}">
        <p14:creationId xmlns:p14="http://schemas.microsoft.com/office/powerpoint/2010/main" val="9449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B5D7-AC93-DA46-8E21-0E8D7746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Sparsification</a:t>
            </a:r>
            <a:r>
              <a:rPr kumimoji="1" lang="zh-Hans" altLang="en-US"/>
              <a:t> 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F691AB-8663-6747-8A9E-0D2650F2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024" y="1558338"/>
            <a:ext cx="4620198" cy="519005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B15861-BF04-F242-B490-0160B52E8153}"/>
              </a:ext>
            </a:extLst>
          </p:cNvPr>
          <p:cNvSpPr txBox="1">
            <a:spLocks/>
          </p:cNvSpPr>
          <p:nvPr/>
        </p:nvSpPr>
        <p:spPr>
          <a:xfrm>
            <a:off x="838200" y="1558338"/>
            <a:ext cx="6190824" cy="492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/>
              <a:t>Sparse</a:t>
            </a:r>
            <a:r>
              <a:rPr kumimoji="1" lang="zh-Hans" altLang="en-US"/>
              <a:t> </a:t>
            </a:r>
            <a:r>
              <a:rPr kumimoji="1" lang="en-US" altLang="zh-Hans"/>
              <a:t>Update</a:t>
            </a:r>
          </a:p>
          <a:p>
            <a:pPr lvl="1"/>
            <a:r>
              <a:rPr kumimoji="1" lang="en-US" altLang="zh-Hans"/>
              <a:t>Sending</a:t>
            </a:r>
            <a:r>
              <a:rPr kumimoji="1" lang="zh-Hans" altLang="en-US"/>
              <a:t> </a:t>
            </a:r>
            <a:r>
              <a:rPr kumimoji="1" lang="en-US" altLang="zh-Hans"/>
              <a:t>only</a:t>
            </a:r>
            <a:r>
              <a:rPr kumimoji="1" lang="zh-Hans" altLang="en-US"/>
              <a:t> </a:t>
            </a:r>
            <a:r>
              <a:rPr kumimoji="1" lang="en-US" altLang="zh-Hans"/>
              <a:t>important</a:t>
            </a:r>
            <a:r>
              <a:rPr kumimoji="1" lang="zh-Hans" altLang="en-US"/>
              <a:t> </a:t>
            </a:r>
            <a:r>
              <a:rPr kumimoji="1" lang="en-US" altLang="zh-Hans"/>
              <a:t>gradients</a:t>
            </a:r>
            <a:r>
              <a:rPr kumimoji="1" lang="zh-Hans" altLang="en-US"/>
              <a:t> </a:t>
            </a:r>
            <a:r>
              <a:rPr kumimoji="1" lang="en-US" altLang="zh-Hans"/>
              <a:t>(&gt;</a:t>
            </a:r>
            <a:r>
              <a:rPr kumimoji="1" lang="zh-Hans" altLang="en-US"/>
              <a:t> </a:t>
            </a:r>
            <a:r>
              <a:rPr kumimoji="1" lang="en-US" altLang="zh-Hans"/>
              <a:t>threshold)</a:t>
            </a:r>
          </a:p>
          <a:p>
            <a:pPr lvl="1"/>
            <a:r>
              <a:rPr kumimoji="1" lang="en-US" altLang="zh-Hans"/>
              <a:t>Accumulate</a:t>
            </a:r>
            <a:r>
              <a:rPr kumimoji="1" lang="zh-Hans" altLang="en-US"/>
              <a:t> </a:t>
            </a:r>
            <a:r>
              <a:rPr kumimoji="1" lang="en-US" altLang="zh-Hans"/>
              <a:t>rest</a:t>
            </a:r>
            <a:r>
              <a:rPr kumimoji="1" lang="zh-Hans" altLang="en-US"/>
              <a:t> </a:t>
            </a:r>
            <a:r>
              <a:rPr kumimoji="1" lang="en-US" altLang="zh-Hans"/>
              <a:t>of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locally</a:t>
            </a:r>
          </a:p>
          <a:p>
            <a:pPr marL="0" indent="0">
              <a:buNone/>
            </a:pPr>
            <a:endParaRPr kumimoji="1" lang="en-US" altLang="zh-Hans"/>
          </a:p>
          <a:p>
            <a:r>
              <a:rPr kumimoji="1" lang="en-US" altLang="zh-Hans"/>
              <a:t>Local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accumulation</a:t>
            </a:r>
            <a:r>
              <a:rPr kumimoji="1" lang="zh-Hans" altLang="en-US"/>
              <a:t> </a:t>
            </a:r>
            <a:r>
              <a:rPr kumimoji="1" lang="en-US" altLang="zh-Hans"/>
              <a:t>is</a:t>
            </a:r>
            <a:r>
              <a:rPr kumimoji="1" lang="zh-Hans" altLang="en-US"/>
              <a:t> </a:t>
            </a:r>
            <a:r>
              <a:rPr kumimoji="1" lang="en-US" altLang="zh-Hans"/>
              <a:t>equivalent</a:t>
            </a:r>
            <a:r>
              <a:rPr kumimoji="1" lang="zh-Hans" altLang="en-US"/>
              <a:t> </a:t>
            </a:r>
            <a:r>
              <a:rPr kumimoji="1" lang="en-US" altLang="zh-Hans"/>
              <a:t>to</a:t>
            </a:r>
            <a:r>
              <a:rPr kumimoji="1" lang="zh-Hans" altLang="en-US"/>
              <a:t> </a:t>
            </a:r>
            <a:r>
              <a:rPr kumimoji="1" lang="en-US" altLang="zh-Hans"/>
              <a:t>increasing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batch</a:t>
            </a:r>
            <a:r>
              <a:rPr kumimoji="1" lang="zh-Hans" altLang="en-US"/>
              <a:t> </a:t>
            </a:r>
            <a:r>
              <a:rPr kumimoji="1" lang="en-US" altLang="zh-Hans"/>
              <a:t>size.</a:t>
            </a:r>
          </a:p>
          <a:p>
            <a:pPr lvl="1"/>
            <a:endParaRPr kumimoji="1" lang="en-US" altLang="zh-Han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F4A1E-A166-5B46-AA07-BDFF938B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73" y="1690688"/>
            <a:ext cx="3263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CB642-D696-6441-B2A4-CED69B1C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</a:t>
            </a:r>
            <a:r>
              <a:rPr kumimoji="1" lang="en-US" altLang="zh-Hans"/>
              <a:t>omentum</a:t>
            </a:r>
            <a:r>
              <a:rPr kumimoji="1" lang="zh-Hans" altLang="en-US"/>
              <a:t> </a:t>
            </a:r>
            <a:r>
              <a:rPr kumimoji="1" lang="en-US" altLang="zh-Hans"/>
              <a:t>Correction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FC56-3CBD-C94A-AF34-54E287CF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/>
              <a:t>Vanilla</a:t>
            </a:r>
            <a:r>
              <a:rPr kumimoji="1" lang="zh-Hans" altLang="en-US"/>
              <a:t> </a:t>
            </a:r>
            <a:r>
              <a:rPr kumimoji="1" lang="en-US" altLang="zh-Hans"/>
              <a:t>momentum</a:t>
            </a:r>
            <a:r>
              <a:rPr kumimoji="1" lang="zh-Hans" altLang="en-US"/>
              <a:t> </a:t>
            </a:r>
            <a:r>
              <a:rPr kumimoji="1" lang="en-US" altLang="zh-Hans"/>
              <a:t>SGD</a:t>
            </a:r>
          </a:p>
          <a:p>
            <a:r>
              <a:rPr kumimoji="1" lang="en-US" altLang="zh-Hans"/>
              <a:t>Flattened</a:t>
            </a:r>
            <a:r>
              <a:rPr kumimoji="1" lang="zh-Hans" altLang="en-US"/>
              <a:t> </a:t>
            </a:r>
            <a:r>
              <a:rPr kumimoji="1" lang="en-US" altLang="zh-Hans"/>
              <a:t>format</a:t>
            </a:r>
            <a:r>
              <a:rPr kumimoji="1" lang="zh-Hans" altLang="en-US"/>
              <a:t> </a:t>
            </a:r>
            <a:endParaRPr kumimoji="1" lang="en-US" altLang="zh-Hans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Hans"/>
              <a:t>Momentum</a:t>
            </a:r>
            <a:r>
              <a:rPr kumimoji="1" lang="zh-Hans" altLang="en-US"/>
              <a:t> </a:t>
            </a:r>
            <a:r>
              <a:rPr kumimoji="1" lang="en-US" altLang="zh-Hans"/>
              <a:t>with</a:t>
            </a:r>
            <a:r>
              <a:rPr kumimoji="1" lang="zh-Hans" altLang="en-US"/>
              <a:t> </a:t>
            </a:r>
            <a:r>
              <a:rPr kumimoji="1" lang="en-US" altLang="zh-Hans"/>
              <a:t>sparse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</a:p>
          <a:p>
            <a:endParaRPr kumimoji="1" lang="en-US" altLang="zh-Hans"/>
          </a:p>
          <a:p>
            <a:endParaRPr kumimoji="1" lang="en-US" altLang="zh-Hans"/>
          </a:p>
          <a:p>
            <a:r>
              <a:rPr kumimoji="1" lang="en-US" altLang="zh-Hans"/>
              <a:t>Flatten</a:t>
            </a:r>
            <a:r>
              <a:rPr kumimoji="1" lang="zh-Hans" altLang="en-US"/>
              <a:t> </a:t>
            </a:r>
            <a:r>
              <a:rPr kumimoji="1" lang="en-US" altLang="zh-Hans"/>
              <a:t>format</a:t>
            </a:r>
            <a:r>
              <a:rPr kumimoji="1" lang="zh-Hans" altLang="en-US"/>
              <a:t> 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7C695-5F99-234B-A89E-993A53C2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11" y="1690688"/>
            <a:ext cx="6940452" cy="948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D00B95-E82E-1745-875D-A28BA370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2810876"/>
            <a:ext cx="7391302" cy="1064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7C257B-322F-AD48-8A3F-CDFCA8CD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743" y="4403101"/>
            <a:ext cx="9079426" cy="915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CC15EA-EA8A-FD47-B15D-B87538797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106" y="5776913"/>
            <a:ext cx="6108700" cy="800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887A68-4A2E-134D-9EF7-63B335671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258" y="5476565"/>
            <a:ext cx="9220395" cy="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75E3-87B4-A84E-869E-37689EF3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</a:t>
            </a:r>
            <a:r>
              <a:rPr kumimoji="1" lang="en-US" altLang="zh-Hans"/>
              <a:t>omuntum</a:t>
            </a:r>
            <a:r>
              <a:rPr kumimoji="1" lang="zh-Hans" altLang="en-US"/>
              <a:t> </a:t>
            </a:r>
            <a:r>
              <a:rPr kumimoji="1" lang="en-US" altLang="zh-Hans"/>
              <a:t>Correction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27A612-A382-5C4A-95F1-CCEEF200B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658" y="1350000"/>
            <a:ext cx="5702300" cy="3886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628CA8-3308-244F-955F-CAC43C65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65" y="1553083"/>
            <a:ext cx="5435600" cy="3746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14D8AD-EC66-B143-896B-6273349C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44" y="5092863"/>
            <a:ext cx="9079426" cy="915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BE423F-9860-3C41-AAA9-73C5969BB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760" y="5928482"/>
            <a:ext cx="9220395" cy="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F9B7B-16E3-D949-BC24-CF9C0126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Other</a:t>
            </a:r>
            <a:r>
              <a:rPr kumimoji="1" lang="zh-Hans" altLang="en-US"/>
              <a:t> </a:t>
            </a:r>
            <a:r>
              <a:rPr kumimoji="1" lang="en-US" altLang="zh-Hans"/>
              <a:t>Tricks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6BBBB-17E4-4246-9859-4E11041B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0867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Hans"/>
              <a:t>Local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Clipping</a:t>
            </a:r>
          </a:p>
          <a:p>
            <a:pPr lvl="1"/>
            <a:r>
              <a:rPr kumimoji="1" lang="en-US" altLang="zh-Hans"/>
              <a:t>Rescale</a:t>
            </a:r>
            <a:r>
              <a:rPr kumimoji="1" lang="zh-Hans" altLang="en-US"/>
              <a:t> </a:t>
            </a:r>
            <a:r>
              <a:rPr kumimoji="1" lang="en-US" altLang="zh-Hans"/>
              <a:t>gradients</a:t>
            </a:r>
            <a:r>
              <a:rPr kumimoji="1" lang="zh-Hans" altLang="en-US"/>
              <a:t> </a:t>
            </a:r>
            <a:r>
              <a:rPr kumimoji="1" lang="en-US" altLang="zh-Hans"/>
              <a:t>whenever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sum</a:t>
            </a:r>
            <a:r>
              <a:rPr kumimoji="1" lang="zh-Hans" altLang="en-US"/>
              <a:t> </a:t>
            </a:r>
            <a:r>
              <a:rPr kumimoji="1" lang="en-US" altLang="zh-Hans"/>
              <a:t>of</a:t>
            </a:r>
            <a:r>
              <a:rPr kumimoji="1" lang="zh-Hans" altLang="en-US"/>
              <a:t> </a:t>
            </a:r>
            <a:r>
              <a:rPr kumimoji="1" lang="en-US" altLang="zh-Hans"/>
              <a:t>their</a:t>
            </a:r>
            <a:r>
              <a:rPr kumimoji="1" lang="zh-Hans" altLang="en-US"/>
              <a:t> </a:t>
            </a:r>
            <a:r>
              <a:rPr kumimoji="1" lang="en-US" altLang="zh-Hans"/>
              <a:t>L2-norms</a:t>
            </a:r>
            <a:r>
              <a:rPr kumimoji="1" lang="zh-Hans" altLang="en-US"/>
              <a:t> </a:t>
            </a:r>
            <a:r>
              <a:rPr kumimoji="1" lang="en-US" altLang="zh-Hans"/>
              <a:t>exceeds</a:t>
            </a:r>
            <a:r>
              <a:rPr kumimoji="1" lang="zh-Hans" altLang="en-US"/>
              <a:t> </a:t>
            </a:r>
            <a:r>
              <a:rPr kumimoji="1" lang="en-US" altLang="zh-Hans"/>
              <a:t>a</a:t>
            </a:r>
            <a:r>
              <a:rPr kumimoji="1" lang="zh-Hans" altLang="en-US"/>
              <a:t> </a:t>
            </a:r>
            <a:r>
              <a:rPr kumimoji="1" lang="en-US" altLang="zh-Hans"/>
              <a:t>threshold</a:t>
            </a:r>
            <a:endParaRPr kumimoji="1" lang="en-US" altLang="zh-Hans" sz="2800"/>
          </a:p>
          <a:p>
            <a:r>
              <a:rPr kumimoji="1" lang="en-US" altLang="zh-Hans"/>
              <a:t>Momentum</a:t>
            </a:r>
            <a:r>
              <a:rPr kumimoji="1" lang="zh-Hans" altLang="en-US"/>
              <a:t> </a:t>
            </a:r>
            <a:r>
              <a:rPr kumimoji="1" lang="en-US" altLang="zh-Hans"/>
              <a:t>Factor</a:t>
            </a:r>
            <a:r>
              <a:rPr kumimoji="1" lang="zh-Hans" altLang="en-US"/>
              <a:t> </a:t>
            </a:r>
            <a:r>
              <a:rPr kumimoji="1" lang="en-US" altLang="zh-Hans"/>
              <a:t>Masking</a:t>
            </a:r>
          </a:p>
          <a:p>
            <a:endParaRPr kumimoji="1" lang="en-US" altLang="zh-Hans"/>
          </a:p>
          <a:p>
            <a:endParaRPr kumimoji="1" lang="en-US" altLang="zh-Hans"/>
          </a:p>
          <a:p>
            <a:r>
              <a:rPr kumimoji="1" lang="en-US" altLang="zh-Hans"/>
              <a:t>Warm-up</a:t>
            </a:r>
            <a:r>
              <a:rPr kumimoji="1" lang="zh-Hans" altLang="en-US"/>
              <a:t> </a:t>
            </a:r>
            <a:r>
              <a:rPr kumimoji="1" lang="en-US" altLang="zh-Hans"/>
              <a:t>Training</a:t>
            </a:r>
          </a:p>
          <a:p>
            <a:pPr lvl="1"/>
            <a:r>
              <a:rPr kumimoji="1" lang="en-US" altLang="zh-Hans"/>
              <a:t>Less</a:t>
            </a:r>
            <a:r>
              <a:rPr kumimoji="1" lang="zh-Hans" altLang="en-US"/>
              <a:t> </a:t>
            </a:r>
            <a:r>
              <a:rPr kumimoji="1" lang="en-US" altLang="zh-Hans"/>
              <a:t>aggressive</a:t>
            </a:r>
            <a:r>
              <a:rPr kumimoji="1" lang="zh-Hans" altLang="en-US"/>
              <a:t> </a:t>
            </a:r>
            <a:r>
              <a:rPr kumimoji="1" lang="en-US" altLang="zh-Hans"/>
              <a:t>learning</a:t>
            </a:r>
            <a:r>
              <a:rPr kumimoji="1" lang="zh-Hans" altLang="en-US"/>
              <a:t> </a:t>
            </a:r>
            <a:r>
              <a:rPr kumimoji="1" lang="en-US" altLang="zh-Hans"/>
              <a:t>rate,</a:t>
            </a:r>
            <a:r>
              <a:rPr kumimoji="1" lang="zh-Hans" altLang="en-US"/>
              <a:t> </a:t>
            </a:r>
            <a:r>
              <a:rPr kumimoji="1" lang="en-US" altLang="zh-Hans"/>
              <a:t>less</a:t>
            </a:r>
            <a:r>
              <a:rPr kumimoji="1" lang="zh-Hans" altLang="en-US"/>
              <a:t> </a:t>
            </a:r>
            <a:r>
              <a:rPr kumimoji="1" lang="en-US" altLang="zh-Hans"/>
              <a:t>aggressive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sparsity</a:t>
            </a:r>
          </a:p>
          <a:p>
            <a:pPr lvl="1"/>
            <a:r>
              <a:rPr kumimoji="1" lang="en-US" altLang="zh-Hans"/>
              <a:t>Linearly</a:t>
            </a:r>
            <a:r>
              <a:rPr kumimoji="1" lang="zh-Hans" altLang="en-US"/>
              <a:t> </a:t>
            </a:r>
            <a:r>
              <a:rPr kumimoji="1" lang="en-US" altLang="zh-Hans"/>
              <a:t>ramping</a:t>
            </a:r>
            <a:r>
              <a:rPr kumimoji="1" lang="zh-Hans" altLang="en-US"/>
              <a:t> </a:t>
            </a:r>
            <a:r>
              <a:rPr kumimoji="1" lang="en-US" altLang="zh-Hans"/>
              <a:t>up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learning</a:t>
            </a:r>
            <a:r>
              <a:rPr kumimoji="1" lang="zh-Hans" altLang="en-US"/>
              <a:t> </a:t>
            </a:r>
            <a:r>
              <a:rPr kumimoji="1" lang="en-US" altLang="zh-Hans"/>
              <a:t>rate,</a:t>
            </a:r>
            <a:r>
              <a:rPr kumimoji="1" lang="zh-Hans" altLang="en-US"/>
              <a:t> </a:t>
            </a:r>
            <a:r>
              <a:rPr kumimoji="1" lang="en-US" altLang="zh-Hans"/>
              <a:t>exponentially</a:t>
            </a:r>
            <a:r>
              <a:rPr kumimoji="1" lang="zh-Hans" altLang="en-US"/>
              <a:t> </a:t>
            </a:r>
            <a:r>
              <a:rPr kumimoji="1" lang="en-US" altLang="zh-Hans"/>
              <a:t>increase</a:t>
            </a:r>
            <a:r>
              <a:rPr kumimoji="1" lang="zh-Hans" altLang="en-US"/>
              <a:t> </a:t>
            </a:r>
            <a:r>
              <a:rPr kumimoji="1" lang="en-US" altLang="zh-Hans"/>
              <a:t>the</a:t>
            </a:r>
            <a:r>
              <a:rPr kumimoji="1" lang="zh-Hans" altLang="en-US"/>
              <a:t> </a:t>
            </a:r>
            <a:r>
              <a:rPr kumimoji="1" lang="en-US" altLang="zh-Hans"/>
              <a:t>gradient</a:t>
            </a:r>
            <a:r>
              <a:rPr kumimoji="1" lang="zh-Hans" altLang="en-US"/>
              <a:t> </a:t>
            </a:r>
            <a:r>
              <a:rPr kumimoji="1" lang="en-US" altLang="zh-Hans"/>
              <a:t>sparsity</a:t>
            </a:r>
            <a:r>
              <a:rPr kumimoji="1" lang="zh-Hans" altLang="en-US"/>
              <a:t> 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718B54-4547-AE4C-9D0C-AE65EF26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514461"/>
            <a:ext cx="95250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F3E733-606A-054C-83B8-6864798A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067" y="4880169"/>
            <a:ext cx="3175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C447-5459-A14E-91C7-62A7B1A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All</a:t>
            </a:r>
            <a:r>
              <a:rPr kumimoji="1" lang="zh-Hans" altLang="en-US"/>
              <a:t> </a:t>
            </a:r>
            <a:r>
              <a:rPr kumimoji="1" lang="en-US" altLang="zh-Hans"/>
              <a:t>Tricks</a:t>
            </a:r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6A14905-A0B3-1C40-8836-1AF10225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25" y="1535944"/>
            <a:ext cx="10324786" cy="5002732"/>
          </a:xfrm>
        </p:spPr>
      </p:pic>
    </p:spTree>
    <p:extLst>
      <p:ext uri="{BB962C8B-B14F-4D97-AF65-F5344CB8AC3E}">
        <p14:creationId xmlns:p14="http://schemas.microsoft.com/office/powerpoint/2010/main" val="570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5279-58D4-0044-954A-AF1944F6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Accucary</a:t>
            </a:r>
            <a:r>
              <a:rPr kumimoji="1" lang="zh-Hans" altLang="en-US"/>
              <a:t> </a:t>
            </a:r>
            <a:r>
              <a:rPr kumimoji="1" lang="en-US" altLang="zh-Hans"/>
              <a:t>Experiments</a:t>
            </a:r>
            <a:r>
              <a:rPr kumimoji="1" lang="zh-Hans" altLang="en-US"/>
              <a:t> 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83CB09-8020-C74A-9EEB-B4B878F0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17" y="1690688"/>
            <a:ext cx="9452906" cy="4351338"/>
          </a:xfrm>
        </p:spPr>
      </p:pic>
    </p:spTree>
    <p:extLst>
      <p:ext uri="{BB962C8B-B14F-4D97-AF65-F5344CB8AC3E}">
        <p14:creationId xmlns:p14="http://schemas.microsoft.com/office/powerpoint/2010/main" val="205155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377</Words>
  <Application>Microsoft Macintosh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Deep Gradient Compression: Reducing the Communication Bandwidth for Distributed Training</vt:lpstr>
      <vt:lpstr>Distributed Deep Learning</vt:lpstr>
      <vt:lpstr>Deep Gradient Compression (DGC)</vt:lpstr>
      <vt:lpstr>Gradient Sparsification </vt:lpstr>
      <vt:lpstr>Momentum Correction</vt:lpstr>
      <vt:lpstr>Momuntum Correction</vt:lpstr>
      <vt:lpstr>Other Tricks</vt:lpstr>
      <vt:lpstr>All Tricks</vt:lpstr>
      <vt:lpstr>Accucary Experiments </vt:lpstr>
      <vt:lpstr>Accuracy Experiments</vt:lpstr>
      <vt:lpstr>Accuracy Experiments</vt:lpstr>
      <vt:lpstr>Speech Experiments </vt:lpstr>
      <vt:lpstr>System Experiments</vt:lpstr>
      <vt:lpstr>Open Review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Gradient Compression: Reducing the Communication Bandwidth for Distributed Training</dc:title>
  <dc:creator>lele yu</dc:creator>
  <cp:lastModifiedBy>lele yu</cp:lastModifiedBy>
  <cp:revision>40</cp:revision>
  <dcterms:created xsi:type="dcterms:W3CDTF">2018-04-22T04:56:29Z</dcterms:created>
  <dcterms:modified xsi:type="dcterms:W3CDTF">2018-04-23T02:33:44Z</dcterms:modified>
</cp:coreProperties>
</file>