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15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B70D5-3E62-47D9-9E49-0CBCD1C48BB4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22915-0B7D-42BE-9CF6-ECD5DDD7C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8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Amazon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用它们的数据训练的模型不一定适合用户的数据，准确率低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只支持少数的模型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22915-0B7D-42BE-9CF6-ECD5DDD7CA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0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的长度大于最大的</a:t>
            </a:r>
            <a:r>
              <a:rPr lang="en-US" altLang="zh-CN" dirty="0" smtClean="0"/>
              <a:t>batch</a:t>
            </a:r>
            <a:r>
              <a:rPr lang="en-US" altLang="zh-CN" baseline="0" dirty="0" smtClean="0"/>
              <a:t> size</a:t>
            </a:r>
            <a:r>
              <a:rPr lang="zh-CN" altLang="en-US" baseline="0" dirty="0" smtClean="0"/>
              <a:t>，最老的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requests</a:t>
            </a:r>
            <a:r>
              <a:rPr lang="zh-CN" altLang="en-US" baseline="0" dirty="0" smtClean="0"/>
              <a:t>被作为一个</a:t>
            </a:r>
            <a:r>
              <a:rPr lang="en-US" altLang="zh-CN" baseline="0" dirty="0" smtClean="0"/>
              <a:t>batch</a:t>
            </a:r>
            <a:r>
              <a:rPr lang="zh-CN" altLang="en-US" baseline="0" dirty="0" smtClean="0"/>
              <a:t>处理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否则等待，直到最老的</a:t>
            </a:r>
            <a:r>
              <a:rPr lang="en-US" altLang="zh-CN" baseline="0" dirty="0" smtClean="0"/>
              <a:t>request</a:t>
            </a:r>
            <a:r>
              <a:rPr lang="zh-CN" altLang="en-US" baseline="0" dirty="0" smtClean="0"/>
              <a:t>马上就要超时，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22915-0B7D-42BE-9CF6-ECD5DDD7CA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3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waiting time of all requests form a feature vector.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status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represented by a vector including the inference time for different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with different batch sizes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experiment, we use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ImageNet’s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validation dataset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evaluate the accuracy of different ensemble combinations for image classification.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22915-0B7D-42BE-9CF6-ECD5DDD7CA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Naive</a:t>
            </a:r>
            <a:r>
              <a:rPr lang="en-US" altLang="zh-CN" baseline="0" dirty="0" smtClean="0"/>
              <a:t> distributed tuning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Collaborative tuning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22915-0B7D-42BE-9CF6-ECD5DDD7CA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4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2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8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4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9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4F22-D825-4B96-981B-8A95834ECDE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E1DF-4941-44CB-A885-501445362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3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Rafiki</a:t>
            </a:r>
            <a:r>
              <a:rPr lang="en-US" altLang="zh-CN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Machine Learning as an Analytics Service System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32899"/>
            <a:ext cx="9144000" cy="1667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Wei Wang, Sheng Wang,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Jinyang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Gao,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Meihui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Zhang,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Gang Chen, Tech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Khim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Ng,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Beng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Chin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Ooi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National University of Singapore</a:t>
            </a:r>
          </a:p>
        </p:txBody>
      </p:sp>
    </p:spTree>
    <p:extLst>
      <p:ext uri="{BB962C8B-B14F-4D97-AF65-F5344CB8AC3E}">
        <p14:creationId xmlns:p14="http://schemas.microsoft.com/office/powerpoint/2010/main" val="16944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Services</a:t>
            </a:r>
            <a:br>
              <a:rPr lang="en-US" altLang="zh-CN" dirty="0" smtClean="0"/>
            </a:br>
            <a:r>
              <a:rPr lang="en-US" altLang="zh-CN" dirty="0" smtClean="0"/>
              <a:t>Distributed Hyper-parameter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Performance of trail h: </a:t>
            </a:r>
            <a:r>
              <a:rPr lang="en-US" altLang="zh-CN" i="1" dirty="0" smtClean="0"/>
              <a:t>&lt;h, p, t&gt;</a:t>
            </a:r>
          </a:p>
          <a:p>
            <a:r>
              <a:rPr lang="en-US" altLang="zh-CN" dirty="0" smtClean="0"/>
              <a:t>A master generates trails.</a:t>
            </a:r>
          </a:p>
          <a:p>
            <a:r>
              <a:rPr lang="en-US" altLang="zh-CN" dirty="0" smtClean="0"/>
              <a:t>The workers evaluate trails.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22" y="1579762"/>
            <a:ext cx="5524099" cy="53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Services</a:t>
            </a:r>
            <a:br>
              <a:rPr lang="en-US" altLang="zh-CN" dirty="0" smtClean="0"/>
            </a:br>
            <a:r>
              <a:rPr lang="en-US" altLang="zh-CN" dirty="0" smtClean="0"/>
              <a:t>Distributed Hyper-parameter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Collaborative tuning</a:t>
            </a:r>
          </a:p>
          <a:p>
            <a:r>
              <a:rPr lang="en-US" altLang="zh-CN" dirty="0" smtClean="0"/>
              <a:t>Select the parameters from the top performing trials.</a:t>
            </a:r>
          </a:p>
          <a:p>
            <a:r>
              <a:rPr lang="en-US" altLang="zh-CN" dirty="0" smtClean="0"/>
              <a:t>The old trials are like pre-training.</a:t>
            </a:r>
          </a:p>
          <a:p>
            <a:r>
              <a:rPr lang="en-US" altLang="zh-CN" dirty="0" smtClean="0"/>
              <a:t>A early stops and uses 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 from B.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54" y="4001294"/>
            <a:ext cx="9035292" cy="27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1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Inference Service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Constraint on latency, service level objective (SLO)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Accuracy, e.g., error, precision, </a:t>
                </a:r>
                <a:r>
                  <a:rPr lang="en-US" altLang="zh-CN" dirty="0" smtClean="0"/>
                  <a:t>recall, </a:t>
                </a:r>
                <a:r>
                  <a:rPr lang="en-US" altLang="zh-CN" dirty="0" smtClean="0"/>
                  <a:t>F1, etc.</a:t>
                </a:r>
              </a:p>
              <a:p>
                <a:r>
                  <a:rPr lang="en-US" altLang="zh-CN" dirty="0" smtClean="0"/>
                  <a:t>Set latency as a hard constraint, overdue requests get ‘timeout’.</a:t>
                </a:r>
              </a:p>
              <a:p>
                <a:r>
                  <a:rPr lang="en-US" altLang="zh-CN" dirty="0" smtClean="0"/>
                  <a:t>Process requests in a FIFO queue, the objective is to maximize the accuracy and minimize the exceeding time according to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403932"/>
            <a:ext cx="4124919" cy="95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6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</a:t>
            </a:r>
            <a:r>
              <a:rPr lang="en-US" altLang="zh-CN" dirty="0" smtClean="0"/>
              <a:t>Service</a:t>
            </a:r>
            <a:br>
              <a:rPr lang="en-US" altLang="zh-CN" dirty="0" smtClean="0"/>
            </a:br>
            <a:r>
              <a:rPr lang="en-US" altLang="zh-CN" dirty="0" smtClean="0"/>
              <a:t>Single Inference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accuracy is fixed, the objective is to minimize the exceeding time.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(s) is the latency of a request.</a:t>
            </a:r>
          </a:p>
          <a:p>
            <a:r>
              <a:rPr lang="en-US" altLang="zh-CN" dirty="0" smtClean="0"/>
              <a:t>The inference time depends on the model complexity, hardware efficiency (FLOPS) and the batch size.</a:t>
            </a:r>
          </a:p>
          <a:p>
            <a:r>
              <a:rPr lang="en-US" altLang="zh-CN" dirty="0" smtClean="0"/>
              <a:t>Once the model is deployed, the model complexity and hardware efficiency are fixed.</a:t>
            </a:r>
          </a:p>
          <a:p>
            <a:r>
              <a:rPr lang="en-US" altLang="zh-CN" dirty="0" err="1" smtClean="0"/>
              <a:t>Rafiki</a:t>
            </a:r>
            <a:r>
              <a:rPr lang="en-US" altLang="zh-CN" dirty="0" smtClean="0"/>
              <a:t> tunes the batch size to optimize latency.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42" y="2305050"/>
            <a:ext cx="4024915" cy="8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1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Service</a:t>
            </a:r>
            <a:br>
              <a:rPr lang="en-US" altLang="zh-CN" dirty="0"/>
            </a:br>
            <a:r>
              <a:rPr lang="en-US" altLang="zh-CN" dirty="0"/>
              <a:t>Single Inference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Candidate batch size B={16, 32, 48, 64, …}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(b): the latency of processing b requests.</a:t>
            </a:r>
          </a:p>
          <a:p>
            <a:r>
              <a:rPr lang="en-US" altLang="zh-CN" dirty="0" smtClean="0"/>
              <a:t>A greedy solution: always applies the largest batch size possible.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50" y="2095501"/>
            <a:ext cx="5680433" cy="36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1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Inference Service</a:t>
            </a:r>
            <a:br>
              <a:rPr lang="en-US" altLang="zh-CN" dirty="0" smtClean="0"/>
            </a:br>
            <a:r>
              <a:rPr lang="en-US" altLang="zh-CN" dirty="0" smtClean="0"/>
              <a:t>Multiple Inference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Ensemble modeling </a:t>
            </a:r>
            <a:r>
              <a:rPr lang="en-US" altLang="zh-CN" dirty="0" smtClean="0"/>
              <a:t>can improve inference accuracy.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nsemble </a:t>
            </a:r>
            <a:r>
              <a:rPr lang="en-US" altLang="zh-CN" dirty="0"/>
              <a:t>of 4 </a:t>
            </a:r>
            <a:r>
              <a:rPr lang="en-US" altLang="zh-CN" dirty="0" err="1" smtClean="0"/>
              <a:t>ConvNets</a:t>
            </a:r>
            <a:r>
              <a:rPr lang="en-US" altLang="zh-CN" dirty="0" smtClean="0"/>
              <a:t>, </a:t>
            </a:r>
            <a:r>
              <a:rPr lang="en-US" altLang="zh-CN" dirty="0"/>
              <a:t>m</a:t>
            </a:r>
            <a:r>
              <a:rPr lang="en-US" altLang="zh-CN" dirty="0" smtClean="0"/>
              <a:t>ajority voting.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37" y="2930746"/>
            <a:ext cx="5519725" cy="38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Service</a:t>
            </a:r>
            <a:br>
              <a:rPr lang="en-US" altLang="zh-CN" dirty="0"/>
            </a:br>
            <a:r>
              <a:rPr lang="en-US" altLang="zh-CN" dirty="0"/>
              <a:t>Multiple Inference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Running one model per node is straight-forward.</a:t>
            </a:r>
          </a:p>
          <a:p>
            <a:r>
              <a:rPr lang="en-US" altLang="zh-CN" dirty="0"/>
              <a:t>However, the latency could be high due to </a:t>
            </a:r>
            <a:r>
              <a:rPr lang="en-US" altLang="zh-CN" dirty="0" smtClean="0"/>
              <a:t>stragglers, </a:t>
            </a:r>
            <a:r>
              <a:rPr lang="en-US" altLang="zh-CN" dirty="0"/>
              <a:t>ensemble modeling is also costly in terms of </a:t>
            </a:r>
            <a:r>
              <a:rPr lang="en-US" altLang="zh-CN" dirty="0" smtClean="0"/>
              <a:t>throughput.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here </a:t>
            </a:r>
            <a:r>
              <a:rPr lang="en-US" altLang="zh-CN" dirty="0"/>
              <a:t>is a trade-off between </a:t>
            </a:r>
            <a:r>
              <a:rPr lang="en-US" altLang="zh-CN" dirty="0" smtClean="0"/>
              <a:t>latency (throughput</a:t>
            </a:r>
            <a:r>
              <a:rPr lang="en-US" altLang="zh-CN" dirty="0"/>
              <a:t>) and </a:t>
            </a:r>
            <a:r>
              <a:rPr lang="en-US" altLang="zh-CN" dirty="0" smtClean="0"/>
              <a:t>accuracy.</a:t>
            </a:r>
          </a:p>
          <a:p>
            <a:pPr lvl="1"/>
            <a:r>
              <a:rPr lang="en-US" altLang="zh-CN" dirty="0"/>
              <a:t>If the requests arrive </a:t>
            </a:r>
            <a:r>
              <a:rPr lang="en-US" altLang="zh-CN" dirty="0" smtClean="0"/>
              <a:t>slowly,</a:t>
            </a:r>
            <a:r>
              <a:rPr lang="en-US" altLang="zh-CN" dirty="0"/>
              <a:t> simply run all models </a:t>
            </a:r>
            <a:r>
              <a:rPr lang="en-US" altLang="zh-CN" dirty="0" smtClean="0"/>
              <a:t>for each </a:t>
            </a:r>
            <a:r>
              <a:rPr lang="en-US" altLang="zh-CN" dirty="0"/>
              <a:t>batch to get the best accuracy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If the requests arrive fast, select different models </a:t>
            </a:r>
            <a:r>
              <a:rPr lang="en-US" altLang="zh-CN" dirty="0"/>
              <a:t>for different requests to increase the throughput and </a:t>
            </a:r>
            <a:r>
              <a:rPr lang="en-US" altLang="zh-CN" dirty="0" smtClean="0"/>
              <a:t>reduce the </a:t>
            </a:r>
            <a:r>
              <a:rPr lang="en-US" altLang="zh-CN" dirty="0"/>
              <a:t>latency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Optimization objective: </a:t>
            </a:r>
            <a:r>
              <a:rPr lang="en-US" altLang="zh-CN" dirty="0"/>
              <a:t>maximizes a </a:t>
            </a:r>
            <a:r>
              <a:rPr lang="en-US" altLang="zh-CN" dirty="0" smtClean="0"/>
              <a:t>reward function </a:t>
            </a:r>
            <a:r>
              <a:rPr lang="en-US" altLang="zh-CN" i="1" dirty="0"/>
              <a:t>R </a:t>
            </a:r>
            <a:r>
              <a:rPr lang="en-US" altLang="zh-CN" dirty="0"/>
              <a:t>related to the prediction accuracy and penalizes </a:t>
            </a:r>
            <a:r>
              <a:rPr lang="en-US" altLang="zh-CN" dirty="0" smtClean="0"/>
              <a:t>overdue requests</a:t>
            </a:r>
            <a:r>
              <a:rPr lang="en-US" altLang="zh-CN" dirty="0"/>
              <a:t>.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03" y="6052771"/>
            <a:ext cx="5787193" cy="5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Service</a:t>
            </a:r>
            <a:br>
              <a:rPr lang="en-US" altLang="zh-CN" dirty="0"/>
            </a:br>
            <a:r>
              <a:rPr lang="en-US" altLang="zh-CN" dirty="0"/>
              <a:t>Multiple Inference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Optimize both </a:t>
            </a:r>
            <a:r>
              <a:rPr lang="en-US" altLang="zh-CN" dirty="0"/>
              <a:t>the model selection and batch size selection </a:t>
            </a:r>
            <a:r>
              <a:rPr lang="en-US" altLang="zh-CN" dirty="0" smtClean="0"/>
              <a:t>is complex.</a:t>
            </a:r>
          </a:p>
          <a:p>
            <a:r>
              <a:rPr lang="en-US" altLang="zh-CN" dirty="0" smtClean="0"/>
              <a:t>Reinforcement learning approach.</a:t>
            </a:r>
          </a:p>
          <a:p>
            <a:r>
              <a:rPr lang="en-US" altLang="zh-CN" dirty="0" smtClean="0"/>
              <a:t>State: queue status (waiting time), </a:t>
            </a:r>
            <a:r>
              <a:rPr lang="en-US" altLang="zh-CN" dirty="0"/>
              <a:t>model </a:t>
            </a:r>
            <a:r>
              <a:rPr lang="en-US" altLang="zh-CN" dirty="0" smtClean="0"/>
              <a:t>status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m, 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en-US" altLang="zh-CN" dirty="0" smtClean="0"/>
              <a:t>(inference time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Action: </a:t>
            </a:r>
            <a:r>
              <a:rPr lang="en-US" altLang="zh-CN" dirty="0"/>
              <a:t>the batch size </a:t>
            </a:r>
            <a:r>
              <a:rPr lang="en-US" altLang="zh-CN" i="1" dirty="0"/>
              <a:t>b </a:t>
            </a:r>
            <a:r>
              <a:rPr lang="en-US" altLang="zh-CN" dirty="0"/>
              <a:t>and model selection </a:t>
            </a:r>
            <a:r>
              <a:rPr lang="en-US" altLang="zh-CN" dirty="0" smtClean="0"/>
              <a:t>vector </a:t>
            </a:r>
            <a:r>
              <a:rPr lang="en-US" altLang="zh-CN" b="1" dirty="0"/>
              <a:t>v</a:t>
            </a:r>
            <a:r>
              <a:rPr lang="en-US" altLang="zh-CN" dirty="0"/>
              <a:t> </a:t>
            </a:r>
            <a:r>
              <a:rPr lang="en-US" altLang="zh-CN" dirty="0" smtClean="0"/>
              <a:t>of </a:t>
            </a:r>
            <a:r>
              <a:rPr lang="en-US" altLang="zh-CN" dirty="0"/>
              <a:t>length |</a:t>
            </a:r>
            <a:r>
              <a:rPr lang="en-US" altLang="zh-CN" dirty="0" smtClean="0"/>
              <a:t>M|. The action space size is (2</a:t>
            </a:r>
            <a:r>
              <a:rPr lang="en-US" altLang="zh-CN" baseline="30000" dirty="0" smtClean="0"/>
              <a:t>|M|</a:t>
            </a:r>
            <a:r>
              <a:rPr lang="en-US" altLang="zh-CN" dirty="0" smtClean="0"/>
              <a:t>-1)*B.</a:t>
            </a:r>
          </a:p>
          <a:p>
            <a:r>
              <a:rPr lang="en-US" altLang="zh-CN" dirty="0" smtClean="0"/>
              <a:t>Reward: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[</a:t>
            </a:r>
            <a:r>
              <a:rPr lang="en-US" altLang="zh-CN" b="1" dirty="0"/>
              <a:t>v</a:t>
            </a:r>
            <a:r>
              <a:rPr lang="en-US" altLang="zh-CN" dirty="0"/>
              <a:t>]) is the accuracy </a:t>
            </a:r>
            <a:r>
              <a:rPr lang="en-US" altLang="zh-CN" dirty="0" smtClean="0"/>
              <a:t>of the </a:t>
            </a:r>
            <a:r>
              <a:rPr lang="en-US" altLang="zh-CN" dirty="0"/>
              <a:t>selected </a:t>
            </a:r>
            <a:r>
              <a:rPr lang="en-US" altLang="zh-CN" dirty="0" smtClean="0"/>
              <a:t>models.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Apply actor-critic algorithm.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5186545"/>
            <a:ext cx="5449130" cy="3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Rafiki</a:t>
            </a:r>
            <a:r>
              <a:rPr lang="en-US" altLang="zh-CN" dirty="0"/>
              <a:t> uses </a:t>
            </a:r>
            <a:r>
              <a:rPr lang="en-US" altLang="zh-CN" dirty="0" err="1"/>
              <a:t>Kubernetes</a:t>
            </a:r>
            <a:r>
              <a:rPr lang="en-US" altLang="zh-CN" dirty="0"/>
              <a:t> to manage the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containers, which runs the masters, workers, data servers and parameter servers.</a:t>
            </a:r>
          </a:p>
          <a:p>
            <a:r>
              <a:rPr lang="en-US" altLang="zh-CN" dirty="0"/>
              <a:t>H</a:t>
            </a:r>
            <a:r>
              <a:rPr lang="en-US" altLang="zh-CN" dirty="0" smtClean="0"/>
              <a:t>yper-parameter </a:t>
            </a:r>
            <a:r>
              <a:rPr lang="en-US" altLang="zh-CN" dirty="0"/>
              <a:t>tuning </a:t>
            </a:r>
            <a:r>
              <a:rPr lang="en-US" altLang="zh-CN" dirty="0" smtClean="0"/>
              <a:t>and </a:t>
            </a:r>
            <a:r>
              <a:rPr lang="en-US" altLang="zh-CN" dirty="0"/>
              <a:t>ensemble modeling </a:t>
            </a:r>
            <a:r>
              <a:rPr lang="en-US" altLang="zh-CN" dirty="0" smtClean="0"/>
              <a:t>are </a:t>
            </a:r>
            <a:r>
              <a:rPr lang="en-US" altLang="zh-CN" dirty="0"/>
              <a:t>deployed as new </a:t>
            </a:r>
            <a:r>
              <a:rPr lang="en-US" altLang="zh-CN" dirty="0" err="1" smtClean="0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containers.</a:t>
            </a:r>
          </a:p>
          <a:p>
            <a:r>
              <a:rPr lang="en-US" altLang="zh-CN" dirty="0" smtClean="0"/>
              <a:t>The manager accepts job from users.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63" y="4001294"/>
            <a:ext cx="5839673" cy="27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Rafiki</a:t>
            </a:r>
            <a:r>
              <a:rPr lang="en-US" altLang="zh-CN" dirty="0"/>
              <a:t> uses HDFS for data storage, where the ‘data nodes’ are</a:t>
            </a:r>
            <a:br>
              <a:rPr lang="en-US" altLang="zh-CN" dirty="0"/>
            </a:br>
            <a:r>
              <a:rPr lang="en-US" altLang="zh-CN" dirty="0"/>
              <a:t>also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containers.</a:t>
            </a:r>
          </a:p>
          <a:p>
            <a:r>
              <a:rPr lang="en-US" altLang="zh-CN" dirty="0"/>
              <a:t>Users upload their datasets into the </a:t>
            </a:r>
            <a:r>
              <a:rPr lang="en-US" altLang="zh-CN" dirty="0" smtClean="0"/>
              <a:t>HDFS via </a:t>
            </a:r>
            <a:r>
              <a:rPr lang="en-US" altLang="zh-CN" dirty="0" err="1"/>
              <a:t>Rafiki</a:t>
            </a:r>
            <a:r>
              <a:rPr lang="en-US" altLang="zh-CN" dirty="0"/>
              <a:t> utility </a:t>
            </a:r>
            <a:r>
              <a:rPr lang="en-US" altLang="zh-CN" dirty="0" smtClean="0"/>
              <a:t>functions.</a:t>
            </a:r>
          </a:p>
          <a:p>
            <a:r>
              <a:rPr lang="en-US" altLang="zh-CN" dirty="0" err="1"/>
              <a:t>Rafiki</a:t>
            </a:r>
            <a:r>
              <a:rPr lang="en-US" altLang="zh-CN" dirty="0"/>
              <a:t> has </a:t>
            </a:r>
            <a:r>
              <a:rPr lang="en-US" altLang="zh-CN" dirty="0" smtClean="0"/>
              <a:t>a parameter </a:t>
            </a:r>
            <a:r>
              <a:rPr lang="en-US" altLang="zh-CN" dirty="0" smtClean="0"/>
              <a:t>server optimized for training and inference.</a:t>
            </a:r>
          </a:p>
          <a:p>
            <a:pPr lvl="1"/>
            <a:r>
              <a:rPr lang="en-US" altLang="zh-CN" dirty="0" smtClean="0"/>
              <a:t>Model </a:t>
            </a:r>
            <a:r>
              <a:rPr lang="en-US" altLang="zh-CN" dirty="0" smtClean="0"/>
              <a:t>parameters </a:t>
            </a:r>
            <a:r>
              <a:rPr lang="en-US" altLang="zh-CN" dirty="0"/>
              <a:t>will be cached in memory if they are </a:t>
            </a:r>
            <a:r>
              <a:rPr lang="en-US" altLang="zh-CN" dirty="0" smtClean="0"/>
              <a:t>accessed frequently.</a:t>
            </a:r>
          </a:p>
          <a:p>
            <a:pPr lvl="1"/>
            <a:r>
              <a:rPr lang="en-US" altLang="zh-CN" dirty="0"/>
              <a:t>Otherwise, they are stored in </a:t>
            </a:r>
            <a:r>
              <a:rPr lang="en-US" altLang="zh-CN" dirty="0" smtClean="0"/>
              <a:t>HDFS.</a:t>
            </a:r>
          </a:p>
          <a:p>
            <a:r>
              <a:rPr lang="en-US" altLang="zh-CN" dirty="0" smtClean="0"/>
              <a:t>Failure recovery</a:t>
            </a:r>
          </a:p>
          <a:p>
            <a:pPr lvl="1"/>
            <a:r>
              <a:rPr lang="en-US" altLang="zh-CN" dirty="0" smtClean="0"/>
              <a:t>The workers are stateless. </a:t>
            </a:r>
            <a:r>
              <a:rPr lang="en-US" altLang="zh-CN" dirty="0" err="1" smtClean="0"/>
              <a:t>Rafiki</a:t>
            </a:r>
            <a:r>
              <a:rPr lang="en-US" altLang="zh-CN" dirty="0" smtClean="0"/>
              <a:t> manager can recover them.</a:t>
            </a:r>
          </a:p>
          <a:p>
            <a:pPr lvl="1"/>
            <a:r>
              <a:rPr lang="en-US" altLang="zh-CN" dirty="0" smtClean="0"/>
              <a:t>The masters have state information. </a:t>
            </a:r>
            <a:r>
              <a:rPr lang="en-US" altLang="zh-CN" dirty="0" err="1" smtClean="0"/>
              <a:t>Rafiki</a:t>
            </a:r>
            <a:r>
              <a:rPr lang="en-US" altLang="zh-CN" dirty="0" smtClean="0"/>
              <a:t> checkpoints the state of masters.</a:t>
            </a:r>
          </a:p>
        </p:txBody>
      </p:sp>
    </p:spTree>
    <p:extLst>
      <p:ext uri="{BB962C8B-B14F-4D97-AF65-F5344CB8AC3E}">
        <p14:creationId xmlns:p14="http://schemas.microsoft.com/office/powerpoint/2010/main" val="401408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systems is used for the first 3 stages, ML system for the 4</a:t>
            </a:r>
            <a:r>
              <a:rPr lang="en-US" altLang="zh-CN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Integrating ML into database application is difficult.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 better solution is cloud ML service.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an API for each task, e.g., image classification, sentiment analysis.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the training service.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352502"/>
            <a:ext cx="8362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8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br>
              <a:rPr lang="en-US" altLang="zh-CN" dirty="0" smtClean="0"/>
            </a:br>
            <a:r>
              <a:rPr lang="en-US" altLang="zh-CN" dirty="0" smtClean="0"/>
              <a:t>Hyper-parameter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Cifar10 dataset.</a:t>
            </a:r>
          </a:p>
          <a:p>
            <a:r>
              <a:rPr lang="en-US" altLang="zh-CN" dirty="0" smtClean="0"/>
              <a:t>Momentum, learning rate, decay, dropout, weight initialization.</a:t>
            </a:r>
          </a:p>
          <a:p>
            <a:r>
              <a:rPr lang="en-US" altLang="zh-CN" dirty="0" smtClean="0"/>
              <a:t>Random search &amp; Bayesian optimization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8362"/>
            <a:ext cx="5922526" cy="3068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14" y="3408362"/>
            <a:ext cx="5879216" cy="30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br>
              <a:rPr lang="en-US" altLang="zh-CN" dirty="0" smtClean="0"/>
            </a:br>
            <a:r>
              <a:rPr lang="en-US" altLang="zh-CN" dirty="0" smtClean="0"/>
              <a:t>Single Inference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Greedy vs. RL.</a:t>
            </a:r>
          </a:p>
          <a:p>
            <a:r>
              <a:rPr lang="en-US" altLang="zh-CN" dirty="0" smtClean="0"/>
              <a:t>When the arriving rate is high, RL performs similarly.</a:t>
            </a:r>
          </a:p>
          <a:p>
            <a:r>
              <a:rPr lang="en-US" altLang="zh-CN" dirty="0" smtClean="0"/>
              <a:t>When the arriving rate is low, RL performs better.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75" y="3514724"/>
            <a:ext cx="9574450" cy="32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br>
              <a:rPr lang="en-US" altLang="zh-CN" dirty="0" smtClean="0"/>
            </a:br>
            <a:r>
              <a:rPr lang="en-US" altLang="zh-CN" dirty="0" smtClean="0"/>
              <a:t>Multiple Inference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Greedy vs. RL.</a:t>
            </a:r>
          </a:p>
          <a:p>
            <a:r>
              <a:rPr lang="en-US" altLang="zh-CN" dirty="0" smtClean="0"/>
              <a:t>RL has better accuracy and fewer overdue requests.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457"/>
            <a:ext cx="12192000" cy="26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7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Experiments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Effect 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the accuracy is high, many overdue requests.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the accuracy and overdue requests are smaller.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1842"/>
            <a:ext cx="12192000" cy="266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An image recognition model for the food images.</a:t>
            </a:r>
          </a:p>
          <a:p>
            <a:r>
              <a:rPr lang="en-US" altLang="zh-CN" dirty="0" smtClean="0"/>
              <a:t>Database users</a:t>
            </a:r>
          </a:p>
          <a:p>
            <a:pPr lvl="1"/>
            <a:r>
              <a:rPr lang="en-US" altLang="zh-CN" dirty="0" smtClean="0"/>
              <a:t>Upload dataset.</a:t>
            </a:r>
          </a:p>
          <a:p>
            <a:pPr lvl="1"/>
            <a:r>
              <a:rPr lang="en-US" altLang="zh-CN" dirty="0" smtClean="0"/>
              <a:t>Start training job.</a:t>
            </a:r>
          </a:p>
          <a:p>
            <a:pPr lvl="1"/>
            <a:r>
              <a:rPr lang="en-US" altLang="zh-CN" dirty="0" smtClean="0"/>
              <a:t>Deploy the trained model.</a:t>
            </a:r>
          </a:p>
          <a:p>
            <a:pPr lvl="1"/>
            <a:r>
              <a:rPr lang="en-US" altLang="zh-CN" dirty="0" smtClean="0"/>
              <a:t>Use UDF to send request to </a:t>
            </a:r>
            <a:r>
              <a:rPr lang="en-US" altLang="zh-CN" dirty="0" err="1" smtClean="0"/>
              <a:t>Rafiki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32" y="1825625"/>
            <a:ext cx="4153268" cy="20916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86" y="4581385"/>
            <a:ext cx="4869914" cy="15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Make AI more usable.</a:t>
            </a:r>
          </a:p>
          <a:p>
            <a:r>
              <a:rPr lang="en-US" altLang="zh-CN" dirty="0" err="1" smtClean="0"/>
              <a:t>Rafiki</a:t>
            </a:r>
            <a:r>
              <a:rPr lang="en-US" altLang="zh-CN" dirty="0" smtClean="0"/>
              <a:t> provides the training and inference service of ML.</a:t>
            </a:r>
          </a:p>
          <a:p>
            <a:r>
              <a:rPr lang="en-US" altLang="zh-CN" dirty="0" smtClean="0"/>
              <a:t>Distributed hyper-parameter tuning, ensemble modeling.</a:t>
            </a:r>
          </a:p>
          <a:p>
            <a:r>
              <a:rPr lang="en-US" altLang="zh-CN" dirty="0" smtClean="0"/>
              <a:t>Limitations</a:t>
            </a:r>
          </a:p>
          <a:p>
            <a:pPr lvl="1"/>
            <a:r>
              <a:rPr lang="en-US" altLang="zh-CN" dirty="0" smtClean="0"/>
              <a:t>A bunch of heuristics. </a:t>
            </a:r>
          </a:p>
          <a:p>
            <a:pPr lvl="1"/>
            <a:r>
              <a:rPr lang="en-US" altLang="zh-CN" dirty="0" smtClean="0"/>
              <a:t>No in-depth algorithmic improvement.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65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Cover a wide range of models.</a:t>
            </a:r>
          </a:p>
          <a:p>
            <a:r>
              <a:rPr lang="en-US" altLang="zh-CN" dirty="0" smtClean="0"/>
              <a:t>Easy-to-use, efficient, and effective services.</a:t>
            </a:r>
          </a:p>
          <a:p>
            <a:r>
              <a:rPr lang="en-US" altLang="zh-CN" dirty="0" smtClean="0"/>
              <a:t>Select proper models for a given task.</a:t>
            </a:r>
          </a:p>
          <a:p>
            <a:r>
              <a:rPr lang="en-US" altLang="zh-CN" dirty="0" smtClean="0"/>
              <a:t>Automatic hyper-parameter tuning.</a:t>
            </a:r>
          </a:p>
          <a:p>
            <a:r>
              <a:rPr lang="en-US" altLang="zh-CN" dirty="0" smtClean="0"/>
              <a:t>Inference that ensembles multiple models.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190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Rafiki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Both training and inference services. Users upload their datasets and configure the service.</a:t>
            </a:r>
          </a:p>
          <a:p>
            <a:pPr lvl="1"/>
            <a:r>
              <a:rPr lang="en-US" altLang="zh-CN" dirty="0" smtClean="0"/>
              <a:t>A unified framework for both the training and the inference services.</a:t>
            </a:r>
          </a:p>
          <a:p>
            <a:pPr lvl="1"/>
            <a:r>
              <a:rPr lang="en-US" altLang="zh-CN" dirty="0" smtClean="0"/>
              <a:t>A general framework for distributed hyper-parameter tuning.</a:t>
            </a:r>
          </a:p>
          <a:p>
            <a:pPr lvl="1"/>
            <a:r>
              <a:rPr lang="en-US" altLang="zh-CN" dirty="0" smtClean="0"/>
              <a:t>A RL based scheduling algorithm for the inference service.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21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Rafiki</a:t>
            </a:r>
            <a:r>
              <a:rPr lang="en-US" altLang="zh-CN" dirty="0" smtClean="0"/>
              <a:t> User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APIs or Python SDK.</a:t>
            </a:r>
          </a:p>
          <a:p>
            <a:r>
              <a:rPr lang="en-US" altLang="zh-CN" dirty="0" smtClean="0"/>
              <a:t>Training code</a:t>
            </a:r>
          </a:p>
          <a:p>
            <a:pPr lvl="1"/>
            <a:r>
              <a:rPr lang="en-US" altLang="zh-CN" dirty="0" smtClean="0"/>
              <a:t>Load data</a:t>
            </a:r>
          </a:p>
          <a:p>
            <a:pPr lvl="1"/>
            <a:r>
              <a:rPr lang="en-US" altLang="zh-CN" dirty="0" smtClean="0"/>
              <a:t>Create configuration</a:t>
            </a:r>
          </a:p>
          <a:p>
            <a:pPr lvl="1"/>
            <a:r>
              <a:rPr lang="en-US" altLang="zh-CN" dirty="0" smtClean="0"/>
              <a:t>Create training job</a:t>
            </a:r>
          </a:p>
          <a:p>
            <a:pPr lvl="1"/>
            <a:r>
              <a:rPr lang="en-US" altLang="zh-CN" dirty="0" smtClean="0"/>
              <a:t>Submit the job</a:t>
            </a:r>
          </a:p>
          <a:p>
            <a:r>
              <a:rPr lang="en-US" altLang="zh-CN" dirty="0" smtClean="0"/>
              <a:t>Inference code</a:t>
            </a:r>
          </a:p>
          <a:p>
            <a:pPr lvl="1"/>
            <a:r>
              <a:rPr lang="en-US" altLang="zh-CN" dirty="0" smtClean="0"/>
              <a:t>Get model instance</a:t>
            </a:r>
          </a:p>
          <a:p>
            <a:pPr lvl="1"/>
            <a:r>
              <a:rPr lang="en-US" altLang="zh-CN" dirty="0" smtClean="0"/>
              <a:t>Create inference job</a:t>
            </a:r>
          </a:p>
          <a:p>
            <a:pPr lvl="1"/>
            <a:r>
              <a:rPr lang="en-US" altLang="zh-CN" dirty="0" smtClean="0"/>
              <a:t>Deploy the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233" y="1289150"/>
            <a:ext cx="3609685" cy="47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pplication User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44377" cy="4351338"/>
          </a:xfrm>
        </p:spPr>
        <p:txBody>
          <a:bodyPr/>
          <a:lstStyle/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requests.</a:t>
            </a:r>
          </a:p>
          <a:p>
            <a:r>
              <a:rPr lang="en-US" altLang="zh-CN" dirty="0" smtClean="0"/>
              <a:t>Application users submit their requests to this job for prediction.</a:t>
            </a:r>
          </a:p>
          <a:p>
            <a:r>
              <a:rPr lang="en-US" altLang="zh-CN" dirty="0" smtClean="0"/>
              <a:t>Applications send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requests to do the query.</a:t>
            </a:r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865" y="703880"/>
            <a:ext cx="3347335" cy="59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</a:t>
            </a:r>
            <a:r>
              <a:rPr lang="en-US" altLang="zh-CN" dirty="0" err="1" smtClean="0"/>
              <a:t>Rafiki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 each training job, </a:t>
            </a:r>
            <a:r>
              <a:rPr lang="en-US" altLang="zh-CN" dirty="0" err="1" smtClean="0"/>
              <a:t>Rafiki</a:t>
            </a:r>
            <a:r>
              <a:rPr lang="en-US" altLang="zh-CN" dirty="0" smtClean="0"/>
              <a:t> selects built-in models based on task type.</a:t>
            </a:r>
          </a:p>
          <a:p>
            <a:r>
              <a:rPr lang="en-US" altLang="zh-CN" dirty="0" smtClean="0"/>
              <a:t>Master, Slave, Parameter server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46" y="1376413"/>
            <a:ext cx="6433107" cy="39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Services</a:t>
            </a:r>
            <a:br>
              <a:rPr lang="en-US" altLang="zh-CN" dirty="0" smtClean="0"/>
            </a:br>
            <a:r>
              <a:rPr lang="en-US" altLang="zh-CN" dirty="0" smtClean="0"/>
              <a:t>Model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Every model is registered under a task.</a:t>
            </a:r>
          </a:p>
          <a:p>
            <a:r>
              <a:rPr lang="en-US" altLang="zh-CN" dirty="0" smtClean="0"/>
              <a:t>Each model is associated with training cost, e.g., speed, memory.</a:t>
            </a:r>
          </a:p>
          <a:p>
            <a:r>
              <a:rPr lang="en-US" altLang="zh-CN" dirty="0" smtClean="0"/>
              <a:t>A simple strategy: models with similar performance but with different architectures.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9" y="4001294"/>
            <a:ext cx="8854891" cy="26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Services</a:t>
            </a:r>
            <a:br>
              <a:rPr lang="en-US" altLang="zh-CN" dirty="0" smtClean="0"/>
            </a:br>
            <a:r>
              <a:rPr lang="en-US" altLang="zh-CN" dirty="0" smtClean="0"/>
              <a:t>Distributed Hyper-parameter Tuning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Programming Model</a:t>
            </a:r>
          </a:p>
          <a:p>
            <a:pPr lvl="1"/>
            <a:r>
              <a:rPr lang="en-US" altLang="zh-CN" dirty="0" smtClean="0"/>
              <a:t>Grid search, random search, Bayesian optimization.</a:t>
            </a:r>
          </a:p>
          <a:p>
            <a:pPr lvl="1"/>
            <a:r>
              <a:rPr lang="en-US" altLang="zh-CN" dirty="0" smtClean="0"/>
              <a:t>Three groups of hyper-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 range, a list of numbers or categories.</a:t>
            </a:r>
          </a:p>
          <a:p>
            <a:pPr lvl="1"/>
            <a:r>
              <a:rPr lang="en-US" altLang="zh-CN" dirty="0" err="1" smtClean="0"/>
              <a:t>Rafiki</a:t>
            </a:r>
            <a:r>
              <a:rPr lang="en-US" altLang="zh-CN" dirty="0" smtClean="0"/>
              <a:t> provides a </a:t>
            </a:r>
            <a:r>
              <a:rPr lang="en-US" altLang="zh-CN" i="1" dirty="0" err="1" smtClean="0"/>
              <a:t>HyperSpace</a:t>
            </a:r>
            <a:endParaRPr lang="en-US" altLang="zh-CN" i="1" dirty="0" smtClean="0"/>
          </a:p>
          <a:p>
            <a:endParaRPr lang="zh-CN" alt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3" y="4098399"/>
            <a:ext cx="5549767" cy="2483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98" y="4554605"/>
            <a:ext cx="5741399" cy="15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1032</Words>
  <Application>Microsoft Office PowerPoint</Application>
  <PresentationFormat>宽屏</PresentationFormat>
  <Paragraphs>160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Cambria Math</vt:lpstr>
      <vt:lpstr>Office 主题​​</vt:lpstr>
      <vt:lpstr>Rafiki: Machine Learning as an Analytics Service System</vt:lpstr>
      <vt:lpstr>Problem</vt:lpstr>
      <vt:lpstr>Goal</vt:lpstr>
      <vt:lpstr>Rafiki</vt:lpstr>
      <vt:lpstr>Rafiki User Code</vt:lpstr>
      <vt:lpstr>Application User Code</vt:lpstr>
      <vt:lpstr>Overview of Rafiki</vt:lpstr>
      <vt:lpstr>Training Services Model Selection</vt:lpstr>
      <vt:lpstr>Training Services Distributed Hyper-parameter Tuning</vt:lpstr>
      <vt:lpstr>Training Services Distributed Hyper-parameter Tuning</vt:lpstr>
      <vt:lpstr>Training Services Distributed Hyper-parameter Tuning</vt:lpstr>
      <vt:lpstr>Inference Service</vt:lpstr>
      <vt:lpstr>Inference Service Single Inference Model</vt:lpstr>
      <vt:lpstr>Inference Service Single Inference Model</vt:lpstr>
      <vt:lpstr>Inference Service Multiple Inference Model</vt:lpstr>
      <vt:lpstr>Inference Service Multiple Inference Model</vt:lpstr>
      <vt:lpstr>Inference Service Multiple Inference Model</vt:lpstr>
      <vt:lpstr>System Implementation</vt:lpstr>
      <vt:lpstr>System Implementation</vt:lpstr>
      <vt:lpstr>Experiments Hyper-parameter Tuning</vt:lpstr>
      <vt:lpstr>Experiments Single Inference Model</vt:lpstr>
      <vt:lpstr>Experiments Multiple Inference Models</vt:lpstr>
      <vt:lpstr>Experiments Effect of β</vt:lpstr>
      <vt:lpstr>Database Case Study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Rafiki: Machine Learning as an Analytics Service System</dc:title>
  <dc:creator>江佳伟</dc:creator>
  <cp:lastModifiedBy>jeremyjiang(江佳伟)</cp:lastModifiedBy>
  <cp:revision>95</cp:revision>
  <dcterms:created xsi:type="dcterms:W3CDTF">2018-04-23T04:08:47Z</dcterms:created>
  <dcterms:modified xsi:type="dcterms:W3CDTF">2018-04-26T03:10:32Z</dcterms:modified>
</cp:coreProperties>
</file>