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A6B60-4BA8-B546-A2C4-A034223717C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4DF8-5303-294D-BC17-60327D03C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3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False</a:t>
            </a:r>
            <a:r>
              <a:rPr kumimoji="1" lang="en-US" altLang="zh-CN" baseline="0" dirty="0" smtClean="0"/>
              <a:t> positive rate 2^(r-t)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4DF8-5303-294D-BC17-60327D03C80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17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84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2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8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3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5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2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65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6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92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4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5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4807-EA00-B343-A0E5-6713C397F8CA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5B07-2C40-9741-B3EA-F02C1E6C1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8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851" y="1122363"/>
            <a:ext cx="10520737" cy="2387600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Book Antiqua" charset="0"/>
                <a:ea typeface="Book Antiqua" charset="0"/>
                <a:cs typeface="Book Antiqua" charset="0"/>
              </a:rPr>
              <a:t>Weightless: </a:t>
            </a:r>
            <a:r>
              <a:rPr kumimoji="1" lang="en-US" altLang="zh-CN" sz="4000" dirty="0" err="1" smtClean="0">
                <a:latin typeface="Book Antiqua" charset="0"/>
                <a:ea typeface="Book Antiqua" charset="0"/>
                <a:cs typeface="Book Antiqua" charset="0"/>
              </a:rPr>
              <a:t>Lossy</a:t>
            </a:r>
            <a:r>
              <a:rPr kumimoji="1" lang="en-US" altLang="zh-CN" sz="4000" dirty="0" smtClean="0">
                <a:latin typeface="Book Antiqua" charset="0"/>
                <a:ea typeface="Book Antiqua" charset="0"/>
                <a:cs typeface="Book Antiqua" charset="0"/>
              </a:rPr>
              <a:t> Weight Encoding </a:t>
            </a:r>
            <a:br>
              <a:rPr kumimoji="1" lang="en-US" altLang="zh-CN" sz="4000" dirty="0" smtClean="0">
                <a:latin typeface="Book Antiqua" charset="0"/>
                <a:ea typeface="Book Antiqua" charset="0"/>
                <a:cs typeface="Book Antiqua" charset="0"/>
              </a:rPr>
            </a:br>
            <a:r>
              <a:rPr kumimoji="1" lang="en-US" altLang="zh-CN" sz="4000" dirty="0" smtClean="0">
                <a:latin typeface="Book Antiqua" charset="0"/>
                <a:ea typeface="Book Antiqua" charset="0"/>
                <a:cs typeface="Book Antiqua" charset="0"/>
              </a:rPr>
              <a:t>For Deep Neural Network Compression</a:t>
            </a:r>
            <a:endParaRPr kumimoji="1" lang="zh-CN" altLang="en-US" sz="4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Brandon </a:t>
            </a:r>
            <a:r>
              <a:rPr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Reagen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et al. in ICML 2018</a:t>
            </a:r>
          </a:p>
          <a:p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Presented by </a:t>
            </a:r>
            <a:r>
              <a:rPr kumimoji="1"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Fangcheng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Fu</a:t>
            </a:r>
          </a:p>
          <a:p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2018/05/28</a:t>
            </a:r>
            <a:endParaRPr kumimoji="1" lang="zh-CN" alt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851" y="1869898"/>
            <a:ext cx="7907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Baselines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Compression: Deep Compression (DGC)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Error: all test errors are the same as (never worse than) Table 1</a:t>
            </a:r>
            <a:endParaRPr kumimoji="1" lang="zh-CN" alt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50" y="3041150"/>
            <a:ext cx="6920855" cy="3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851" y="186989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Weight encoding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59" y="2476074"/>
            <a:ext cx="7576341" cy="40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851" y="1869898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Compressing weight encodings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54" y="2640460"/>
            <a:ext cx="7305673" cy="38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851" y="1869898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Scaling with </a:t>
            </a:r>
            <a:r>
              <a:rPr kumimoji="1"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sparsity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Set threshold for magnitude pruning to vary </a:t>
            </a:r>
            <a:r>
              <a:rPr kumimoji="1"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sparsities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for LeNet5 FC-0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Guarantee no loss in accuracy</a:t>
            </a:r>
            <a:endParaRPr kumimoji="1" lang="zh-CN" alt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34" y="3057300"/>
            <a:ext cx="7142283" cy="35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19639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Background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851" y="1869898"/>
            <a:ext cx="966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Why do we compress neural networks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 To run on new hardware/platforms, such as mobile phones and wireless sensors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>
                <a:latin typeface="Book Antiqua" charset="0"/>
                <a:ea typeface="Book Antiqua" charset="0"/>
                <a:cs typeface="Book Antiqua" charset="0"/>
              </a:rPr>
              <a:t>※ To reduce model size to fit the storage capacity of edge devices</a:t>
            </a:r>
            <a:endParaRPr kumimoji="1" lang="en-US" altLang="zh-CN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 To reduce model size for easier 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distribution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3851" y="3316842"/>
            <a:ext cx="9804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Related work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(1) Methods that modify loss function or network structure to reduce free parameters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 low-ranked, structured matrices; distillation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	(2) Methods that compress a given network by removing unnecessary information</a:t>
            </a:r>
          </a:p>
          <a:p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	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 Simplification (pruning, quantization, clustering); DGC; this work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3850" y="5040785"/>
            <a:ext cx="10301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Comparison with state-of-the-art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 DGC: </a:t>
            </a:r>
            <a:r>
              <a:rPr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lossy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simplification (pruning &amp; quantization) + lossless transformation (CSR)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 This work: </a:t>
            </a:r>
            <a:r>
              <a:rPr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lossy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simplification (pruning &amp; clustering) + </a:t>
            </a:r>
            <a:r>
              <a:rPr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lossy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encoding (</a:t>
            </a:r>
            <a:r>
              <a:rPr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Bloomier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filter)</a:t>
            </a:r>
          </a:p>
        </p:txBody>
      </p:sp>
    </p:spTree>
    <p:extLst>
      <p:ext uri="{BB962C8B-B14F-4D97-AF65-F5344CB8AC3E}">
        <p14:creationId xmlns:p14="http://schemas.microsoft.com/office/powerpoint/2010/main" val="12176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404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err="1" smtClean="0">
                <a:latin typeface="Book Antiqua" charset="0"/>
                <a:ea typeface="Book Antiqua" charset="0"/>
                <a:cs typeface="Book Antiqua" charset="0"/>
              </a:rPr>
              <a:t>Bloomier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Filter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3851" y="1869898"/>
                <a:ext cx="79697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Definition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Given a subset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𝑆</m:t>
                    </m:r>
                  </m:oMath>
                </a14:m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of universe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𝑈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𝑆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=[0,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in 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Bloomier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filter: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(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 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;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(ii) with probability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returns an incorrect value (false positives),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with probability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1−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returns a null value,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endParaRPr kumimoji="1" lang="zh-CN" altLang="en-US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1869898"/>
                <a:ext cx="7969746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689" t="-3003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3850" y="4077129"/>
                <a:ext cx="9318769" cy="1791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Basic</a:t>
                </a:r>
                <a:r>
                  <a:rPr kumimoji="1"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idea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A small number of hash functions (4 in this work)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Hash table </a:t>
                </a:r>
                <a:r>
                  <a:rPr lang="en-US" altLang="zh-CN" b="1" i="1" dirty="0" smtClean="0">
                    <a:latin typeface="Book Antiqua" charset="0"/>
                    <a:ea typeface="Book Antiqua" charset="0"/>
                    <a:cs typeface="Book Antiqua" charset="0"/>
                  </a:rPr>
                  <a:t>X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𝑐𝑛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cells, where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𝑐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is a constant (1.25 in this work)</a:t>
                </a: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Each cell holds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𝑟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bits</a:t>
                </a: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0,1,2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</a:t>
                </a:r>
                <a:r>
                  <a:rPr lang="en-US" altLang="zh-CN" b="1" i="1" dirty="0" smtClean="0">
                    <a:latin typeface="Book Antiqua" charset="0"/>
                    <a:ea typeface="Book Antiqua" charset="0"/>
                    <a:cs typeface="Book Antiqua" charset="0"/>
                  </a:rPr>
                  <a:t>X 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is set up such that 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zh-CN" altLang="en-US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0" y="4077129"/>
                <a:ext cx="9318769" cy="1791837"/>
              </a:xfrm>
              <a:prstGeom prst="rect">
                <a:avLst/>
              </a:prstGeom>
              <a:blipFill rotWithShape="0">
                <a:blip r:embed="rId3"/>
                <a:stretch>
                  <a:fillRect l="-589" t="-3401" b="-3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404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err="1" smtClean="0">
                <a:latin typeface="Book Antiqua" charset="0"/>
                <a:ea typeface="Book Antiqua" charset="0"/>
                <a:cs typeface="Book Antiqua" charset="0"/>
              </a:rPr>
              <a:t>Bloomier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Filter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3851" y="1869898"/>
                <a:ext cx="7119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Decoding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Hash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</m:oMath>
                </a14:m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4 times, perform table </a:t>
                </a:r>
                <a:r>
                  <a:rPr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loopups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and exclusive-or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(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  return result, if it is within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[0,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𝑟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)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;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(ii) return null,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otherwise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1869898"/>
                <a:ext cx="711957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771" t="-507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01681"/>
              </p:ext>
            </p:extLst>
          </p:nvPr>
        </p:nvGraphicFramePr>
        <p:xfrm>
          <a:off x="4621089" y="4613568"/>
          <a:ext cx="2159855" cy="215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71"/>
                <a:gridCol w="431971"/>
                <a:gridCol w="431971"/>
                <a:gridCol w="431971"/>
                <a:gridCol w="431971"/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600820" y="3255964"/>
                <a:ext cx="1399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=5, </m:t>
                      </m:r>
                      <m:r>
                        <a:rPr lang="en-US" altLang="zh-CN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=3</m:t>
                      </m:r>
                    </m:oMath>
                  </m:oMathPara>
                </a14:m>
                <a:endParaRPr kumimoji="1" lang="en-US" altLang="zh-CN" i="1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20" y="3255964"/>
                <a:ext cx="13992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200456" y="3255964"/>
                <a:ext cx="462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56" y="3255964"/>
                <a:ext cx="46237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/>
          <p:cNvCxnSpPr>
            <a:stCxn id="11" idx="2"/>
          </p:cNvCxnSpPr>
          <p:nvPr/>
        </p:nvCxnSpPr>
        <p:spPr>
          <a:xfrm flipH="1">
            <a:off x="5250094" y="3625296"/>
            <a:ext cx="2181547" cy="988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1" idx="2"/>
          </p:cNvCxnSpPr>
          <p:nvPr/>
        </p:nvCxnSpPr>
        <p:spPr>
          <a:xfrm flipH="1">
            <a:off x="6143946" y="3625296"/>
            <a:ext cx="1287695" cy="988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1" idx="2"/>
          </p:cNvCxnSpPr>
          <p:nvPr/>
        </p:nvCxnSpPr>
        <p:spPr>
          <a:xfrm flipH="1">
            <a:off x="6544638" y="3625296"/>
            <a:ext cx="887003" cy="988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2"/>
            <a:endCxn id="23" idx="0"/>
          </p:cNvCxnSpPr>
          <p:nvPr/>
        </p:nvCxnSpPr>
        <p:spPr>
          <a:xfrm>
            <a:off x="7431641" y="3625296"/>
            <a:ext cx="194293" cy="988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53594"/>
              </p:ext>
            </p:extLst>
          </p:nvPr>
        </p:nvGraphicFramePr>
        <p:xfrm>
          <a:off x="7409949" y="4613568"/>
          <a:ext cx="431971" cy="215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71"/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2911"/>
              </p:ext>
            </p:extLst>
          </p:nvPr>
        </p:nvGraphicFramePr>
        <p:xfrm>
          <a:off x="8492617" y="4613568"/>
          <a:ext cx="431971" cy="215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71"/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056343" y="3255964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43" y="3255964"/>
                <a:ext cx="46769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/>
          <p:cNvCxnSpPr/>
          <p:nvPr/>
        </p:nvCxnSpPr>
        <p:spPr>
          <a:xfrm>
            <a:off x="4290189" y="3625296"/>
            <a:ext cx="976761" cy="988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290189" y="3625296"/>
            <a:ext cx="1860348" cy="988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4290189" y="3625296"/>
            <a:ext cx="573044" cy="988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3760244" y="3625296"/>
            <a:ext cx="529945" cy="988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8152"/>
              </p:ext>
            </p:extLst>
          </p:nvPr>
        </p:nvGraphicFramePr>
        <p:xfrm>
          <a:off x="3544259" y="4613568"/>
          <a:ext cx="431971" cy="215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71"/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53826"/>
              </p:ext>
            </p:extLst>
          </p:nvPr>
        </p:nvGraphicFramePr>
        <p:xfrm>
          <a:off x="2467429" y="4597613"/>
          <a:ext cx="431971" cy="2157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71"/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endParaRPr lang="zh-CN" alt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7960530" y="5507452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30" y="5507452"/>
                <a:ext cx="46679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966213" y="5507452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3" y="5507452"/>
                <a:ext cx="46679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078021" y="550745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return 101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2356" y="550745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return null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404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err="1" smtClean="0">
                <a:latin typeface="Book Antiqua" charset="0"/>
                <a:ea typeface="Book Antiqua" charset="0"/>
                <a:cs typeface="Book Antiqua" charset="0"/>
              </a:rPr>
              <a:t>Bloomier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Filter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3851" y="1869898"/>
                <a:ext cx="8216160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Decoding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Hash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</m:oMath>
                </a14:m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4 times, perform table </a:t>
                </a:r>
                <a:r>
                  <a:rPr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loopups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and exclusive-or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(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  return result, if it is within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[0,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𝑟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)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;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   (ii) return null, otherwise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Analysis</a:t>
                </a:r>
                <a:endParaRPr kumimoji="1" lang="en-US" altLang="zh-CN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    (</a:t>
                </a:r>
                <a:r>
                  <a:rPr kumimoji="1" lang="en-US" altLang="zh-CN" dirty="0" err="1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)  returns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(no false negatives);</a:t>
                </a:r>
                <a:endParaRPr kumimoji="1" lang="en-US" altLang="zh-CN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    (ii)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</a:t>
                </a:r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returns an incorrect value (false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positives),</a:t>
                </a:r>
                <a:endParaRPr kumimoji="1" lang="en-US" altLang="zh-CN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          with probability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Book Antiqua" charset="0"/>
                        <a:cs typeface="Book Antiqua" charset="0"/>
                      </a:rPr>
                      <m:t>1−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, returns a null value,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O(1) time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1869898"/>
                <a:ext cx="8216160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668" t="-2358" r="-668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3851" y="4703853"/>
                <a:ext cx="70984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Encoding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Set up table </a:t>
                </a:r>
                <a:r>
                  <a:rPr lang="en-US" altLang="zh-CN" b="1" i="1" dirty="0" smtClean="0">
                    <a:latin typeface="Book Antiqua" charset="0"/>
                    <a:ea typeface="Book Antiqua" charset="0"/>
                    <a:cs typeface="Book Antiqua" charset="0"/>
                  </a:rPr>
                  <a:t>X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so that the relationship holds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𝑣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endParaRPr lang="en-US" altLang="zh-CN" b="0" dirty="0" smtClean="0">
                  <a:latin typeface="Book Antiqua" charset="0"/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 O(</a:t>
                </a:r>
                <a:r>
                  <a:rPr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nlogn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 time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4703853"/>
                <a:ext cx="7098418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73" t="-6623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1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47275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Approximate Weight Encoding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3851" y="1869898"/>
                <a:ext cx="9799990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Complementing 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Bloomier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filters with simplification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𝑆</m:t>
                    </m:r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={(</m:t>
                    </m:r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𝑖</m:t>
                    </m:r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,</m:t>
                    </m:r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𝑗</m:t>
                    </m:r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)|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≠0</m:t>
                    </m:r>
                    <m:r>
                      <a:rPr lang="en-US" altLang="zh-CN" b="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}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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sparse weights</a:t>
                </a:r>
              </a:p>
              <a:p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(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2)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Book Antiqua" charset="0"/>
                    <a:ea typeface="Book Antiqua" charset="0"/>
                    <a:cs typeface="Book Antiqua" charset="0"/>
                  </a:rPr>
                  <a:t>Remap values to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=[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−1)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 </a:t>
                </a:r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r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estricted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range of values (small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𝑟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, since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 &gt; </m:t>
                    </m:r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𝑟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</a:t>
                </a:r>
                <a:endParaRPr kumimoji="1" lang="zh-CN" altLang="en-US" dirty="0">
                  <a:solidFill>
                    <a:srgbClr val="FF0000"/>
                  </a:solidFill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1869898"/>
                <a:ext cx="9799990" cy="945643"/>
              </a:xfrm>
              <a:prstGeom prst="rect">
                <a:avLst/>
              </a:prstGeom>
              <a:blipFill rotWithShape="0">
                <a:blip r:embed="rId3"/>
                <a:stretch>
                  <a:fillRect l="-560" t="-6452" b="-4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93850" y="3049714"/>
            <a:ext cx="8922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(1) Sparse weights: enforce </a:t>
            </a:r>
            <a:r>
              <a:rPr lang="en-US" altLang="zh-CN" dirty="0" err="1">
                <a:latin typeface="Book Antiqua" charset="0"/>
                <a:ea typeface="Book Antiqua" charset="0"/>
                <a:cs typeface="Book Antiqua" charset="0"/>
              </a:rPr>
              <a:t>sparsity</a:t>
            </a:r>
            <a:r>
              <a:rPr lang="en-US" altLang="zh-CN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with pruning</a:t>
            </a:r>
            <a:endParaRPr kumimoji="1" lang="en-US" altLang="zh-CN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(</a:t>
            </a:r>
            <a:r>
              <a:rPr kumimoji="1"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)  Magnitude threshold with retraining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(ii) Dynamic network surgery</a:t>
            </a:r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(DNS)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kumimoji="1" lang="en-US" altLang="zh-CN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mproving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sparsity</a:t>
            </a:r>
            <a:r>
              <a:rPr kumimoji="1" lang="en-US" altLang="zh-CN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 reduces encoding size linearly with no effect on false positive rate</a:t>
            </a:r>
            <a:endParaRPr kumimoji="1" lang="zh-CN" altLang="en-US" dirty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93850" y="4506529"/>
                <a:ext cx="7189789" cy="132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(2) 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𝑟</m:t>
                    </m:r>
                  </m:oMath>
                </a14:m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: discretize weights using k-means clustering</a:t>
                </a:r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(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  Cluster weights and save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centroids into auxiliary table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(ii)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does not have to be power of 2</a:t>
                </a:r>
              </a:p>
              <a:p>
                <a:r>
                  <a:rPr kumimoji="1" lang="en-US" altLang="zh-CN" dirty="0" smtClean="0">
                    <a:solidFill>
                      <a:srgbClr val="FF0000"/>
                    </a:solidFill>
                    <a:latin typeface="Book Antiqua" charset="0"/>
                    <a:ea typeface="Book Antiqua" charset="0"/>
                    <a:cs typeface="Book Antiqua" charset="0"/>
                  </a:rPr>
                  <a:t>Reduce false positive rate by a factor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1−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>
                  <a:solidFill>
                    <a:srgbClr val="FF0000"/>
                  </a:solidFill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0" y="4506529"/>
                <a:ext cx="7189789" cy="1320811"/>
              </a:xfrm>
              <a:prstGeom prst="rect">
                <a:avLst/>
              </a:prstGeom>
              <a:blipFill rotWithShape="0">
                <a:blip r:embed="rId4"/>
                <a:stretch>
                  <a:fillRect l="-763" t="-1843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3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47275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Approximate Weight Encoding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48" y="3837250"/>
            <a:ext cx="6602859" cy="2846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3851" y="1869898"/>
                <a:ext cx="598112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Tuning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hyper-parameter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Tradeoff between size and false positive rate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However, tuning of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is very easy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(</a:t>
                </a:r>
                <a:r>
                  <a:rPr kumimoji="1" lang="en-US" altLang="zh-CN" dirty="0" err="1" smtClean="0">
                    <a:latin typeface="Book Antiqua" charset="0"/>
                    <a:ea typeface="Book Antiqua" charset="0"/>
                    <a:cs typeface="Book Antiqua" charset="0"/>
                  </a:rPr>
                  <a:t>i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)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&gt;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kumimoji="1" lang="en-US" altLang="zh-CN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	(ii)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+1⟹#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𝑓𝑎𝑙𝑠𝑒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𝑝𝑜𝑠𝑖𝑡𝑖𝑣𝑒𝑠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/2</m:t>
                    </m:r>
                  </m:oMath>
                </a14:m>
                <a:endParaRPr kumimoji="1" lang="zh-CN" altLang="en-US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1869898"/>
                <a:ext cx="5981125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17" t="-4132" b="-29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1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47275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Approximate Weight Encoding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3851" y="1869898"/>
                <a:ext cx="63738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Book Antiqua" charset="0"/>
                    <a:ea typeface="Book Antiqua" charset="0"/>
                    <a:cs typeface="Book Antiqua" charset="0"/>
                  </a:rPr>
                  <a:t>◆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Retraining to mitigate the effects of false positive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Fix one layer and retrain the rest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Retraining helps reduce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</m:oMath>
                </a14:m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by one or two bits</a:t>
                </a:r>
              </a:p>
              <a:p>
                <a:r>
                  <a:rPr kumimoji="1" lang="en-US" altLang="zh-CN" dirty="0">
                    <a:latin typeface="Book Antiqua" charset="0"/>
                    <a:ea typeface="Book Antiqua" charset="0"/>
                    <a:cs typeface="Book Antiqua" charset="0"/>
                  </a:rPr>
                  <a:t>	</a:t>
                </a:r>
                <a:r>
                  <a:rPr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※</a:t>
                </a:r>
                <a:r>
                  <a:rPr kumimoji="1" lang="en-US" altLang="zh-CN" dirty="0" smtClean="0">
                    <a:latin typeface="Book Antiqua" charset="0"/>
                    <a:ea typeface="Book Antiqua" charset="0"/>
                    <a:cs typeface="Book Antiqua" charset="0"/>
                  </a:rPr>
                  <a:t> Retraining can converge with dozens of epochs</a:t>
                </a:r>
                <a:endParaRPr kumimoji="1" lang="zh-CN" altLang="en-US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51" y="1869898"/>
                <a:ext cx="6373861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61" t="-5076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78" y="3575406"/>
            <a:ext cx="6744669" cy="3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47275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Approximate Weight Encoding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851" y="1869898"/>
            <a:ext cx="8595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Book Antiqua" charset="0"/>
                <a:ea typeface="Book Antiqua" charset="0"/>
                <a:cs typeface="Book Antiqua" charset="0"/>
              </a:rPr>
              <a:t>◆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Compressing </a:t>
            </a:r>
            <a:r>
              <a:rPr kumimoji="1" lang="en-US" altLang="zh-CN" dirty="0" err="1" smtClean="0">
                <a:latin typeface="Book Antiqua" charset="0"/>
                <a:ea typeface="Book Antiqua" charset="0"/>
                <a:cs typeface="Book Antiqua" charset="0"/>
              </a:rPr>
              <a:t>Bloomier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filters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Further reduce the size when sending over network or saving to disk</a:t>
            </a:r>
          </a:p>
          <a:p>
            <a:r>
              <a:rPr kumimoji="1" lang="en-US" altLang="zh-CN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dirty="0" smtClean="0">
                <a:latin typeface="Book Antiqua" charset="0"/>
                <a:ea typeface="Book Antiqua" charset="0"/>
                <a:cs typeface="Book Antiqua" charset="0"/>
              </a:rPr>
              <a:t>※</a:t>
            </a:r>
            <a:r>
              <a:rPr kumimoji="1" lang="en-US" altLang="zh-CN" dirty="0" smtClean="0">
                <a:latin typeface="Book Antiqua" charset="0"/>
                <a:ea typeface="Book Antiqua" charset="0"/>
                <a:cs typeface="Book Antiqua" charset="0"/>
              </a:rPr>
              <a:t> Arithmetic coding (DGC uses Huffman encoding)</a:t>
            </a:r>
            <a:endParaRPr kumimoji="1" lang="zh-CN" alt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190</Words>
  <Application>Microsoft Macintosh PowerPoint</Application>
  <PresentationFormat>宽屏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Book Antiqua</vt:lpstr>
      <vt:lpstr>Calibri</vt:lpstr>
      <vt:lpstr>Calibri Light</vt:lpstr>
      <vt:lpstr>Cambria Math</vt:lpstr>
      <vt:lpstr>Wingdings</vt:lpstr>
      <vt:lpstr>宋体</vt:lpstr>
      <vt:lpstr>Arial</vt:lpstr>
      <vt:lpstr>Office 主题</vt:lpstr>
      <vt:lpstr>Weightless: Lossy Weight Encoding  For Deep Neural Network Compression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Weightless: Lossy Weight Encoding  For Deep Neural Network Compression</dc:title>
  <dc:creator>Microsoft Office 用户</dc:creator>
  <cp:lastModifiedBy>Microsoft Office 用户</cp:lastModifiedBy>
  <cp:revision>139</cp:revision>
  <dcterms:created xsi:type="dcterms:W3CDTF">2018-05-27T14:17:27Z</dcterms:created>
  <dcterms:modified xsi:type="dcterms:W3CDTF">2018-05-28T02:59:15Z</dcterms:modified>
</cp:coreProperties>
</file>