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1"/>
  </p:notesMasterIdLst>
  <p:sldIdLst>
    <p:sldId id="256" r:id="rId2"/>
    <p:sldId id="292" r:id="rId3"/>
    <p:sldId id="305" r:id="rId4"/>
    <p:sldId id="341" r:id="rId5"/>
    <p:sldId id="342" r:id="rId6"/>
    <p:sldId id="343" r:id="rId7"/>
    <p:sldId id="334" r:id="rId8"/>
    <p:sldId id="337" r:id="rId9"/>
    <p:sldId id="309" r:id="rId10"/>
    <p:sldId id="332" r:id="rId11"/>
    <p:sldId id="312" r:id="rId12"/>
    <p:sldId id="293" r:id="rId13"/>
    <p:sldId id="313" r:id="rId14"/>
    <p:sldId id="344" r:id="rId15"/>
    <p:sldId id="338" r:id="rId16"/>
    <p:sldId id="339" r:id="rId17"/>
    <p:sldId id="345" r:id="rId18"/>
    <p:sldId id="333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  <a:srgbClr val="2F5597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232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4406" l="2817" r="100000">
                        <a14:foregroundMark x1="24296" y1="78322" x2="24296" y2="78322"/>
                        <a14:backgroundMark x1="13732" y1="21329" x2="13732" y2="21329"/>
                        <a14:backgroundMark x1="17958" y1="13287" x2="17958" y2="13287"/>
                        <a14:backgroundMark x1="82394" y1="14336" x2="82394" y2="14336"/>
                        <a14:backgroundMark x1="77465" y1="95455" x2="77465" y2="95455"/>
                        <a14:backgroundMark x1="22183" y1="96503" x2="22183" y2="96503"/>
                        <a14:backgroundMark x1="16901" y1="81119" x2="16901" y2="81119"/>
                        <a14:backgroundMark x1="2817" y1="72028" x2="2817" y2="72028"/>
                        <a14:backgroundMark x1="4577" y1="36364" x2="4577" y2="36364"/>
                        <a14:backgroundMark x1="33451" y1="3846" x2="33451" y2="3846"/>
                        <a14:backgroundMark x1="78521" y1="2098" x2="78521" y2="2098"/>
                        <a14:backgroundMark x1="96831" y1="19231" x2="96831" y2="19231"/>
                        <a14:backgroundMark x1="95775" y1="76224" x2="95775" y2="76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68" y="2975920"/>
            <a:ext cx="1275686" cy="128467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821227" y="923036"/>
            <a:ext cx="10509027" cy="181286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Automated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Selection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</a:p>
          <a:p>
            <a:pPr algn="ctr">
              <a:lnSpc>
                <a:spcPct val="125000"/>
              </a:lnSpc>
            </a:pP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its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Hyperparameters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</a:t>
            </a:r>
            <a:r>
              <a:rPr lang="zh-CN" altLang="en-US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</a:t>
            </a:r>
          </a:p>
          <a:p>
            <a:pPr algn="ctr">
              <a:lnSpc>
                <a:spcPct val="125000"/>
              </a:lnSpc>
            </a:pPr>
            <a:r>
              <a:rPr lang="en-US" altLang="zh-CN" sz="28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ICML</a:t>
            </a:r>
            <a:r>
              <a:rPr lang="zh-CN" altLang="en-US" sz="28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8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AutoML</a:t>
            </a:r>
            <a:r>
              <a:rPr lang="zh-CN" altLang="en-US" sz="28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Workshop</a:t>
            </a:r>
          </a:p>
        </p:txBody>
      </p:sp>
      <p:sp>
        <p:nvSpPr>
          <p:cNvPr id="25" name="文本框 10"/>
          <p:cNvSpPr txBox="1">
            <a:spLocks noChangeArrowheads="1"/>
          </p:cNvSpPr>
          <p:nvPr/>
        </p:nvSpPr>
        <p:spPr bwMode="auto">
          <a:xfrm>
            <a:off x="3696383" y="4488378"/>
            <a:ext cx="4592455" cy="11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薛焕然  </a:t>
            </a:r>
            <a:r>
              <a:rPr lang="en-US" altLang="zh-CN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1701214297</a:t>
            </a:r>
          </a:p>
          <a:p>
            <a:pPr algn="ctr">
              <a:lnSpc>
                <a:spcPct val="200000"/>
              </a:lnSpc>
            </a:pPr>
            <a:r>
              <a:rPr lang="en-US" altLang="zh-CN" sz="18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2018.5.21</a:t>
            </a:r>
            <a:endParaRPr lang="en-US" altLang="zh-CN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4" name="文本框 13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308348" y="1679748"/>
                <a:ext cx="9973211" cy="267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dirty="0">
                    <a:latin typeface="+mn-ea"/>
                  </a:rPr>
                  <a:t>UCB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takes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account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into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both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estimates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and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uncertainties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in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those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estimates</a:t>
                </a:r>
              </a:p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𝑙𝑛𝑡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 </a:t>
                </a:r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denotes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number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of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times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that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action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a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has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been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selected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prior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to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time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t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348" y="1679748"/>
                <a:ext cx="9973211" cy="2676758"/>
              </a:xfrm>
              <a:prstGeom prst="rect">
                <a:avLst/>
              </a:prstGeom>
              <a:blipFill>
                <a:blip r:embed="rId3"/>
                <a:stretch>
                  <a:fillRect l="-509" b="-2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08348" y="834449"/>
            <a:ext cx="4809258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Upper-Confidence-Bound(UCB)</a:t>
            </a:r>
          </a:p>
        </p:txBody>
      </p:sp>
    </p:spTree>
    <p:extLst>
      <p:ext uri="{BB962C8B-B14F-4D97-AF65-F5344CB8AC3E}">
        <p14:creationId xmlns:p14="http://schemas.microsoft.com/office/powerpoint/2010/main" val="186921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23" name="文本框 22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085038" y="863277"/>
            <a:ext cx="400301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Gradient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Bandit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Softmax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62AF5A-DBFF-9846-8ABB-2CFA1536BC84}"/>
                  </a:ext>
                </a:extLst>
              </p:cNvPr>
              <p:cNvSpPr txBox="1"/>
              <p:nvPr/>
            </p:nvSpPr>
            <p:spPr>
              <a:xfrm>
                <a:off x="1085038" y="2783329"/>
                <a:ext cx="9440883" cy="254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+mn-ea"/>
                  </a:rPr>
                  <a:t>Consider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learning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numerical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preference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for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each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action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zh-CN" dirty="0">
                    <a:latin typeface="+mn-ea"/>
                  </a:rPr>
                  <a:t>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which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denotes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62AF5A-DBFF-9846-8ABB-2CFA1536B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38" y="2783329"/>
                <a:ext cx="9440883" cy="2542940"/>
              </a:xfrm>
              <a:prstGeom prst="rect">
                <a:avLst/>
              </a:prstGeom>
              <a:blipFill>
                <a:blip r:embed="rId3"/>
                <a:stretch>
                  <a:fillRect l="-403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3988A1B-7705-CC4B-9C72-BC1A26D1C15D}"/>
              </a:ext>
            </a:extLst>
          </p:cNvPr>
          <p:cNvSpPr txBox="1"/>
          <p:nvPr/>
        </p:nvSpPr>
        <p:spPr>
          <a:xfrm>
            <a:off x="1092002" y="1861773"/>
            <a:ext cx="79920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Reinforcement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Learning: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Introduction,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2nd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61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20" name="文本框 19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6" name="流程图: 过程 5"/>
          <p:cNvSpPr/>
          <p:nvPr/>
        </p:nvSpPr>
        <p:spPr>
          <a:xfrm>
            <a:off x="4519246" y="2013438"/>
            <a:ext cx="158262" cy="3868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01161" y="733927"/>
            <a:ext cx="756328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Poker(Price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of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Knowledge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and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Estimated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Reward)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15951-D766-4148-B0F4-36874FA71056}"/>
              </a:ext>
            </a:extLst>
          </p:cNvPr>
          <p:cNvSpPr txBox="1"/>
          <p:nvPr/>
        </p:nvSpPr>
        <p:spPr>
          <a:xfrm>
            <a:off x="1201161" y="1337206"/>
            <a:ext cx="70593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latin typeface="+mn-ea"/>
              </a:rPr>
              <a:t>Multi-armed bandit algorithms and empirical evaluation. </a:t>
            </a:r>
          </a:p>
          <a:p>
            <a:r>
              <a:rPr lang="en" altLang="zh-CN" dirty="0">
                <a:latin typeface="+mn-ea"/>
              </a:rPr>
              <a:t>European conference on machine learning. 2005.</a:t>
            </a:r>
            <a:endParaRPr kumimoji="1" lang="zh-CN" altLang="en-US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C54644-2255-DC4E-8370-B7AE3A057576}"/>
                  </a:ext>
                </a:extLst>
              </p:cNvPr>
              <p:cNvSpPr txBox="1"/>
              <p:nvPr/>
            </p:nvSpPr>
            <p:spPr>
              <a:xfrm>
                <a:off x="1318160" y="2207939"/>
                <a:ext cx="10111945" cy="443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+mn-ea"/>
                  </a:rPr>
                  <a:t>denotes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mean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reward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of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arm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latin typeface="+mn-ea"/>
                  </a:rPr>
                  <a:t>is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best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reward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mean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estimate,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measures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reward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mean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improvement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denotes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expected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reward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improvement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Let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…≥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be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ordered,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then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ad>
                                  <m:radPr>
                                    <m:degHide m:val="on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rad>
                              </m:sub>
                            </m:sSub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(Empirically)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Denote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price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of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Knowledge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endParaRPr kumimoji="1" lang="en-US" altLang="zh-CN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𝑝𝑟𝑖𝑐𝑒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kumimoji="1" lang="en-US" altLang="zh-CN" dirty="0">
                    <a:latin typeface="+mn-ea"/>
                  </a:rPr>
                  <a:t>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endParaRPr kumimoji="1" lang="en-US" altLang="zh-CN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horizon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Then,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choose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arm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with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max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price</a:t>
                </a:r>
                <a:endParaRPr kumimoji="1"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C54644-2255-DC4E-8370-B7AE3A057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60" y="2207939"/>
                <a:ext cx="10111945" cy="4439677"/>
              </a:xfrm>
              <a:prstGeom prst="rect">
                <a:avLst/>
              </a:prstGeom>
              <a:blipFill>
                <a:blip r:embed="rId3"/>
                <a:stretch>
                  <a:fillRect l="-502" t="-857" b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31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3" name="文本框 12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819398" y="688872"/>
            <a:ext cx="195059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Q-learning 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058DA90-D1B9-2840-A869-200F5B5F2495}"/>
                  </a:ext>
                </a:extLst>
              </p:cNvPr>
              <p:cNvSpPr txBox="1"/>
              <p:nvPr/>
            </p:nvSpPr>
            <p:spPr>
              <a:xfrm>
                <a:off x="819398" y="1745673"/>
                <a:ext cx="10129652" cy="299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+mn-ea"/>
                  </a:rPr>
                  <a:t>Denote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zh-CN" dirty="0">
                    <a:latin typeface="+mn-ea"/>
                  </a:rPr>
                  <a:t>,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+mn-ea"/>
                  </a:rPr>
                  <a:t>: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learning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rate,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zh-CN" dirty="0">
                    <a:latin typeface="+mn-ea"/>
                  </a:rPr>
                  <a:t>: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discount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factor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with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states:</a:t>
                </a:r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/>
              </a:p>
              <a:p>
                <a:endParaRPr kumimoji="1" lang="en-US" altLang="zh-CN" dirty="0"/>
              </a:p>
              <a:p>
                <a:r>
                  <a:rPr kumimoji="1" lang="en-US" altLang="zh-CN" dirty="0">
                    <a:latin typeface="+mn-ea"/>
                  </a:rPr>
                  <a:t>without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states:</a:t>
                </a:r>
              </a:p>
              <a:p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058DA90-D1B9-2840-A869-200F5B5F2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98" y="1745673"/>
                <a:ext cx="10129652" cy="2991588"/>
              </a:xfrm>
              <a:prstGeom prst="rect">
                <a:avLst/>
              </a:prstGeom>
              <a:blipFill>
                <a:blip r:embed="rId3"/>
                <a:stretch>
                  <a:fillRect l="-501" t="-844" b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45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90550" y="718725"/>
            <a:ext cx="226535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Experiments  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1FE73D-66D5-E842-86FA-08B228D26FDD}"/>
              </a:ext>
            </a:extLst>
          </p:cNvPr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5C28D8-2A14-6B48-8674-AFAFE40D76C6}"/>
                </a:ext>
              </a:extLst>
            </p:cNvPr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A8A9E2E-65BF-5F42-BC92-B555B2D7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1B62C0-D345-394A-93B4-3B5C6F1FEB4B}"/>
              </a:ext>
            </a:extLst>
          </p:cNvPr>
          <p:cNvSpPr txBox="1"/>
          <p:nvPr/>
        </p:nvSpPr>
        <p:spPr>
          <a:xfrm>
            <a:off x="712519" y="1745673"/>
            <a:ext cx="88946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Learning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algorithms: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k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Nearest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Neighbors(4,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1)</a:t>
            </a:r>
            <a:r>
              <a:rPr kumimoji="1" lang="zh-CN" altLang="en-US" dirty="0">
                <a:latin typeface="+mn-ea"/>
              </a:rPr>
              <a:t> 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Support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Vector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Machine(4,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6)</a:t>
            </a:r>
          </a:p>
          <a:p>
            <a:r>
              <a:rPr kumimoji="1" lang="en-US" altLang="zh-CN" dirty="0">
                <a:latin typeface="+mn-ea"/>
              </a:rPr>
              <a:t>Logistic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Regression(0,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1)</a:t>
            </a:r>
          </a:p>
          <a:p>
            <a:r>
              <a:rPr kumimoji="1" lang="en-US" altLang="zh-CN" dirty="0">
                <a:latin typeface="+mn-ea"/>
              </a:rPr>
              <a:t>Random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Forest(2,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3)</a:t>
            </a:r>
          </a:p>
          <a:p>
            <a:r>
              <a:rPr kumimoji="1" lang="en-US" altLang="zh-CN" dirty="0">
                <a:latin typeface="+mn-ea"/>
              </a:rPr>
              <a:t>Perceptron(5,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2)</a:t>
            </a:r>
          </a:p>
          <a:p>
            <a:r>
              <a:rPr kumimoji="1" lang="en-US" altLang="zh-CN" dirty="0">
                <a:latin typeface="+mn-ea"/>
              </a:rPr>
              <a:t>C4.5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Decision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Tree(6,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2)</a:t>
            </a:r>
          </a:p>
          <a:p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Datasets: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10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different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datasets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from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UCI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repository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29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90550" y="718725"/>
            <a:ext cx="2265356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Experiments  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CA36E5-40E3-C844-BC42-6038D276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475509"/>
            <a:ext cx="11010900" cy="4572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F1FE73D-66D5-E842-86FA-08B228D26FDD}"/>
              </a:ext>
            </a:extLst>
          </p:cNvPr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5C28D8-2A14-6B48-8674-AFAFE40D76C6}"/>
                </a:ext>
              </a:extLst>
            </p:cNvPr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A8A9E2E-65BF-5F42-BC92-B555B2D7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7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63137" y="632446"/>
            <a:ext cx="1991243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Conclusion 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849AA0-B98C-1E4D-9611-36E3AA2AC19D}"/>
              </a:ext>
            </a:extLst>
          </p:cNvPr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47CEFC-1BED-BA43-BA77-9D8CB73524D0}"/>
                </a:ext>
              </a:extLst>
            </p:cNvPr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7B4C8EC-BC27-024B-999E-41B73A477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6BF2AEE-6BCE-F64B-8DC9-A5C4CB862873}"/>
              </a:ext>
            </a:extLst>
          </p:cNvPr>
          <p:cNvSpPr txBox="1"/>
          <p:nvPr/>
        </p:nvSpPr>
        <p:spPr>
          <a:xfrm>
            <a:off x="1463137" y="1674421"/>
            <a:ext cx="81677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idea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new,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few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work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using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reinforcement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learning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solve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algorithm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selection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hyperparameter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tuning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paper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has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existed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3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section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of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experiment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not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sufficient,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dataset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small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378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2" name="文本框 11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833253" y="781455"/>
            <a:ext cx="383430" cy="49243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 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3253" y="796843"/>
            <a:ext cx="161780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Our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Work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6E92F6A-3282-BE4B-AEC7-485C4E9A4A09}"/>
              </a:ext>
            </a:extLst>
          </p:cNvPr>
          <p:cNvSpPr/>
          <p:nvPr/>
        </p:nvSpPr>
        <p:spPr>
          <a:xfrm>
            <a:off x="1216683" y="2422566"/>
            <a:ext cx="2559670" cy="1579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selector</a:t>
            </a:r>
            <a:endParaRPr kumimoji="1" lang="zh-CN" altLang="en-US" dirty="0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5358B3E6-5D58-D648-95E0-368D82D7E08D}"/>
              </a:ext>
            </a:extLst>
          </p:cNvPr>
          <p:cNvSpPr/>
          <p:nvPr/>
        </p:nvSpPr>
        <p:spPr>
          <a:xfrm>
            <a:off x="4560125" y="2185060"/>
            <a:ext cx="1151906" cy="510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4CA178AC-CFB3-6D49-909B-06D0946A846C}"/>
              </a:ext>
            </a:extLst>
          </p:cNvPr>
          <p:cNvSpPr/>
          <p:nvPr/>
        </p:nvSpPr>
        <p:spPr>
          <a:xfrm>
            <a:off x="4560125" y="4001984"/>
            <a:ext cx="1151906" cy="510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5A9966E2-92EA-564B-8FB1-A26D3A634778}"/>
              </a:ext>
            </a:extLst>
          </p:cNvPr>
          <p:cNvSpPr/>
          <p:nvPr/>
        </p:nvSpPr>
        <p:spPr>
          <a:xfrm>
            <a:off x="6483707" y="1193189"/>
            <a:ext cx="2559670" cy="1579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tuner</a:t>
            </a:r>
            <a:endParaRPr kumimoji="1"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9406411-6317-964C-AFA5-21E2FFDF1938}"/>
              </a:ext>
            </a:extLst>
          </p:cNvPr>
          <p:cNvSpPr/>
          <p:nvPr/>
        </p:nvSpPr>
        <p:spPr>
          <a:xfrm>
            <a:off x="6495803" y="3893127"/>
            <a:ext cx="2559670" cy="1579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3B07E7-80CC-E847-BB22-B80EE9D24CA2}"/>
              </a:ext>
            </a:extLst>
          </p:cNvPr>
          <p:cNvSpPr txBox="1"/>
          <p:nvPr/>
        </p:nvSpPr>
        <p:spPr>
          <a:xfrm>
            <a:off x="75995" y="4765936"/>
            <a:ext cx="6270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params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=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select(X,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y,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task_type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total_time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89438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2" name="文本框 11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833253" y="781455"/>
            <a:ext cx="383430" cy="49243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 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3253" y="796843"/>
            <a:ext cx="161780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Our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Work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497111-0751-EE40-B365-7BF62A33F01E}"/>
              </a:ext>
            </a:extLst>
          </p:cNvPr>
          <p:cNvSpPr txBox="1"/>
          <p:nvPr/>
        </p:nvSpPr>
        <p:spPr>
          <a:xfrm>
            <a:off x="1009402" y="1757548"/>
            <a:ext cx="903712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1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Neural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Network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model: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AlexNet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GoogleNet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Vgg16....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2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task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type: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image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recognition,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NLP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3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SMAC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for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now...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4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Test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reinforcement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algorithms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neural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network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compare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 </a:t>
            </a:r>
            <a:r>
              <a:rPr kumimoji="1" lang="en-US" altLang="zh-CN" dirty="0">
                <a:latin typeface="+mn-ea"/>
              </a:rPr>
              <a:t>performance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with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SMAC</a:t>
            </a:r>
            <a:r>
              <a:rPr kumimoji="1" lang="zh-CN" altLang="en-US" dirty="0">
                <a:latin typeface="+mn-ea"/>
              </a:rPr>
              <a:t>  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5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Use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Reinforcement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Learning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tune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hyperparameters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88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4207976" y="2272872"/>
            <a:ext cx="3547763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Freeform 96"/>
          <p:cNvSpPr>
            <a:spLocks/>
          </p:cNvSpPr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5" name="文本框 14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1203098" y="848374"/>
            <a:ext cx="330076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Problem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Formulation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8" name="文本框 17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A0C246-D903-DD4D-BBC3-F157AD5E4521}"/>
                  </a:ext>
                </a:extLst>
              </p:cNvPr>
              <p:cNvSpPr txBox="1"/>
              <p:nvPr/>
            </p:nvSpPr>
            <p:spPr>
              <a:xfrm>
                <a:off x="1203097" y="1781298"/>
                <a:ext cx="10066585" cy="422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+mn-ea"/>
                  </a:rPr>
                  <a:t>Given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dataset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dirty="0">
                    <a:latin typeface="+mn-ea"/>
                  </a:rPr>
                  <a:t>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where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set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of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learning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algorithms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Each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learning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algorithm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has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related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hyperparameter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space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Categorical: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{</a:t>
                </a:r>
                <a:r>
                  <a:rPr kumimoji="1" lang="en-US" altLang="zh-CN" dirty="0" err="1">
                    <a:latin typeface="+mn-ea"/>
                  </a:rPr>
                  <a:t>sgd</a:t>
                </a:r>
                <a:r>
                  <a:rPr kumimoji="1" lang="en-US" altLang="zh-CN" dirty="0">
                    <a:latin typeface="+mn-ea"/>
                  </a:rPr>
                  <a:t>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momentum,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 err="1">
                    <a:latin typeface="+mn-ea"/>
                  </a:rPr>
                  <a:t>adam</a:t>
                </a:r>
                <a:r>
                  <a:rPr kumimoji="1" lang="en-US" altLang="zh-CN" dirty="0">
                    <a:latin typeface="+mn-ea"/>
                  </a:rPr>
                  <a:t>}</a:t>
                </a:r>
                <a:r>
                  <a:rPr kumimoji="1" lang="zh-CN" altLang="en-US" dirty="0">
                    <a:latin typeface="+mn-ea"/>
                  </a:rPr>
                  <a:t>  </a:t>
                </a:r>
                <a:r>
                  <a:rPr kumimoji="1" lang="en-US" altLang="zh-CN" dirty="0" err="1">
                    <a:latin typeface="+mn-ea"/>
                  </a:rPr>
                  <a:t>Int</a:t>
                </a:r>
                <a:r>
                  <a:rPr kumimoji="1" lang="en-US" altLang="zh-CN" dirty="0">
                    <a:latin typeface="+mn-ea"/>
                  </a:rPr>
                  <a:t>: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{0,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1,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2,…}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Float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{1e-4~1.0}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Denote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Algorithm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with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chosen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hyperparameter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vector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as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b="1" dirty="0">
                    <a:latin typeface="+mn-ea"/>
                  </a:rPr>
                  <a:t>The</a:t>
                </a:r>
                <a:r>
                  <a:rPr kumimoji="1" lang="zh-CN" altLang="en-US" b="1" dirty="0">
                    <a:latin typeface="+mn-ea"/>
                  </a:rPr>
                  <a:t> </a:t>
                </a:r>
                <a:r>
                  <a:rPr kumimoji="1" lang="en-US" altLang="zh-CN" b="1" dirty="0">
                    <a:latin typeface="+mn-ea"/>
                  </a:rPr>
                  <a:t>goal</a:t>
                </a:r>
                <a:r>
                  <a:rPr kumimoji="1" lang="zh-CN" altLang="en-US" b="1" dirty="0">
                    <a:latin typeface="+mn-ea"/>
                  </a:rPr>
                  <a:t> </a:t>
                </a:r>
                <a:r>
                  <a:rPr kumimoji="1" lang="en-US" altLang="zh-CN" b="1" dirty="0">
                    <a:latin typeface="+mn-ea"/>
                  </a:rPr>
                  <a:t>is</a:t>
                </a:r>
                <a:r>
                  <a:rPr kumimoji="1" lang="en-US" altLang="zh-CN" dirty="0">
                    <a:latin typeface="+mn-ea"/>
                  </a:rPr>
                  <a:t>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chose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which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best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with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respect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to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quality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measure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A0C246-D903-DD4D-BBC3-F157AD5E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97" y="1781298"/>
                <a:ext cx="10066585" cy="4220066"/>
              </a:xfrm>
              <a:prstGeom prst="rect">
                <a:avLst/>
              </a:prstGeom>
              <a:blipFill>
                <a:blip r:embed="rId3"/>
                <a:stretch>
                  <a:fillRect l="-504" t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73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257299" y="826504"/>
            <a:ext cx="216378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Related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Work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1F1235-ED1E-794A-9DD3-FC0EFAB8AEFF}"/>
              </a:ext>
            </a:extLst>
          </p:cNvPr>
          <p:cNvSpPr txBox="1"/>
          <p:nvPr/>
        </p:nvSpPr>
        <p:spPr>
          <a:xfrm>
            <a:off x="1257299" y="2018805"/>
            <a:ext cx="957743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Grid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Search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Random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Search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Bayesian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Optimization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including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Sequential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Model-Based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Optimization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(SMBO)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Sequential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Model-Based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Algorithm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Configuration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(SMAC)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1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257299" y="826504"/>
            <a:ext cx="450404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Grid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Search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Random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Search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52102D-26B5-FB48-9721-2A29EC2B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2961552"/>
            <a:ext cx="7071310" cy="30690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335B9D-15DF-A943-8E84-ECC7E5CC8478}"/>
              </a:ext>
            </a:extLst>
          </p:cNvPr>
          <p:cNvSpPr txBox="1"/>
          <p:nvPr/>
        </p:nvSpPr>
        <p:spPr>
          <a:xfrm>
            <a:off x="1257299" y="1555668"/>
            <a:ext cx="83735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atin typeface="+mn-ea"/>
              </a:rPr>
              <a:t>Random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Search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for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Hyper-Parameter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Optimization</a:t>
            </a:r>
          </a:p>
          <a:p>
            <a:r>
              <a:rPr kumimoji="1" lang="en-US" altLang="zh-CN" sz="1800" dirty="0">
                <a:latin typeface="+mn-ea"/>
              </a:rPr>
              <a:t>Journal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of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Machine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Learning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2012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42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365662" y="848374"/>
            <a:ext cx="536235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Sequential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Model-Based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Algorithm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3E2CD-38C4-6042-9335-1F72867B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2530933"/>
            <a:ext cx="8712200" cy="3644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9C19C04-7103-5440-887F-3A0EBF4BB975}"/>
              </a:ext>
            </a:extLst>
          </p:cNvPr>
          <p:cNvSpPr txBox="1"/>
          <p:nvPr/>
        </p:nvSpPr>
        <p:spPr>
          <a:xfrm>
            <a:off x="1365662" y="1437790"/>
            <a:ext cx="77308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+mn-ea"/>
              </a:rPr>
              <a:t>Practical </a:t>
            </a:r>
            <a:r>
              <a:rPr kumimoji="1" lang="en" altLang="zh-CN" dirty="0" err="1">
                <a:latin typeface="+mn-ea"/>
              </a:rPr>
              <a:t>bayesian</a:t>
            </a:r>
            <a:r>
              <a:rPr kumimoji="1" lang="en" altLang="zh-CN" dirty="0">
                <a:latin typeface="+mn-ea"/>
              </a:rPr>
              <a:t> optimization of machine learning algorithm</a:t>
            </a:r>
            <a:r>
              <a:rPr kumimoji="1" lang="en-US" altLang="zh-CN" dirty="0">
                <a:latin typeface="+mn-ea"/>
              </a:rPr>
              <a:t>s</a:t>
            </a:r>
            <a:r>
              <a:rPr kumimoji="1" lang="en" altLang="zh-CN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NIPS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2012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96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009403" y="847569"/>
            <a:ext cx="3664137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SMAC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(state-of-the-art)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A1F632-064B-C74D-BE5E-55C390125FB0}"/>
              </a:ext>
            </a:extLst>
          </p:cNvPr>
          <p:cNvSpPr txBox="1"/>
          <p:nvPr/>
        </p:nvSpPr>
        <p:spPr>
          <a:xfrm>
            <a:off x="1009403" y="1405569"/>
            <a:ext cx="90489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+mn-ea"/>
              </a:rPr>
              <a:t>Sequential model-based optimization for general algorithm</a:t>
            </a:r>
            <a:r>
              <a:rPr lang="zh-CN" altLang="en-US" dirty="0">
                <a:latin typeface="+mn-ea"/>
              </a:rPr>
              <a:t> </a:t>
            </a:r>
            <a:r>
              <a:rPr lang="en" altLang="zh-CN" dirty="0">
                <a:latin typeface="+mn-ea"/>
              </a:rPr>
              <a:t>configuration</a:t>
            </a:r>
          </a:p>
          <a:p>
            <a:r>
              <a:rPr lang="en" altLang="zh-CN">
                <a:latin typeface="+mn-ea"/>
              </a:rPr>
              <a:t>International </a:t>
            </a:r>
            <a:r>
              <a:rPr lang="en" altLang="zh-CN" dirty="0">
                <a:latin typeface="+mn-ea"/>
              </a:rPr>
              <a:t>Conference on Learning and Intelligent Optimization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2011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B9CBDA-7237-BD41-8B69-CF287E85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02" y="2575543"/>
            <a:ext cx="7992093" cy="36272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DAC3BC-2F1F-AB45-8088-F56A9A64E094}"/>
              </a:ext>
            </a:extLst>
          </p:cNvPr>
          <p:cNvSpPr txBox="1"/>
          <p:nvPr/>
        </p:nvSpPr>
        <p:spPr>
          <a:xfrm>
            <a:off x="9197544" y="3075709"/>
            <a:ext cx="223256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Auto-Weka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Auto-</a:t>
            </a:r>
            <a:r>
              <a:rPr kumimoji="1" lang="en-US" altLang="zh-CN" dirty="0" err="1">
                <a:latin typeface="+mn-ea"/>
              </a:rPr>
              <a:t>Sklearn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257299" y="1600200"/>
            <a:ext cx="970670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A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k-armed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Bandit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Problem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Repeatedly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choose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one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among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different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actions.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After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each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choice,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Receive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numerical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reward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that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depends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action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has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been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selected.</a:t>
            </a:r>
          </a:p>
          <a:p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objective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is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maximize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expected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total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reward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over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some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time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period.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</a:t>
            </a: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7299" y="720149"/>
            <a:ext cx="4446915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Multi-Armed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Bandit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Problem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30A30F-B0E5-A548-89DD-9E98D7EB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6" y="3360717"/>
            <a:ext cx="4789755" cy="33429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98CADE-475E-B54C-B608-062C913E9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200" y="3508169"/>
            <a:ext cx="6096000" cy="31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0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7" name="文本框 16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333125" y="812489"/>
            <a:ext cx="3521983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Approach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in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this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</a:rPr>
              <a:t>Paper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187ACC-5547-E544-80FA-EE42A9B91BAB}"/>
                  </a:ext>
                </a:extLst>
              </p:cNvPr>
              <p:cNvSpPr txBox="1"/>
              <p:nvPr/>
            </p:nvSpPr>
            <p:spPr>
              <a:xfrm>
                <a:off x="1333125" y="1462843"/>
                <a:ext cx="9892146" cy="5739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+mn-ea"/>
                  </a:rPr>
                  <a:t>At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each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iteration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+mn-ea"/>
                  </a:rPr>
                  <a:t>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agent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choose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arm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and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get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reward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Associate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arm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wit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sequential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hyperparameter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optimization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process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zh-CN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After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choosing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arm,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evaluate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estimated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quality</a:t>
                </a:r>
                <a:r>
                  <a:rPr kumimoji="1"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+mn-ea"/>
                  </a:rPr>
                  <a:t>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then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average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reward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is</a:t>
                </a:r>
              </a:p>
              <a:p>
                <a:endParaRPr kumimoji="1" lang="en-US" altLang="zh-CN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zh-CN" b="0" dirty="0">
                  <a:latin typeface="+mn-ea"/>
                </a:endParaRPr>
              </a:p>
              <a:p>
                <a:pPr/>
                <a:endParaRPr kumimoji="1" lang="en-US" altLang="zh-CN" b="0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goal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is,</a:t>
                </a:r>
                <a:r>
                  <a:rPr kumimoji="1" lang="zh-CN" altLang="en-US" dirty="0">
                    <a:latin typeface="+mn-ea"/>
                  </a:rPr>
                  <a:t> </a:t>
                </a:r>
                <a:endParaRPr kumimoji="1" lang="en-US" altLang="zh-CN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+mn-ea"/>
                  </a:rPr>
                  <a:t> </a:t>
                </a:r>
                <a:endParaRPr kumimoji="1" lang="en-US" altLang="zh-CN" dirty="0">
                  <a:latin typeface="+mn-ea"/>
                </a:endParaRPr>
              </a:p>
              <a:p>
                <a:pPr/>
                <a:endParaRPr kumimoji="1" lang="en-US" altLang="zh-CN" b="0" dirty="0">
                  <a:latin typeface="+mn-ea"/>
                </a:endParaRPr>
              </a:p>
              <a:p>
                <a:endParaRPr kumimoji="1" lang="en-US" altLang="zh-CN" dirty="0">
                  <a:latin typeface="+mn-ea"/>
                </a:endParaRPr>
              </a:p>
              <a:p>
                <a:r>
                  <a:rPr kumimoji="1" lang="en-US" altLang="zh-CN" dirty="0">
                    <a:latin typeface="+mn-ea"/>
                  </a:rPr>
                  <a:t>What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is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the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Strategy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to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choose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arm/learning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algorithm?</a:t>
                </a:r>
              </a:p>
              <a:p>
                <a:endParaRPr kumimoji="1" lang="en-US" altLang="zh-CN" b="0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zh-CN" b="0" dirty="0">
                    <a:latin typeface="+mn-ea"/>
                  </a:rPr>
                  <a:t>-greedy</a:t>
                </a:r>
                <a:r>
                  <a:rPr kumimoji="1" lang="zh-CN" altLang="en-US" b="0" dirty="0">
                    <a:latin typeface="+mn-ea"/>
                  </a:rPr>
                  <a:t> </a:t>
                </a:r>
                <a:r>
                  <a:rPr kumimoji="1" lang="en-US" altLang="zh-CN" b="0" dirty="0">
                    <a:latin typeface="+mn-ea"/>
                  </a:rPr>
                  <a:t>UCB</a:t>
                </a:r>
                <a:r>
                  <a:rPr kumimoji="1" lang="zh-CN" altLang="en-US" b="0" dirty="0">
                    <a:latin typeface="+mn-ea"/>
                  </a:rPr>
                  <a:t> </a:t>
                </a:r>
                <a:r>
                  <a:rPr kumimoji="1" lang="en-US" altLang="zh-CN" b="0" dirty="0" err="1">
                    <a:latin typeface="+mn-ea"/>
                  </a:rPr>
                  <a:t>Softmax</a:t>
                </a:r>
                <a:r>
                  <a:rPr kumimoji="1" lang="zh-CN" altLang="en-US" b="0" dirty="0">
                    <a:latin typeface="+mn-ea"/>
                  </a:rPr>
                  <a:t> </a:t>
                </a:r>
                <a:r>
                  <a:rPr kumimoji="1" lang="en-US" altLang="zh-CN" b="0" dirty="0">
                    <a:latin typeface="+mn-ea"/>
                  </a:rPr>
                  <a:t>Poker</a:t>
                </a:r>
                <a:r>
                  <a:rPr kumimoji="1" lang="zh-CN" altLang="en-US" b="0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Q-learning</a:t>
                </a:r>
                <a:endParaRPr kumimoji="1" lang="en-US" altLang="zh-CN" b="0" dirty="0">
                  <a:latin typeface="+mn-ea"/>
                </a:endParaRPr>
              </a:p>
              <a:p>
                <a:endParaRPr kumimoji="1" lang="en-US" altLang="zh-CN" b="0" dirty="0">
                  <a:latin typeface="+mn-ea"/>
                </a:endParaRPr>
              </a:p>
              <a:p>
                <a:r>
                  <a:rPr kumimoji="1" lang="zh-CN" altLang="en-US" dirty="0">
                    <a:latin typeface="+mn-ea"/>
                  </a:rPr>
                  <a:t>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187ACC-5547-E544-80FA-EE42A9B91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25" y="1462843"/>
                <a:ext cx="9892146" cy="5739072"/>
              </a:xfrm>
              <a:prstGeom prst="rect">
                <a:avLst/>
              </a:prstGeom>
              <a:blipFill>
                <a:blip r:embed="rId3"/>
                <a:stretch>
                  <a:fillRect l="-513" t="-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81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277754" y="479639"/>
            <a:ext cx="1709330" cy="958151"/>
            <a:chOff x="10264691" y="436206"/>
            <a:chExt cx="1709330" cy="958151"/>
          </a:xfrm>
        </p:grpSpPr>
        <p:sp>
          <p:nvSpPr>
            <p:cNvPr id="14" name="文本框 13"/>
            <p:cNvSpPr txBox="1"/>
            <p:nvPr/>
          </p:nvSpPr>
          <p:spPr>
            <a:xfrm>
              <a:off x="10264691" y="819844"/>
              <a:ext cx="1709330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Peking </a:t>
              </a:r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1669" y="436206"/>
              <a:ext cx="595373" cy="59956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48838" y="811426"/>
                <a:ext cx="1784006" cy="461661"/>
              </a:xfrm>
              <a:prstGeom prst="rect">
                <a:avLst/>
              </a:prstGeom>
              <a:noFill/>
            </p:spPr>
            <p:txBody>
              <a:bodyPr wrap="none" lIns="91436" tIns="45718" rIns="91436" bIns="45718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𝑔𝑟𝑒𝑒𝑑𝑦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38" y="811426"/>
                <a:ext cx="1784006" cy="461661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149C525-4B2D-F24B-A631-5221264B2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38" y="2769842"/>
            <a:ext cx="7454900" cy="3784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EC10594-89A9-A942-A7F9-33F8E8792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38" y="1437790"/>
            <a:ext cx="9639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4524</TotalTime>
  <Words>872</Words>
  <Application>Microsoft Macintosh PowerPoint</Application>
  <PresentationFormat>宽屏</PresentationFormat>
  <Paragraphs>181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Segoe UI Semilight</vt:lpstr>
      <vt:lpstr>Arial</vt:lpstr>
      <vt:lpstr>Calibri</vt:lpstr>
      <vt:lpstr>Cambria Math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薛 焕然</cp:lastModifiedBy>
  <cp:revision>444</cp:revision>
  <dcterms:created xsi:type="dcterms:W3CDTF">2015-04-07T16:28:23Z</dcterms:created>
  <dcterms:modified xsi:type="dcterms:W3CDTF">2018-05-21T04:09:30Z</dcterms:modified>
  <cp:category>第一PPT模板网-WWW.1PPT.COM</cp:category>
</cp:coreProperties>
</file>