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69" r:id="rId15"/>
    <p:sldId id="271" r:id="rId16"/>
    <p:sldId id="270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36"/>
  </p:normalViewPr>
  <p:slideViewPr>
    <p:cSldViewPr snapToGrid="0" snapToObjects="1">
      <p:cViewPr varScale="1">
        <p:scale>
          <a:sx n="139" d="100"/>
          <a:sy n="13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8EF20-4303-964C-A8EE-5FDF9AFCB83C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0681D-BB1A-484E-86E7-BC43BFBDE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01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B71D3-C21E-874D-A35E-8F575D3AB9C3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43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69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2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0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4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18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66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92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93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11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8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4368-634B-4B4D-A58B-7B0B8E0A31E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A054-7F58-AC46-A1A1-6101BD6D53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36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Exploring Hidden Dimensions in Parallelizing Convolutional Neural Networks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Zhihao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dirty="0" err="1" smtClean="0"/>
              <a:t>Sina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Charles </a:t>
            </a:r>
            <a:r>
              <a:rPr lang="en-US" altLang="zh-CN" dirty="0"/>
              <a:t>R. </a:t>
            </a:r>
            <a:r>
              <a:rPr lang="en-US" altLang="zh-CN" dirty="0" smtClean="0"/>
              <a:t>Qi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</a:t>
            </a:r>
            <a:r>
              <a:rPr lang="en-US" altLang="zh-CN" dirty="0"/>
              <a:t>Alex </a:t>
            </a:r>
            <a:r>
              <a:rPr lang="en-US" altLang="zh-CN" dirty="0" smtClean="0"/>
              <a:t>Aiken</a:t>
            </a:r>
            <a:endParaRPr lang="zh-CN" altLang="en-US" dirty="0" smtClean="0"/>
          </a:p>
          <a:p>
            <a:r>
              <a:rPr lang="en-US" altLang="zh-CN" dirty="0" smtClean="0"/>
              <a:t>ICML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Cost Model for Parallelism Configurations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83" y="1825625"/>
            <a:ext cx="9906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47" y="1851025"/>
            <a:ext cx="4076700" cy="317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47" y="1838325"/>
            <a:ext cx="2781300" cy="31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83" y="2350256"/>
            <a:ext cx="1231900" cy="355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057" y="2369306"/>
            <a:ext cx="4635500" cy="317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662" y="2369306"/>
            <a:ext cx="1168400" cy="31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783" y="2887587"/>
            <a:ext cx="952500" cy="355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5866" y="2912987"/>
            <a:ext cx="3302000" cy="304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1873" y="2887587"/>
            <a:ext cx="3886200" cy="355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7473" y="3748768"/>
            <a:ext cx="4127500" cy="1435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8389" y="5318805"/>
            <a:ext cx="3962400" cy="355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0789" y="5318805"/>
            <a:ext cx="1562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2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Graph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778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Observation: </a:t>
            </a:r>
            <a:r>
              <a:rPr lang="en-US" altLang="zh-CN" dirty="0"/>
              <a:t>each node is only connected to a few nodes with similar depths in a computation graph 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69" y="2679394"/>
            <a:ext cx="2260600" cy="266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15" y="2615894"/>
            <a:ext cx="2108200" cy="273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740" y="5558316"/>
            <a:ext cx="5321300" cy="111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830" y="5558316"/>
            <a:ext cx="4457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6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 Algorithm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96" y="0"/>
            <a:ext cx="502990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58" y="1353344"/>
            <a:ext cx="5372100" cy="292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55" y="4208114"/>
            <a:ext cx="6045506" cy="210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Graph Algorithm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690"/>
            <a:ext cx="12153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AlexNet</a:t>
            </a:r>
            <a:r>
              <a:rPr kumimoji="1" lang="en-US" altLang="zh-CN" dirty="0" smtClean="0"/>
              <a:t>, VGG-16, Inception-v3</a:t>
            </a:r>
          </a:p>
          <a:p>
            <a:r>
              <a:rPr kumimoji="1" lang="en-US" altLang="zh-CN" dirty="0" smtClean="0"/>
              <a:t>ImageNet-1K    1.2 million images for 1,000 categories</a:t>
            </a:r>
          </a:p>
          <a:p>
            <a:r>
              <a:rPr kumimoji="1" lang="en-US" altLang="zh-CN" dirty="0" smtClean="0"/>
              <a:t>4 machines for each:</a:t>
            </a:r>
          </a:p>
          <a:p>
            <a:pPr lvl="1"/>
            <a:r>
              <a:rPr kumimoji="1" lang="en-US" altLang="zh-CN" dirty="0" smtClean="0"/>
              <a:t>2 x Intel 10-core E5-2600 CPUs, 256 GB RAM</a:t>
            </a:r>
          </a:p>
          <a:p>
            <a:pPr lvl="1"/>
            <a:r>
              <a:rPr kumimoji="1" lang="en-US" altLang="zh-CN" dirty="0" smtClean="0"/>
              <a:t>4 x NVIDIA Tesla P100 GPUs</a:t>
            </a:r>
          </a:p>
          <a:p>
            <a:pPr lvl="1"/>
            <a:r>
              <a:rPr kumimoji="1" lang="en-US" altLang="zh-CN" dirty="0" err="1" smtClean="0"/>
              <a:t>NVLink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100 GB/s EDR </a:t>
            </a:r>
            <a:r>
              <a:rPr kumimoji="1" lang="en-US" altLang="zh-CN" dirty="0" err="1" smtClean="0"/>
              <a:t>Infiniband</a:t>
            </a:r>
            <a:endParaRPr kumimoji="1" lang="en-US" altLang="zh-CN" dirty="0" smtClean="0"/>
          </a:p>
          <a:p>
            <a:r>
              <a:rPr kumimoji="1" lang="en-US" altLang="zh-CN" dirty="0" smtClean="0"/>
              <a:t>Batch size: 32</a:t>
            </a:r>
          </a:p>
          <a:p>
            <a:r>
              <a:rPr kumimoji="1" lang="en-US" altLang="zh-CN" dirty="0" err="1" smtClean="0"/>
              <a:t>TensorFlow</a:t>
            </a:r>
            <a:r>
              <a:rPr kumimoji="1" lang="en-US" altLang="zh-CN" dirty="0" smtClean="0"/>
              <a:t> r1.4  </a:t>
            </a:r>
            <a:r>
              <a:rPr kumimoji="1" lang="en-US" altLang="zh-CN" dirty="0" err="1" smtClean="0"/>
              <a:t>PyTorch</a:t>
            </a:r>
            <a:r>
              <a:rPr kumimoji="1" lang="en-US" altLang="zh-CN" dirty="0" smtClean="0"/>
              <a:t> v0.3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8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91" y="1538550"/>
            <a:ext cx="4815017" cy="3030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11" y="4416552"/>
            <a:ext cx="8643479" cy="22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80" y="2213835"/>
            <a:ext cx="10515600" cy="31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912" y="25505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b="1" dirty="0" smtClean="0"/>
              <a:t>Q&amp;A</a:t>
            </a:r>
            <a:endParaRPr kumimoji="1"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7403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Ways of parallelism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178"/>
            <a:ext cx="10515600" cy="2205674"/>
          </a:xfrm>
        </p:spPr>
        <p:txBody>
          <a:bodyPr>
            <a:noAutofit/>
          </a:bodyPr>
          <a:lstStyle/>
          <a:p>
            <a:r>
              <a:rPr lang="en-US" sz="2800" dirty="0"/>
              <a:t>Data parallelism: partition input data</a:t>
            </a:r>
          </a:p>
          <a:p>
            <a:r>
              <a:rPr lang="en-US" sz="2800" dirty="0"/>
              <a:t>Model parallelism: partition neurons inside one layer</a:t>
            </a:r>
          </a:p>
          <a:p>
            <a:r>
              <a:rPr lang="en-US" sz="2800" dirty="0"/>
              <a:t>Pipeline: partition layers</a:t>
            </a:r>
          </a:p>
          <a:p>
            <a:r>
              <a:rPr lang="en-US" sz="2800" dirty="0" smtClean="0"/>
              <a:t>Hybrid: OWT parallelism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59" y="4058656"/>
            <a:ext cx="9242393" cy="26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Layer-wise parallelism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Inception-v3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 16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GPUs</a:t>
            </a:r>
            <a:endParaRPr kumimoji="1" lang="zh-CN" altLang="en-US" dirty="0" smtClean="0"/>
          </a:p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parallelism &amp; Model parallelism: 11.2x at most</a:t>
            </a:r>
          </a:p>
          <a:p>
            <a:r>
              <a:rPr kumimoji="1" lang="en-US" altLang="zh-CN" dirty="0" smtClean="0"/>
              <a:t>Layer-wise parallelism: 15.5x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Speedup: 1.5-2.9x</a:t>
            </a:r>
          </a:p>
          <a:p>
            <a:r>
              <a:rPr kumimoji="1" lang="en-US" altLang="zh-CN" dirty="0" smtClean="0"/>
              <a:t>Reduce communication costs: 1.3-23.0x</a:t>
            </a:r>
          </a:p>
        </p:txBody>
      </p:sp>
    </p:spTree>
    <p:extLst>
      <p:ext uri="{BB962C8B-B14F-4D97-AF65-F5344CB8AC3E}">
        <p14:creationId xmlns:p14="http://schemas.microsoft.com/office/powerpoint/2010/main" val="20882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Hidden Dimensions in Parallelizing a Layer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70561" cy="4217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404" y="1698951"/>
            <a:ext cx="4378720" cy="42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Hidden Dimensions in Parallelizing a Layer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46" y="1825625"/>
            <a:ext cx="5441458" cy="42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Hidden Dimensions in Parallelizing a Layer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147824"/>
            <a:ext cx="59690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Device graph:</a:t>
            </a:r>
          </a:p>
          <a:p>
            <a:pPr lvl="1"/>
            <a:r>
              <a:rPr kumimoji="1" lang="en-US" altLang="zh-CN" dirty="0" smtClean="0"/>
              <a:t>Node: a device</a:t>
            </a:r>
          </a:p>
          <a:p>
            <a:pPr lvl="1"/>
            <a:r>
              <a:rPr kumimoji="1" lang="en-US" altLang="zh-CN" dirty="0" smtClean="0"/>
              <a:t>Edge: an connection between devices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Computation graph:</a:t>
            </a:r>
          </a:p>
          <a:p>
            <a:pPr lvl="1"/>
            <a:r>
              <a:rPr kumimoji="1" lang="en-US" altLang="zh-CN" dirty="0" smtClean="0"/>
              <a:t>Node: a layer in neural network</a:t>
            </a:r>
          </a:p>
          <a:p>
            <a:pPr lvl="1"/>
            <a:r>
              <a:rPr kumimoji="1" lang="en-US" altLang="zh-CN" dirty="0" smtClean="0"/>
              <a:t>Edge: a tensor 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24" y="1754696"/>
            <a:ext cx="195580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24" y="3640566"/>
            <a:ext cx="1651000" cy="48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474" y="2221262"/>
            <a:ext cx="1130300" cy="495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56" y="2620010"/>
            <a:ext cx="1854200" cy="520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306" y="4048553"/>
            <a:ext cx="13589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698" y="4467653"/>
            <a:ext cx="173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 Definition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976" y="1690688"/>
            <a:ext cx="2469896" cy="316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08" y="2006955"/>
            <a:ext cx="4675632" cy="1204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874" y="3640044"/>
            <a:ext cx="2832100" cy="315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210" y="3952997"/>
            <a:ext cx="4061714" cy="2229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904" y="3950270"/>
            <a:ext cx="4024312" cy="22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                                  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minimize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Assumptions</a:t>
            </a:r>
            <a:r>
              <a:rPr kumimoji="1" lang="zh-CN" altLang="en-US" dirty="0" smtClean="0"/>
              <a:t>：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 each layer is predictable with low variance.</a:t>
            </a:r>
          </a:p>
          <a:p>
            <a:r>
              <a:rPr kumimoji="1" lang="en-US" altLang="zh-CN" dirty="0" smtClean="0"/>
              <a:t>The communication bandwidth can be fully utilized.</a:t>
            </a:r>
          </a:p>
          <a:p>
            <a:r>
              <a:rPr kumimoji="1" lang="en-US" altLang="zh-CN" dirty="0" smtClean="0"/>
              <a:t>The runtime system has negligible overhead.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0" y="1907921"/>
            <a:ext cx="2736264" cy="3845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78" y="1875115"/>
            <a:ext cx="849630" cy="4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8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238</Words>
  <Application>Microsoft Macintosh PowerPoint</Application>
  <PresentationFormat>宽屏</PresentationFormat>
  <Paragraphs>63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宋体</vt:lpstr>
      <vt:lpstr>Arial</vt:lpstr>
      <vt:lpstr>Office 主题</vt:lpstr>
      <vt:lpstr>Exploring Hidden Dimensions in Parallelizing Convolutional Neural Networks </vt:lpstr>
      <vt:lpstr>Ways of parallelism</vt:lpstr>
      <vt:lpstr>Layer-wise parallelism</vt:lpstr>
      <vt:lpstr>Hidden Dimensions in Parallelizing a Layer </vt:lpstr>
      <vt:lpstr>Hidden Dimensions in Parallelizing a Layer </vt:lpstr>
      <vt:lpstr>Hidden Dimensions in Parallelizing a Layer </vt:lpstr>
      <vt:lpstr>Problem Definition</vt:lpstr>
      <vt:lpstr>Problem Definition</vt:lpstr>
      <vt:lpstr>Problem Definition</vt:lpstr>
      <vt:lpstr>Cost Model for Parallelism Configurations</vt:lpstr>
      <vt:lpstr>Graph Algorithm</vt:lpstr>
      <vt:lpstr>Graph Algorithm</vt:lpstr>
      <vt:lpstr>Graph Algorithm</vt:lpstr>
      <vt:lpstr>Experiments</vt:lpstr>
      <vt:lpstr>Experiments</vt:lpstr>
      <vt:lpstr>Experiments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Hidden Dimensions in Parallelizing Convolutional Neural Networks </dc:title>
  <dc:creator>苗 旭鹏</dc:creator>
  <cp:lastModifiedBy>苗 旭鹏</cp:lastModifiedBy>
  <cp:revision>18</cp:revision>
  <dcterms:created xsi:type="dcterms:W3CDTF">2018-05-30T04:19:23Z</dcterms:created>
  <dcterms:modified xsi:type="dcterms:W3CDTF">2018-06-04T04:50:39Z</dcterms:modified>
</cp:coreProperties>
</file>