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1ef4b644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ef4b644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203b186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203b186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1ef4b644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ef4b644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203b186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203b186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203b186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203b186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ef4b644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ef4b64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1ef4b64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1ef4b64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1ef4b644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1ef4b644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1ef4b64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1ef4b64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1ef4b64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1ef4b64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the Impact of Wearable Watches on Fitness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Guillen Montano</a:t>
            </a:r>
            <a:endParaRPr/>
          </a:p>
          <a:p>
            <a:pPr indent="0" lvl="0" marL="0" rtl="0" algn="l">
              <a:spcBef>
                <a:spcPts val="0"/>
              </a:spcBef>
              <a:spcAft>
                <a:spcPts val="0"/>
              </a:spcAft>
              <a:buNone/>
            </a:pPr>
            <a:r>
              <a:rPr lang="en"/>
              <a:t>Diego Alvarado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65500" y="724200"/>
            <a:ext cx="4045200" cy="199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Relationship Between age and calories</a:t>
            </a:r>
            <a:endParaRPr/>
          </a:p>
        </p:txBody>
      </p:sp>
      <p:sp>
        <p:nvSpPr>
          <p:cNvPr id="179" name="Google Shape;179;p22"/>
          <p:cNvSpPr txBox="1"/>
          <p:nvPr>
            <p:ph idx="1" type="subTitle"/>
          </p:nvPr>
        </p:nvSpPr>
        <p:spPr>
          <a:xfrm>
            <a:off x="265500" y="2769000"/>
            <a:ext cx="4097100" cy="15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Analyzing the mean age for each device reveals that the dataset is more representative of a younger demographic. This insight is supported by the scatter plot, which illustrates a trend of decreasing calorie consumption with increasing age. The scatter plot demonstrates a moderate negative correlation between age and calories burned, indicating that, on average, younger users tend to burn more calories compared to older users.</a:t>
            </a:r>
            <a:endParaRPr i="1" sz="1000">
              <a:solidFill>
                <a:srgbClr val="212121"/>
              </a:solidFill>
              <a:latin typeface="Arial"/>
              <a:ea typeface="Arial"/>
              <a:cs typeface="Arial"/>
              <a:sym typeface="Arial"/>
            </a:endParaRPr>
          </a:p>
          <a:p>
            <a:pPr indent="0" lvl="0" marL="0" rtl="0" algn="ctr">
              <a:spcBef>
                <a:spcPts val="0"/>
              </a:spcBef>
              <a:spcAft>
                <a:spcPts val="0"/>
              </a:spcAft>
              <a:buNone/>
            </a:pPr>
            <a:r>
              <a:t/>
            </a:r>
            <a:endParaRPr/>
          </a:p>
        </p:txBody>
      </p:sp>
      <p:pic>
        <p:nvPicPr>
          <p:cNvPr id="180" name="Google Shape;180;p22"/>
          <p:cNvPicPr preferRelativeResize="0"/>
          <p:nvPr/>
        </p:nvPicPr>
        <p:blipFill>
          <a:blip r:embed="rId3">
            <a:alphaModFix/>
          </a:blip>
          <a:stretch>
            <a:fillRect/>
          </a:stretch>
        </p:blipFill>
        <p:spPr>
          <a:xfrm>
            <a:off x="4775950" y="2344100"/>
            <a:ext cx="4197473" cy="2520300"/>
          </a:xfrm>
          <a:prstGeom prst="rect">
            <a:avLst/>
          </a:prstGeom>
          <a:noFill/>
          <a:ln>
            <a:noFill/>
          </a:ln>
        </p:spPr>
      </p:pic>
      <p:pic>
        <p:nvPicPr>
          <p:cNvPr id="181" name="Google Shape;181;p22"/>
          <p:cNvPicPr preferRelativeResize="0"/>
          <p:nvPr/>
        </p:nvPicPr>
        <p:blipFill>
          <a:blip r:embed="rId4">
            <a:alphaModFix/>
          </a:blip>
          <a:stretch>
            <a:fillRect/>
          </a:stretch>
        </p:blipFill>
        <p:spPr>
          <a:xfrm>
            <a:off x="4775950" y="724200"/>
            <a:ext cx="4197474" cy="161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10900" y="205025"/>
            <a:ext cx="4621500" cy="86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Wearable Intensity</a:t>
            </a:r>
            <a:endParaRPr/>
          </a:p>
        </p:txBody>
      </p:sp>
      <p:pic>
        <p:nvPicPr>
          <p:cNvPr id="187" name="Google Shape;187;p23"/>
          <p:cNvPicPr preferRelativeResize="0"/>
          <p:nvPr/>
        </p:nvPicPr>
        <p:blipFill>
          <a:blip r:embed="rId3">
            <a:alphaModFix/>
          </a:blip>
          <a:stretch>
            <a:fillRect/>
          </a:stretch>
        </p:blipFill>
        <p:spPr>
          <a:xfrm>
            <a:off x="4656325" y="0"/>
            <a:ext cx="4487676" cy="2547850"/>
          </a:xfrm>
          <a:prstGeom prst="rect">
            <a:avLst/>
          </a:prstGeom>
          <a:noFill/>
          <a:ln>
            <a:noFill/>
          </a:ln>
        </p:spPr>
      </p:pic>
      <p:pic>
        <p:nvPicPr>
          <p:cNvPr id="188" name="Google Shape;188;p23"/>
          <p:cNvPicPr preferRelativeResize="0"/>
          <p:nvPr/>
        </p:nvPicPr>
        <p:blipFill>
          <a:blip r:embed="rId4">
            <a:alphaModFix/>
          </a:blip>
          <a:stretch>
            <a:fillRect/>
          </a:stretch>
        </p:blipFill>
        <p:spPr>
          <a:xfrm>
            <a:off x="4656325" y="2571750"/>
            <a:ext cx="4487676" cy="2547851"/>
          </a:xfrm>
          <a:prstGeom prst="rect">
            <a:avLst/>
          </a:prstGeom>
          <a:noFill/>
          <a:ln>
            <a:noFill/>
          </a:ln>
        </p:spPr>
      </p:pic>
      <p:sp>
        <p:nvSpPr>
          <p:cNvPr id="189" name="Google Shape;189;p23"/>
          <p:cNvSpPr txBox="1"/>
          <p:nvPr/>
        </p:nvSpPr>
        <p:spPr>
          <a:xfrm>
            <a:off x="295775" y="1309250"/>
            <a:ext cx="4164900" cy="333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analysis reveals that Apple Watch users have an average heart rate intensity that is 20% above their resting rate, compared to 10% above for Fitbit users. This finding suggests that Apple Watch users tend to engage in more intense physical activity. For consumers interested in using wearable technology to support weight loss and enhance fitness, this data implies that the Apple Watch may offer a more intense fitness experience compared to the Fitbit. </a:t>
            </a:r>
            <a:endParaRPr>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95" name="Google Shape;19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With the </a:t>
            </a:r>
            <a:r>
              <a:rPr lang="en" sz="1400"/>
              <a:t>available</a:t>
            </a:r>
            <a:r>
              <a:rPr lang="en" sz="1400"/>
              <a:t> resources for this data project we </a:t>
            </a:r>
            <a:r>
              <a:rPr lang="en" sz="1400"/>
              <a:t>couldn't</a:t>
            </a:r>
            <a:r>
              <a:rPr lang="en" sz="1400"/>
              <a:t> find a complete data set the would fit our </a:t>
            </a:r>
            <a:r>
              <a:rPr lang="en" sz="1400"/>
              <a:t>requirements</a:t>
            </a:r>
            <a:r>
              <a:rPr lang="en" sz="1400"/>
              <a:t> we have </a:t>
            </a:r>
            <a:r>
              <a:rPr lang="en" sz="1400"/>
              <a:t>initially</a:t>
            </a:r>
            <a:r>
              <a:rPr lang="en" sz="1400"/>
              <a:t> planned out. Only certain data sets had majority of the data points that we need to support our hypothesis stated earlier.</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It was challenging to find data that </a:t>
            </a:r>
            <a:r>
              <a:rPr lang="en" sz="1400"/>
              <a:t>provided</a:t>
            </a:r>
            <a:r>
              <a:rPr lang="en" sz="1400"/>
              <a:t> </a:t>
            </a:r>
            <a:r>
              <a:rPr lang="en" sz="1400"/>
              <a:t>details</a:t>
            </a:r>
            <a:r>
              <a:rPr lang="en" sz="1400"/>
              <a:t> information on various devices used across different fitness activities. However, we were able to locate a dataset that </a:t>
            </a:r>
            <a:r>
              <a:rPr lang="en" sz="1400"/>
              <a:t>includes</a:t>
            </a:r>
            <a:r>
              <a:rPr lang="en" sz="1400"/>
              <a:t> two of </a:t>
            </a:r>
            <a:r>
              <a:rPr lang="en" sz="1400"/>
              <a:t>thermos</a:t>
            </a:r>
            <a:r>
              <a:rPr lang="en" sz="1400"/>
              <a:t> popular devices.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This Study does not offer insights into frequency of use for each gadget, so we had to rely on data related to steps and distance covered by users.</a:t>
            </a:r>
            <a:endParaRPr sz="1400"/>
          </a:p>
          <a:p>
            <a:pPr indent="0" lvl="0" marL="45720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1" name="Google Shape;201;p25"/>
          <p:cNvSpPr txBox="1"/>
          <p:nvPr>
            <p:ph idx="1" type="body"/>
          </p:nvPr>
        </p:nvSpPr>
        <p:spPr>
          <a:xfrm>
            <a:off x="311700" y="1229875"/>
            <a:ext cx="8520600" cy="3243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100">
                <a:solidFill>
                  <a:srgbClr val="000000"/>
                </a:solidFill>
              </a:rPr>
              <a:t>Our thorough analysis of the comprehensive data confirms that our hypothesis has been addressed. </a:t>
            </a:r>
            <a:endParaRPr sz="1100">
              <a:solidFill>
                <a:srgbClr val="000000"/>
              </a:solidFill>
            </a:endParaRPr>
          </a:p>
          <a:p>
            <a:pPr indent="-317500" lvl="1" marL="914400" rtl="0" algn="l">
              <a:spcBef>
                <a:spcPts val="0"/>
              </a:spcBef>
              <a:spcAft>
                <a:spcPts val="0"/>
              </a:spcAft>
              <a:buSzPts val="1400"/>
              <a:buChar char="○"/>
            </a:pPr>
            <a:r>
              <a:rPr lang="en" sz="1100">
                <a:solidFill>
                  <a:srgbClr val="222222"/>
                </a:solidFill>
                <a:highlight>
                  <a:schemeClr val="lt1"/>
                </a:highlight>
              </a:rPr>
              <a:t>  </a:t>
            </a:r>
            <a:r>
              <a:rPr b="1" lang="en" sz="1100">
                <a:solidFill>
                  <a:srgbClr val="222222"/>
                </a:solidFill>
                <a:highlight>
                  <a:schemeClr val="lt1"/>
                </a:highlight>
              </a:rPr>
              <a:t>Null Hypothesis: </a:t>
            </a:r>
            <a:r>
              <a:rPr lang="en" sz="1100">
                <a:solidFill>
                  <a:srgbClr val="222222"/>
                </a:solidFill>
                <a:highlight>
                  <a:schemeClr val="lt1"/>
                </a:highlight>
              </a:rPr>
              <a:t>There is no significant improvement by less than 5% in the fitness world such as in one person's weight either using an Apple Watch or using a Fitbit.</a:t>
            </a:r>
            <a:endParaRPr sz="1100">
              <a:solidFill>
                <a:srgbClr val="222222"/>
              </a:solidFill>
              <a:highlight>
                <a:schemeClr val="lt1"/>
              </a:highlight>
            </a:endParaRPr>
          </a:p>
          <a:p>
            <a:pPr indent="-317500" lvl="1" marL="914400" rtl="0" algn="l">
              <a:spcBef>
                <a:spcPts val="0"/>
              </a:spcBef>
              <a:spcAft>
                <a:spcPts val="0"/>
              </a:spcAft>
              <a:buSzPts val="1400"/>
              <a:buChar char="○"/>
            </a:pPr>
            <a:r>
              <a:rPr lang="en" sz="1100">
                <a:solidFill>
                  <a:srgbClr val="222222"/>
                </a:solidFill>
                <a:highlight>
                  <a:schemeClr val="lt1"/>
                </a:highlight>
              </a:rPr>
              <a:t>  </a:t>
            </a:r>
            <a:r>
              <a:rPr b="1" lang="en" sz="1100">
                <a:solidFill>
                  <a:srgbClr val="222222"/>
                </a:solidFill>
                <a:highlight>
                  <a:schemeClr val="lt1"/>
                </a:highlight>
              </a:rPr>
              <a:t>Hypothesis:</a:t>
            </a:r>
            <a:r>
              <a:rPr lang="en" sz="1100">
                <a:solidFill>
                  <a:srgbClr val="222222"/>
                </a:solidFill>
                <a:highlight>
                  <a:schemeClr val="lt1"/>
                </a:highlight>
              </a:rPr>
              <a:t> There is a significant improvement by more than 5% in the fitness world such as one person's weight either using an Apple Watch or using a Fitbit.</a:t>
            </a:r>
            <a:endParaRPr sz="1100">
              <a:solidFill>
                <a:srgbClr val="000000"/>
              </a:solidFill>
            </a:endParaRPr>
          </a:p>
          <a:p>
            <a:pPr indent="-317500" lvl="0" marL="457200" rtl="0" algn="l">
              <a:spcBef>
                <a:spcPts val="0"/>
              </a:spcBef>
              <a:spcAft>
                <a:spcPts val="0"/>
              </a:spcAft>
              <a:buSzPts val="1400"/>
              <a:buChar char="●"/>
            </a:pPr>
            <a:r>
              <a:rPr lang="en" sz="1100">
                <a:solidFill>
                  <a:srgbClr val="000000"/>
                </a:solidFill>
              </a:rPr>
              <a:t>An intriguing observation from our analysis is that Apple Watch users exhibit 8.63% higher intensity in physical activity compared to Fitbit users. This suggests that Apple Watch users are more vigorous in their workouts. However, despite this higher intensity, Fitbit users tend to burn more calories over time. Consequently, it can be inferred that Fitbit users may experience greater improvements in weight management in the long run, even though Apple Watch users are more intense in their gym activities.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In understanding this data we acknowledged that lying down was an activity listed in the data frame if more time was allowed we would have placed a different activity to track more of a fitness aspect rather than a activity that takes little to no effort to do. </a:t>
            </a:r>
            <a:endParaRPr sz="1100">
              <a:solidFill>
                <a:srgbClr val="000000"/>
              </a:solidFill>
            </a:endParaRPr>
          </a:p>
          <a:p>
            <a:pPr indent="-317500" lvl="0" marL="457200" rtl="0" algn="l">
              <a:spcBef>
                <a:spcPts val="0"/>
              </a:spcBef>
              <a:spcAft>
                <a:spcPts val="0"/>
              </a:spcAft>
              <a:buClr>
                <a:schemeClr val="lt1"/>
              </a:buClr>
              <a:buSzPts val="1400"/>
              <a:buChar char="●"/>
            </a:pPr>
            <a:r>
              <a:t/>
            </a:r>
            <a:endParaRPr sz="13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Pt.2</a:t>
            </a:r>
            <a:endParaRPr/>
          </a:p>
        </p:txBody>
      </p:sp>
      <p:sp>
        <p:nvSpPr>
          <p:cNvPr id="207" name="Google Shape;20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Char char="●"/>
            </a:pPr>
            <a:r>
              <a:rPr lang="en" sz="1300">
                <a:solidFill>
                  <a:srgbClr val="000000"/>
                </a:solidFill>
              </a:rPr>
              <a:t>In understanding this data we acknowledged that lying down was an activity listed in the data frame if more time was allowed we would have placed a different activity to track more of a fitness aspect rather than a activity that takes little to no effort to do. "Lying down" is a low-effort activity that does not contribute significantly to fitness measurements, so replacing it with a more relevant activity could enhance the accuracy of evaluating fitness levels and the effectiveness of the wearable devices.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Possible activity: Different exercise regimes (ex: weightlifting, pilates, yoga, cardio, bicycle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By listing activities we could further test the effectiveness in wearables at the gym and track a more detailed data set that will help us support our hypothesis even more. </a:t>
            </a:r>
            <a:endParaRPr sz="1300">
              <a:solidFill>
                <a:srgbClr val="000000"/>
              </a:solidFill>
            </a:endParaRPr>
          </a:p>
          <a:p>
            <a:pPr indent="0" lvl="0" marL="457200" rtl="0" algn="l">
              <a:spcBef>
                <a:spcPts val="1200"/>
              </a:spcBef>
              <a:spcAft>
                <a:spcPts val="1200"/>
              </a:spcAft>
              <a:buNone/>
            </a:pPr>
            <a:r>
              <a:t/>
            </a:r>
            <a:endParaRPr sz="1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Fitness is Flourishing</a:t>
            </a:r>
            <a:endParaRPr sz="850">
              <a:solidFill>
                <a:srgbClr val="2FB41D"/>
              </a:solidFill>
              <a:latin typeface="Arial"/>
              <a:ea typeface="Arial"/>
              <a:cs typeface="Arial"/>
              <a:sym typeface="Arial"/>
            </a:endParaRPr>
          </a:p>
          <a:p>
            <a:pPr indent="0" lvl="0" marL="0" rtl="0" algn="l">
              <a:spcBef>
                <a:spcPts val="0"/>
              </a:spcBef>
              <a:spcAft>
                <a:spcPts val="0"/>
              </a:spcAft>
              <a:buNone/>
            </a:pPr>
            <a:r>
              <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Boom of fitness world</a:t>
            </a:r>
            <a:r>
              <a:rPr lang="en">
                <a:solidFill>
                  <a:schemeClr val="lt1"/>
                </a:solidFill>
              </a:rPr>
              <a:t>:</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450">
                <a:solidFill>
                  <a:srgbClr val="222222"/>
                </a:solidFill>
                <a:highlight>
                  <a:srgbClr val="FFFFFF"/>
                </a:highlight>
                <a:latin typeface="Georgia"/>
                <a:ea typeface="Georgia"/>
                <a:cs typeface="Georgia"/>
                <a:sym typeface="Georgia"/>
              </a:rPr>
              <a:t>Population engaged in USA is increasing.</a:t>
            </a:r>
            <a:endParaRPr sz="1450">
              <a:solidFill>
                <a:srgbClr val="222222"/>
              </a:solidFill>
              <a:highlight>
                <a:srgbClr val="FFFFFF"/>
              </a:highlight>
              <a:latin typeface="Georgia"/>
              <a:ea typeface="Georgia"/>
              <a:cs typeface="Georgia"/>
              <a:sym typeface="Georgia"/>
            </a:endParaRPr>
          </a:p>
          <a:p>
            <a:pPr indent="0" lvl="0" marL="457200" marR="0" rtl="0" algn="l">
              <a:lnSpc>
                <a:spcPct val="115000"/>
              </a:lnSpc>
              <a:spcBef>
                <a:spcPts val="1600"/>
              </a:spcBef>
              <a:spcAft>
                <a:spcPts val="0"/>
              </a:spcAft>
              <a:buNone/>
            </a:pPr>
            <a:r>
              <a:t/>
            </a:r>
            <a:endParaRPr sz="1450">
              <a:solidFill>
                <a:srgbClr val="222222"/>
              </a:solidFill>
              <a:highlight>
                <a:srgbClr val="FFFFFF"/>
              </a:highlight>
              <a:latin typeface="Georgia"/>
              <a:ea typeface="Georgia"/>
              <a:cs typeface="Georgia"/>
              <a:sym typeface="Georgia"/>
            </a:endParaRPr>
          </a:p>
          <a:p>
            <a:pPr indent="-330200" lvl="0" marL="457200" marR="0" rtl="0" algn="l">
              <a:lnSpc>
                <a:spcPct val="115000"/>
              </a:lnSpc>
              <a:spcBef>
                <a:spcPts val="1600"/>
              </a:spcBef>
              <a:spcAft>
                <a:spcPts val="0"/>
              </a:spcAft>
              <a:buSzPts val="1600"/>
              <a:buChar char="●"/>
            </a:pPr>
            <a:r>
              <a:rPr lang="en" sz="1450">
                <a:solidFill>
                  <a:srgbClr val="222222"/>
                </a:solidFill>
                <a:highlight>
                  <a:srgbClr val="FFFFFF"/>
                </a:highlight>
                <a:latin typeface="Georgia"/>
                <a:ea typeface="Georgia"/>
                <a:cs typeface="Georgia"/>
                <a:sym typeface="Georgia"/>
              </a:rPr>
              <a:t>22, 4% of men and 19,9% women 2023.</a:t>
            </a:r>
            <a:endParaRPr sz="1450">
              <a:solidFill>
                <a:srgbClr val="222222"/>
              </a:solidFill>
              <a:highlight>
                <a:srgbClr val="FFFFFF"/>
              </a:highlight>
              <a:latin typeface="Georgia"/>
              <a:ea typeface="Georgia"/>
              <a:cs typeface="Georgia"/>
              <a:sym typeface="Georgia"/>
            </a:endParaRPr>
          </a:p>
          <a:p>
            <a:pPr indent="0" lvl="0" marL="457200" marR="0" rtl="0" algn="l">
              <a:lnSpc>
                <a:spcPct val="115000"/>
              </a:lnSpc>
              <a:spcBef>
                <a:spcPts val="1600"/>
              </a:spcBef>
              <a:spcAft>
                <a:spcPts val="0"/>
              </a:spcAft>
              <a:buNone/>
            </a:pPr>
            <a:r>
              <a:t/>
            </a:r>
            <a:endParaRPr sz="1450">
              <a:solidFill>
                <a:srgbClr val="222222"/>
              </a:solidFill>
              <a:highlight>
                <a:srgbClr val="FFFFFF"/>
              </a:highlight>
              <a:latin typeface="Georgia"/>
              <a:ea typeface="Georgia"/>
              <a:cs typeface="Georgia"/>
              <a:sym typeface="Georgia"/>
            </a:endParaRPr>
          </a:p>
          <a:p>
            <a:pPr indent="-330200" lvl="0" marL="457200" marR="0" rtl="0" algn="l">
              <a:lnSpc>
                <a:spcPct val="115000"/>
              </a:lnSpc>
              <a:spcBef>
                <a:spcPts val="1600"/>
              </a:spcBef>
              <a:spcAft>
                <a:spcPts val="0"/>
              </a:spcAft>
              <a:buSzPts val="1600"/>
              <a:buChar char="●"/>
            </a:pPr>
            <a:r>
              <a:rPr lang="en" sz="1450">
                <a:solidFill>
                  <a:srgbClr val="222222"/>
                </a:solidFill>
                <a:highlight>
                  <a:srgbClr val="FFFFFF"/>
                </a:highlight>
                <a:latin typeface="Georgia"/>
                <a:ea typeface="Georgia"/>
                <a:cs typeface="Georgia"/>
                <a:sym typeface="Georgia"/>
              </a:rPr>
              <a:t>Boom in COVID time.</a:t>
            </a:r>
            <a:endParaRPr sz="1600"/>
          </a:p>
          <a:p>
            <a:pPr indent="0" lvl="0" marL="0" rtl="0" algn="l">
              <a:spcBef>
                <a:spcPts val="1600"/>
              </a:spcBef>
              <a:spcAft>
                <a:spcPts val="1600"/>
              </a:spcAft>
              <a:buNone/>
            </a:pPr>
            <a:r>
              <a:rPr b="1" lang="en" sz="400">
                <a:solidFill>
                  <a:srgbClr val="222222"/>
                </a:solidFill>
                <a:highlight>
                  <a:srgbClr val="FFFFFF"/>
                </a:highlight>
                <a:latin typeface="Georgia"/>
                <a:ea typeface="Georgia"/>
                <a:cs typeface="Georgia"/>
                <a:sym typeface="Georgia"/>
              </a:rPr>
              <a:t>https://www.statista.com/statistics/189562/daily-engagement-of-the-us-poppulation-in-sports-and-exercise/#statisticContaine</a:t>
            </a:r>
            <a:r>
              <a:rPr lang="en" sz="500"/>
              <a:t>r</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Key Fitness Industry Statistics</a:t>
            </a:r>
            <a:endParaRPr sz="1300">
              <a:solidFill>
                <a:schemeClr val="lt1"/>
              </a:solidFill>
            </a:endParaRPr>
          </a:p>
          <a:p>
            <a:pPr indent="0" lvl="0" marL="0" rtl="0" algn="l">
              <a:spcBef>
                <a:spcPts val="0"/>
              </a:spcBef>
              <a:spcAft>
                <a:spcPts val="0"/>
              </a:spcAft>
              <a:buNone/>
            </a:pPr>
            <a:r>
              <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50">
                <a:solidFill>
                  <a:srgbClr val="222222"/>
                </a:solidFill>
                <a:highlight>
                  <a:srgbClr val="FFFFFF"/>
                </a:highlight>
                <a:latin typeface="Georgia"/>
                <a:ea typeface="Georgia"/>
                <a:cs typeface="Georgia"/>
                <a:sym typeface="Georgia"/>
              </a:rPr>
              <a:t>Women has increased 32.2%, compared to a 23.2% of men.</a:t>
            </a:r>
            <a:endParaRPr sz="1450">
              <a:solidFill>
                <a:srgbClr val="222222"/>
              </a:solidFill>
              <a:highlight>
                <a:srgbClr val="FFFFFF"/>
              </a:highlight>
              <a:latin typeface="Georgia"/>
              <a:ea typeface="Georgia"/>
              <a:cs typeface="Georgia"/>
              <a:sym typeface="Georgia"/>
            </a:endParaRPr>
          </a:p>
          <a:p>
            <a:pPr indent="0" lvl="0" marL="457200" rtl="0" algn="l">
              <a:spcBef>
                <a:spcPts val="1600"/>
              </a:spcBef>
              <a:spcAft>
                <a:spcPts val="0"/>
              </a:spcAft>
              <a:buNone/>
            </a:pPr>
            <a:r>
              <a:t/>
            </a:r>
            <a:endParaRPr sz="1450">
              <a:solidFill>
                <a:srgbClr val="222222"/>
              </a:solidFill>
              <a:highlight>
                <a:srgbClr val="FFFFFF"/>
              </a:highlight>
              <a:latin typeface="Georgia"/>
              <a:ea typeface="Georgia"/>
              <a:cs typeface="Georgia"/>
              <a:sym typeface="Georgia"/>
            </a:endParaRPr>
          </a:p>
          <a:p>
            <a:pPr indent="-320675" lvl="0" marL="457200" rtl="0" algn="l">
              <a:spcBef>
                <a:spcPts val="1600"/>
              </a:spcBef>
              <a:spcAft>
                <a:spcPts val="0"/>
              </a:spcAft>
              <a:buClr>
                <a:srgbClr val="222222"/>
              </a:buClr>
              <a:buSzPts val="1450"/>
              <a:buFont typeface="Georgia"/>
              <a:buChar char="●"/>
            </a:pPr>
            <a:r>
              <a:rPr lang="en" sz="1450">
                <a:solidFill>
                  <a:srgbClr val="222222"/>
                </a:solidFill>
                <a:highlight>
                  <a:srgbClr val="FFFFFF"/>
                </a:highlight>
                <a:latin typeface="Georgia"/>
                <a:ea typeface="Georgia"/>
                <a:cs typeface="Georgia"/>
                <a:sym typeface="Georgia"/>
              </a:rPr>
              <a:t>sporting goods sales surged from $22.6M to $40.5M, marking a robust 38.93% growth.</a:t>
            </a:r>
            <a:endParaRPr sz="1450">
              <a:solidFill>
                <a:srgbClr val="222222"/>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 sz="400">
                <a:solidFill>
                  <a:srgbClr val="222222"/>
                </a:solidFill>
                <a:highlight>
                  <a:srgbClr val="FFFFFF"/>
                </a:highlight>
                <a:latin typeface="Georgia"/>
                <a:ea typeface="Georgia"/>
                <a:cs typeface="Georgia"/>
                <a:sym typeface="Georgia"/>
              </a:rPr>
              <a:t>https://www.ptpioneer.com/fitness-industry-statistics/</a:t>
            </a:r>
            <a:endParaRPr b="1" sz="400">
              <a:solidFill>
                <a:srgbClr val="222222"/>
              </a:solidFill>
              <a:highlight>
                <a:srgbClr val="FFFFFF"/>
              </a:highlight>
              <a:latin typeface="Georgia"/>
              <a:ea typeface="Georgia"/>
              <a:cs typeface="Georgia"/>
              <a:sym typeface="Georgia"/>
            </a:endParaRPr>
          </a:p>
        </p:txBody>
      </p:sp>
      <p:sp>
        <p:nvSpPr>
          <p:cNvPr id="102" name="Google Shape;102;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Wearable trends</a:t>
            </a:r>
            <a:endParaRPr>
              <a:solidFill>
                <a:schemeClr val="lt1"/>
              </a:solidFill>
            </a:endParaRPr>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The Principal trend</a:t>
              </a:r>
              <a:endParaRPr/>
            </a:p>
          </p:txBody>
        </p:sp>
      </p:gr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250">
                <a:solidFill>
                  <a:srgbClr val="222222"/>
                </a:solidFill>
                <a:highlight>
                  <a:srgbClr val="FFFFFF"/>
                </a:highlight>
                <a:latin typeface="Georgia"/>
                <a:ea typeface="Georgia"/>
                <a:cs typeface="Georgia"/>
                <a:sym typeface="Georgia"/>
              </a:rPr>
              <a:t>Digital Fitness Technology 79 B. in 2026.</a:t>
            </a:r>
            <a:endParaRPr sz="1250">
              <a:solidFill>
                <a:srgbClr val="222222"/>
              </a:solidFill>
              <a:highlight>
                <a:srgbClr val="FFFFFF"/>
              </a:highlight>
              <a:latin typeface="Georgia"/>
              <a:ea typeface="Georgia"/>
              <a:cs typeface="Georgia"/>
              <a:sym typeface="Georgia"/>
            </a:endParaRPr>
          </a:p>
          <a:p>
            <a:pPr indent="0" lvl="0" marL="457200" marR="0" rtl="0" algn="l">
              <a:lnSpc>
                <a:spcPct val="115000"/>
              </a:lnSpc>
              <a:spcBef>
                <a:spcPts val="1600"/>
              </a:spcBef>
              <a:spcAft>
                <a:spcPts val="0"/>
              </a:spcAft>
              <a:buNone/>
            </a:pPr>
            <a:r>
              <a:t/>
            </a:r>
            <a:endParaRPr sz="1250">
              <a:solidFill>
                <a:srgbClr val="222222"/>
              </a:solidFill>
              <a:highlight>
                <a:srgbClr val="FFFFFF"/>
              </a:highlight>
              <a:latin typeface="Georgia"/>
              <a:ea typeface="Georgia"/>
              <a:cs typeface="Georgia"/>
              <a:sym typeface="Georgia"/>
            </a:endParaRPr>
          </a:p>
          <a:p>
            <a:pPr indent="-317500" lvl="0" marL="457200" marR="0" rtl="0" algn="l">
              <a:lnSpc>
                <a:spcPct val="115000"/>
              </a:lnSpc>
              <a:spcBef>
                <a:spcPts val="1600"/>
              </a:spcBef>
              <a:spcAft>
                <a:spcPts val="0"/>
              </a:spcAft>
              <a:buSzPts val="1400"/>
              <a:buChar char="●"/>
            </a:pPr>
            <a:r>
              <a:rPr lang="en" sz="1250">
                <a:solidFill>
                  <a:srgbClr val="222222"/>
                </a:solidFill>
                <a:highlight>
                  <a:srgbClr val="FFFFFF"/>
                </a:highlight>
                <a:latin typeface="Georgia"/>
                <a:ea typeface="Georgia"/>
                <a:cs typeface="Georgia"/>
                <a:sym typeface="Georgia"/>
              </a:rPr>
              <a:t>Fitness wearable the principal trend</a:t>
            </a:r>
            <a:endParaRPr sz="1250">
              <a:solidFill>
                <a:srgbClr val="222222"/>
              </a:solidFill>
              <a:highlight>
                <a:srgbClr val="FFFFFF"/>
              </a:highlight>
              <a:latin typeface="Georgia"/>
              <a:ea typeface="Georgia"/>
              <a:cs typeface="Georgia"/>
              <a:sym typeface="Georgia"/>
            </a:endParaRPr>
          </a:p>
          <a:p>
            <a:pPr indent="0" lvl="0" marL="457200" marR="0" rtl="0" algn="l">
              <a:lnSpc>
                <a:spcPct val="115000"/>
              </a:lnSpc>
              <a:spcBef>
                <a:spcPts val="1600"/>
              </a:spcBef>
              <a:spcAft>
                <a:spcPts val="0"/>
              </a:spcAft>
              <a:buNone/>
            </a:pPr>
            <a:r>
              <a:t/>
            </a:r>
            <a:endParaRPr sz="1250">
              <a:solidFill>
                <a:srgbClr val="222222"/>
              </a:solidFill>
              <a:highlight>
                <a:srgbClr val="FFFFFF"/>
              </a:highlight>
              <a:latin typeface="Georgia"/>
              <a:ea typeface="Georgia"/>
              <a:cs typeface="Georgia"/>
              <a:sym typeface="Georgia"/>
            </a:endParaRPr>
          </a:p>
          <a:p>
            <a:pPr indent="-317500" lvl="0" marL="457200" marR="0" rtl="0" algn="l">
              <a:lnSpc>
                <a:spcPct val="115000"/>
              </a:lnSpc>
              <a:spcBef>
                <a:spcPts val="1600"/>
              </a:spcBef>
              <a:spcAft>
                <a:spcPts val="0"/>
              </a:spcAft>
              <a:buSzPts val="1400"/>
              <a:buChar char="●"/>
            </a:pPr>
            <a:r>
              <a:rPr lang="en" sz="1250">
                <a:solidFill>
                  <a:srgbClr val="222222"/>
                </a:solidFill>
                <a:highlight>
                  <a:srgbClr val="FFFFFF"/>
                </a:highlight>
                <a:latin typeface="Georgia"/>
                <a:ea typeface="Georgia"/>
                <a:cs typeface="Georgia"/>
                <a:sym typeface="Georgia"/>
              </a:rPr>
              <a:t> Smart Wearable is 86.7 millions of users.</a:t>
            </a:r>
            <a:endParaRPr sz="1250">
              <a:solidFill>
                <a:srgbClr val="222222"/>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200"/>
              <a:t>https://onix-systems.com/blog/top-trends-that-will-impact-digital-fitness-industry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Purpose</a:t>
            </a:r>
            <a:r>
              <a:rPr lang="en"/>
              <a:t> </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Project purpose</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22222"/>
                </a:solidFill>
                <a:highlight>
                  <a:srgbClr val="FFFFFF"/>
                </a:highlight>
                <a:latin typeface="Georgia"/>
                <a:ea typeface="Georgia"/>
                <a:cs typeface="Georgia"/>
                <a:sym typeface="Georgia"/>
              </a:rPr>
              <a:t>Identify technological advancements driving the fitness industry boom.</a:t>
            </a:r>
            <a:endParaRPr sz="1600"/>
          </a:p>
          <a:p>
            <a:pPr indent="0" lvl="0" marL="0" rtl="0" algn="l">
              <a:spcBef>
                <a:spcPts val="800"/>
              </a:spcBef>
              <a:spcAft>
                <a:spcPts val="800"/>
              </a:spcAft>
              <a:buNone/>
            </a:pPr>
            <a:r>
              <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Key Findings</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50">
                <a:solidFill>
                  <a:srgbClr val="222222"/>
                </a:solidFill>
                <a:highlight>
                  <a:srgbClr val="FFFFFF"/>
                </a:highlight>
                <a:latin typeface="Georgia"/>
                <a:ea typeface="Georgia"/>
                <a:cs typeface="Georgia"/>
                <a:sym typeface="Georgia"/>
              </a:rPr>
              <a:t>Wearable devices, especially smartwatches, significantly enhance fitness by helping users monitor and improve health.</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Leading device</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22222"/>
                </a:solidFill>
                <a:highlight>
                  <a:srgbClr val="FFFFFF"/>
                </a:highlight>
                <a:latin typeface="Georgia"/>
                <a:ea typeface="Georgia"/>
                <a:cs typeface="Georgia"/>
                <a:sym typeface="Georgia"/>
              </a:rPr>
              <a:t>Leading Devices: Apple Watch and Fitbit are highlighted as top options</a:t>
            </a:r>
            <a:endParaRPr sz="1450">
              <a:solidFill>
                <a:srgbClr val="222222"/>
              </a:solidFill>
              <a:highlight>
                <a:srgbClr val="FFFFFF"/>
              </a:highlight>
              <a:latin typeface="Georgia"/>
              <a:ea typeface="Georgia"/>
              <a:cs typeface="Georgia"/>
              <a:sym typeface="Georgia"/>
            </a:endParaRPr>
          </a:p>
          <a:p>
            <a:pPr indent="457200" lvl="0" marL="457200" rtl="0" algn="l">
              <a:spcBef>
                <a:spcPts val="800"/>
              </a:spcBef>
              <a:spcAft>
                <a:spcPts val="0"/>
              </a:spcAft>
              <a:buNone/>
            </a:pPr>
            <a:r>
              <a:rPr b="1" lang="en" sz="1450">
                <a:solidFill>
                  <a:srgbClr val="222222"/>
                </a:solidFill>
                <a:highlight>
                  <a:srgbClr val="FFFFFF"/>
                </a:highlight>
                <a:latin typeface="Georgia"/>
                <a:ea typeface="Georgia"/>
                <a:cs typeface="Georgia"/>
                <a:sym typeface="Georgia"/>
              </a:rPr>
              <a:t>Goal:</a:t>
            </a:r>
            <a:endParaRPr b="1" sz="1450">
              <a:solidFill>
                <a:srgbClr val="222222"/>
              </a:solidFill>
              <a:highlight>
                <a:srgbClr val="FFFFFF"/>
              </a:highlight>
              <a:latin typeface="Georgia"/>
              <a:ea typeface="Georgia"/>
              <a:cs typeface="Georgia"/>
              <a:sym typeface="Georgia"/>
            </a:endParaRPr>
          </a:p>
          <a:p>
            <a:pPr indent="0" lvl="0" marL="0" rtl="0" algn="l">
              <a:spcBef>
                <a:spcPts val="800"/>
              </a:spcBef>
              <a:spcAft>
                <a:spcPts val="800"/>
              </a:spcAft>
              <a:buNone/>
            </a:pPr>
            <a:r>
              <a:rPr lang="en" sz="1450">
                <a:solidFill>
                  <a:srgbClr val="222222"/>
                </a:solidFill>
                <a:highlight>
                  <a:srgbClr val="FFFFFF"/>
                </a:highlight>
                <a:latin typeface="Georgia"/>
                <a:ea typeface="Georgia"/>
                <a:cs typeface="Georgia"/>
                <a:sym typeface="Georgia"/>
              </a:rPr>
              <a:t> Guide consumers in choosing the most suitable smartwatch for their fitness goals and needs</a:t>
            </a:r>
            <a:r>
              <a:rPr lang="en" sz="1400"/>
              <a:t>.</a:t>
            </a:r>
            <a:endParaRPr sz="9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26" name="Google Shape;126;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Project</a:t>
            </a:r>
            <a:r>
              <a:rPr lang="en">
                <a:solidFill>
                  <a:schemeClr val="lt1"/>
                </a:solidFill>
              </a:rPr>
              <a:t> Hypothesis</a:t>
            </a:r>
            <a:endParaRPr>
              <a:solidFill>
                <a:schemeClr val="lt1"/>
              </a:solidFill>
            </a:endParaRPr>
          </a:p>
        </p:txBody>
      </p:sp>
      <p:sp>
        <p:nvSpPr>
          <p:cNvPr id="128" name="Google Shape;128;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100">
                <a:solidFill>
                  <a:srgbClr val="222222"/>
                </a:solidFill>
                <a:highlight>
                  <a:srgbClr val="FFFFFF"/>
                </a:highlight>
                <a:latin typeface="Georgia"/>
                <a:ea typeface="Georgia"/>
                <a:cs typeface="Georgia"/>
                <a:sym typeface="Georgia"/>
              </a:rPr>
              <a:t>●  </a:t>
            </a:r>
            <a:r>
              <a:rPr b="1" lang="en" sz="1100">
                <a:solidFill>
                  <a:srgbClr val="222222"/>
                </a:solidFill>
                <a:highlight>
                  <a:srgbClr val="FFFFFF"/>
                </a:highlight>
                <a:latin typeface="Georgia"/>
                <a:ea typeface="Georgia"/>
                <a:cs typeface="Georgia"/>
                <a:sym typeface="Georgia"/>
              </a:rPr>
              <a:t>Null Hypothesis: </a:t>
            </a:r>
            <a:r>
              <a:rPr lang="en" sz="1100">
                <a:solidFill>
                  <a:srgbClr val="222222"/>
                </a:solidFill>
                <a:highlight>
                  <a:srgbClr val="FFFFFF"/>
                </a:highlight>
                <a:latin typeface="Georgia"/>
                <a:ea typeface="Georgia"/>
                <a:cs typeface="Georgia"/>
                <a:sym typeface="Georgia"/>
              </a:rPr>
              <a:t>There is no significant improvement by less than 5% in the fitness world such as in one person's weight either using an Apple Watch or using a Fitbit.</a:t>
            </a:r>
            <a:endParaRPr sz="1100">
              <a:solidFill>
                <a:srgbClr val="222222"/>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 sz="1100">
                <a:solidFill>
                  <a:srgbClr val="222222"/>
                </a:solidFill>
                <a:highlight>
                  <a:srgbClr val="FFFFFF"/>
                </a:highlight>
                <a:latin typeface="Georgia"/>
                <a:ea typeface="Georgia"/>
                <a:cs typeface="Georgia"/>
                <a:sym typeface="Georgia"/>
              </a:rPr>
              <a:t>●  </a:t>
            </a:r>
            <a:r>
              <a:rPr b="1" lang="en" sz="1100">
                <a:solidFill>
                  <a:srgbClr val="222222"/>
                </a:solidFill>
                <a:highlight>
                  <a:srgbClr val="FFFFFF"/>
                </a:highlight>
                <a:latin typeface="Georgia"/>
                <a:ea typeface="Georgia"/>
                <a:cs typeface="Georgia"/>
                <a:sym typeface="Georgia"/>
              </a:rPr>
              <a:t>H1 Hypothesis:</a:t>
            </a:r>
            <a:r>
              <a:rPr lang="en" sz="1100">
                <a:solidFill>
                  <a:srgbClr val="222222"/>
                </a:solidFill>
                <a:highlight>
                  <a:srgbClr val="FFFFFF"/>
                </a:highlight>
                <a:latin typeface="Georgia"/>
                <a:ea typeface="Georgia"/>
                <a:cs typeface="Georgia"/>
                <a:sym typeface="Georgia"/>
              </a:rPr>
              <a:t> There is a significant improvement by more than 5% in the fitness world such as one person's weight either using an Apple Watch or using a Fitbit.</a:t>
            </a:r>
            <a:endParaRPr sz="1100">
              <a:solidFill>
                <a:srgbClr val="000000"/>
              </a:solidFill>
              <a:latin typeface="Arial"/>
              <a:ea typeface="Arial"/>
              <a:cs typeface="Arial"/>
              <a:sym typeface="Arial"/>
            </a:endParaRPr>
          </a:p>
          <a:p>
            <a:pPr indent="0" lvl="0" marL="0" rtl="0" algn="l">
              <a:spcBef>
                <a:spcPts val="1200"/>
              </a:spcBef>
              <a:spcAft>
                <a:spcPts val="800"/>
              </a:spcAft>
              <a:buNone/>
            </a:pPr>
            <a:r>
              <a:t/>
            </a:r>
            <a:endParaRPr b="1" sz="1600"/>
          </a:p>
        </p:txBody>
      </p:sp>
      <p:sp>
        <p:nvSpPr>
          <p:cNvPr id="129" name="Google Shape;129;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Target Audience</a:t>
            </a:r>
            <a:endParaRPr>
              <a:solidFill>
                <a:schemeClr val="lt1"/>
              </a:solidFill>
            </a:endParaRPr>
          </a:p>
        </p:txBody>
      </p:sp>
      <p:sp>
        <p:nvSpPr>
          <p:cNvPr id="131" name="Google Shape;131;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222222"/>
                </a:solidFill>
                <a:highlight>
                  <a:srgbClr val="FFFFFF"/>
                </a:highlight>
                <a:latin typeface="Georgia"/>
                <a:ea typeface="Georgia"/>
                <a:cs typeface="Georgia"/>
                <a:sym typeface="Georgia"/>
              </a:rPr>
              <a:t>Consumers who are considering purchasing a wearable device to support and enhance their fitness journey</a:t>
            </a:r>
            <a:endParaRPr sz="1600">
              <a:solidFill>
                <a:srgbClr val="000000"/>
              </a:solidFill>
              <a:latin typeface="Arial"/>
              <a:ea typeface="Arial"/>
              <a:cs typeface="Arial"/>
              <a:sym typeface="Arial"/>
            </a:endParaRPr>
          </a:p>
          <a:p>
            <a:pPr indent="0" lvl="0" marL="457200" rtl="0" algn="l">
              <a:spcBef>
                <a:spcPts val="0"/>
              </a:spcBef>
              <a:spcAft>
                <a:spcPts val="800"/>
              </a:spcAft>
              <a:buNone/>
            </a:pPr>
            <a:r>
              <a:t/>
            </a:r>
            <a:endParaRPr b="1" sz="1600"/>
          </a:p>
        </p:txBody>
      </p:sp>
      <p:sp>
        <p:nvSpPr>
          <p:cNvPr id="132" name="Google Shape;132;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3" name="Google Shape;133;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Research Question</a:t>
            </a:r>
            <a:endParaRPr>
              <a:solidFill>
                <a:schemeClr val="lt1"/>
              </a:solidFill>
            </a:endParaRPr>
          </a:p>
        </p:txBody>
      </p:sp>
      <p:sp>
        <p:nvSpPr>
          <p:cNvPr id="134" name="Google Shape;134;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22222"/>
                </a:solidFill>
                <a:highlight>
                  <a:srgbClr val="FFFFFF"/>
                </a:highlight>
                <a:latin typeface="Georgia"/>
                <a:ea typeface="Georgia"/>
                <a:cs typeface="Georgia"/>
                <a:sym typeface="Georgia"/>
              </a:rPr>
              <a:t>How do the Apple Watch and Fitbit compare in their effectiveness and impact on fitness outcomes, and what factors should consumers consider when choosing between these devices for their health and fitness goals?</a:t>
            </a:r>
            <a:endParaRPr b="1" sz="1500"/>
          </a:p>
          <a:p>
            <a:pPr indent="0" lvl="0" marL="0" rtl="0" algn="l">
              <a:spcBef>
                <a:spcPts val="0"/>
              </a:spcBef>
              <a:spcAft>
                <a:spcPts val="800"/>
              </a:spcAft>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65500" y="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Comparison</a:t>
            </a:r>
            <a:r>
              <a:rPr lang="en"/>
              <a:t> by activity</a:t>
            </a:r>
            <a:endParaRPr/>
          </a:p>
        </p:txBody>
      </p:sp>
      <p:sp>
        <p:nvSpPr>
          <p:cNvPr id="140" name="Google Shape;140;p17"/>
          <p:cNvSpPr txBox="1"/>
          <p:nvPr>
            <p:ph idx="2" type="body"/>
          </p:nvPr>
        </p:nvSpPr>
        <p:spPr>
          <a:xfrm>
            <a:off x="4939500" y="579250"/>
            <a:ext cx="3837000" cy="384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500"/>
              <a:t>After merging two databases with over 6,264 Apple Watch and Fitbit users, the following analyses were conducted:</a:t>
            </a:r>
            <a:endParaRPr sz="1500"/>
          </a:p>
          <a:p>
            <a:pPr indent="-279400" lvl="0" marL="457200" rtl="0" algn="l">
              <a:spcBef>
                <a:spcPts val="1200"/>
              </a:spcBef>
              <a:spcAft>
                <a:spcPts val="0"/>
              </a:spcAft>
              <a:buClr>
                <a:srgbClr val="000000"/>
              </a:buClr>
              <a:buSzPts val="800"/>
              <a:buFont typeface="Arial"/>
              <a:buChar char="●"/>
            </a:pPr>
            <a:r>
              <a:rPr b="1" lang="en" sz="1500"/>
              <a:t>Activity Analysis:</a:t>
            </a:r>
            <a:r>
              <a:rPr lang="en" sz="1500"/>
              <a:t> Identify 6 different activities as a preference.</a:t>
            </a:r>
            <a:endParaRPr sz="1500"/>
          </a:p>
          <a:p>
            <a:pPr indent="-279400" lvl="0" marL="457200" rtl="0" algn="l">
              <a:spcBef>
                <a:spcPts val="0"/>
              </a:spcBef>
              <a:spcAft>
                <a:spcPts val="0"/>
              </a:spcAft>
              <a:buClr>
                <a:srgbClr val="000000"/>
              </a:buClr>
              <a:buSzPts val="800"/>
              <a:buFont typeface="Arial"/>
              <a:buChar char="●"/>
            </a:pPr>
            <a:r>
              <a:rPr b="1" lang="en" sz="1500"/>
              <a:t>Device Preference: </a:t>
            </a:r>
            <a:r>
              <a:rPr lang="en" sz="1500"/>
              <a:t>Found a preference for Apple devices across different activities.</a:t>
            </a:r>
            <a:endParaRPr sz="1500"/>
          </a:p>
          <a:p>
            <a:pPr indent="-279400" lvl="0" marL="457200" rtl="0" algn="l">
              <a:spcBef>
                <a:spcPts val="0"/>
              </a:spcBef>
              <a:spcAft>
                <a:spcPts val="0"/>
              </a:spcAft>
              <a:buClr>
                <a:srgbClr val="000000"/>
              </a:buClr>
              <a:buSzPts val="800"/>
              <a:buFont typeface="Arial"/>
              <a:buChar char="●"/>
            </a:pPr>
            <a:r>
              <a:rPr b="1" lang="en" sz="1500"/>
              <a:t>Activity Popularity: </a:t>
            </a:r>
            <a:r>
              <a:rPr lang="en" sz="1500"/>
              <a:t>The most favored activity is "Lying," while the least popular is "Running at 7 METs."</a:t>
            </a:r>
            <a:endParaRPr sz="800">
              <a:solidFill>
                <a:srgbClr val="000000"/>
              </a:solidFill>
            </a:endParaRPr>
          </a:p>
          <a:p>
            <a:pPr indent="0" lvl="0" marL="0" rtl="0" algn="l">
              <a:spcBef>
                <a:spcPts val="1200"/>
              </a:spcBef>
              <a:spcAft>
                <a:spcPts val="1600"/>
              </a:spcAft>
              <a:buNone/>
            </a:pPr>
            <a:r>
              <a:t/>
            </a:r>
            <a:endParaRPr/>
          </a:p>
        </p:txBody>
      </p:sp>
      <p:pic>
        <p:nvPicPr>
          <p:cNvPr id="141" name="Google Shape;141;p17"/>
          <p:cNvPicPr preferRelativeResize="0"/>
          <p:nvPr/>
        </p:nvPicPr>
        <p:blipFill>
          <a:blip r:embed="rId3">
            <a:alphaModFix/>
          </a:blip>
          <a:stretch>
            <a:fillRect/>
          </a:stretch>
        </p:blipFill>
        <p:spPr>
          <a:xfrm>
            <a:off x="0" y="1749650"/>
            <a:ext cx="4572001" cy="266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37900" y="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Frequency of use</a:t>
            </a:r>
            <a:endParaRPr/>
          </a:p>
        </p:txBody>
      </p:sp>
      <p:sp>
        <p:nvSpPr>
          <p:cNvPr id="147" name="Google Shape;147;p18"/>
          <p:cNvSpPr txBox="1"/>
          <p:nvPr>
            <p:ph idx="1" type="subTitle"/>
          </p:nvPr>
        </p:nvSpPr>
        <p:spPr>
          <a:xfrm>
            <a:off x="337900" y="1564498"/>
            <a:ext cx="4045200" cy="3286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We will identify the usage frequency by calculating steps and distance. In this analysis, aimed at determining how often users engage with their devices, we found:</a:t>
            </a:r>
            <a:endParaRPr sz="1200"/>
          </a:p>
          <a:p>
            <a:pPr indent="-241300" lvl="0" marL="457200" rtl="0" algn="l">
              <a:lnSpc>
                <a:spcPct val="115000"/>
              </a:lnSpc>
              <a:spcBef>
                <a:spcPts val="1200"/>
              </a:spcBef>
              <a:spcAft>
                <a:spcPts val="0"/>
              </a:spcAft>
              <a:buClr>
                <a:srgbClr val="000000"/>
              </a:buClr>
              <a:buSzPts val="200"/>
              <a:buFont typeface="Arial"/>
              <a:buChar char="●"/>
            </a:pPr>
            <a:r>
              <a:rPr lang="en" sz="1200"/>
              <a:t>The correlation between distance and steps is positive and exceeds 0.6 in both cases, with Apple devices showing a stronger correlation.</a:t>
            </a:r>
            <a:endParaRPr sz="1200"/>
          </a:p>
          <a:p>
            <a:pPr indent="-241300" lvl="0" marL="457200" rtl="0" algn="l">
              <a:lnSpc>
                <a:spcPct val="115000"/>
              </a:lnSpc>
              <a:spcBef>
                <a:spcPts val="0"/>
              </a:spcBef>
              <a:spcAft>
                <a:spcPts val="0"/>
              </a:spcAft>
              <a:buClr>
                <a:srgbClr val="000000"/>
              </a:buClr>
              <a:buSzPts val="200"/>
              <a:buFont typeface="Arial"/>
              <a:buChar char="●"/>
            </a:pPr>
            <a:r>
              <a:rPr lang="en" sz="1200"/>
              <a:t>Apple users, on average, take more steps, but Fitbit users tend to cover greater distances during use.</a:t>
            </a:r>
            <a:endParaRPr sz="1200"/>
          </a:p>
          <a:p>
            <a:pPr indent="0" lvl="0" marL="0" rtl="0" algn="l">
              <a:lnSpc>
                <a:spcPct val="115000"/>
              </a:lnSpc>
              <a:spcBef>
                <a:spcPts val="1200"/>
              </a:spcBef>
              <a:spcAft>
                <a:spcPts val="0"/>
              </a:spcAft>
              <a:buNone/>
            </a:pPr>
            <a:r>
              <a:rPr lang="en" sz="1200"/>
              <a:t>This code efficiently processes and analyzes wearable device data by calculating key metrics such as average steps and distance.</a:t>
            </a:r>
            <a:endParaRPr sz="1200"/>
          </a:p>
          <a:p>
            <a:pPr indent="0" lvl="0" marL="0" rtl="0" algn="ctr">
              <a:spcBef>
                <a:spcPts val="1200"/>
              </a:spcBef>
              <a:spcAft>
                <a:spcPts val="0"/>
              </a:spcAft>
              <a:buNone/>
            </a:pPr>
            <a:r>
              <a:t/>
            </a:r>
            <a:endParaRPr/>
          </a:p>
        </p:txBody>
      </p:sp>
      <p:sp>
        <p:nvSpPr>
          <p:cNvPr id="148" name="Google Shape;14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18"/>
          <p:cNvPicPr preferRelativeResize="0"/>
          <p:nvPr/>
        </p:nvPicPr>
        <p:blipFill>
          <a:blip r:embed="rId3">
            <a:alphaModFix/>
          </a:blip>
          <a:stretch>
            <a:fillRect/>
          </a:stretch>
        </p:blipFill>
        <p:spPr>
          <a:xfrm>
            <a:off x="4755750" y="952799"/>
            <a:ext cx="4204501" cy="2632626"/>
          </a:xfrm>
          <a:prstGeom prst="rect">
            <a:avLst/>
          </a:prstGeom>
          <a:noFill/>
          <a:ln>
            <a:noFill/>
          </a:ln>
        </p:spPr>
      </p:pic>
      <p:pic>
        <p:nvPicPr>
          <p:cNvPr id="150" name="Google Shape;150;p18"/>
          <p:cNvPicPr preferRelativeResize="0"/>
          <p:nvPr/>
        </p:nvPicPr>
        <p:blipFill>
          <a:blip r:embed="rId4">
            <a:alphaModFix/>
          </a:blip>
          <a:stretch>
            <a:fillRect/>
          </a:stretch>
        </p:blipFill>
        <p:spPr>
          <a:xfrm>
            <a:off x="4755750" y="3585436"/>
            <a:ext cx="4204501" cy="672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265500" y="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Gender preferences</a:t>
            </a:r>
            <a:endParaRPr/>
          </a:p>
        </p:txBody>
      </p:sp>
      <p:sp>
        <p:nvSpPr>
          <p:cNvPr id="156" name="Google Shape;156;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9"/>
          <p:cNvSpPr txBox="1"/>
          <p:nvPr>
            <p:ph idx="2" type="body"/>
          </p:nvPr>
        </p:nvSpPr>
        <p:spPr>
          <a:xfrm>
            <a:off x="4972125"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t>The graph reveals a significant preference in for apple watch over fitbit among both genders. Without the presence of gender we can strongly say that Apple watch is viewed as the superior choice in a consumer standpoint.</a:t>
            </a:r>
            <a:endParaRPr sz="1400"/>
          </a:p>
        </p:txBody>
      </p:sp>
      <p:pic>
        <p:nvPicPr>
          <p:cNvPr id="158" name="Google Shape;158;p19"/>
          <p:cNvPicPr preferRelativeResize="0"/>
          <p:nvPr/>
        </p:nvPicPr>
        <p:blipFill>
          <a:blip r:embed="rId3">
            <a:alphaModFix/>
          </a:blip>
          <a:stretch>
            <a:fillRect/>
          </a:stretch>
        </p:blipFill>
        <p:spPr>
          <a:xfrm>
            <a:off x="162600" y="1765975"/>
            <a:ext cx="4250975" cy="2719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325425" y="3408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Distributed Weight</a:t>
            </a:r>
            <a:endParaRPr/>
          </a:p>
        </p:txBody>
      </p:sp>
      <p:sp>
        <p:nvSpPr>
          <p:cNvPr id="164" name="Google Shape;164;p20"/>
          <p:cNvSpPr txBox="1"/>
          <p:nvPr>
            <p:ph idx="1" type="subTitle"/>
          </p:nvPr>
        </p:nvSpPr>
        <p:spPr>
          <a:xfrm>
            <a:off x="368925" y="2260875"/>
            <a:ext cx="4045200" cy="2103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rgbClr val="000000"/>
                </a:solidFill>
              </a:rPr>
              <a:t>The box plots illustrate the distribution of weights among participants in the data collection. The data shows that Apple Watch users have a more varied weight distribution, indicating a broader range of body types within this group. In contrast, Fitbit users exhibit a more concentrated weight range. This suggests that while the user bases of both devices are similar in terms of average weight, the Apple Watch appeals to a more diverse demographic compared to the Fitbit.</a:t>
            </a:r>
            <a:endParaRPr sz="1300">
              <a:solidFill>
                <a:srgbClr val="000000"/>
              </a:solidFill>
            </a:endParaRPr>
          </a:p>
          <a:p>
            <a:pPr indent="0" lvl="0" marL="0" marR="0" rtl="0" algn="l">
              <a:lnSpc>
                <a:spcPct val="115000"/>
              </a:lnSpc>
              <a:spcBef>
                <a:spcPts val="1200"/>
              </a:spcBef>
              <a:spcAft>
                <a:spcPts val="0"/>
              </a:spcAft>
              <a:buNone/>
            </a:pPr>
            <a:r>
              <a:t/>
            </a:r>
            <a:endParaRPr sz="1100"/>
          </a:p>
          <a:p>
            <a:pPr indent="0" lvl="0" marL="50800" marR="50800" rtl="0" algn="l">
              <a:lnSpc>
                <a:spcPct val="110795"/>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pic>
        <p:nvPicPr>
          <p:cNvPr id="165" name="Google Shape;165;p20"/>
          <p:cNvPicPr preferRelativeResize="0"/>
          <p:nvPr/>
        </p:nvPicPr>
        <p:blipFill>
          <a:blip r:embed="rId3">
            <a:alphaModFix/>
          </a:blip>
          <a:stretch>
            <a:fillRect/>
          </a:stretch>
        </p:blipFill>
        <p:spPr>
          <a:xfrm>
            <a:off x="4513975" y="1242960"/>
            <a:ext cx="4583176" cy="2657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265500" y="54650"/>
            <a:ext cx="4045200" cy="10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Calories Burned</a:t>
            </a:r>
            <a:endParaRPr/>
          </a:p>
        </p:txBody>
      </p:sp>
      <p:sp>
        <p:nvSpPr>
          <p:cNvPr id="171" name="Google Shape;171;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1"/>
          <p:cNvSpPr txBox="1"/>
          <p:nvPr>
            <p:ph idx="2" type="body"/>
          </p:nvPr>
        </p:nvSpPr>
        <p:spPr>
          <a:xfrm>
            <a:off x="496125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box plot reveals that Fitbit users burned more calories on average compared to Apple Watch users. This conclusion is drawn from the wider spread of the calorie burn data and the higher median value in the Fitbit user group. The larger range and higher median in the Fitbit box plot indicate that Fitbit users generally have higher calorie expenditure.</a:t>
            </a:r>
            <a:endParaRPr i="1" sz="1000">
              <a:solidFill>
                <a:srgbClr val="212121"/>
              </a:solidFill>
              <a:latin typeface="Arial"/>
              <a:ea typeface="Arial"/>
              <a:cs typeface="Arial"/>
              <a:sym typeface="Arial"/>
            </a:endParaRPr>
          </a:p>
          <a:p>
            <a:pPr indent="0" lvl="0" marL="0" rtl="0" algn="l">
              <a:spcBef>
                <a:spcPts val="1600"/>
              </a:spcBef>
              <a:spcAft>
                <a:spcPts val="1600"/>
              </a:spcAft>
              <a:buNone/>
            </a:pPr>
            <a:r>
              <a:t/>
            </a:r>
            <a:endParaRPr/>
          </a:p>
        </p:txBody>
      </p:sp>
      <p:pic>
        <p:nvPicPr>
          <p:cNvPr id="173" name="Google Shape;173;p21"/>
          <p:cNvPicPr preferRelativeResize="0"/>
          <p:nvPr/>
        </p:nvPicPr>
        <p:blipFill>
          <a:blip r:embed="rId3">
            <a:alphaModFix/>
          </a:blip>
          <a:stretch>
            <a:fillRect/>
          </a:stretch>
        </p:blipFill>
        <p:spPr>
          <a:xfrm>
            <a:off x="87300" y="1799825"/>
            <a:ext cx="4401598" cy="2737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