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4" r:id="rId12"/>
    <p:sldId id="271" r:id="rId13"/>
    <p:sldId id="272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8768E4C-163B-4296-BEDB-3EC8AAE4158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384983-C42D-40F0-BC98-299285E4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3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17712"/>
            <a:ext cx="11582400" cy="345589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5400" b="1" dirty="0">
                <a:ln w="6350">
                  <a:solidFill>
                    <a:schemeClr val="bg1"/>
                  </a:solidFill>
                </a:ln>
                <a:solidFill>
                  <a:schemeClr val="tx2"/>
                </a:solidFill>
                <a:effectLst/>
                <a:latin typeface="Impact" panose="020B0806030902050204" pitchFamily="34" charset="0"/>
                <a:cs typeface="Calibri" panose="020F0502020204030204" pitchFamily="34" charset="0"/>
              </a:rPr>
              <a:t>Help Box: A Life and Body Locator System through a Designed TV Box and Mobile Application for Post-Disaster Rescue Mission in A 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5824"/>
            <a:ext cx="9144000" cy="2151529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Alas, Katrina Isabela A.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Gerolaga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John Paul Simon A.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Magno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Marx Lenin P.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Peralta, Camille M.</a:t>
            </a:r>
          </a:p>
        </p:txBody>
      </p:sp>
    </p:spTree>
    <p:extLst>
      <p:ext uri="{BB962C8B-B14F-4D97-AF65-F5344CB8AC3E}">
        <p14:creationId xmlns:p14="http://schemas.microsoft.com/office/powerpoint/2010/main" val="38493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0038"/>
            <a:ext cx="10972800" cy="559080"/>
          </a:xfrm>
        </p:spPr>
        <p:txBody>
          <a:bodyPr/>
          <a:lstStyle/>
          <a:p>
            <a:r>
              <a:rPr lang="en-US" b="1" dirty="0"/>
              <a:t>Costing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144664"/>
              </p:ext>
            </p:extLst>
          </p:nvPr>
        </p:nvGraphicFramePr>
        <p:xfrm>
          <a:off x="609600" y="992544"/>
          <a:ext cx="10972801" cy="5443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282">
                  <a:extLst>
                    <a:ext uri="{9D8B030D-6E8A-4147-A177-3AD203B41FA5}">
                      <a16:colId xmlns:a16="http://schemas.microsoft.com/office/drawing/2014/main" xmlns="" val="3862485084"/>
                    </a:ext>
                  </a:extLst>
                </a:gridCol>
                <a:gridCol w="3859306">
                  <a:extLst>
                    <a:ext uri="{9D8B030D-6E8A-4147-A177-3AD203B41FA5}">
                      <a16:colId xmlns:a16="http://schemas.microsoft.com/office/drawing/2014/main" xmlns="" val="671764948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xmlns="" val="264929842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xmlns="" val="515339674"/>
                    </a:ext>
                  </a:extLst>
                </a:gridCol>
                <a:gridCol w="3648636">
                  <a:extLst>
                    <a:ext uri="{9D8B030D-6E8A-4147-A177-3AD203B41FA5}">
                      <a16:colId xmlns:a16="http://schemas.microsoft.com/office/drawing/2014/main" xmlns="" val="3404848471"/>
                    </a:ext>
                  </a:extLst>
                </a:gridCol>
              </a:tblGrid>
              <a:tr h="438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QUANTITY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ITEM NAME/PARTS/COMPONENT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UNIT PRICE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AMOUNT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ITEM DESCRIPTION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extLst>
                  <a:ext uri="{0D108BD9-81ED-4DB2-BD59-A6C34878D82A}">
                    <a16:rowId xmlns:a16="http://schemas.microsoft.com/office/drawing/2014/main" xmlns="" val="13059783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Adafruit</a:t>
                      </a: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FONA 808 Mini Cellular GPS GSM Breakout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₱2,609.00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831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₱2,609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GSM and GPS Module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774572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Lithium Polymer Battery </a:t>
                      </a: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2500mAh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₱650.00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831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₱650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Power Source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43256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GPS </a:t>
                      </a: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Antenna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₱247.00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831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₱247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Component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390814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Electric Components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831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₱500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Circuit Component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763612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Raspberry Pi 3B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₱2500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831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₱2500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Server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481397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Sintra</a:t>
                      </a: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Board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₱120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831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₱120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Temporary </a:t>
                      </a: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Casing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201793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ESP8266 </a:t>
                      </a:r>
                      <a:r>
                        <a:rPr lang="en-PH" sz="15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WiFi</a:t>
                      </a: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Module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₱350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831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₱350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WiFi</a:t>
                      </a: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Transmitter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217892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Arduino</a:t>
                      </a: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Uno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₱400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831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₱400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Microcontroller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56090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</a:t>
                      </a:r>
                      <a:r>
                        <a:rPr lang="en-PH" sz="15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Transmitter and Receiver</a:t>
                      </a:r>
                      <a:endParaRPr lang="en-US" sz="15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₱100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831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₱100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 Module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0416">
                <a:tc gridSpan="5">
                  <a:txBody>
                    <a:bodyPr/>
                    <a:lstStyle/>
                    <a:p>
                      <a:pPr marL="2286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Total: 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</a:rPr>
                        <a:t>₱7,476.00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397" marR="4739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285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6518"/>
            <a:ext cx="10972800" cy="1041120"/>
          </a:xfrm>
        </p:spPr>
        <p:txBody>
          <a:bodyPr/>
          <a:lstStyle/>
          <a:p>
            <a:r>
              <a:rPr lang="en-US" dirty="0"/>
              <a:t>Prototype Design</a:t>
            </a:r>
          </a:p>
        </p:txBody>
      </p:sp>
      <p:pic>
        <p:nvPicPr>
          <p:cNvPr id="8" name="Picture 7" descr="C:\Users\Zale Carter Vraem\Downloads\LifeBox-Design\Life Box with Butto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60" y="3389061"/>
            <a:ext cx="3015615" cy="219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Zale Carter Vraem\Downloads\LifeBox-Design\Life Box Right Perspective with Button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23" y="1560261"/>
            <a:ext cx="3448951" cy="2846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Zale Carter Vraem\Downloads\LifeBox-Design\Life Box Top with Button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7" y="1560262"/>
            <a:ext cx="3310255" cy="284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3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76300"/>
          </a:xfrm>
        </p:spPr>
        <p:txBody>
          <a:bodyPr/>
          <a:lstStyle/>
          <a:p>
            <a:r>
              <a:rPr lang="en-US" sz="3600" b="1" dirty="0" smtClean="0"/>
              <a:t>Dashboard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8"/>
          <a:stretch/>
        </p:blipFill>
        <p:spPr>
          <a:xfrm>
            <a:off x="698500" y="876300"/>
            <a:ext cx="10642600" cy="57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76300"/>
          </a:xfrm>
        </p:spPr>
        <p:txBody>
          <a:bodyPr/>
          <a:lstStyle/>
          <a:p>
            <a:r>
              <a:rPr lang="en-US" sz="3600" b="1" dirty="0" smtClean="0"/>
              <a:t>Dashboard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7630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0238"/>
            <a:ext cx="10972800" cy="2860448"/>
          </a:xfrm>
        </p:spPr>
        <p:txBody>
          <a:bodyPr/>
          <a:lstStyle/>
          <a:p>
            <a:r>
              <a:rPr lang="en-US" b="1" dirty="0">
                <a:ln w="6350">
                  <a:solidFill>
                    <a:schemeClr val="bg1"/>
                  </a:solidFill>
                </a:ln>
                <a:latin typeface="Impact" panose="020B0806030902050204" pitchFamily="34" charset="0"/>
                <a:cs typeface="Calibri" panose="020F0502020204030204" pitchFamily="34" charset="0"/>
              </a:rPr>
              <a:t>Help Box: A Life and Body Locator System through a Designed TV Box and Mobile Application for Post-Disaster Rescue Mission in A City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90686"/>
            <a:ext cx="10972800" cy="31797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End of Presentation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296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1" y="0"/>
            <a:ext cx="10972800" cy="1041120"/>
          </a:xfrm>
        </p:spPr>
        <p:txBody>
          <a:bodyPr/>
          <a:lstStyle/>
          <a:p>
            <a:r>
              <a:rPr lang="en-US" sz="4000" b="1" dirty="0" smtClean="0"/>
              <a:t>Survey Questionnaire</a:t>
            </a:r>
            <a:endParaRPr lang="en-US" sz="4000" b="1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xmlns="" id="{C181BE8E-0D88-4161-B207-8C753236B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953591"/>
              </p:ext>
            </p:extLst>
          </p:nvPr>
        </p:nvGraphicFramePr>
        <p:xfrm>
          <a:off x="758369" y="1221803"/>
          <a:ext cx="10744201" cy="442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718">
                  <a:extLst>
                    <a:ext uri="{9D8B030D-6E8A-4147-A177-3AD203B41FA5}">
                      <a16:colId xmlns:a16="http://schemas.microsoft.com/office/drawing/2014/main" xmlns="" val="1927359195"/>
                    </a:ext>
                  </a:extLst>
                </a:gridCol>
                <a:gridCol w="1065752">
                  <a:extLst>
                    <a:ext uri="{9D8B030D-6E8A-4147-A177-3AD203B41FA5}">
                      <a16:colId xmlns:a16="http://schemas.microsoft.com/office/drawing/2014/main" xmlns="" val="143099844"/>
                    </a:ext>
                  </a:extLst>
                </a:gridCol>
                <a:gridCol w="908326">
                  <a:extLst>
                    <a:ext uri="{9D8B030D-6E8A-4147-A177-3AD203B41FA5}">
                      <a16:colId xmlns:a16="http://schemas.microsoft.com/office/drawing/2014/main" xmlns="" val="4097492671"/>
                    </a:ext>
                  </a:extLst>
                </a:gridCol>
                <a:gridCol w="1012135">
                  <a:extLst>
                    <a:ext uri="{9D8B030D-6E8A-4147-A177-3AD203B41FA5}">
                      <a16:colId xmlns:a16="http://schemas.microsoft.com/office/drawing/2014/main" xmlns="" val="3587988618"/>
                    </a:ext>
                  </a:extLst>
                </a:gridCol>
                <a:gridCol w="973206">
                  <a:extLst>
                    <a:ext uri="{9D8B030D-6E8A-4147-A177-3AD203B41FA5}">
                      <a16:colId xmlns:a16="http://schemas.microsoft.com/office/drawing/2014/main" xmlns="" val="1170711721"/>
                    </a:ext>
                  </a:extLst>
                </a:gridCol>
                <a:gridCol w="973206">
                  <a:extLst>
                    <a:ext uri="{9D8B030D-6E8A-4147-A177-3AD203B41FA5}">
                      <a16:colId xmlns:a16="http://schemas.microsoft.com/office/drawing/2014/main" xmlns="" val="884812322"/>
                    </a:ext>
                  </a:extLst>
                </a:gridCol>
                <a:gridCol w="774858">
                  <a:extLst>
                    <a:ext uri="{9D8B030D-6E8A-4147-A177-3AD203B41FA5}">
                      <a16:colId xmlns:a16="http://schemas.microsoft.com/office/drawing/2014/main" xmlns="" val="3062245822"/>
                    </a:ext>
                  </a:extLst>
                </a:gridCol>
              </a:tblGrid>
              <a:tr h="389778"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Questions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0097430"/>
                  </a:ext>
                </a:extLst>
              </a:tr>
              <a:tr h="126677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Strongly</a:t>
                      </a:r>
                    </a:p>
                    <a:p>
                      <a:pPr algn="ctr"/>
                      <a:r>
                        <a:rPr lang="en-PH" sz="1600" dirty="0"/>
                        <a:t>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Disagree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Strongly Disagree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04868139"/>
                  </a:ext>
                </a:extLst>
              </a:tr>
              <a:tr h="97444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iyong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ligtas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inyong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lugar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kung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magkakaroon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iba’t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kalamidad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78343117"/>
                  </a:ext>
                </a:extLst>
              </a:tr>
              <a:tr h="818805">
                <a:tc>
                  <a:txBody>
                    <a:bodyPr/>
                    <a:lstStyle/>
                    <a:p>
                      <a:pPr marL="0" marR="36195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800"/>
                        <a:buFont typeface="Verdana" panose="020B060403050404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sz="1600" spc="4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Natitiyak</a:t>
                      </a:r>
                      <a:r>
                        <a:rPr lang="en-US" sz="1600" spc="4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spc="4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</a:t>
                      </a:r>
                      <a:r>
                        <a:rPr lang="en-US" sz="1600" spc="4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spc="4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</a:t>
                      </a:r>
                      <a:r>
                        <a:rPr lang="en-US" sz="1600" spc="4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spc="4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ang</a:t>
                      </a:r>
                      <a:r>
                        <a:rPr lang="en-US" sz="1600" spc="4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spc="4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iyong</a:t>
                      </a:r>
                      <a:r>
                        <a:rPr lang="en-US" sz="1600" spc="4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spc="4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kaligtasan</a:t>
                      </a:r>
                      <a:r>
                        <a:rPr lang="en-US" sz="1600" spc="4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spc="4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tuwing</a:t>
                      </a:r>
                      <a:r>
                        <a:rPr lang="en-US" sz="1600" spc="4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may </a:t>
                      </a:r>
                      <a:r>
                        <a:rPr lang="en-US" sz="1600" spc="4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sakuna</a:t>
                      </a:r>
                      <a:r>
                        <a:rPr lang="en-US" sz="1600" spc="4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PH" sz="1400" spc="4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85231072"/>
                  </a:ext>
                </a:extLst>
              </a:tr>
              <a:tr h="974446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Mabilis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bahain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inyong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lugar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Kung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hindi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tukuyin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kalamidad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madalas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mangyari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3941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0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1" y="0"/>
            <a:ext cx="10972800" cy="1041120"/>
          </a:xfrm>
        </p:spPr>
        <p:txBody>
          <a:bodyPr/>
          <a:lstStyle/>
          <a:p>
            <a:r>
              <a:rPr lang="en-US" sz="4000" b="1" dirty="0" smtClean="0"/>
              <a:t>Survey Questionnaire</a:t>
            </a:r>
            <a:endParaRPr lang="en-US" sz="4000" b="1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xmlns="" id="{C181BE8E-0D88-4161-B207-8C753236B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37604"/>
              </p:ext>
            </p:extLst>
          </p:nvPr>
        </p:nvGraphicFramePr>
        <p:xfrm>
          <a:off x="758369" y="1221803"/>
          <a:ext cx="10515603" cy="393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554">
                  <a:extLst>
                    <a:ext uri="{9D8B030D-6E8A-4147-A177-3AD203B41FA5}">
                      <a16:colId xmlns:a16="http://schemas.microsoft.com/office/drawing/2014/main" xmlns="" val="1927359195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xmlns="" val="143099844"/>
                    </a:ext>
                  </a:extLst>
                </a:gridCol>
                <a:gridCol w="787790">
                  <a:extLst>
                    <a:ext uri="{9D8B030D-6E8A-4147-A177-3AD203B41FA5}">
                      <a16:colId xmlns:a16="http://schemas.microsoft.com/office/drawing/2014/main" xmlns="" val="4097492671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xmlns="" val="3587988618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xmlns="" val="1170711721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xmlns="" val="884812322"/>
                    </a:ext>
                  </a:extLst>
                </a:gridCol>
                <a:gridCol w="859305">
                  <a:extLst>
                    <a:ext uri="{9D8B030D-6E8A-4147-A177-3AD203B41FA5}">
                      <a16:colId xmlns:a16="http://schemas.microsoft.com/office/drawing/2014/main" xmlns="" val="3062245822"/>
                    </a:ext>
                  </a:extLst>
                </a:gridCol>
              </a:tblGrid>
              <a:tr h="449597"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  <a:latin typeface="+mn-lt"/>
                        </a:rPr>
                        <a:t>Questions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/>
                          </a:solidFill>
                          <a:latin typeface="+mn-lt"/>
                        </a:rPr>
                        <a:t>Mean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0097430"/>
                  </a:ext>
                </a:extLst>
              </a:tr>
              <a:tr h="1461187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+mn-lt"/>
                        </a:rPr>
                        <a:t>Strongly</a:t>
                      </a:r>
                    </a:p>
                    <a:p>
                      <a:pPr algn="ctr"/>
                      <a:r>
                        <a:rPr lang="en-PH" sz="1600" dirty="0">
                          <a:latin typeface="+mn-lt"/>
                        </a:rPr>
                        <a:t>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+mn-lt"/>
                        </a:rPr>
                        <a:t>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+mn-lt"/>
                        </a:rPr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+mn-lt"/>
                        </a:rPr>
                        <a:t>Disagree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>
                          <a:latin typeface="+mn-lt"/>
                        </a:rPr>
                        <a:t>Strongly Disagree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4868139"/>
                  </a:ext>
                </a:extLst>
              </a:tr>
              <a:tr h="112399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nakikita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hakbang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ginagawa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opisyal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inyong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lugar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mabawasan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epekto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kalamidad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8343117"/>
                  </a:ext>
                </a:extLst>
              </a:tr>
              <a:tr h="895993">
                <a:tc>
                  <a:txBody>
                    <a:bodyPr/>
                    <a:lstStyle/>
                    <a:p>
                      <a:pPr marL="0" marR="36195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800"/>
                        <a:buFont typeface="Verdana" panose="020B060403050404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sz="1800" spc="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Mabilis</a:t>
                      </a:r>
                      <a:r>
                        <a:rPr lang="en-US" sz="1800" spc="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bang </a:t>
                      </a:r>
                      <a:r>
                        <a:rPr lang="en-US" sz="1800" spc="4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makarating</a:t>
                      </a:r>
                      <a:r>
                        <a:rPr lang="en-US" sz="1800" spc="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4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ang</a:t>
                      </a:r>
                      <a:r>
                        <a:rPr lang="en-US" sz="1800" spc="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4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tulong</a:t>
                      </a:r>
                      <a:r>
                        <a:rPr lang="en-US" sz="1800" spc="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4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800" spc="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4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inyong</a:t>
                      </a:r>
                      <a:r>
                        <a:rPr lang="en-US" sz="1800" spc="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4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lugar</a:t>
                      </a:r>
                      <a:r>
                        <a:rPr lang="en-US" sz="1800" spc="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4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1800" spc="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4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oras</a:t>
                      </a:r>
                      <a:r>
                        <a:rPr lang="en-US" sz="1800" spc="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4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en-US" sz="1800" spc="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4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sakuna</a:t>
                      </a:r>
                      <a:r>
                        <a:rPr lang="en-US" sz="1800" spc="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PH" sz="1600" spc="4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523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1" y="0"/>
            <a:ext cx="10972800" cy="1041120"/>
          </a:xfrm>
        </p:spPr>
        <p:txBody>
          <a:bodyPr/>
          <a:lstStyle/>
          <a:p>
            <a:r>
              <a:rPr lang="en-US" sz="4000" b="1" dirty="0" smtClean="0"/>
              <a:t>Survey Questionnaire</a:t>
            </a:r>
            <a:endParaRPr lang="en-US" sz="4000" b="1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xmlns="" id="{C181BE8E-0D88-4161-B207-8C753236B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238991"/>
              </p:ext>
            </p:extLst>
          </p:nvPr>
        </p:nvGraphicFramePr>
        <p:xfrm>
          <a:off x="758369" y="1041120"/>
          <a:ext cx="10515603" cy="550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554">
                  <a:extLst>
                    <a:ext uri="{9D8B030D-6E8A-4147-A177-3AD203B41FA5}">
                      <a16:colId xmlns:a16="http://schemas.microsoft.com/office/drawing/2014/main" xmlns="" val="1927359195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xmlns="" val="143099844"/>
                    </a:ext>
                  </a:extLst>
                </a:gridCol>
                <a:gridCol w="787790">
                  <a:extLst>
                    <a:ext uri="{9D8B030D-6E8A-4147-A177-3AD203B41FA5}">
                      <a16:colId xmlns:a16="http://schemas.microsoft.com/office/drawing/2014/main" xmlns="" val="4097492671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xmlns="" val="3587988618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xmlns="" val="1170711721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xmlns="" val="884812322"/>
                    </a:ext>
                  </a:extLst>
                </a:gridCol>
                <a:gridCol w="859305">
                  <a:extLst>
                    <a:ext uri="{9D8B030D-6E8A-4147-A177-3AD203B41FA5}">
                      <a16:colId xmlns:a16="http://schemas.microsoft.com/office/drawing/2014/main" xmlns="" val="3062245822"/>
                    </a:ext>
                  </a:extLst>
                </a:gridCol>
              </a:tblGrid>
              <a:tr h="3897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Questions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0097430"/>
                  </a:ext>
                </a:extLst>
              </a:tr>
              <a:tr h="126677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Strongly</a:t>
                      </a:r>
                    </a:p>
                    <a:p>
                      <a:pPr algn="ctr"/>
                      <a:r>
                        <a:rPr lang="en-PH" sz="1600" dirty="0"/>
                        <a:t>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Disagree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Strongly Disagree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4868139"/>
                  </a:ext>
                </a:extLst>
              </a:tr>
              <a:tr h="974446"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+mn-lt"/>
                        </a:rPr>
                        <a:t>Kung </a:t>
                      </a:r>
                      <a:r>
                        <a:rPr lang="en-PH" sz="1800" dirty="0" err="1" smtClean="0">
                          <a:latin typeface="+mn-lt"/>
                        </a:rPr>
                        <a:t>mayroong</a:t>
                      </a:r>
                      <a:r>
                        <a:rPr lang="en-PH" sz="1800" baseline="0" dirty="0" smtClean="0">
                          <a:latin typeface="+mn-lt"/>
                        </a:rPr>
                        <a:t> device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na</a:t>
                      </a:r>
                      <a:r>
                        <a:rPr lang="en-PH" sz="1800" baseline="0" dirty="0" smtClean="0">
                          <a:latin typeface="+mn-lt"/>
                        </a:rPr>
                        <a:t>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magbibigay</a:t>
                      </a:r>
                      <a:r>
                        <a:rPr lang="en-PH" sz="1800" baseline="0" dirty="0" smtClean="0">
                          <a:latin typeface="+mn-lt"/>
                        </a:rPr>
                        <a:t>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ng</a:t>
                      </a:r>
                      <a:r>
                        <a:rPr lang="en-PH" sz="1800" baseline="0" dirty="0" smtClean="0">
                          <a:latin typeface="+mn-lt"/>
                        </a:rPr>
                        <a:t>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lokasyon</a:t>
                      </a:r>
                      <a:r>
                        <a:rPr lang="en-PH" sz="1800" baseline="0" dirty="0" smtClean="0">
                          <a:latin typeface="+mn-lt"/>
                        </a:rPr>
                        <a:t>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mo</a:t>
                      </a:r>
                      <a:r>
                        <a:rPr lang="en-PH" sz="1800" baseline="0" dirty="0" smtClean="0">
                          <a:latin typeface="+mn-lt"/>
                        </a:rPr>
                        <a:t>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sa</a:t>
                      </a:r>
                      <a:r>
                        <a:rPr lang="en-PH" sz="1800" baseline="0" dirty="0" smtClean="0">
                          <a:latin typeface="+mn-lt"/>
                        </a:rPr>
                        <a:t>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mga</a:t>
                      </a:r>
                      <a:r>
                        <a:rPr lang="en-PH" sz="1800" baseline="0" dirty="0" smtClean="0">
                          <a:latin typeface="+mn-lt"/>
                        </a:rPr>
                        <a:t> rescuers,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gagamitin</a:t>
                      </a:r>
                      <a:r>
                        <a:rPr lang="en-PH" sz="1800" baseline="0" dirty="0" smtClean="0">
                          <a:latin typeface="+mn-lt"/>
                        </a:rPr>
                        <a:t>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mo</a:t>
                      </a:r>
                      <a:r>
                        <a:rPr lang="en-PH" sz="1800" baseline="0" dirty="0" smtClean="0">
                          <a:latin typeface="+mn-lt"/>
                        </a:rPr>
                        <a:t>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ba</a:t>
                      </a:r>
                      <a:r>
                        <a:rPr lang="en-PH" sz="1800" baseline="0" dirty="0" smtClean="0">
                          <a:latin typeface="+mn-lt"/>
                        </a:rPr>
                        <a:t>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ito</a:t>
                      </a:r>
                      <a:r>
                        <a:rPr lang="en-PH" sz="1800" baseline="0" dirty="0" smtClean="0">
                          <a:latin typeface="+mn-lt"/>
                        </a:rPr>
                        <a:t>?</a:t>
                      </a:r>
                      <a:endParaRPr lang="en-PH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8343117"/>
                  </a:ext>
                </a:extLst>
              </a:tr>
              <a:tr h="818805">
                <a:tc>
                  <a:txBody>
                    <a:bodyPr/>
                    <a:lstStyle/>
                    <a:p>
                      <a:pPr marL="0" marR="36195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800"/>
                        <a:buFont typeface="Verdana" panose="020B060403050404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PH" sz="1800" spc="4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 </a:t>
                      </a:r>
                      <a:r>
                        <a:rPr lang="en-PH" sz="1800" spc="4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tingin</a:t>
                      </a:r>
                      <a:r>
                        <a:rPr lang="en-PH" sz="1800" spc="4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</a:t>
                      </a:r>
                      <a:r>
                        <a:rPr lang="en-PH" sz="1800" spc="4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makakatulong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ang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device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ito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para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mabawasan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ang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mga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taong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namamatay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at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nawawala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dahil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mga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PH" sz="1800" spc="40" baseline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kalamidad</a:t>
                      </a:r>
                      <a:r>
                        <a:rPr lang="en-PH" sz="1800" spc="4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PH" sz="1800" spc="4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5231072"/>
                  </a:ext>
                </a:extLst>
              </a:tr>
              <a:tr h="974446">
                <a:tc>
                  <a:txBody>
                    <a:bodyPr/>
                    <a:lstStyle/>
                    <a:p>
                      <a:r>
                        <a:rPr lang="en-PH" sz="1800" dirty="0" smtClean="0">
                          <a:latin typeface="+mn-lt"/>
                        </a:rPr>
                        <a:t>Sa </a:t>
                      </a:r>
                      <a:r>
                        <a:rPr lang="en-PH" sz="1800" dirty="0" err="1" smtClean="0">
                          <a:latin typeface="+mn-lt"/>
                        </a:rPr>
                        <a:t>iyong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palagay</a:t>
                      </a:r>
                      <a:r>
                        <a:rPr lang="en-PH" sz="1800" dirty="0" smtClean="0">
                          <a:latin typeface="+mn-lt"/>
                        </a:rPr>
                        <a:t>, </a:t>
                      </a:r>
                      <a:r>
                        <a:rPr lang="en-PH" sz="1800" dirty="0" err="1" smtClean="0">
                          <a:latin typeface="+mn-lt"/>
                        </a:rPr>
                        <a:t>makakatulong</a:t>
                      </a:r>
                      <a:r>
                        <a:rPr lang="en-PH" sz="1800" dirty="0" smtClean="0">
                          <a:latin typeface="+mn-lt"/>
                        </a:rPr>
                        <a:t> din </a:t>
                      </a:r>
                      <a:r>
                        <a:rPr lang="en-PH" sz="1800" dirty="0" err="1" smtClean="0">
                          <a:latin typeface="+mn-lt"/>
                        </a:rPr>
                        <a:t>ba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ang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pagbibigay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ng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lokasyon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ng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isang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tao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sa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mga</a:t>
                      </a:r>
                      <a:r>
                        <a:rPr lang="en-PH" sz="1800" dirty="0" smtClean="0">
                          <a:latin typeface="+mn-lt"/>
                        </a:rPr>
                        <a:t> rescuers </a:t>
                      </a:r>
                      <a:r>
                        <a:rPr lang="en-PH" sz="1800" dirty="0" err="1" smtClean="0">
                          <a:latin typeface="+mn-lt"/>
                        </a:rPr>
                        <a:t>sa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iba’t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ibang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kalamidad</a:t>
                      </a:r>
                      <a:r>
                        <a:rPr lang="en-PH" sz="1800" dirty="0" smtClean="0">
                          <a:latin typeface="+mn-lt"/>
                        </a:rPr>
                        <a:t> </a:t>
                      </a:r>
                      <a:r>
                        <a:rPr lang="en-PH" sz="1800" dirty="0" err="1" smtClean="0">
                          <a:latin typeface="+mn-lt"/>
                        </a:rPr>
                        <a:t>katulad</a:t>
                      </a:r>
                      <a:r>
                        <a:rPr lang="en-PH" sz="1800" baseline="0" dirty="0" smtClean="0">
                          <a:latin typeface="+mn-lt"/>
                        </a:rPr>
                        <a:t>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ng</a:t>
                      </a:r>
                      <a:r>
                        <a:rPr lang="en-PH" sz="1800" baseline="0" dirty="0" smtClean="0">
                          <a:latin typeface="+mn-lt"/>
                        </a:rPr>
                        <a:t>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paglindol</a:t>
                      </a:r>
                      <a:r>
                        <a:rPr lang="en-PH" sz="1800" baseline="0" dirty="0" smtClean="0">
                          <a:latin typeface="+mn-lt"/>
                        </a:rPr>
                        <a:t>,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pagbaha</a:t>
                      </a:r>
                      <a:r>
                        <a:rPr lang="en-PH" sz="1800" baseline="0" dirty="0" smtClean="0">
                          <a:latin typeface="+mn-lt"/>
                        </a:rPr>
                        <a:t> at </a:t>
                      </a:r>
                      <a:r>
                        <a:rPr lang="en-PH" sz="1800" baseline="0" dirty="0" err="1" smtClean="0">
                          <a:latin typeface="+mn-lt"/>
                        </a:rPr>
                        <a:t>iba</a:t>
                      </a:r>
                      <a:r>
                        <a:rPr lang="en-PH" sz="1800" baseline="0" dirty="0" smtClean="0">
                          <a:latin typeface="+mn-lt"/>
                        </a:rPr>
                        <a:t> pa?</a:t>
                      </a:r>
                      <a:endParaRPr lang="en-PH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3941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/>
              <a:t>Philippines </a:t>
            </a:r>
            <a:r>
              <a:rPr lang="en-US" dirty="0" smtClean="0"/>
              <a:t>has a </a:t>
            </a:r>
            <a:r>
              <a:rPr lang="en-US" dirty="0"/>
              <a:t>vast history about natural disasters</a:t>
            </a:r>
          </a:p>
          <a:p>
            <a:r>
              <a:rPr lang="en-US" dirty="0"/>
              <a:t>Many residents get stranded and fatalities could be found during disasters</a:t>
            </a:r>
          </a:p>
          <a:p>
            <a:r>
              <a:rPr lang="en-US" dirty="0"/>
              <a:t>There are already a number of approaches in dealing with these disasters.</a:t>
            </a:r>
          </a:p>
          <a:p>
            <a:r>
              <a:rPr lang="en-US" dirty="0"/>
              <a:t>Help Box has a ‘distress button’ that sends a distress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9518"/>
            <a:ext cx="10972800" cy="4525963"/>
          </a:xfrm>
        </p:spPr>
        <p:txBody>
          <a:bodyPr/>
          <a:lstStyle/>
          <a:p>
            <a:r>
              <a:rPr lang="en-US" sz="2800" dirty="0"/>
              <a:t>Why did the researchers choose </a:t>
            </a:r>
            <a:r>
              <a:rPr lang="en-US" sz="2800" dirty="0" err="1"/>
              <a:t>Malabon</a:t>
            </a:r>
            <a:r>
              <a:rPr lang="en-US" sz="2800" dirty="0"/>
              <a:t> as the Locale of the Study?</a:t>
            </a:r>
          </a:p>
          <a:p>
            <a:r>
              <a:rPr lang="en-US" sz="2800" dirty="0"/>
              <a:t>What is the socio-demographic profile of the residents in </a:t>
            </a:r>
            <a:r>
              <a:rPr lang="en-US" sz="2800" dirty="0" err="1"/>
              <a:t>Malabon</a:t>
            </a:r>
            <a:r>
              <a:rPr lang="en-US" sz="2800" dirty="0"/>
              <a:t>?</a:t>
            </a:r>
            <a:endParaRPr lang="en-US" sz="2400" dirty="0"/>
          </a:p>
          <a:p>
            <a:endParaRPr lang="en-US" sz="500" dirty="0"/>
          </a:p>
          <a:p>
            <a:r>
              <a:rPr lang="en-US" sz="2800" dirty="0"/>
              <a:t>What are the factors that contribute to the effectiveness of the research study “Help Box: A Life and Body Locator System through a Designed TV Box and Mobile Application for Post-Disaster Rescue Mission in A City”?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13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 </a:t>
            </a:r>
            <a:r>
              <a:rPr lang="en-US" dirty="0" smtClean="0"/>
              <a:t>Framework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Inner workings of Global Positioning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Radio </a:t>
            </a:r>
            <a:r>
              <a:rPr lang="en-US" dirty="0"/>
              <a:t>Frequency Transmission</a:t>
            </a:r>
          </a:p>
          <a:p>
            <a:pPr lvl="1"/>
            <a:r>
              <a:rPr lang="en-US" dirty="0" smtClean="0"/>
              <a:t>2.4 GHz </a:t>
            </a:r>
            <a:r>
              <a:rPr lang="en-US" dirty="0" err="1" smtClean="0"/>
              <a:t>Wifi</a:t>
            </a:r>
            <a:r>
              <a:rPr lang="en-US" dirty="0" smtClean="0"/>
              <a:t> Module </a:t>
            </a:r>
            <a:endParaRPr lang="en-US" dirty="0"/>
          </a:p>
          <a:p>
            <a:pPr lvl="1"/>
            <a:r>
              <a:rPr lang="en-US" dirty="0" smtClean="0"/>
              <a:t>Water Resistance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4758"/>
            <a:ext cx="10972800" cy="821029"/>
          </a:xfrm>
        </p:spPr>
        <p:txBody>
          <a:bodyPr/>
          <a:lstStyle/>
          <a:p>
            <a:r>
              <a:rPr lang="en-US" sz="3600" dirty="0"/>
              <a:t>Research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31066"/>
            <a:ext cx="10972800" cy="5173128"/>
          </a:xfrm>
        </p:spPr>
        <p:txBody>
          <a:bodyPr/>
          <a:lstStyle/>
          <a:p>
            <a:r>
              <a:rPr lang="en-US" sz="2400" dirty="0"/>
              <a:t>Conceptual Framework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21972" y="1033131"/>
            <a:ext cx="11267213" cy="5071484"/>
            <a:chOff x="-2989" y="-375"/>
            <a:chExt cx="63140" cy="53242"/>
          </a:xfrm>
        </p:grpSpPr>
        <p:sp>
          <p:nvSpPr>
            <p:cNvPr id="5" name="AutoShape 204"/>
            <p:cNvSpPr>
              <a:spLocks noChangeArrowheads="1"/>
            </p:cNvSpPr>
            <p:nvPr/>
          </p:nvSpPr>
          <p:spPr bwMode="auto">
            <a:xfrm>
              <a:off x="-2989" y="-375"/>
              <a:ext cx="25118" cy="53242"/>
            </a:xfrm>
            <a:prstGeom prst="roundRect">
              <a:avLst>
                <a:gd name="adj" fmla="val 16667"/>
              </a:avLst>
            </a:prstGeom>
            <a:solidFill>
              <a:schemeClr val="lt1">
                <a:lumMod val="100000"/>
                <a:lumOff val="0"/>
              </a:schemeClr>
            </a:solidFill>
            <a:ln w="254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dirty="0"/>
                <a:t>Knowledge in:</a:t>
              </a:r>
            </a:p>
            <a:p>
              <a:pPr algn="ctr"/>
              <a:r>
                <a:rPr lang="en-US" sz="1200" dirty="0"/>
                <a:t>1. Rescue Operations</a:t>
              </a:r>
            </a:p>
            <a:p>
              <a:pPr algn="ctr"/>
              <a:r>
                <a:rPr lang="en-US" sz="1200" dirty="0"/>
                <a:t>2. Mobile Application Development</a:t>
              </a:r>
            </a:p>
            <a:p>
              <a:pPr algn="ctr"/>
              <a:r>
                <a:rPr lang="en-US" sz="1200" dirty="0"/>
                <a:t>3. Website Development</a:t>
              </a:r>
            </a:p>
            <a:p>
              <a:pPr algn="ctr"/>
              <a:r>
                <a:rPr lang="en-US" sz="1200" dirty="0"/>
                <a:t>4. Electronics</a:t>
              </a:r>
            </a:p>
            <a:p>
              <a:pPr algn="ctr"/>
              <a:r>
                <a:rPr lang="en-US" sz="1200" dirty="0"/>
                <a:t>5. Data Communications</a:t>
              </a:r>
            </a:p>
            <a:p>
              <a:pPr algn="ctr"/>
              <a:r>
                <a:rPr lang="en-US" sz="1200" dirty="0"/>
                <a:t> </a:t>
              </a:r>
            </a:p>
            <a:p>
              <a:pPr algn="ctr"/>
              <a:r>
                <a:rPr lang="en-US" sz="1200" dirty="0"/>
                <a:t>Hardware:</a:t>
              </a:r>
            </a:p>
            <a:p>
              <a:pPr algn="ctr"/>
              <a:r>
                <a:rPr lang="en-US" sz="1200" dirty="0"/>
                <a:t>1.Water Resistant Materials</a:t>
              </a:r>
            </a:p>
            <a:p>
              <a:pPr algn="ctr"/>
              <a:r>
                <a:rPr lang="en-US" sz="1200" dirty="0"/>
                <a:t>2. GPS Module and 2.4 GHz Transmitter</a:t>
              </a:r>
            </a:p>
            <a:p>
              <a:pPr algn="ctr"/>
              <a:r>
                <a:rPr lang="en-US" sz="1200" dirty="0"/>
                <a:t>3.Smartphone</a:t>
              </a:r>
            </a:p>
            <a:p>
              <a:pPr algn="ctr"/>
              <a:r>
                <a:rPr lang="en-US" sz="1200" dirty="0"/>
                <a:t>4. Arduino Uno</a:t>
              </a:r>
            </a:p>
            <a:p>
              <a:pPr algn="ctr"/>
              <a:r>
                <a:rPr lang="en-US" sz="1200" dirty="0"/>
                <a:t>5. RF Transmitter and Receiver</a:t>
              </a:r>
            </a:p>
            <a:p>
              <a:pPr algn="ctr"/>
              <a:r>
                <a:rPr lang="en-US" sz="1200" dirty="0"/>
                <a:t>6. Raspberry Pi</a:t>
              </a:r>
            </a:p>
            <a:p>
              <a:pPr algn="ctr"/>
              <a:r>
                <a:rPr lang="en-US" sz="1200" dirty="0"/>
                <a:t> </a:t>
              </a:r>
            </a:p>
            <a:p>
              <a:pPr algn="ctr"/>
              <a:r>
                <a:rPr lang="en-US" sz="1200" dirty="0"/>
                <a:t>Software</a:t>
              </a:r>
            </a:p>
            <a:p>
              <a:pPr algn="ctr"/>
              <a:r>
                <a:rPr lang="en-US" sz="1200" dirty="0"/>
                <a:t>1. Android Studio</a:t>
              </a:r>
            </a:p>
            <a:p>
              <a:pPr algn="ctr"/>
              <a:r>
                <a:rPr lang="en-US" sz="1200" dirty="0"/>
                <a:t>2. Arduino IDE</a:t>
              </a:r>
            </a:p>
            <a:p>
              <a:pPr algn="ctr"/>
              <a:r>
                <a:rPr lang="en-US" sz="1200" dirty="0"/>
                <a:t>3. Java Programming Language </a:t>
              </a:r>
            </a:p>
            <a:p>
              <a:pPr algn="ctr"/>
              <a:r>
                <a:rPr lang="en-US" sz="1200" dirty="0"/>
                <a:t>4. C++</a:t>
              </a:r>
            </a:p>
            <a:p>
              <a:pPr algn="ctr"/>
              <a:r>
                <a:rPr lang="en-US" sz="1200" dirty="0"/>
                <a:t> </a:t>
              </a:r>
            </a:p>
            <a:p>
              <a:pPr algn="ctr"/>
              <a:r>
                <a:rPr lang="en-US" sz="1200" dirty="0" err="1"/>
                <a:t>Peopleware</a:t>
              </a:r>
              <a:endParaRPr lang="en-US" sz="1200" dirty="0"/>
            </a:p>
            <a:p>
              <a:pPr algn="ctr"/>
              <a:r>
                <a:rPr lang="en-US" sz="1200" dirty="0"/>
                <a:t>1. Respondents</a:t>
              </a:r>
            </a:p>
            <a:p>
              <a:pPr algn="ctr"/>
              <a:r>
                <a:rPr lang="en-US" sz="1200" dirty="0"/>
                <a:t>2. Rescuers</a:t>
              </a:r>
            </a:p>
            <a:p>
              <a:pPr algn="ctr"/>
              <a:r>
                <a:rPr lang="en-US" sz="1200" dirty="0"/>
                <a:t>3. Researchers</a:t>
              </a:r>
            </a:p>
          </p:txBody>
        </p:sp>
        <p:sp>
          <p:nvSpPr>
            <p:cNvPr id="6" name="AutoShape 204"/>
            <p:cNvSpPr>
              <a:spLocks noChangeArrowheads="1"/>
            </p:cNvSpPr>
            <p:nvPr/>
          </p:nvSpPr>
          <p:spPr bwMode="auto">
            <a:xfrm>
              <a:off x="25845" y="-375"/>
              <a:ext cx="14624" cy="51484"/>
            </a:xfrm>
            <a:prstGeom prst="roundRect">
              <a:avLst>
                <a:gd name="adj" fmla="val 16667"/>
              </a:avLst>
            </a:prstGeom>
            <a:solidFill>
              <a:schemeClr val="lt1">
                <a:lumMod val="100000"/>
                <a:lumOff val="0"/>
              </a:schemeClr>
            </a:solidFill>
            <a:ln w="25400">
              <a:solidFill>
                <a:schemeClr val="dk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dirty="0"/>
                <a:t>Device</a:t>
              </a:r>
            </a:p>
            <a:p>
              <a:pPr algn="ctr"/>
              <a:r>
                <a:rPr lang="en-US" dirty="0"/>
                <a:t>Activation</a:t>
              </a:r>
            </a:p>
            <a:p>
              <a:pPr algn="ctr"/>
              <a:r>
                <a:rPr lang="en-US" dirty="0"/>
                <a:t> </a:t>
              </a:r>
            </a:p>
            <a:p>
              <a:pPr algn="ctr"/>
              <a:r>
                <a:rPr lang="en-US" dirty="0"/>
                <a:t>Transmission of Signal</a:t>
              </a:r>
            </a:p>
            <a:p>
              <a:pPr algn="ctr"/>
              <a:r>
                <a:rPr lang="en-US" dirty="0"/>
                <a:t> </a:t>
              </a:r>
            </a:p>
            <a:p>
              <a:pPr algn="ctr"/>
              <a:r>
                <a:rPr lang="en-US" dirty="0"/>
                <a:t>Receiving the Signal to Command Center</a:t>
              </a:r>
            </a:p>
            <a:p>
              <a:pPr algn="ctr"/>
              <a:r>
                <a:rPr lang="en-US" dirty="0"/>
                <a:t> </a:t>
              </a:r>
            </a:p>
            <a:p>
              <a:pPr algn="ctr"/>
              <a:r>
                <a:rPr lang="en-US" dirty="0"/>
                <a:t>Sending the Signal from the Command Center</a:t>
              </a:r>
            </a:p>
            <a:p>
              <a:pPr algn="ctr"/>
              <a:r>
                <a:rPr lang="en-US" dirty="0"/>
                <a:t> </a:t>
              </a:r>
            </a:p>
            <a:p>
              <a:pPr algn="ctr"/>
              <a:r>
                <a:rPr lang="en-US" dirty="0"/>
                <a:t>Relaying the Location of the Help Box to the Rescuers</a:t>
              </a:r>
            </a:p>
            <a:p>
              <a:pPr algn="ctr">
                <a:spcAft>
                  <a:spcPts val="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PH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AutoShape 204"/>
            <p:cNvSpPr>
              <a:spLocks noChangeArrowheads="1"/>
            </p:cNvSpPr>
            <p:nvPr/>
          </p:nvSpPr>
          <p:spPr bwMode="auto">
            <a:xfrm>
              <a:off x="44543" y="157"/>
              <a:ext cx="15608" cy="50952"/>
            </a:xfrm>
            <a:prstGeom prst="roundRect">
              <a:avLst>
                <a:gd name="adj" fmla="val 16667"/>
              </a:avLst>
            </a:prstGeom>
            <a:solidFill>
              <a:schemeClr val="lt1">
                <a:lumMod val="100000"/>
                <a:lumOff val="0"/>
              </a:schemeClr>
            </a:solidFill>
            <a:ln w="25400">
              <a:solidFill>
                <a:schemeClr val="dk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en-PH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+mj-lt"/>
                  <a:ea typeface="Times New Roman" panose="02020603050405020304" pitchFamily="18" charset="0"/>
                </a:rPr>
                <a:t>HELP BOX: A LIFE AND BODY LOCATOR DEVICE THROUGH A DESIGNED TV BOX AND MOBILE APPLICATION FOR POST-DISASTER RESCUE MISSION IN A CITY</a:t>
              </a:r>
              <a:endParaRPr lang="en-PH" dirty="0">
                <a:effectLst/>
                <a:latin typeface="+mj-lt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+mj-lt"/>
                  <a:ea typeface="Times New Roman" panose="02020603050405020304" pitchFamily="18" charset="0"/>
                </a:rPr>
                <a:t> </a:t>
              </a:r>
              <a:endParaRPr lang="en-PH" dirty="0">
                <a:effectLst/>
                <a:latin typeface="+mj-lt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dirty="0">
                  <a:effectLst/>
                  <a:latin typeface="+mj-lt"/>
                  <a:ea typeface="Times New Roman" panose="02020603050405020304" pitchFamily="18" charset="0"/>
                </a:rPr>
                <a:t>USER MANUAL</a:t>
              </a:r>
              <a:endParaRPr lang="en-PH" dirty="0"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881505" y="3650421"/>
            <a:ext cx="4895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163516" y="3634692"/>
            <a:ext cx="4895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3" idx="3"/>
          </p:cNvCxnSpPr>
          <p:nvPr/>
        </p:nvCxnSpPr>
        <p:spPr>
          <a:xfrm flipH="1">
            <a:off x="8431790" y="5940712"/>
            <a:ext cx="1985486" cy="5925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4881505" y="6350709"/>
            <a:ext cx="3550285" cy="3650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</a:t>
            </a:r>
            <a:endParaRPr lang="en-PH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cxnSpLocks/>
            <a:stCxn id="6" idx="2"/>
          </p:cNvCxnSpPr>
          <p:nvPr/>
        </p:nvCxnSpPr>
        <p:spPr>
          <a:xfrm flipH="1">
            <a:off x="6752098" y="5937159"/>
            <a:ext cx="20059" cy="41199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3" idx="1"/>
          </p:cNvCxnSpPr>
          <p:nvPr/>
        </p:nvCxnSpPr>
        <p:spPr>
          <a:xfrm>
            <a:off x="2717800" y="6143157"/>
            <a:ext cx="2163705" cy="39007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Limitation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991469"/>
              </p:ext>
            </p:extLst>
          </p:nvPr>
        </p:nvGraphicFramePr>
        <p:xfrm>
          <a:off x="609600" y="1244600"/>
          <a:ext cx="10972800" cy="546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12592968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164448446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Limitation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243525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Box has GPS to get its location. Even without internet, Help Box will be able to communicate to the GPS satellite.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Help Box cannot detect the state of consciousness</a:t>
                      </a:r>
                      <a:r>
                        <a:rPr lang="en-US" sz="1600" baseline="0" dirty="0"/>
                        <a:t> of a victim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3129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Box has RF Transmitter to send its location to the Command Center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2.4 GHz Transmitter has a range of approximately 8 meters.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8022074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Box also has a 2.4 GHz Transmitter that will serve as a hotspot for additional functionality, adding more accuracy to the rescue operation.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Receivers can only receive data from satellites, and cannot transmit data back to the satellites.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6620988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Box has a compact size that will be able to fit anywhere, and it also has its own battery, making it portable.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times of disaster, Help Box must be carried by the user upon activation in order for the device to update the Command Center of its latest location.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5768397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Box is easy to operate; one push of a button will immediately send a distress signal to the Command Center.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Box is water resistant and shockproof.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the Study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651994"/>
              </p:ext>
            </p:extLst>
          </p:nvPr>
        </p:nvGraphicFramePr>
        <p:xfrm>
          <a:off x="609600" y="1600200"/>
          <a:ext cx="109728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20665024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97278674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1424389547"/>
                    </a:ext>
                  </a:extLst>
                </a:gridCol>
              </a:tblGrid>
              <a:tr h="7948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the community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 the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residents 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at the target area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 the future researchers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7429655"/>
                  </a:ext>
                </a:extLst>
              </a:tr>
              <a:tr h="29897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study will serve as a rescue </a:t>
                      </a:r>
                      <a:r>
                        <a:rPr lang="en-US" baseline="0" dirty="0" smtClean="0"/>
                        <a:t>tool </a:t>
                      </a:r>
                      <a:r>
                        <a:rPr lang="en-US" baseline="0" dirty="0"/>
                        <a:t>that can help rescue stranded persons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study will help decrease the number of casualties in every disaster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As</a:t>
                      </a:r>
                      <a:r>
                        <a:rPr lang="en-US" baseline="0" dirty="0"/>
                        <a:t> the main beneficiary, t</a:t>
                      </a:r>
                      <a:r>
                        <a:rPr lang="en-US" dirty="0"/>
                        <a:t>he resident where</a:t>
                      </a:r>
                      <a:r>
                        <a:rPr lang="en-US" baseline="0" dirty="0"/>
                        <a:t> the Help Box is deployed </a:t>
                      </a:r>
                      <a:r>
                        <a:rPr lang="en-US" dirty="0"/>
                        <a:t>can be</a:t>
                      </a:r>
                      <a:r>
                        <a:rPr lang="en-US" baseline="0" dirty="0"/>
                        <a:t> easily found to be evacuated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study will state additional functions that can be integrated with a compact box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870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0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051305" y="1089857"/>
            <a:ext cx="2748593" cy="427196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Rescuers</a:t>
            </a:r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027" y="1139136"/>
            <a:ext cx="4872201" cy="427196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Help Box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36807" y="1139136"/>
            <a:ext cx="3197001" cy="4271962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Command Center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3584279" y="3662228"/>
            <a:ext cx="595" cy="12929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465615" y="2416415"/>
            <a:ext cx="595" cy="12929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10431678" y="2355283"/>
            <a:ext cx="595" cy="12929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549604" y="2390043"/>
            <a:ext cx="595" cy="12929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376601" y="2369264"/>
            <a:ext cx="595" cy="12929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07490" y="3651472"/>
            <a:ext cx="149987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09475" y="3600845"/>
            <a:ext cx="2671896" cy="231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Diagram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756775" y="3615250"/>
            <a:ext cx="149987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30885" y="3225838"/>
            <a:ext cx="1437694" cy="723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Charging Module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09600" y="1960788"/>
            <a:ext cx="1437694" cy="723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Battery Module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399899" y="3225838"/>
            <a:ext cx="2258692" cy="723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543516" y="4363351"/>
            <a:ext cx="2013366" cy="9198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 Module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2543516" y="1729024"/>
            <a:ext cx="2013367" cy="10832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Close-Range Tracking Module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9484900" y="3119468"/>
            <a:ext cx="1881402" cy="1072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Application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363839" y="3275117"/>
            <a:ext cx="2258692" cy="723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409034" y="1964367"/>
            <a:ext cx="2013366" cy="8637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923188" y="3177142"/>
            <a:ext cx="1223153" cy="9198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 Module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9401476" y="1855136"/>
            <a:ext cx="2048250" cy="1072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Smartphone’s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93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6518"/>
            <a:ext cx="10972800" cy="1041120"/>
          </a:xfrm>
        </p:spPr>
        <p:txBody>
          <a:bodyPr/>
          <a:lstStyle/>
          <a:p>
            <a:r>
              <a:rPr lang="en-US" b="1" dirty="0" smtClean="0"/>
              <a:t>System Process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74550" y="1222356"/>
            <a:ext cx="1727200" cy="39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GPS Satellites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024" y="2265233"/>
            <a:ext cx="4264025" cy="2840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Help Box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33128" y="3941501"/>
            <a:ext cx="3424051" cy="127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Rescuers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3128" y="1440093"/>
            <a:ext cx="3443828" cy="180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Headquarters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23644" y="2419257"/>
            <a:ext cx="1405763" cy="5390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Receiver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361330" y="4368910"/>
            <a:ext cx="1392129" cy="6401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WIFI Hotspot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849448" y="1806540"/>
            <a:ext cx="1181506" cy="5503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Receiver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809193" y="4385848"/>
            <a:ext cx="1707722" cy="5741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Smartphone’s WIFI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318359" y="2650638"/>
            <a:ext cx="1435100" cy="5951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Transmitter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129407" y="3364133"/>
            <a:ext cx="1231923" cy="9806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Arduino Uno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0249" y="3805862"/>
            <a:ext cx="904138" cy="332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1276396" y="1791410"/>
            <a:ext cx="498324" cy="33823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0647727">
            <a:off x="4888658" y="2364484"/>
            <a:ext cx="2826007" cy="2808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694677" y="3861644"/>
            <a:ext cx="399749" cy="2213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9290466" y="3497860"/>
            <a:ext cx="486822" cy="2193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020760" y="4279528"/>
            <a:ext cx="1035583" cy="74443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544187" y="1794273"/>
            <a:ext cx="1570038" cy="7401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725037" y="2696963"/>
            <a:ext cx="1638300" cy="479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9098792" y="1937926"/>
            <a:ext cx="397271" cy="20570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9583555" y="4544577"/>
            <a:ext cx="385027" cy="21433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nt Arrow 35"/>
          <p:cNvSpPr/>
          <p:nvPr/>
        </p:nvSpPr>
        <p:spPr>
          <a:xfrm rot="5400000">
            <a:off x="2266703" y="2623347"/>
            <a:ext cx="591566" cy="68707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/>
          <p:nvPr/>
        </p:nvSpPr>
        <p:spPr>
          <a:xfrm rot="5400000" flipH="1">
            <a:off x="3596930" y="3226287"/>
            <a:ext cx="425132" cy="587387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rot="16200000" flipH="1" flipV="1">
            <a:off x="3603612" y="3742390"/>
            <a:ext cx="425132" cy="587387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/>
          <p:nvPr/>
        </p:nvSpPr>
        <p:spPr>
          <a:xfrm rot="10800000">
            <a:off x="10413194" y="2636993"/>
            <a:ext cx="438362" cy="44104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4914195" y="4578329"/>
            <a:ext cx="2749787" cy="1899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1013</Template>
  <TotalTime>3694</TotalTime>
  <Words>872</Words>
  <Application>Microsoft Office PowerPoint</Application>
  <PresentationFormat>Widescreen</PresentationFormat>
  <Paragraphs>265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Impact</vt:lpstr>
      <vt:lpstr>Times New Roman</vt:lpstr>
      <vt:lpstr>Verdana</vt:lpstr>
      <vt:lpstr>Diseño predeterminado</vt:lpstr>
      <vt:lpstr>Help Box: A Life and Body Locator System through a Designed TV Box and Mobile Application for Post-Disaster Rescue Mission in A City</vt:lpstr>
      <vt:lpstr>Overview</vt:lpstr>
      <vt:lpstr>Statement of the Problem</vt:lpstr>
      <vt:lpstr>Research Paradigm</vt:lpstr>
      <vt:lpstr>Research Paradigm</vt:lpstr>
      <vt:lpstr>Scope and Limitation</vt:lpstr>
      <vt:lpstr>Significance of the Study</vt:lpstr>
      <vt:lpstr>Block Diagram</vt:lpstr>
      <vt:lpstr>System Process</vt:lpstr>
      <vt:lpstr>Costing</vt:lpstr>
      <vt:lpstr>Prototype Design</vt:lpstr>
      <vt:lpstr>Dashboard</vt:lpstr>
      <vt:lpstr>Dashboard</vt:lpstr>
      <vt:lpstr>Help Box: A Life and Body Locator System through a Designed TV Box and Mobile Application for Post-Disaster Rescue Mission in A City</vt:lpstr>
      <vt:lpstr>Survey Questionnaire</vt:lpstr>
      <vt:lpstr>Survey Questionnaire</vt:lpstr>
      <vt:lpstr>Survey Questionnaire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Watch: A Life Locator System Through a Designed Wristwatch and Mobile Application for Post-Disaster Rescue Mission in a City</dc:title>
  <dc:creator>DMC Pro</dc:creator>
  <cp:lastModifiedBy>Reinehart Vraem</cp:lastModifiedBy>
  <cp:revision>81</cp:revision>
  <dcterms:created xsi:type="dcterms:W3CDTF">2017-09-24T09:07:01Z</dcterms:created>
  <dcterms:modified xsi:type="dcterms:W3CDTF">2018-03-07T06:33:45Z</dcterms:modified>
</cp:coreProperties>
</file>