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74" r:id="rId4"/>
    <p:sldId id="260" r:id="rId5"/>
    <p:sldId id="266" r:id="rId6"/>
    <p:sldId id="261" r:id="rId7"/>
    <p:sldId id="262" r:id="rId8"/>
    <p:sldId id="275" r:id="rId9"/>
    <p:sldId id="269" r:id="rId10"/>
    <p:sldId id="271" r:id="rId11"/>
    <p:sldId id="279" r:id="rId12"/>
    <p:sldId id="281" r:id="rId13"/>
    <p:sldId id="301" r:id="rId14"/>
    <p:sldId id="298" r:id="rId15"/>
    <p:sldId id="285" r:id="rId16"/>
    <p:sldId id="304" r:id="rId17"/>
    <p:sldId id="283" r:id="rId18"/>
    <p:sldId id="302" r:id="rId19"/>
    <p:sldId id="303" r:id="rId20"/>
    <p:sldId id="286" r:id="rId21"/>
    <p:sldId id="294" r:id="rId22"/>
    <p:sldId id="282" r:id="rId23"/>
    <p:sldId id="293" r:id="rId24"/>
    <p:sldId id="306" r:id="rId25"/>
    <p:sldId id="310" r:id="rId26"/>
    <p:sldId id="309" r:id="rId27"/>
    <p:sldId id="292" r:id="rId28"/>
    <p:sldId id="28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30" autoAdjust="0"/>
  </p:normalViewPr>
  <p:slideViewPr>
    <p:cSldViewPr snapToGrid="0">
      <p:cViewPr varScale="1">
        <p:scale>
          <a:sx n="75" d="100"/>
          <a:sy n="75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5650-DDC2-442C-806E-DE40C91F5FE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43322-3A48-47EB-B27F-4F6DA3957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7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3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43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91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9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9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06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35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6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83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33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4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5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6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2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6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43322-3A48-47EB-B27F-4F6DA3957D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4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0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7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7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3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5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5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0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5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62AD-0FFE-4BEC-8FE2-DF2DA5ED658C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F6B3-F8CA-4CAD-A424-6E6FAE5FE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9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9.png"/><Relationship Id="rId21" Type="http://schemas.openxmlformats.org/officeDocument/2006/relationships/image" Target="../media/image49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gif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4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73.png"/><Relationship Id="rId15" Type="http://schemas.openxmlformats.org/officeDocument/2006/relationships/image" Target="../media/image75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jpe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ad-face-emoji-%F0%9F%98%94%F0%9F%98%9F%F0%9F%98%A9%F0%9F%98%AD%F0%9F%98%96/apcmgifpdnhpakoggmocekhmihigllcc?hl=en-G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Early </a:t>
            </a:r>
            <a:r>
              <a:rPr lang="en-US" altLang="ko-KR" sz="4800" b="1" dirty="0" smtClean="0"/>
              <a:t>Stop</a:t>
            </a:r>
            <a:r>
              <a:rPr lang="en-US" altLang="ko-KR" sz="4800" dirty="0" smtClean="0"/>
              <a:t>ping </a:t>
            </a:r>
            <a:br>
              <a:rPr lang="en-US" altLang="ko-KR" sz="4800" dirty="0" smtClean="0"/>
            </a:br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ased on </a:t>
            </a:r>
            <a:r>
              <a:rPr lang="en-US" altLang="ko-KR" sz="4800" b="1" dirty="0" smtClean="0"/>
              <a:t>U</a:t>
            </a:r>
            <a:r>
              <a:rPr lang="en-US" altLang="ko-KR" sz="4800" dirty="0" smtClean="0"/>
              <a:t>nlabeled </a:t>
            </a:r>
            <a:r>
              <a:rPr lang="en-US" altLang="ko-KR" sz="4800" b="1" dirty="0" smtClean="0"/>
              <a:t>S</a:t>
            </a:r>
            <a:r>
              <a:rPr lang="en-US" altLang="ko-KR" sz="4800" dirty="0" smtClean="0"/>
              <a:t>amples </a:t>
            </a:r>
            <a:br>
              <a:rPr lang="en-US" altLang="ko-KR" sz="4800" dirty="0" smtClean="0"/>
            </a:br>
            <a:r>
              <a:rPr lang="en-US" altLang="ko-KR" sz="4800" dirty="0" smtClean="0"/>
              <a:t>in Text Classification</a:t>
            </a:r>
            <a:endParaRPr lang="ko-KR" altLang="en-US" sz="4800" dirty="0"/>
          </a:p>
        </p:txBody>
      </p:sp>
      <p:pic>
        <p:nvPicPr>
          <p:cNvPr id="1026" name="Picture 2" descr="광주과학기술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117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780" y="4936847"/>
            <a:ext cx="2920440" cy="1696006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3890" y="3771900"/>
            <a:ext cx="10604220" cy="2540000"/>
          </a:xfrm>
        </p:spPr>
        <p:txBody>
          <a:bodyPr>
            <a:noAutofit/>
          </a:bodyPr>
          <a:lstStyle/>
          <a:p>
            <a:r>
              <a:rPr lang="en-US" altLang="ko-KR" dirty="0" err="1" smtClean="0"/>
              <a:t>HongSeok</a:t>
            </a:r>
            <a:r>
              <a:rPr lang="en-US" altLang="ko-KR" dirty="0" smtClean="0"/>
              <a:t> Choi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Dongha</a:t>
            </a:r>
            <a:r>
              <a:rPr lang="en-US" altLang="ko-KR" dirty="0" smtClean="0"/>
              <a:t> Choi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Hyunju</a:t>
            </a:r>
            <a:r>
              <a:rPr lang="en-US" altLang="ko-KR" dirty="0" smtClean="0"/>
              <a:t> Lee</a:t>
            </a:r>
            <a:r>
              <a:rPr lang="en-US" altLang="ko-KR" baseline="30000" dirty="0" smtClean="0"/>
              <a:t>1,2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sz="1800" baseline="30000" dirty="0" smtClean="0"/>
              <a:t>1</a:t>
            </a:r>
            <a:r>
              <a:rPr lang="en-US" altLang="ko-KR" sz="1800" dirty="0" smtClean="0"/>
              <a:t>School of Electrical Engineering and Computer Science, </a:t>
            </a:r>
            <a:br>
              <a:rPr lang="en-US" altLang="ko-KR" sz="1800" dirty="0" smtClean="0"/>
            </a:b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Artificial Intelligence Graduate School, 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Gwangju</a:t>
            </a:r>
            <a:r>
              <a:rPr lang="en-US" altLang="ko-KR" sz="1800" dirty="0" smtClean="0"/>
              <a:t> Institute of Science and Technology (GIST), </a:t>
            </a:r>
            <a:r>
              <a:rPr lang="en-US" altLang="ko-KR" sz="1800" dirty="0" err="1" smtClean="0"/>
              <a:t>Gwangju</a:t>
            </a:r>
            <a:r>
              <a:rPr lang="en-US" altLang="ko-KR" sz="1800" dirty="0" smtClean="0"/>
              <a:t> 61005, South Korea</a:t>
            </a:r>
          </a:p>
          <a:p>
            <a:endParaRPr lang="en-US" altLang="ko-KR" sz="1000" dirty="0" smtClean="0"/>
          </a:p>
          <a:p>
            <a:r>
              <a:rPr lang="en-US" altLang="ko-KR" sz="1800" dirty="0" smtClean="0"/>
              <a:t>{hongking9,hyunjulee}@gist.ac.kr, dongha528@gm.gist.ac.kr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51" y="85247"/>
            <a:ext cx="2486025" cy="1171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76" y="85246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several </a:t>
            </a:r>
            <a:r>
              <a:rPr lang="en-US" altLang="ko-KR" i="1" dirty="0" smtClean="0"/>
              <a:t>non-validation </a:t>
            </a:r>
            <a:r>
              <a:rPr lang="en-US" altLang="ko-KR" dirty="0" smtClean="0"/>
              <a:t>early stopping methods.</a:t>
            </a:r>
            <a:r>
              <a:rPr lang="en-US" altLang="ko-KR" sz="3200" dirty="0" smtClean="0"/>
              <a:t> 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EB-criterion &amp; Nonparametric </a:t>
            </a:r>
            <a:r>
              <a:rPr lang="en-US" altLang="ko-KR" dirty="0" err="1" smtClean="0"/>
              <a:t>variational</a:t>
            </a:r>
            <a:r>
              <a:rPr lang="en-US" altLang="ko-KR" dirty="0" smtClean="0"/>
              <a:t> inference (NVI)</a:t>
            </a:r>
            <a:br>
              <a:rPr lang="en-US" altLang="ko-KR" dirty="0" smtClean="0"/>
            </a:br>
            <a:r>
              <a:rPr lang="en-US" altLang="ko-KR" dirty="0" smtClean="0"/>
              <a:t>use gradient-related statistics of the training samples.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Local Intrinsic Dimensionality (LID) </a:t>
            </a:r>
            <a:br>
              <a:rPr lang="en-US" altLang="ko-KR" dirty="0" smtClean="0"/>
            </a:br>
            <a:r>
              <a:rPr lang="en-US" altLang="ko-KR" dirty="0" smtClean="0"/>
              <a:t>calculates local statistics of the unlabeled samples.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Pre-Estimated training epoch (PE-stop-epoch)</a:t>
            </a:r>
            <a:br>
              <a:rPr lang="en-US" altLang="ko-KR" dirty="0" smtClean="0"/>
            </a:br>
            <a:r>
              <a:rPr lang="en-US" altLang="ko-KR" dirty="0" smtClean="0"/>
              <a:t>considers the training epoch as a hyper-parameter, </a:t>
            </a:r>
            <a:br>
              <a:rPr lang="en-US" altLang="ko-KR" dirty="0" smtClean="0"/>
            </a:br>
            <a:r>
              <a:rPr lang="en-US" altLang="ko-KR" dirty="0" smtClean="0"/>
              <a:t>and pre-estimates it with cross-validation.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8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 smtClean="0"/>
          </a:p>
          <a:p>
            <a:pPr marL="0" indent="0" algn="ctr">
              <a:buNone/>
            </a:pPr>
            <a:r>
              <a:rPr lang="en-US" altLang="ko-KR" sz="5400" i="1" dirty="0" smtClean="0"/>
              <a:t>Method</a:t>
            </a:r>
          </a:p>
          <a:p>
            <a:pPr marL="0" indent="0" algn="ctr">
              <a:buNone/>
            </a:pPr>
            <a:endParaRPr lang="ko-KR" altLang="en-US" sz="4800" i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6568353" y="4294234"/>
            <a:ext cx="5282479" cy="2402130"/>
            <a:chOff x="4833071" y="3909770"/>
            <a:chExt cx="5282479" cy="2402130"/>
          </a:xfrm>
        </p:grpSpPr>
        <p:pic>
          <p:nvPicPr>
            <p:cNvPr id="6" name="Picture 2" descr="Free Bus Stop sign in cement pail with shadow vector illust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317" y="3909770"/>
              <a:ext cx="2196233" cy="24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ool bus - Free transport icon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63" b="18673"/>
            <a:stretch/>
          </p:blipFill>
          <p:spPr bwMode="auto">
            <a:xfrm>
              <a:off x="4833071" y="4311218"/>
              <a:ext cx="2967904" cy="186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800975" y="5391727"/>
              <a:ext cx="133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 smtClean="0"/>
                <a:t>…!</a:t>
              </a:r>
              <a:endParaRPr lang="ko-KR" altLang="en-US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00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pic>
        <p:nvPicPr>
          <p:cNvPr id="6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0883"/>
            <a:ext cx="3574473" cy="3484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276957" y="2676254"/>
                <a:ext cx="2696957" cy="850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 Two similarity measures:</a:t>
                </a:r>
              </a:p>
              <a:p>
                <a:pPr marL="400050" indent="-400050" algn="ctr">
                  <a:buAutoNum type="romanLcParenBoth"/>
                </a:pPr>
                <a:r>
                  <a:rPr lang="en-US" altLang="ko-KR" sz="1600" dirty="0" err="1" smtClean="0">
                    <a:latin typeface="Arial Rounded MT Bold" panose="020F0704030504030204" pitchFamily="34" charset="0"/>
                  </a:rPr>
                  <a:t>Conf</a:t>
                </a:r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-sim,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</m:oMath>
                </a14:m>
                <a:endParaRPr lang="en-US" altLang="ko-KR" sz="1600" dirty="0" smtClean="0"/>
              </a:p>
              <a:p>
                <a:pPr marL="400050" indent="-400050" algn="ctr">
                  <a:buFontTx/>
                  <a:buAutoNum type="romanLcParenBoth"/>
                </a:pPr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Class-sim,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57" y="2676254"/>
                <a:ext cx="2696957" cy="850746"/>
              </a:xfrm>
              <a:prstGeom prst="rect">
                <a:avLst/>
              </a:prstGeom>
              <a:blipFill>
                <a:blip r:embed="rId4"/>
                <a:stretch>
                  <a:fillRect t="-2143" b="-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1937038" y="1909907"/>
            <a:ext cx="1376796" cy="400110"/>
            <a:chOff x="5948795" y="5158950"/>
            <a:chExt cx="1376796" cy="40011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948795" y="5216100"/>
              <a:ext cx="1376796" cy="3302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58225" y="5158950"/>
              <a:ext cx="13579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 Rounded MT Bold" panose="020F0704030504030204" pitchFamily="34" charset="0"/>
                </a:rPr>
                <a:t>BUS-stop</a:t>
              </a:r>
              <a:endParaRPr lang="ko-KR" altLang="en-US" sz="2000" b="1" dirty="0"/>
            </a:p>
          </p:txBody>
        </p:sp>
      </p:grpSp>
      <p:sp>
        <p:nvSpPr>
          <p:cNvPr id="17" name="오른쪽 중괄호 16"/>
          <p:cNvSpPr/>
          <p:nvPr/>
        </p:nvSpPr>
        <p:spPr>
          <a:xfrm>
            <a:off x="3650064" y="3098375"/>
            <a:ext cx="361950" cy="3388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963822" y="2767823"/>
                <a:ext cx="2847446" cy="1124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 </m:t>
                    </m:r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⃛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r>
                  <a:rPr lang="en-US" altLang="ko-KR" sz="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𝑐𝑎𝑙𝑖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sz="2000" dirty="0" smtClean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22" y="2767823"/>
                <a:ext cx="2847446" cy="1124154"/>
              </a:xfrm>
              <a:prstGeom prst="rect">
                <a:avLst/>
              </a:prstGeom>
              <a:blipFill>
                <a:blip r:embed="rId5"/>
                <a:stretch>
                  <a:fillRect r="-203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/>
          <p:cNvSpPr/>
          <p:nvPr/>
        </p:nvSpPr>
        <p:spPr>
          <a:xfrm>
            <a:off x="6715126" y="2767823"/>
            <a:ext cx="419374" cy="826720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40999" y="2769146"/>
            <a:ext cx="449126" cy="825397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114800" y="3267812"/>
            <a:ext cx="792000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8200" flipH="1">
            <a:off x="6156490" y="3747903"/>
            <a:ext cx="980603" cy="827949"/>
          </a:xfrm>
          <a:prstGeom prst="rect">
            <a:avLst/>
          </a:prstGeom>
          <a:ln>
            <a:noFill/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294" flipV="1">
            <a:off x="7513319" y="2186427"/>
            <a:ext cx="761424" cy="722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35451" y="4727540"/>
                <a:ext cx="4154395" cy="163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dirty="0" smtClean="0">
                  <a:latin typeface="Arial Rounded MT Bold" panose="020F0704030504030204" pitchFamily="34" charset="0"/>
                </a:endParaRPr>
              </a:p>
              <a:p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Before main stage, </a:t>
                </a:r>
                <a:br>
                  <a:rPr lang="en-US" altLang="ko-KR" sz="1600" dirty="0" smtClean="0">
                    <a:latin typeface="Arial Rounded MT Bold" panose="020F0704030504030204" pitchFamily="34" charset="0"/>
                  </a:rPr>
                </a:br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we need the following two:  </a:t>
                </a:r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sz="1600" b="0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 pre-calculated confidences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/>
                </a:r>
                <a:br>
                  <a:rPr lang="en-US" altLang="ko-KR" sz="1600" dirty="0" smtClean="0">
                    <a:latin typeface="Arial Rounded MT Bold" panose="020F0704030504030204" pitchFamily="34" charset="0"/>
                  </a:rPr>
                </a:br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𝑐𝑎𝑙𝑖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 pre-estimated class distribution</a:t>
                </a:r>
                <a:br>
                  <a:rPr lang="en-US" altLang="ko-KR" sz="1600" dirty="0" smtClean="0">
                    <a:latin typeface="Arial Rounded MT Bold" panose="020F0704030504030204" pitchFamily="34" charset="0"/>
                  </a:rPr>
                </a:br>
                <a:r>
                  <a:rPr lang="en-US" altLang="ko-KR" sz="1600" dirty="0" smtClean="0">
                    <a:latin typeface="Arial Rounded MT Bold" panose="020F0704030504030204" pitchFamily="34" charset="0"/>
                  </a:rPr>
                  <a:t>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ko-KR" sz="1600" dirty="0" smtClean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1" y="4727540"/>
                <a:ext cx="4154395" cy="1631152"/>
              </a:xfrm>
              <a:prstGeom prst="rect">
                <a:avLst/>
              </a:prstGeom>
              <a:blipFill>
                <a:blip r:embed="rId8"/>
                <a:stretch>
                  <a:fillRect l="-881" b="-4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모서리가 둥근 직사각형 28"/>
          <p:cNvSpPr/>
          <p:nvPr/>
        </p:nvSpPr>
        <p:spPr>
          <a:xfrm>
            <a:off x="4235452" y="4942744"/>
            <a:ext cx="4236514" cy="1415948"/>
          </a:xfrm>
          <a:prstGeom prst="round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35450" y="4594603"/>
            <a:ext cx="3938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Preliminary stage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27438" y="1496036"/>
                <a:ext cx="3840107" cy="264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50" dirty="0" smtClean="0">
                    <a:latin typeface="Arial Rounded MT Bold" panose="020F0704030504030204" pitchFamily="34" charset="0"/>
                  </a:rPr>
                  <a:t>For </a:t>
                </a:r>
                <a:r>
                  <a:rPr lang="en-US" altLang="ko-KR" sz="1550" dirty="0">
                    <a:latin typeface="Arial Rounded MT Bold" panose="020F0704030504030204" pitchFamily="34" charset="0"/>
                  </a:rPr>
                  <a:t>epoch </a:t>
                </a:r>
                <a14:m>
                  <m:oMath xmlns:m="http://schemas.openxmlformats.org/officeDocument/2006/math">
                    <m:r>
                      <a:rPr lang="en-US" altLang="ko-KR" sz="155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55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50" i="1" dirty="0">
                            <a:latin typeface="Cambria Math" panose="02040503050406030204" pitchFamily="18" charset="0"/>
                          </a:rPr>
                          <m:t>1,2,3,…</m:t>
                        </m:r>
                      </m:e>
                    </m:d>
                    <m:r>
                      <a:rPr lang="en-US" altLang="ko-KR" sz="1550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1550" dirty="0">
                  <a:latin typeface="Arial Rounded MT Bold" panose="020F0704030504030204" pitchFamily="34" charset="0"/>
                </a:endParaRPr>
              </a:p>
              <a:p>
                <a:r>
                  <a:rPr lang="en-US" altLang="ko-KR" sz="1550" dirty="0">
                    <a:latin typeface="Arial Rounded MT Bold" panose="020F0704030504030204" pitchFamily="34" charset="0"/>
                  </a:rPr>
                  <a:t>    </a:t>
                </a:r>
                <a:r>
                  <a:rPr lang="en-US" altLang="ko-KR" sz="1550" dirty="0" smtClean="0">
                    <a:latin typeface="Arial Rounded MT Bold" panose="020F0704030504030204" pitchFamily="34" charset="0"/>
                  </a:rPr>
                  <a:t>Train </a:t>
                </a:r>
                <a:r>
                  <a:rPr lang="en-US" altLang="ko-KR" sz="1550" dirty="0">
                    <a:latin typeface="Arial Rounded MT Bold" panose="020F0704030504030204" pitchFamily="34" charset="0"/>
                  </a:rPr>
                  <a:t>the model </a:t>
                </a:r>
                <a14:m>
                  <m:oMath xmlns:m="http://schemas.openxmlformats.org/officeDocument/2006/math">
                    <m:r>
                      <a:rPr lang="en-US" altLang="ko-KR" sz="155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 one epoch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.</a:t>
                </a:r>
                <a:br>
                  <a:rPr lang="en-US" altLang="ko-KR" sz="1550" dirty="0">
                    <a:latin typeface="Arial Rounded MT Bold" panose="020F0704030504030204" pitchFamily="34" charset="0"/>
                  </a:rPr>
                </a:br>
                <a:r>
                  <a:rPr lang="en-US" altLang="ko-KR" sz="1550" dirty="0">
                    <a:latin typeface="Arial Rounded MT Bold" panose="020F0704030504030204" pitchFamily="34" charset="0"/>
                  </a:rPr>
                  <a:t>    </a:t>
                </a:r>
                <a:r>
                  <a:rPr lang="en-US" altLang="ko-KR" sz="1550" dirty="0" smtClean="0">
                    <a:latin typeface="Arial Rounded MT Bold" panose="020F0704030504030204" pitchFamily="34" charset="0"/>
                  </a:rPr>
                  <a:t>Feed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ko-KR" sz="155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 and obtains</a:t>
                </a:r>
                <a:br>
                  <a:rPr lang="en-US" altLang="ko-KR" sz="1550" dirty="0">
                    <a:latin typeface="Arial Rounded MT Bold" panose="020F0704030504030204" pitchFamily="34" charset="0"/>
                  </a:rPr>
                </a:br>
                <a:r>
                  <a:rPr lang="en-US" altLang="ko-KR" sz="1550" dirty="0">
                    <a:latin typeface="Arial Rounded MT Bold" panose="020F0704030504030204" pitchFamily="34" charset="0"/>
                  </a:rPr>
                  <a:t>    the confidences, </a:t>
                </a: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US" altLang="ko-KR" sz="155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, and</a:t>
                </a:r>
                <a:br>
                  <a:rPr lang="en-US" altLang="ko-KR" sz="1550" dirty="0">
                    <a:latin typeface="Arial Rounded MT Bold" panose="020F0704030504030204" pitchFamily="34" charset="0"/>
                  </a:rPr>
                </a:br>
                <a:r>
                  <a:rPr lang="en-US" altLang="ko-KR" sz="1550" dirty="0">
                    <a:latin typeface="Arial Rounded MT Bold" panose="020F0704030504030204" pitchFamily="34" charset="0"/>
                  </a:rPr>
                  <a:t>    the output class distribution,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55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sz="155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.</a:t>
                </a:r>
                <a:br>
                  <a:rPr lang="en-US" altLang="ko-KR" sz="1550" dirty="0">
                    <a:latin typeface="Arial Rounded MT Bold" panose="020F0704030504030204" pitchFamily="34" charset="0"/>
                  </a:rPr>
                </a:br>
                <a:r>
                  <a:rPr lang="en-US" altLang="ko-KR" sz="1550" dirty="0">
                    <a:latin typeface="Arial Rounded MT Bold" panose="020F070403050403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  <m:r>
                      <a:rPr lang="en-US" altLang="ko-KR" sz="1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50" i="1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5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ko-KR" sz="155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55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5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55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⃛"/>
                            <m:ctrlPr>
                              <a:rPr lang="en-US" altLang="ko-KR" sz="155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en-US" altLang="ko-KR" sz="155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550" i="1" dirty="0">
                    <a:latin typeface="Cambria Math" panose="02040503050406030204" pitchFamily="18" charset="0"/>
                  </a:rPr>
                </a:br>
                <a:r>
                  <a:rPr lang="en-US" altLang="ko-KR" sz="155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  <m:r>
                      <a:rPr lang="en-US" altLang="ko-KR" sz="1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50" i="1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55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55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55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55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𝑐𝑎𝑙𝑖</m:t>
                            </m:r>
                          </m:sub>
                        </m:s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sz="155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155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en-US" altLang="ko-KR" sz="1550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550" i="1" dirty="0">
                    <a:latin typeface="Cambria Math" panose="02040503050406030204" pitchFamily="18" charset="0"/>
                  </a:rPr>
                </a:br>
                <a:r>
                  <a:rPr lang="en-US" altLang="ko-KR" sz="1550" i="1" dirty="0">
                    <a:latin typeface="Cambria Math" panose="02040503050406030204" pitchFamily="18" charset="0"/>
                  </a:rPr>
                  <a:t>    </a:t>
                </a:r>
                <a:r>
                  <a:rPr lang="en-US" altLang="ko-KR" sz="1550" dirty="0">
                    <a:latin typeface="Arial Rounded MT Bold" panose="020F0704030504030204" pitchFamily="34" charset="0"/>
                  </a:rPr>
                  <a:t>BUS-stop(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r>
                  <a:rPr lang="en-US" altLang="ko-KR" sz="1550" dirty="0">
                    <a:latin typeface="Arial Rounded MT Bold" panose="020F0704030504030204" pitchFamily="34" charset="0"/>
                  </a:rPr>
                  <a:t>) </a:t>
                </a:r>
                <a:r>
                  <a:rPr lang="en-US" altLang="ko-KR" sz="1550" dirty="0">
                    <a:latin typeface="Arial Rounded MT Bold" panose="020F0704030504030204" pitchFamily="34" charset="0"/>
                    <a:sym typeface="Wingdings" panose="05000000000000000000" pitchFamily="2" charset="2"/>
                  </a:rPr>
                  <a:t> stop?</a:t>
                </a:r>
                <a:br>
                  <a:rPr lang="en-US" altLang="ko-KR" sz="1550" dirty="0">
                    <a:latin typeface="Arial Rounded MT Bold" panose="020F0704030504030204" pitchFamily="34" charset="0"/>
                    <a:sym typeface="Wingdings" panose="05000000000000000000" pitchFamily="2" charset="2"/>
                  </a:rPr>
                </a:br>
                <a:r>
                  <a:rPr lang="en-US" altLang="ko-KR" sz="1550" dirty="0">
                    <a:latin typeface="Arial Rounded MT Bold" panose="020F0704030504030204" pitchFamily="34" charset="0"/>
                    <a:sym typeface="Wingdings" panose="05000000000000000000" pitchFamily="2" charset="2"/>
                  </a:rPr>
                  <a:t>        if stop==yes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550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ko-KR" sz="15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5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sz="1550" dirty="0"/>
              </a:p>
              <a:p>
                <a:r>
                  <a:rPr lang="en-US" altLang="ko-KR" sz="1550" dirty="0">
                    <a:latin typeface="Arial Rounded MT Bold" panose="020F070403050403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en-US" altLang="ko-KR" sz="1550" dirty="0" smtClean="0">
                    <a:latin typeface="Arial Rounded MT Bold" panose="020F0704030504030204" pitchFamily="34" charset="0"/>
                    <a:sym typeface="Wingdings" panose="05000000000000000000" pitchFamily="2" charset="2"/>
                  </a:rPr>
                  <a:t>  else </a:t>
                </a:r>
                <a:r>
                  <a:rPr lang="en-US" altLang="ko-KR" sz="1550" dirty="0">
                    <a:latin typeface="Arial Rounded MT Bold" panose="020F0704030504030204" pitchFamily="34" charset="0"/>
                    <a:sym typeface="Wingdings" panose="05000000000000000000" pitchFamily="2" charset="2"/>
                  </a:rPr>
                  <a:t>stop==no  continue training</a:t>
                </a:r>
                <a:endParaRPr lang="en-US" altLang="ko-KR" sz="155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438" y="1496036"/>
                <a:ext cx="3840107" cy="2644635"/>
              </a:xfrm>
              <a:prstGeom prst="rect">
                <a:avLst/>
              </a:prstGeom>
              <a:blipFill>
                <a:blip r:embed="rId9"/>
                <a:stretch>
                  <a:fillRect l="-635" t="-230" r="-1111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모서리가 둥근 직사각형 34"/>
          <p:cNvSpPr/>
          <p:nvPr/>
        </p:nvSpPr>
        <p:spPr>
          <a:xfrm>
            <a:off x="8318204" y="1476664"/>
            <a:ext cx="3763673" cy="2681813"/>
          </a:xfrm>
          <a:prstGeom prst="roundRect">
            <a:avLst>
              <a:gd name="adj" fmla="val 11294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327440" y="1128524"/>
            <a:ext cx="312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Main stage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54188" y="2767823"/>
            <a:ext cx="709130" cy="855649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35" y="5577463"/>
            <a:ext cx="1130106" cy="52323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597443" y="4629602"/>
            <a:ext cx="1270018" cy="914043"/>
            <a:chOff x="8657916" y="4613769"/>
            <a:chExt cx="1270018" cy="9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589807" y="5026107"/>
                  <a:ext cx="33812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07" y="5026107"/>
                  <a:ext cx="338127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5357" b="-1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991727" y="4613769"/>
                  <a:ext cx="2693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1727" y="4613769"/>
                  <a:ext cx="269368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364" b="-195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57916" y="4985340"/>
                  <a:ext cx="102027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𝑡𝑟𝑛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916" y="4985340"/>
                  <a:ext cx="1020279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6548" t="-24390" b="-487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/>
            <p:cNvCxnSpPr/>
            <p:nvPr/>
          </p:nvCxnSpPr>
          <p:spPr>
            <a:xfrm flipH="1">
              <a:off x="9462390" y="5289052"/>
              <a:ext cx="214283" cy="23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9129167" y="5344499"/>
              <a:ext cx="161005" cy="174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오른쪽 중괄호 39"/>
            <p:cNvSpPr/>
            <p:nvPr/>
          </p:nvSpPr>
          <p:spPr>
            <a:xfrm rot="5400000">
              <a:off x="9091775" y="5033918"/>
              <a:ext cx="74924" cy="4963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H="1">
              <a:off x="8877314" y="4853203"/>
              <a:ext cx="176184" cy="208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9206914" y="4861314"/>
              <a:ext cx="134683" cy="200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10052115" y="5061768"/>
            <a:ext cx="1132256" cy="810397"/>
            <a:chOff x="2901701" y="2313889"/>
            <a:chExt cx="792000" cy="792000"/>
          </a:xfrm>
        </p:grpSpPr>
        <p:sp>
          <p:nvSpPr>
            <p:cNvPr id="44" name="막힌 원호 43"/>
            <p:cNvSpPr/>
            <p:nvPr/>
          </p:nvSpPr>
          <p:spPr>
            <a:xfrm>
              <a:off x="2901701" y="2313889"/>
              <a:ext cx="792000" cy="792000"/>
            </a:xfrm>
            <a:prstGeom prst="blockArc">
              <a:avLst>
                <a:gd name="adj1" fmla="val 10800000"/>
                <a:gd name="adj2" fmla="val 7467638"/>
                <a:gd name="adj3" fmla="val 1399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8433942">
              <a:off x="2917967" y="2807230"/>
              <a:ext cx="241948" cy="23272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148351" y="5214379"/>
            <a:ext cx="96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 Rounded MT Bold" panose="020F0704030504030204" pitchFamily="34" charset="0"/>
              </a:rPr>
              <a:t>N-times</a:t>
            </a:r>
            <a:br>
              <a:rPr lang="en-US" altLang="ko-KR" sz="1200" dirty="0" smtClean="0">
                <a:latin typeface="Arial Rounded MT Bold" panose="020F0704030504030204" pitchFamily="34" charset="0"/>
              </a:rPr>
            </a:br>
            <a:r>
              <a:rPr lang="en-US" altLang="ko-KR" sz="1200" dirty="0" smtClean="0">
                <a:latin typeface="Arial Rounded MT Bold" panose="020F0704030504030204" pitchFamily="34" charset="0"/>
              </a:rPr>
              <a:t>re-training</a:t>
            </a:r>
            <a:endParaRPr lang="ko-KR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254352" y="5373719"/>
            <a:ext cx="7318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Arial Rounded MT Bold" panose="020F0704030504030204" pitchFamily="34" charset="0"/>
              </a:rPr>
              <a:t>E.g. CV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0042879" y="6291029"/>
                <a:ext cx="427938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879" y="6291029"/>
                <a:ext cx="427938" cy="3684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454915" y="6300586"/>
                <a:ext cx="654410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𝑐𝑎𝑙𝑖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915" y="6300586"/>
                <a:ext cx="654410" cy="370101"/>
              </a:xfrm>
              <a:prstGeom prst="rect">
                <a:avLst/>
              </a:prstGeom>
              <a:blipFill>
                <a:blip r:embed="rId15"/>
                <a:stretch>
                  <a:fillRect t="-11667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H="1">
            <a:off x="9774109" y="6110572"/>
            <a:ext cx="176184" cy="208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029821" y="6118683"/>
            <a:ext cx="134683" cy="200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Conf-sim,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𝑜𝑛𝑓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98018" cy="4351338"/>
              </a:xfrm>
            </p:spPr>
            <p:txBody>
              <a:bodyPr/>
              <a:lstStyle/>
              <a:p>
                <a:r>
                  <a:rPr lang="en-US" altLang="ko-KR" dirty="0" err="1" smtClean="0"/>
                  <a:t>Conf</a:t>
                </a:r>
                <a:r>
                  <a:rPr lang="en-US" altLang="ko-KR" dirty="0" smtClean="0"/>
                  <a:t>-sim is the ‘confidence similarity’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 between the labeled set</a:t>
                </a:r>
                <a:r>
                  <a:rPr lang="en-US" altLang="ko-KR" baseline="30000" dirty="0" smtClean="0"/>
                  <a:t>1</a:t>
                </a:r>
                <a:r>
                  <a:rPr lang="en-US" altLang="ko-KR" dirty="0" smtClean="0"/>
                  <a:t> and unlabeled set</a:t>
                </a:r>
                <a:r>
                  <a:rPr lang="en-US" altLang="ko-KR" baseline="30000" dirty="0" smtClean="0"/>
                  <a:t>2</a:t>
                </a:r>
                <a:r>
                  <a:rPr lang="en-US" altLang="ko-K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altLang="ko-KR" sz="1900" baseline="30000" dirty="0" smtClean="0"/>
                  <a:t>1</a:t>
                </a:r>
                <a:r>
                  <a:rPr lang="en-US" altLang="ko-KR" sz="1900" dirty="0" smtClean="0"/>
                  <a:t>Confidences of the labeled samples are obtained in the preliminary stage.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altLang="ko-KR" sz="1900" baseline="30000" dirty="0" smtClean="0"/>
                  <a:t>2</a:t>
                </a:r>
                <a:r>
                  <a:rPr lang="en-US" altLang="ko-KR" sz="1900" dirty="0" smtClean="0"/>
                  <a:t>Confidences of the unlabeled samples are calculated for every epoch in the main stage.</a:t>
                </a:r>
              </a:p>
              <a:p>
                <a:r>
                  <a:rPr lang="en-US" altLang="ko-KR" dirty="0"/>
                  <a:t>Confidence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 is the probability of the predicted class label.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Conf</a:t>
                </a:r>
                <a:r>
                  <a:rPr lang="en-US" altLang="ko-KR" dirty="0" smtClean="0"/>
                  <a:t>-sim can also be used as a single stop-criterion.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98018" cy="4351338"/>
              </a:xfrm>
              <a:blipFill>
                <a:blip r:embed="rId3"/>
                <a:stretch>
                  <a:fillRect l="-1026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9000" y="3841763"/>
                <a:ext cx="472700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/>
                  <a:t>※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/>
                      <m:t>sample</m:t>
                    </m:r>
                    <m:r>
                      <m:rPr>
                        <m:nor/>
                      </m:rPr>
                      <a:rPr lang="en-US" altLang="ko-KR" dirty="0" smtClean="0"/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∈{1,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00" y="3841763"/>
                <a:ext cx="4727000" cy="319062"/>
              </a:xfrm>
              <a:prstGeom prst="rect">
                <a:avLst/>
              </a:prstGeom>
              <a:blipFill>
                <a:blip r:embed="rId4"/>
                <a:stretch>
                  <a:fillRect l="-3097" t="-20755" r="-645" b="-50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1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Conf-sim,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𝑜𝑛𝑓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82" y="3776982"/>
            <a:ext cx="1806548" cy="12286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82" y="1995404"/>
            <a:ext cx="1806548" cy="131964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32" y="3643414"/>
            <a:ext cx="2313976" cy="122986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60" y="5218430"/>
            <a:ext cx="1801159" cy="12249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32" y="1977297"/>
            <a:ext cx="2313976" cy="13209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50432" y="1570475"/>
            <a:ext cx="2150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Preliminary Stage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9132" y="1576244"/>
            <a:ext cx="2933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Main Stage </a:t>
            </a:r>
            <a:r>
              <a:rPr lang="en-US" altLang="ko-KR" sz="12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(for every epoch) </a:t>
            </a:r>
            <a:endParaRPr lang="ko-KR" altLang="en-US" sz="1200" dirty="0"/>
          </a:p>
        </p:txBody>
      </p:sp>
      <p:sp>
        <p:nvSpPr>
          <p:cNvPr id="3" name="아래쪽 화살표 2"/>
          <p:cNvSpPr/>
          <p:nvPr/>
        </p:nvSpPr>
        <p:spPr>
          <a:xfrm>
            <a:off x="2007343" y="3407902"/>
            <a:ext cx="236225" cy="27622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43568" y="3370645"/>
            <a:ext cx="805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 Rounded MT Bold" panose="020F0704030504030204" pitchFamily="34" charset="0"/>
              </a:rPr>
              <a:t>sorting</a:t>
            </a:r>
            <a:endParaRPr lang="ko-KR" altLang="en-US" sz="1400" dirty="0"/>
          </a:p>
        </p:txBody>
      </p:sp>
      <p:sp>
        <p:nvSpPr>
          <p:cNvPr id="12" name="아래쪽 화살표 11"/>
          <p:cNvSpPr/>
          <p:nvPr/>
        </p:nvSpPr>
        <p:spPr>
          <a:xfrm>
            <a:off x="4468007" y="3332728"/>
            <a:ext cx="236225" cy="27622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4232" y="3300154"/>
            <a:ext cx="805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 Rounded MT Bold" panose="020F0704030504030204" pitchFamily="34" charset="0"/>
              </a:rPr>
              <a:t>sorting</a:t>
            </a:r>
            <a:endParaRPr lang="ko-KR" altLang="en-US" sz="1400" dirty="0"/>
          </a:p>
        </p:txBody>
      </p:sp>
      <p:sp>
        <p:nvSpPr>
          <p:cNvPr id="14" name="아래쪽 화살표 13"/>
          <p:cNvSpPr/>
          <p:nvPr/>
        </p:nvSpPr>
        <p:spPr>
          <a:xfrm>
            <a:off x="4468007" y="4906722"/>
            <a:ext cx="236225" cy="27622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4232" y="4783224"/>
            <a:ext cx="1519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 Rounded MT Bold" panose="020F0704030504030204" pitchFamily="34" charset="0"/>
              </a:rPr>
              <a:t>sampling at</a:t>
            </a:r>
            <a:br>
              <a:rPr lang="en-US" altLang="ko-KR" sz="1400" dirty="0" smtClean="0">
                <a:latin typeface="Arial Rounded MT Bold" panose="020F0704030504030204" pitchFamily="34" charset="0"/>
              </a:rPr>
            </a:br>
            <a:r>
              <a:rPr lang="en-US" altLang="ko-KR" sz="1400" dirty="0" smtClean="0">
                <a:latin typeface="Arial Rounded MT Bold" panose="020F0704030504030204" pitchFamily="34" charset="0"/>
              </a:rPr>
              <a:t>regular interval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360676" y="5632975"/>
                <a:ext cx="520719" cy="395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⃛"/>
                          <m:ctrlPr>
                            <a:rPr lang="en-US" altLang="ko-K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76" y="5632975"/>
                <a:ext cx="520719" cy="395878"/>
              </a:xfrm>
              <a:prstGeom prst="rect">
                <a:avLst/>
              </a:prstGeom>
              <a:blipFill>
                <a:blip r:embed="rId9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4360675" y="4047937"/>
                <a:ext cx="520719" cy="420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75" y="4047937"/>
                <a:ext cx="520719" cy="420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/>
          <p:cNvSpPr/>
          <p:nvPr/>
        </p:nvSpPr>
        <p:spPr>
          <a:xfrm>
            <a:off x="4459109" y="2443958"/>
            <a:ext cx="323850" cy="3664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360675" y="2426708"/>
                <a:ext cx="520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75" y="2426708"/>
                <a:ext cx="5207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모서리가 둥근 직사각형 26"/>
          <p:cNvSpPr/>
          <p:nvPr/>
        </p:nvSpPr>
        <p:spPr>
          <a:xfrm>
            <a:off x="1963529" y="2462065"/>
            <a:ext cx="323850" cy="3664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896000" y="2442716"/>
                <a:ext cx="45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00" y="2442716"/>
                <a:ext cx="458907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901712" y="4074988"/>
                <a:ext cx="45890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12" y="4074988"/>
                <a:ext cx="458908" cy="402931"/>
              </a:xfrm>
              <a:prstGeom prst="rect">
                <a:avLst/>
              </a:prstGeom>
              <a:blipFill>
                <a:blip r:embed="rId1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007340" y="5165509"/>
            <a:ext cx="236225" cy="27622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 rot="5400000">
            <a:off x="3172907" y="5692801"/>
            <a:ext cx="236225" cy="27622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88880" y="5597325"/>
                <a:ext cx="2559611" cy="831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𝑐𝑜𝑛𝑓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 </m:t>
                      </m:r>
                      <m:acc>
                        <m:accPr>
                          <m:chr m:val="⃗"/>
                          <m:ctrlPr>
                            <a:rPr lang="en-US" altLang="ko-KR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⃛"/>
                          <m:ctrlPr>
                            <a:rPr lang="en-US" altLang="ko-K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sz="1200" b="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b="0" dirty="0" smtClean="0"/>
                  <a:t>*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𝐸𝑢𝑐𝑙𝑖𝑑𝑒𝑎𝑛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80" y="5597325"/>
                <a:ext cx="2559611" cy="831638"/>
              </a:xfrm>
              <a:prstGeom prst="rect">
                <a:avLst/>
              </a:prstGeom>
              <a:blipFill>
                <a:blip r:embed="rId14"/>
                <a:stretch>
                  <a:fillRect b="-6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019491" y="2035835"/>
                <a:ext cx="14051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e.g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. epoch,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91" y="2035835"/>
                <a:ext cx="1405128" cy="276999"/>
              </a:xfrm>
              <a:prstGeom prst="rect">
                <a:avLst/>
              </a:prstGeom>
              <a:blipFill>
                <a:blip r:embed="rId1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/>
          <p:cNvGrpSpPr/>
          <p:nvPr/>
        </p:nvGrpSpPr>
        <p:grpSpPr>
          <a:xfrm>
            <a:off x="6505391" y="2125952"/>
            <a:ext cx="5311254" cy="3168000"/>
            <a:chOff x="6556896" y="2544801"/>
            <a:chExt cx="5311254" cy="316800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896" y="2544801"/>
              <a:ext cx="5131727" cy="3168000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1345906" y="4606897"/>
              <a:ext cx="251656" cy="5100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11202982" y="4485361"/>
                  <a:ext cx="485640" cy="4264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2982" y="4485361"/>
                  <a:ext cx="485640" cy="4264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/>
                <p:cNvSpPr/>
                <p:nvPr/>
              </p:nvSpPr>
              <p:spPr>
                <a:xfrm>
                  <a:off x="11170275" y="4819555"/>
                  <a:ext cx="551053" cy="418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⃛"/>
                            <m:ctrlPr>
                              <a:rPr lang="en-US" altLang="ko-KR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직사각형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0275" y="4819555"/>
                  <a:ext cx="551053" cy="418940"/>
                </a:xfrm>
                <a:prstGeom prst="rect">
                  <a:avLst/>
                </a:prstGeom>
                <a:blipFill>
                  <a:blip r:embed="rId18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839450" y="4340225"/>
              <a:ext cx="1028700" cy="9239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직사각형 48"/>
                <p:cNvSpPr/>
                <p:nvPr/>
              </p:nvSpPr>
              <p:spPr>
                <a:xfrm>
                  <a:off x="11308133" y="4407596"/>
                  <a:ext cx="485640" cy="4264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133" y="4407596"/>
                  <a:ext cx="485640" cy="42640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11275426" y="4787510"/>
                  <a:ext cx="551053" cy="418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⃛"/>
                            <m:ctrlPr>
                              <a:rPr lang="en-US" altLang="ko-KR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5426" y="4787510"/>
                  <a:ext cx="551053" cy="418940"/>
                </a:xfrm>
                <a:prstGeom prst="rect">
                  <a:avLst/>
                </a:prstGeom>
                <a:blipFill>
                  <a:blip r:embed="rId21"/>
                  <a:stretch>
                    <a:fillRect r="-131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직사각형 51"/>
          <p:cNvSpPr/>
          <p:nvPr/>
        </p:nvSpPr>
        <p:spPr>
          <a:xfrm>
            <a:off x="8016511" y="1689881"/>
            <a:ext cx="192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accent5"/>
                </a:solidFill>
                <a:latin typeface="Arial Rounded MT Bold" panose="020F0704030504030204" pitchFamily="34" charset="0"/>
              </a:rPr>
              <a:t>In Main </a:t>
            </a:r>
            <a:r>
              <a:rPr lang="en-US" altLang="ko-KR" sz="20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Stage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7064123" y="5413257"/>
                <a:ext cx="4119910" cy="97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latin typeface="Arial Rounded MT Bold" panose="020F0704030504030204" pitchFamily="34" charset="0"/>
                  </a:rPr>
                  <a:t>The stop-criterion of </a:t>
                </a:r>
                <a:r>
                  <a:rPr lang="en-US" altLang="ko-KR" sz="1400" dirty="0" err="1" smtClean="0">
                    <a:latin typeface="Arial Rounded MT Bold" panose="020F0704030504030204" pitchFamily="34" charset="0"/>
                  </a:rPr>
                  <a:t>conf</a:t>
                </a:r>
                <a:r>
                  <a:rPr lang="en-US" altLang="ko-KR" sz="1400" dirty="0" smtClean="0">
                    <a:latin typeface="Arial Rounded MT Bold" panose="020F0704030504030204" pitchFamily="34" charset="0"/>
                  </a:rPr>
                  <a:t>-sim is </a:t>
                </a:r>
                <a:br>
                  <a:rPr lang="en-US" altLang="ko-KR" sz="1400" dirty="0" smtClean="0">
                    <a:latin typeface="Arial Rounded MT Bold" panose="020F0704030504030204" pitchFamily="34" charset="0"/>
                  </a:rPr>
                </a:br>
                <a:r>
                  <a:rPr lang="en-US" altLang="ko-KR" sz="1400" dirty="0" smtClean="0">
                    <a:latin typeface="Arial Rounded MT Bold" panose="020F070403050403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Arial Rounded MT Bold" panose="020F0704030504030204" pitchFamily="34" charset="0"/>
                  </a:rPr>
                  <a:t> has the lowest value, </a:t>
                </a:r>
                <a:br>
                  <a:rPr lang="en-US" altLang="ko-KR" sz="1400" dirty="0" smtClean="0">
                    <a:latin typeface="Arial Rounded MT Bold" panose="020F0704030504030204" pitchFamily="34" charset="0"/>
                  </a:rPr>
                </a:br>
                <a:r>
                  <a:rPr lang="en-US" altLang="ko-KR" sz="1400" dirty="0" smtClean="0">
                    <a:latin typeface="Arial Rounded MT Bold" panose="020F0704030504030204" pitchFamily="34" charset="0"/>
                  </a:rPr>
                  <a:t>(i.e. the confidences of the labeled set and </a:t>
                </a:r>
                <a:br>
                  <a:rPr lang="en-US" altLang="ko-KR" sz="1400" dirty="0" smtClean="0">
                    <a:latin typeface="Arial Rounded MT Bold" panose="020F0704030504030204" pitchFamily="34" charset="0"/>
                  </a:rPr>
                </a:br>
                <a:r>
                  <a:rPr lang="en-US" altLang="ko-KR" sz="1400" dirty="0" smtClean="0">
                    <a:latin typeface="Arial Rounded MT Bold" panose="020F0704030504030204" pitchFamily="34" charset="0"/>
                  </a:rPr>
                  <a:t>unlabeled set are most similar to each other).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23" y="5413257"/>
                <a:ext cx="4119910" cy="971356"/>
              </a:xfrm>
              <a:prstGeom prst="rect">
                <a:avLst/>
              </a:prstGeom>
              <a:blipFill>
                <a:blip r:embed="rId22"/>
                <a:stretch>
                  <a:fillRect l="-444" t="-1258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6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Class-sim,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𝑙𝑎𝑠𝑠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6320"/>
                <a:ext cx="10515600" cy="482455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Class-sim is the class distribution similarity between </a:t>
                </a:r>
                <a:br>
                  <a:rPr lang="en-US" altLang="ko-KR" sz="2400" dirty="0" smtClean="0"/>
                </a:br>
                <a:r>
                  <a:rPr lang="en-US" altLang="ko-KR" sz="2400" baseline="30000" dirty="0" smtClean="0"/>
                  <a:t>1</a:t>
                </a:r>
                <a:r>
                  <a:rPr lang="en-US" altLang="ko-KR" sz="2400" dirty="0" smtClean="0"/>
                  <a:t>the output class distribution of the unlabeled samples and </a:t>
                </a:r>
                <a:br>
                  <a:rPr lang="en-US" altLang="ko-KR" sz="2400" dirty="0" smtClean="0"/>
                </a:br>
                <a:r>
                  <a:rPr lang="en-US" altLang="ko-KR" sz="2400" baseline="30000" dirty="0" smtClean="0"/>
                  <a:t>2</a:t>
                </a:r>
                <a:r>
                  <a:rPr lang="en-US" altLang="ko-KR" sz="2400" dirty="0" smtClean="0"/>
                  <a:t>the pre-estimated one for the true class distribution.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altLang="ko-KR" sz="1900" baseline="30000" dirty="0" smtClean="0"/>
                  <a:t>1</a:t>
                </a:r>
                <a:r>
                  <a:rPr lang="en-US" altLang="ko-KR" sz="1900" dirty="0" smtClean="0"/>
                  <a:t>The output class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 are calculated for every epoch in the main stage.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altLang="ko-KR" sz="1900" baseline="30000" dirty="0" smtClean="0"/>
                  <a:t>2</a:t>
                </a:r>
                <a:r>
                  <a:rPr lang="en-US" altLang="ko-KR" sz="1900" dirty="0" smtClean="0"/>
                  <a:t>The estimated class distribution are obtained in the preliminary stage. </a:t>
                </a:r>
                <a:endParaRPr lang="en-US" altLang="ko-KR" sz="2400" dirty="0" smtClean="0"/>
              </a:p>
              <a:p>
                <a:r>
                  <a:rPr lang="en-US" altLang="ko-KR" sz="2400" dirty="0" smtClean="0"/>
                  <a:t>The true class distribution is defined as follows:</a:t>
                </a:r>
              </a:p>
              <a:p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1400" dirty="0" smtClean="0"/>
              </a:p>
              <a:p>
                <a:r>
                  <a:rPr lang="en-US" altLang="ko-KR" sz="2400" dirty="0" smtClean="0"/>
                  <a:t>The output (predicted) class distribution is as follows:</a:t>
                </a:r>
              </a:p>
              <a:p>
                <a:endParaRPr lang="en-US" altLang="ko-KR" sz="2400" dirty="0"/>
              </a:p>
              <a:p>
                <a:endParaRPr lang="en-US" altLang="ko-KR" sz="2400" dirty="0" smtClean="0"/>
              </a:p>
            </p:txBody>
          </p:sp>
        </mc:Choice>
        <mc:Fallback xmlns="">
          <p:sp>
            <p:nvSpPr>
              <p:cNvPr id="2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6320"/>
                <a:ext cx="10515600" cy="4824557"/>
              </a:xfrm>
              <a:blipFill>
                <a:blip r:embed="rId4"/>
                <a:stretch>
                  <a:fillRect l="-812" t="-17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84260" y="5197944"/>
                <a:ext cx="369171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∈{1, …,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60" y="5197944"/>
                <a:ext cx="3691715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84260" y="3862754"/>
                <a:ext cx="4210319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nor/>
                            </m:rPr>
                            <a:rPr lang="ko-KR" altLang="en-US" sz="1600"/>
                            <m:t>𝟙</m:t>
                          </m:r>
                          <m:r>
                            <m:rPr>
                              <m:nor/>
                            </m:rPr>
                            <a:rPr lang="en-US" altLang="ko-KR" sz="1600" b="0" i="0" smtClean="0"/>
                            <m:t>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∈{1, …,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60" y="3862754"/>
                <a:ext cx="4210319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8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Class-sim,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𝑙𝑎𝑠𝑠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6320"/>
                <a:ext cx="10515600" cy="482455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Class-sim is the class distribution similarity between </a:t>
                </a:r>
                <a:br>
                  <a:rPr lang="en-US" altLang="ko-KR" sz="2400" dirty="0" smtClean="0"/>
                </a:br>
                <a:r>
                  <a:rPr lang="en-US" altLang="ko-KR" sz="2400" baseline="30000" dirty="0" smtClean="0"/>
                  <a:t>1</a:t>
                </a:r>
                <a:r>
                  <a:rPr lang="en-US" altLang="ko-KR" sz="2400" dirty="0" smtClean="0"/>
                  <a:t>the output class distribution of the unlabeled samples and </a:t>
                </a:r>
                <a:br>
                  <a:rPr lang="en-US" altLang="ko-KR" sz="2400" dirty="0" smtClean="0"/>
                </a:br>
                <a:r>
                  <a:rPr lang="en-US" altLang="ko-KR" sz="2400" baseline="30000" dirty="0" smtClean="0"/>
                  <a:t>2</a:t>
                </a:r>
                <a:r>
                  <a:rPr lang="en-US" altLang="ko-KR" sz="2400" dirty="0" smtClean="0"/>
                  <a:t>the pre-estimated one for the true class distribution.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altLang="ko-KR" sz="1900" baseline="30000" dirty="0" smtClean="0"/>
                  <a:t>1</a:t>
                </a:r>
                <a:r>
                  <a:rPr lang="en-US" altLang="ko-KR" sz="1900" dirty="0" smtClean="0"/>
                  <a:t>The output class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 are calculated for every epoch in the main stage.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altLang="ko-KR" sz="1900" baseline="30000" dirty="0" smtClean="0"/>
                  <a:t>2</a:t>
                </a:r>
                <a:r>
                  <a:rPr lang="en-US" altLang="ko-KR" sz="1900" dirty="0" smtClean="0"/>
                  <a:t>The estimated class distribution is obtained in the preliminary stage. </a:t>
                </a:r>
                <a:endParaRPr lang="en-US" altLang="ko-KR" sz="2400" dirty="0" smtClean="0"/>
              </a:p>
            </p:txBody>
          </p:sp>
        </mc:Choice>
        <mc:Fallback xmlns="">
          <p:sp>
            <p:nvSpPr>
              <p:cNvPr id="2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6320"/>
                <a:ext cx="10515600" cy="4824557"/>
              </a:xfrm>
              <a:blipFill>
                <a:blip r:embed="rId4"/>
                <a:stretch>
                  <a:fillRect l="-812" t="-17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634179" y="4185387"/>
                <a:ext cx="3428054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𝑠𝑖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𝑐𝑎𝑙𝑖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9" y="4185387"/>
                <a:ext cx="3428054" cy="508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6106300" y="4816304"/>
                <a:ext cx="2546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*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𝐶𝑜𝑠𝑖𝑛𝑒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00" y="4816304"/>
                <a:ext cx="2546403" cy="338554"/>
              </a:xfrm>
              <a:prstGeom prst="rect">
                <a:avLst/>
              </a:prstGeom>
              <a:blipFill>
                <a:blip r:embed="rId6"/>
                <a:stretch>
                  <a:fillRect l="-143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모서리가 둥근 직사각형 2"/>
          <p:cNvSpPr/>
          <p:nvPr/>
        </p:nvSpPr>
        <p:spPr>
          <a:xfrm>
            <a:off x="1413164" y="2780145"/>
            <a:ext cx="9605818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13164" y="3120745"/>
            <a:ext cx="8017163" cy="3048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>
            <a:stCxn id="3" idx="3"/>
            <a:endCxn id="27" idx="3"/>
          </p:cNvCxnSpPr>
          <p:nvPr/>
        </p:nvCxnSpPr>
        <p:spPr>
          <a:xfrm flipH="1">
            <a:off x="8808204" y="2932545"/>
            <a:ext cx="2210778" cy="1538550"/>
          </a:xfrm>
          <a:prstGeom prst="curvedConnector3">
            <a:avLst>
              <a:gd name="adj1" fmla="val -10340"/>
            </a:avLst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endCxn id="26" idx="0"/>
          </p:cNvCxnSpPr>
          <p:nvPr/>
        </p:nvCxnSpPr>
        <p:spPr>
          <a:xfrm rot="5400000">
            <a:off x="7854304" y="3470971"/>
            <a:ext cx="863999" cy="640449"/>
          </a:xfrm>
          <a:prstGeom prst="curvedConnector3">
            <a:avLst>
              <a:gd name="adj1" fmla="val 50000"/>
            </a:avLst>
          </a:prstGeom>
          <a:ln w="9525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628664" y="4223195"/>
            <a:ext cx="674827" cy="495799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78713" y="4223195"/>
            <a:ext cx="429491" cy="49579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838200" y="5358769"/>
                <a:ext cx="105156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Class-sim </a:t>
                </a:r>
                <a:r>
                  <a:rPr lang="en-US" altLang="ko-KR" sz="2400" dirty="0"/>
                  <a:t>also can be used as a single stop-criterion</a:t>
                </a:r>
                <a:r>
                  <a:rPr lang="en-US" altLang="ko-KR" sz="2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The stop-criterion of class-sim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has the highest value,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(i.e. the class distribution similarity is most similar).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58769"/>
                <a:ext cx="10515600" cy="1569660"/>
              </a:xfrm>
              <a:prstGeom prst="rect">
                <a:avLst/>
              </a:prstGeom>
              <a:blipFill>
                <a:blip r:embed="rId7"/>
                <a:stretch>
                  <a:fillRect l="-812" t="-3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6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Calibration of predicted class distribution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We also propose a calibration method to better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estimate the class distribution of the unlabeled samples. </a:t>
                </a: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calibration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𝑐𝑎𝑙𝑖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n-US" altLang="ko-KR" sz="2400" b="1" dirty="0" smtClean="0">
                        <a:solidFill>
                          <a:srgbClr val="C00000"/>
                        </a:solidFill>
                      </a:rPr>
                      <m:t>∴</m:t>
                    </m:r>
                    <m:r>
                      <a:rPr lang="en-US" altLang="ko-KR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𝑐𝑎𝑙𝑖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more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similar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than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>
            <a:stCxn id="8" idx="0"/>
            <a:endCxn id="7" idx="2"/>
          </p:cNvCxnSpPr>
          <p:nvPr/>
        </p:nvCxnSpPr>
        <p:spPr>
          <a:xfrm flipV="1">
            <a:off x="3569649" y="3815487"/>
            <a:ext cx="1145939" cy="217681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타원 4"/>
          <p:cNvSpPr>
            <a:spLocks noChangeAspect="1"/>
          </p:cNvSpPr>
          <p:nvPr/>
        </p:nvSpPr>
        <p:spPr>
          <a:xfrm>
            <a:off x="1840884" y="381577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4650515" y="381577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Calibration of predicted class distribution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39383"/>
              </a:xfrm>
            </p:spPr>
            <p:txBody>
              <a:bodyPr/>
              <a:lstStyle/>
              <a:p>
                <a:r>
                  <a:rPr lang="en-US" altLang="ko-KR" dirty="0" smtClean="0"/>
                  <a:t>Trained neural networks involve sampling biases.</a:t>
                </a:r>
              </a:p>
              <a:p>
                <a:r>
                  <a:rPr lang="en-US" altLang="ko-KR" dirty="0" smtClean="0"/>
                  <a:t>When the class distribution of the trained data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, the model predictions also tend to follow the class ratio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39383"/>
              </a:xfrm>
              <a:blipFill>
                <a:blip r:embed="rId3"/>
                <a:stretch>
                  <a:fillRect l="-1043" t="-7173" b="-6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323" y="3446155"/>
                <a:ext cx="2572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323" y="3446155"/>
                <a:ext cx="257252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8173" y="5992297"/>
                <a:ext cx="1662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73" y="5992297"/>
                <a:ext cx="16629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endCxn id="10" idx="2"/>
          </p:cNvCxnSpPr>
          <p:nvPr/>
        </p:nvCxnSpPr>
        <p:spPr>
          <a:xfrm flipH="1" flipV="1">
            <a:off x="1893795" y="3858761"/>
            <a:ext cx="1" cy="211925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3489429"/>
                <a:ext cx="211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9429"/>
                <a:ext cx="2111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1983949" y="4720747"/>
            <a:ext cx="0" cy="12780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50301" y="4313037"/>
                <a:ext cx="166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01" y="4313037"/>
                <a:ext cx="1665856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5992297"/>
                <a:ext cx="211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92297"/>
                <a:ext cx="211118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cxnSpLocks noChangeAspect="1"/>
          </p:cNvCxnSpPr>
          <p:nvPr/>
        </p:nvCxnSpPr>
        <p:spPr>
          <a:xfrm flipV="1">
            <a:off x="3688533" y="4731843"/>
            <a:ext cx="678854" cy="12715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22020" y="4308753"/>
                <a:ext cx="2120035" cy="40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=(0.65,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.35)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20" y="4308753"/>
                <a:ext cx="2120035" cy="406522"/>
              </a:xfrm>
              <a:prstGeom prst="rect">
                <a:avLst/>
              </a:prstGeom>
              <a:blipFill>
                <a:blip r:embed="rId9"/>
                <a:stretch>
                  <a:fillRect l="-1149" t="-5970" b="-5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왼쪽 중괄호 15"/>
          <p:cNvSpPr/>
          <p:nvPr/>
        </p:nvSpPr>
        <p:spPr>
          <a:xfrm rot="10800000">
            <a:off x="2055938" y="4731843"/>
            <a:ext cx="320990" cy="12715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16200000">
                <a:off x="894919" y="4748006"/>
                <a:ext cx="497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4919" y="4748006"/>
                <a:ext cx="497252" cy="369332"/>
              </a:xfrm>
              <a:prstGeom prst="rect">
                <a:avLst/>
              </a:prstGeom>
              <a:blipFill>
                <a:blip r:embed="rId10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 rot="10800000" flipH="1">
            <a:off x="1325775" y="3871369"/>
            <a:ext cx="492187" cy="2127378"/>
          </a:xfrm>
          <a:prstGeom prst="leftBrace">
            <a:avLst>
              <a:gd name="adj1" fmla="val 8333"/>
              <a:gd name="adj2" fmla="val 50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 rot="5400000">
                <a:off x="2350063" y="5195652"/>
                <a:ext cx="468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②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50063" y="5195652"/>
                <a:ext cx="468397" cy="369332"/>
              </a:xfrm>
              <a:prstGeom prst="rect">
                <a:avLst/>
              </a:prstGeom>
              <a:blipFill>
                <a:blip r:embed="rId11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왼쪽 중괄호 19"/>
          <p:cNvSpPr/>
          <p:nvPr/>
        </p:nvSpPr>
        <p:spPr>
          <a:xfrm rot="12480000">
            <a:off x="4057385" y="4777542"/>
            <a:ext cx="320990" cy="14122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2480000" flipH="1">
            <a:off x="3736101" y="3652465"/>
            <a:ext cx="319151" cy="2300149"/>
          </a:xfrm>
          <a:prstGeom prst="leftBrace">
            <a:avLst>
              <a:gd name="adj1" fmla="val 8333"/>
              <a:gd name="adj2" fmla="val 302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 rot="5400000">
                <a:off x="4280601" y="5482154"/>
                <a:ext cx="519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②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‘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80601" y="5482154"/>
                <a:ext cx="519693" cy="369332"/>
              </a:xfrm>
              <a:prstGeom prst="rect">
                <a:avLst/>
              </a:prstGeom>
              <a:blipFill>
                <a:blip r:embed="rId12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 rot="16200000">
                <a:off x="3098638" y="4853259"/>
                <a:ext cx="497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①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‘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98638" y="4853259"/>
                <a:ext cx="497252" cy="369332"/>
              </a:xfrm>
              <a:prstGeom prst="rect">
                <a:avLst/>
              </a:prstGeom>
              <a:blipFill>
                <a:blip r:embed="rId1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4241056" y="4618255"/>
            <a:ext cx="27443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●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50409" y="4613793"/>
            <a:ext cx="27443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●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968661" y="4714111"/>
            <a:ext cx="2412000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8261" y="3871369"/>
            <a:ext cx="2808000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52601" y="3732639"/>
            <a:ext cx="275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example, </a:t>
            </a:r>
            <a:br>
              <a:rPr lang="en-US" altLang="ko-KR" dirty="0" smtClean="0"/>
            </a:br>
            <a:r>
              <a:rPr lang="en-US" altLang="ko-KR" dirty="0" smtClean="0"/>
              <a:t>in binary classification, 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32516" y="4042201"/>
            <a:ext cx="4909539" cy="783928"/>
            <a:chOff x="777895" y="3979077"/>
            <a:chExt cx="4909539" cy="783928"/>
          </a:xfrm>
        </p:grpSpPr>
        <p:grpSp>
          <p:nvGrpSpPr>
            <p:cNvPr id="50" name="그룹 49"/>
            <p:cNvGrpSpPr/>
            <p:nvPr/>
          </p:nvGrpSpPr>
          <p:grpSpPr>
            <a:xfrm>
              <a:off x="1325775" y="4152401"/>
              <a:ext cx="4361659" cy="610604"/>
              <a:chOff x="958879" y="6340146"/>
              <a:chExt cx="4361659" cy="610604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1028784" y="6376527"/>
                <a:ext cx="4291754" cy="574223"/>
              </a:xfrm>
              <a:prstGeom prst="roundRect">
                <a:avLst/>
              </a:prstGeom>
              <a:noFill/>
              <a:ln w="158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958879" y="6340146"/>
                <a:ext cx="2108171" cy="14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777895" y="3979077"/>
              <a:ext cx="27465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In the preliminary stage,</a:t>
              </a:r>
              <a:endParaRPr lang="ko-KR" altLang="en-US" dirty="0"/>
            </a:p>
          </p:txBody>
        </p:sp>
      </p:grpSp>
      <p:cxnSp>
        <p:nvCxnSpPr>
          <p:cNvPr id="26" name="직선 연결선 25"/>
          <p:cNvCxnSpPr>
            <a:stCxn id="13" idx="0"/>
            <a:endCxn id="8" idx="0"/>
          </p:cNvCxnSpPr>
          <p:nvPr/>
        </p:nvCxnSpPr>
        <p:spPr>
          <a:xfrm>
            <a:off x="1893795" y="5992297"/>
            <a:ext cx="1800000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>
            <a:spLocks noChangeAspect="1"/>
          </p:cNvSpPr>
          <p:nvPr/>
        </p:nvSpPr>
        <p:spPr>
          <a:xfrm>
            <a:off x="3602598" y="59562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1906903" y="59548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976981" y="3696842"/>
                <a:ext cx="3354956" cy="260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It’s 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of extrapolation.</a:t>
                </a:r>
              </a:p>
              <a:p>
                <a:pPr algn="ctr"/>
                <a:r>
                  <a:rPr lang="en-US" altLang="ko-KR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a linear relationship,</a:t>
                </a:r>
              </a:p>
              <a:p>
                <a:pPr algn="ctr"/>
                <a:endPara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②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①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‘</m:t>
                      </m:r>
                      <m:r>
                        <m:rPr>
                          <m:nor/>
                        </m:rP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②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‘</m:t>
                      </m:r>
                    </m:oMath>
                  </m:oMathPara>
                </a14:m>
                <a:endParaRPr lang="en-US" altLang="ko-KR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1.0−0.5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0.8−0.5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0.65−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1.0−0.5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0.8−0.5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0.35−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ko-KR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ko-KR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81" y="3696842"/>
                <a:ext cx="3354956" cy="2600071"/>
              </a:xfrm>
              <a:prstGeom prst="rect">
                <a:avLst/>
              </a:prstGeom>
              <a:blipFill>
                <a:blip r:embed="rId14"/>
                <a:stretch>
                  <a:fillRect t="-3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오른쪽 화살표 54"/>
          <p:cNvSpPr/>
          <p:nvPr/>
        </p:nvSpPr>
        <p:spPr>
          <a:xfrm>
            <a:off x="5929630" y="4642778"/>
            <a:ext cx="618836" cy="57978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233892" y="4123518"/>
                <a:ext cx="18657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For example,</a:t>
                </a:r>
              </a:p>
              <a:p>
                <a:r>
                  <a:rPr lang="en-US" altLang="ko-KR" sz="16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=(0.5,0.5)</m:t>
                    </m:r>
                  </m:oMath>
                </a14:m>
                <a:r>
                  <a:rPr lang="en-US" altLang="ko-KR" sz="1600" dirty="0" smtClean="0"/>
                  <a:t>,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 then …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3892" y="4123518"/>
                <a:ext cx="1865745" cy="830997"/>
              </a:xfrm>
              <a:prstGeom prst="rect">
                <a:avLst/>
              </a:prstGeom>
              <a:blipFill>
                <a:blip r:embed="rId15"/>
                <a:stretch>
                  <a:fillRect l="-1961" t="-2190" r="-3922" b="-8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7" grpId="0"/>
      <p:bldP spid="8" grpId="0"/>
      <p:bldP spid="10" grpId="0"/>
      <p:bldP spid="12" grpId="0"/>
      <p:bldP spid="1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/>
      <p:bldP spid="25" grpId="0"/>
      <p:bldP spid="36" grpId="0"/>
      <p:bldP spid="36" grpId="1"/>
      <p:bldP spid="44" grpId="0" animBg="1"/>
      <p:bldP spid="45" grpId="0" animBg="1"/>
      <p:bldP spid="54" grpId="0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>
            <a:stCxn id="8" idx="0"/>
            <a:endCxn id="7" idx="2"/>
          </p:cNvCxnSpPr>
          <p:nvPr/>
        </p:nvCxnSpPr>
        <p:spPr>
          <a:xfrm flipV="1">
            <a:off x="3569649" y="3815487"/>
            <a:ext cx="1145939" cy="217681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타원 4"/>
          <p:cNvSpPr>
            <a:spLocks noChangeAspect="1"/>
          </p:cNvSpPr>
          <p:nvPr/>
        </p:nvSpPr>
        <p:spPr>
          <a:xfrm>
            <a:off x="1840884" y="381577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4650515" y="3815770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Calibration of predicted class distribution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39383"/>
              </a:xfrm>
            </p:spPr>
            <p:txBody>
              <a:bodyPr/>
              <a:lstStyle/>
              <a:p>
                <a:r>
                  <a:rPr lang="en-US" altLang="ko-KR" dirty="0" smtClean="0"/>
                  <a:t>Trained neural networks involve sampling biases.</a:t>
                </a:r>
              </a:p>
              <a:p>
                <a:r>
                  <a:rPr lang="en-US" altLang="ko-KR" dirty="0" smtClean="0"/>
                  <a:t>When the class distribution of the trained data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, the model predictions also tend to follow the class ratio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39383"/>
              </a:xfrm>
              <a:blipFill>
                <a:blip r:embed="rId3"/>
                <a:stretch>
                  <a:fillRect l="-1043" t="-7173" b="-6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323" y="3446155"/>
                <a:ext cx="2572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323" y="3446155"/>
                <a:ext cx="257252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8173" y="5992297"/>
                <a:ext cx="1662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=(0.5,0.5)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73" y="5992297"/>
                <a:ext cx="16629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endCxn id="10" idx="2"/>
          </p:cNvCxnSpPr>
          <p:nvPr/>
        </p:nvCxnSpPr>
        <p:spPr>
          <a:xfrm flipH="1" flipV="1">
            <a:off x="1893795" y="3858761"/>
            <a:ext cx="1" cy="211925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3489429"/>
                <a:ext cx="211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9429"/>
                <a:ext cx="2111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1983949" y="4720747"/>
            <a:ext cx="0" cy="12780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50301" y="4313037"/>
                <a:ext cx="166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01" y="4313037"/>
                <a:ext cx="1665856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5992297"/>
                <a:ext cx="211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92297"/>
                <a:ext cx="211118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cxnSpLocks noChangeAspect="1"/>
          </p:cNvCxnSpPr>
          <p:nvPr/>
        </p:nvCxnSpPr>
        <p:spPr>
          <a:xfrm flipV="1">
            <a:off x="3688533" y="4731843"/>
            <a:ext cx="678854" cy="12715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22020" y="4308753"/>
                <a:ext cx="2120035" cy="40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=(0.65,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.35)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20" y="4308753"/>
                <a:ext cx="2120035" cy="406522"/>
              </a:xfrm>
              <a:prstGeom prst="rect">
                <a:avLst/>
              </a:prstGeom>
              <a:blipFill>
                <a:blip r:embed="rId9"/>
                <a:stretch>
                  <a:fillRect l="-1149" t="-5970" b="-5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왼쪽 중괄호 15"/>
          <p:cNvSpPr/>
          <p:nvPr/>
        </p:nvSpPr>
        <p:spPr>
          <a:xfrm rot="10800000">
            <a:off x="2055938" y="4731843"/>
            <a:ext cx="320990" cy="12715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16200000">
                <a:off x="894919" y="4748006"/>
                <a:ext cx="497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4919" y="4748006"/>
                <a:ext cx="497252" cy="369332"/>
              </a:xfrm>
              <a:prstGeom prst="rect">
                <a:avLst/>
              </a:prstGeom>
              <a:blipFill>
                <a:blip r:embed="rId10"/>
                <a:stretch>
                  <a:fillRect r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 rot="10800000" flipH="1">
            <a:off x="1325775" y="3871369"/>
            <a:ext cx="492187" cy="2127378"/>
          </a:xfrm>
          <a:prstGeom prst="leftBrace">
            <a:avLst>
              <a:gd name="adj1" fmla="val 8333"/>
              <a:gd name="adj2" fmla="val 50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 rot="5400000">
                <a:off x="2350063" y="5195652"/>
                <a:ext cx="468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②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50063" y="5195652"/>
                <a:ext cx="468397" cy="369332"/>
              </a:xfrm>
              <a:prstGeom prst="rect">
                <a:avLst/>
              </a:prstGeom>
              <a:blipFill>
                <a:blip r:embed="rId11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왼쪽 중괄호 19"/>
          <p:cNvSpPr/>
          <p:nvPr/>
        </p:nvSpPr>
        <p:spPr>
          <a:xfrm rot="12480000">
            <a:off x="4057385" y="4777542"/>
            <a:ext cx="320990" cy="14122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2480000" flipH="1">
            <a:off x="3736101" y="3652465"/>
            <a:ext cx="319151" cy="2300149"/>
          </a:xfrm>
          <a:prstGeom prst="leftBrace">
            <a:avLst>
              <a:gd name="adj1" fmla="val 8333"/>
              <a:gd name="adj2" fmla="val 302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 rot="5400000">
                <a:off x="4280601" y="5482154"/>
                <a:ext cx="519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②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‘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80601" y="5482154"/>
                <a:ext cx="519693" cy="369332"/>
              </a:xfrm>
              <a:prstGeom prst="rect">
                <a:avLst/>
              </a:prstGeom>
              <a:blipFill>
                <a:blip r:embed="rId12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 rot="16200000">
                <a:off x="3098638" y="4853259"/>
                <a:ext cx="4972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800" dirty="0"/>
                        <m:t>①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‘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98638" y="4853259"/>
                <a:ext cx="497252" cy="369332"/>
              </a:xfrm>
              <a:prstGeom prst="rect">
                <a:avLst/>
              </a:prstGeom>
              <a:blipFill>
                <a:blip r:embed="rId1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4241056" y="4618255"/>
            <a:ext cx="27443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●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50409" y="4613793"/>
            <a:ext cx="27443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●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968661" y="4714111"/>
            <a:ext cx="2412000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8261" y="3871369"/>
            <a:ext cx="2808000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3" idx="0"/>
            <a:endCxn id="8" idx="0"/>
          </p:cNvCxnSpPr>
          <p:nvPr/>
        </p:nvCxnSpPr>
        <p:spPr>
          <a:xfrm>
            <a:off x="1893795" y="5992297"/>
            <a:ext cx="1800000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>
            <a:spLocks noChangeAspect="1"/>
          </p:cNvSpPr>
          <p:nvPr/>
        </p:nvSpPr>
        <p:spPr>
          <a:xfrm>
            <a:off x="3602598" y="59562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1906903" y="59548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06293" y="3696842"/>
                <a:ext cx="4674507" cy="260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It’s a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of extrapolation.</a:t>
                </a:r>
              </a:p>
              <a:p>
                <a:pPr algn="ctr"/>
                <a:r>
                  <a:rPr lang="en-US" altLang="ko-KR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a linear relationship,</a:t>
                </a:r>
              </a:p>
              <a:p>
                <a:pPr algn="ctr"/>
                <a:endParaRPr lang="en-US" altLang="ko-K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②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①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‘</m:t>
                      </m:r>
                      <m:r>
                        <m:rPr>
                          <m:nor/>
                        </m:rPr>
                        <a:rPr lang="en-US" altLang="ko-K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②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‘</m:t>
                      </m:r>
                    </m:oMath>
                  </m:oMathPara>
                </a14:m>
                <a:endParaRPr lang="en-US" altLang="ko-KR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≈0.5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1.0−0.5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0.8−0.5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0.65−0.5</m:t>
                          </m:r>
                        </m:e>
                      </m:d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altLang="ko-KR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altLang="ko-KR" sz="18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1.0−0.5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0.8−0.5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0.35−0.5</m:t>
                          </m:r>
                        </m:e>
                      </m:d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ko-KR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ko-KR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93" y="3696842"/>
                <a:ext cx="4674507" cy="2600071"/>
              </a:xfrm>
              <a:prstGeom prst="rect">
                <a:avLst/>
              </a:prstGeom>
              <a:blipFill>
                <a:blip r:embed="rId14"/>
                <a:stretch>
                  <a:fillRect t="-3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오른쪽 화살표 54"/>
          <p:cNvSpPr/>
          <p:nvPr/>
        </p:nvSpPr>
        <p:spPr>
          <a:xfrm>
            <a:off x="5929630" y="4642778"/>
            <a:ext cx="618836" cy="57978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6432013" y="6181931"/>
            <a:ext cx="5072083" cy="546816"/>
            <a:chOff x="6432013" y="6181931"/>
            <a:chExt cx="5072083" cy="54681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28729" y="6296913"/>
              <a:ext cx="2115127" cy="431834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6782995" y="6181931"/>
                  <a:ext cx="4721101" cy="5468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=(0.65,0.35)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cali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groupCh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𝑐𝑎𝑙𝑖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=(0.75, 0.25)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95" y="6181931"/>
                  <a:ext cx="4721101" cy="5468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오른쪽 화살표 30"/>
            <p:cNvSpPr/>
            <p:nvPr/>
          </p:nvSpPr>
          <p:spPr>
            <a:xfrm>
              <a:off x="6432013" y="6361629"/>
              <a:ext cx="350982" cy="334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1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r>
              <a:rPr lang="en-US" altLang="ko-KR" sz="4800" dirty="0" smtClean="0"/>
              <a:t>Why do we need </a:t>
            </a:r>
            <a:r>
              <a:rPr lang="en-US" altLang="ko-KR" sz="4800" i="1" dirty="0" smtClean="0"/>
              <a:t>Early</a:t>
            </a:r>
            <a:r>
              <a:rPr lang="en-US" altLang="ko-KR" sz="4800" dirty="0" smtClean="0"/>
              <a:t> </a:t>
            </a:r>
            <a:r>
              <a:rPr lang="en-US" altLang="ko-KR" sz="4800" i="1" dirty="0" smtClean="0"/>
              <a:t>Stopping</a:t>
            </a:r>
            <a:r>
              <a:rPr lang="en-US" altLang="ko-KR" sz="4800" dirty="0" smtClean="0"/>
              <a:t> </a:t>
            </a:r>
            <a:br>
              <a:rPr lang="en-US" altLang="ko-KR" sz="4800" dirty="0" smtClean="0"/>
            </a:br>
            <a:r>
              <a:rPr lang="en-US" altLang="ko-KR" sz="4800" dirty="0" smtClean="0"/>
              <a:t>		</a:t>
            </a:r>
            <a:r>
              <a:rPr lang="en-US" altLang="ko-KR" sz="4800" i="1" dirty="0" smtClean="0"/>
              <a:t>Based on Unlabeled Samples</a:t>
            </a:r>
            <a:r>
              <a:rPr lang="en-US" altLang="ko-KR" sz="4800" dirty="0" smtClean="0"/>
              <a:t>?</a:t>
            </a:r>
            <a:endParaRPr lang="ko-KR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302327" y="4248727"/>
            <a:ext cx="9864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) This early stopping enables to train all the labeled samples.</a:t>
            </a:r>
          </a:p>
          <a:p>
            <a:r>
              <a:rPr lang="en-US" altLang="ko-KR" sz="2000" dirty="0" smtClean="0"/>
              <a:t>(ii) The large number of unlabeled samples can provide more generalized criterion.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00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22509" y="2652720"/>
            <a:ext cx="2844000" cy="4177434"/>
            <a:chOff x="9348000" y="2680566"/>
            <a:chExt cx="2844000" cy="4177434"/>
          </a:xfrm>
        </p:grpSpPr>
        <p:grpSp>
          <p:nvGrpSpPr>
            <p:cNvPr id="36" name="그룹 35"/>
            <p:cNvGrpSpPr>
              <a:grpSpLocks noChangeAspect="1"/>
            </p:cNvGrpSpPr>
            <p:nvPr/>
          </p:nvGrpSpPr>
          <p:grpSpPr>
            <a:xfrm>
              <a:off x="9348000" y="2680566"/>
              <a:ext cx="2844000" cy="4177434"/>
              <a:chOff x="3442905" y="1078723"/>
              <a:chExt cx="3448050" cy="506470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/>
              <a:srcRect t="11409" b="81330"/>
              <a:stretch/>
            </p:blipFill>
            <p:spPr>
              <a:xfrm>
                <a:off x="3442905" y="1524000"/>
                <a:ext cx="3448050" cy="415636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2"/>
              <a:srcRect t="31448"/>
              <a:stretch/>
            </p:blipFill>
            <p:spPr>
              <a:xfrm>
                <a:off x="3442905" y="2219126"/>
                <a:ext cx="3448050" cy="392429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2"/>
              <a:srcRect b="92221"/>
              <a:stretch/>
            </p:blipFill>
            <p:spPr>
              <a:xfrm>
                <a:off x="3442905" y="1078723"/>
                <a:ext cx="3448050" cy="445277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161514" y="1796051"/>
                <a:ext cx="508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…</a:t>
                </a:r>
                <a:endParaRPr lang="ko-KR" altLang="en-US" dirty="0"/>
              </a:p>
            </p:txBody>
          </p:sp>
        </p:grpSp>
        <p:sp>
          <p:nvSpPr>
            <p:cNvPr id="47" name="모서리가 둥근 직사각형 46"/>
            <p:cNvSpPr/>
            <p:nvPr/>
          </p:nvSpPr>
          <p:spPr>
            <a:xfrm>
              <a:off x="9529780" y="4005578"/>
              <a:ext cx="1544620" cy="110129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529780" y="5099531"/>
              <a:ext cx="2200402" cy="154141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BUS-stop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𝑙𝑎𝑠𝑠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6119"/>
                <a:ext cx="10515600" cy="233482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The combined stop-criterion is to save the model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with the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among of the epochs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from the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to the subsequent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𝑞𝑢𝑒</m:t>
                        </m:r>
                      </m:sub>
                    </m:sSub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400" dirty="0" smtClean="0"/>
                  <a:t>-</a:t>
                </a:r>
                <a:r>
                  <a:rPr lang="en-US" altLang="ko-KR" sz="2400" dirty="0" err="1" smtClean="0"/>
                  <a:t>th</a:t>
                </a:r>
                <a:r>
                  <a:rPr lang="en-US" altLang="ko-KR" sz="2400" dirty="0" smtClean="0"/>
                  <a:t> epoch.</a:t>
                </a:r>
              </a:p>
              <a:p>
                <a:r>
                  <a:rPr lang="en-US" altLang="ko-KR" sz="2400" dirty="0" smtClean="0"/>
                  <a:t>To implement this, we use a fixed-size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𝑞𝑢𝑒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 queue.</a:t>
                </a:r>
              </a:p>
              <a:p>
                <a:endParaRPr lang="en-US" altLang="ko-KR" sz="2400" dirty="0" smtClean="0"/>
              </a:p>
            </p:txBody>
          </p:sp>
        </mc:Choice>
        <mc:Fallback xmlns="">
          <p:sp>
            <p:nvSpPr>
              <p:cNvPr id="2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6119"/>
                <a:ext cx="10515600" cy="2334823"/>
              </a:xfrm>
              <a:blipFill>
                <a:blip r:embed="rId4"/>
                <a:stretch>
                  <a:fillRect l="-812" t="-3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952199" y="1571311"/>
            <a:ext cx="7120539" cy="486533"/>
            <a:chOff x="952199" y="1814601"/>
            <a:chExt cx="7120539" cy="48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1176914" y="1831903"/>
                  <a:ext cx="3119957" cy="469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𝑐𝑜𝑛𝑓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𝐸𝑢𝑐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acc>
                        <m:accPr>
                          <m:chr m:val="⃗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⃛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2000" dirty="0" smtClean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914" y="1831903"/>
                  <a:ext cx="3119957" cy="469231"/>
                </a:xfrm>
                <a:prstGeom prst="rect">
                  <a:avLst/>
                </a:prstGeom>
                <a:blipFill>
                  <a:blip r:embed="rId5"/>
                  <a:stretch>
                    <a:fillRect r="-6055" b="-155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4848137" y="1825693"/>
                  <a:ext cx="3224601" cy="439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𝐶𝑜𝑠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𝑐𝑎𝑙𝑖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137" y="1825693"/>
                  <a:ext cx="3224601" cy="439479"/>
                </a:xfrm>
                <a:prstGeom prst="rect">
                  <a:avLst/>
                </a:prstGeom>
                <a:blipFill>
                  <a:blip r:embed="rId6"/>
                  <a:stretch>
                    <a:fillRect t="-16667" r="-17013" b="-152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4365667" y="1814601"/>
              <a:ext cx="413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+</a:t>
              </a:r>
              <a:endParaRPr lang="ko-KR" altLang="en-US" sz="2400" b="1" dirty="0"/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952199" y="2055467"/>
              <a:ext cx="72042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6806"/>
              </p:ext>
            </p:extLst>
          </p:nvPr>
        </p:nvGraphicFramePr>
        <p:xfrm>
          <a:off x="988220" y="5211747"/>
          <a:ext cx="18770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02">
                  <a:extLst>
                    <a:ext uri="{9D8B030D-6E8A-4147-A177-3AD203B41FA5}">
                      <a16:colId xmlns:a16="http://schemas.microsoft.com/office/drawing/2014/main" val="70559164"/>
                    </a:ext>
                  </a:extLst>
                </a:gridCol>
                <a:gridCol w="375402">
                  <a:extLst>
                    <a:ext uri="{9D8B030D-6E8A-4147-A177-3AD203B41FA5}">
                      <a16:colId xmlns:a16="http://schemas.microsoft.com/office/drawing/2014/main" val="492982961"/>
                    </a:ext>
                  </a:extLst>
                </a:gridCol>
                <a:gridCol w="375402">
                  <a:extLst>
                    <a:ext uri="{9D8B030D-6E8A-4147-A177-3AD203B41FA5}">
                      <a16:colId xmlns:a16="http://schemas.microsoft.com/office/drawing/2014/main" val="3776797260"/>
                    </a:ext>
                  </a:extLst>
                </a:gridCol>
                <a:gridCol w="375402">
                  <a:extLst>
                    <a:ext uri="{9D8B030D-6E8A-4147-A177-3AD203B41FA5}">
                      <a16:colId xmlns:a16="http://schemas.microsoft.com/office/drawing/2014/main" val="1766838668"/>
                    </a:ext>
                  </a:extLst>
                </a:gridCol>
                <a:gridCol w="375402">
                  <a:extLst>
                    <a:ext uri="{9D8B030D-6E8A-4147-A177-3AD203B41FA5}">
                      <a16:colId xmlns:a16="http://schemas.microsoft.com/office/drawing/2014/main" val="244494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421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85184" y="4791960"/>
                <a:ext cx="1696105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=5)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4" y="4791960"/>
                <a:ext cx="1696105" cy="265201"/>
              </a:xfrm>
              <a:prstGeom prst="rect">
                <a:avLst/>
              </a:prstGeom>
              <a:blipFill>
                <a:blip r:embed="rId7"/>
                <a:stretch>
                  <a:fillRect l="-2878" r="-287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구부러진 연결선 45"/>
          <p:cNvCxnSpPr/>
          <p:nvPr/>
        </p:nvCxnSpPr>
        <p:spPr>
          <a:xfrm rot="10800000" flipV="1">
            <a:off x="364031" y="5397167"/>
            <a:ext cx="612000" cy="6488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037" y="3783109"/>
            <a:ext cx="5110151" cy="3047045"/>
          </a:xfrm>
          <a:prstGeom prst="rect">
            <a:avLst/>
          </a:prstGeom>
        </p:spPr>
      </p:pic>
      <p:cxnSp>
        <p:nvCxnSpPr>
          <p:cNvPr id="42" name="구부러진 연결선 41"/>
          <p:cNvCxnSpPr/>
          <p:nvPr/>
        </p:nvCxnSpPr>
        <p:spPr>
          <a:xfrm rot="10800000" flipV="1">
            <a:off x="2877419" y="4748323"/>
            <a:ext cx="612000" cy="64884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3450383" y="4590477"/>
                <a:ext cx="7338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83" y="4590477"/>
                <a:ext cx="73385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1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endParaRPr lang="en-US" altLang="ko-KR" sz="4800" dirty="0"/>
          </a:p>
          <a:p>
            <a:pPr marL="0" indent="0">
              <a:buNone/>
            </a:pPr>
            <a:endParaRPr lang="en-US" altLang="ko-KR" sz="4800" dirty="0" smtClean="0"/>
          </a:p>
          <a:p>
            <a:pPr marL="0" indent="0" algn="ctr">
              <a:buNone/>
            </a:pPr>
            <a:r>
              <a:rPr lang="en-US" altLang="ko-KR" sz="5400" i="1" dirty="0" smtClean="0"/>
              <a:t>Results</a:t>
            </a:r>
          </a:p>
          <a:p>
            <a:pPr marL="0" indent="0" algn="ctr">
              <a:buNone/>
            </a:pPr>
            <a:endParaRPr lang="ko-KR" altLang="en-US" sz="4800" i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6568353" y="4294234"/>
            <a:ext cx="5282479" cy="2402130"/>
            <a:chOff x="4833071" y="3909770"/>
            <a:chExt cx="5282479" cy="2402130"/>
          </a:xfrm>
        </p:grpSpPr>
        <p:pic>
          <p:nvPicPr>
            <p:cNvPr id="6" name="Picture 2" descr="Free Bus Stop sign in cement pail with shadow vector illustr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317" y="3909770"/>
              <a:ext cx="2196233" cy="24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ool bus - Free transport icon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63" b="18673"/>
            <a:stretch/>
          </p:blipFill>
          <p:spPr bwMode="auto">
            <a:xfrm>
              <a:off x="4833071" y="4311218"/>
              <a:ext cx="2967904" cy="186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800975" y="5391727"/>
              <a:ext cx="133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 smtClean="0"/>
                <a:t>…!</a:t>
              </a:r>
              <a:endParaRPr lang="ko-KR" altLang="en-US" sz="3200" i="1" dirty="0"/>
            </a:p>
          </p:txBody>
        </p:sp>
      </p:grpSp>
      <p:pic>
        <p:nvPicPr>
          <p:cNvPr id="16386" name="Picture 2" descr="차트 및 그래프 아이콘 세트, 원형 차트 아이콘. 프리미엄 벡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59" y="4225750"/>
            <a:ext cx="3110922" cy="23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r>
              <a:rPr lang="en-US" altLang="ko-KR" sz="3600" dirty="0" smtClean="0"/>
              <a:t> – in Balanced Classification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0515601" cy="2602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4204293"/>
            <a:ext cx="1051560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used BERT-base as our text encoder.</a:t>
            </a:r>
          </a:p>
          <a:p>
            <a:r>
              <a:rPr lang="en-US" altLang="ko-KR" dirty="0" smtClean="0"/>
              <a:t>Five text classification datasets were experimented.</a:t>
            </a:r>
          </a:p>
          <a:p>
            <a:r>
              <a:rPr lang="en-US" altLang="ko-KR" dirty="0" smtClean="0"/>
              <a:t>Number of training samples is 50 samples per class.</a:t>
            </a:r>
          </a:p>
          <a:p>
            <a:r>
              <a:rPr lang="en-US" altLang="ko-KR" dirty="0" smtClean="0"/>
              <a:t>We used the test set as the unlabeled set (</a:t>
            </a:r>
            <a:r>
              <a:rPr lang="en-US" altLang="ko-KR" dirty="0" err="1" smtClean="0"/>
              <a:t>transductive</a:t>
            </a:r>
            <a:r>
              <a:rPr lang="en-US" altLang="ko-KR" dirty="0" smtClean="0"/>
              <a:t> setting).</a:t>
            </a:r>
          </a:p>
          <a:p>
            <a:r>
              <a:rPr lang="en-US" altLang="ko-KR" dirty="0" smtClean="0"/>
              <a:t>All datasets have balanced class distribution.</a:t>
            </a:r>
          </a:p>
          <a:p>
            <a:r>
              <a:rPr lang="en-US" altLang="ko-KR" dirty="0" smtClean="0"/>
              <a:t>*Val-</a:t>
            </a:r>
            <a:r>
              <a:rPr lang="en-US" altLang="ko-KR" dirty="0" err="1" smtClean="0"/>
              <a:t>stop</a:t>
            </a:r>
            <a:r>
              <a:rPr lang="en-US" altLang="ko-KR" baseline="-25000" dirty="0" err="1" smtClean="0"/>
              <a:t>add</a:t>
            </a:r>
            <a:r>
              <a:rPr lang="en-US" altLang="ko-KR" baseline="-25000" dirty="0" smtClean="0"/>
              <a:t>(25) </a:t>
            </a:r>
            <a:r>
              <a:rPr lang="en-US" altLang="ko-KR" dirty="0" smtClean="0"/>
              <a:t>is the validation-based stopping that uses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i="1" dirty="0" smtClean="0"/>
              <a:t>additional</a:t>
            </a:r>
            <a:r>
              <a:rPr lang="en-US" altLang="ko-KR" dirty="0" smtClean="0"/>
              <a:t> 25 labeled samples per class, which is an unfair advantage.</a:t>
            </a:r>
          </a:p>
          <a:p>
            <a:endParaRPr lang="en-US" altLang="ko-KR" sz="700" dirty="0" smtClean="0"/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8257800" y="4466528"/>
            <a:ext cx="3096000" cy="1435018"/>
            <a:chOff x="6191683" y="5478840"/>
            <a:chExt cx="3452380" cy="16002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r="54668"/>
            <a:stretch/>
          </p:blipFill>
          <p:spPr>
            <a:xfrm>
              <a:off x="6191683" y="5478840"/>
              <a:ext cx="1973263" cy="16002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l="66020"/>
            <a:stretch/>
          </p:blipFill>
          <p:spPr>
            <a:xfrm>
              <a:off x="8164946" y="5478840"/>
              <a:ext cx="1479117" cy="16002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988291" y="3657600"/>
            <a:ext cx="10221565" cy="23090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0578997" y="2382542"/>
            <a:ext cx="1788177" cy="851591"/>
            <a:chOff x="10547767" y="293554"/>
            <a:chExt cx="1788177" cy="85159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547767" y="293554"/>
              <a:ext cx="1519960" cy="85159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64800" y="303852"/>
              <a:ext cx="17711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When combined, </a:t>
              </a:r>
              <a:br>
                <a:rPr lang="en-US" altLang="ko-KR" sz="1400" dirty="0" smtClean="0">
                  <a:solidFill>
                    <a:srgbClr val="FF0000"/>
                  </a:solidFill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</a:rPr>
                <a:t>it is better </a:t>
              </a:r>
              <a:br>
                <a:rPr lang="en-US" altLang="ko-KR" sz="1400" dirty="0" smtClean="0">
                  <a:solidFill>
                    <a:srgbClr val="FF0000"/>
                  </a:solidFill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</a:rPr>
                <a:t>than each 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0027368" y="3186545"/>
            <a:ext cx="511323" cy="47105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27367" y="3676166"/>
            <a:ext cx="511323" cy="21234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으로 구부러진 화살표 11"/>
          <p:cNvSpPr/>
          <p:nvPr/>
        </p:nvSpPr>
        <p:spPr>
          <a:xfrm>
            <a:off x="10578997" y="3353829"/>
            <a:ext cx="295275" cy="47625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199" y="6282810"/>
            <a:ext cx="8677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err="1" smtClean="0">
                <a:sym typeface="Wingdings" panose="05000000000000000000" pitchFamily="2" charset="2"/>
              </a:rPr>
              <a:t>Obv</a:t>
            </a:r>
            <a:r>
              <a:rPr lang="en-US" altLang="ko-KR" b="1" i="1" dirty="0" smtClean="0">
                <a:sym typeface="Wingdings" panose="05000000000000000000" pitchFamily="2" charset="2"/>
              </a:rPr>
              <a:t> (1)</a:t>
            </a:r>
            <a:r>
              <a:rPr lang="en-US" altLang="ko-KR" dirty="0" smtClean="0">
                <a:sym typeface="Wingdings" panose="05000000000000000000" pitchFamily="2" charset="2"/>
              </a:rPr>
              <a:t> BUS-stop (=</a:t>
            </a:r>
            <a:r>
              <a:rPr lang="en-US" altLang="ko-KR" dirty="0" err="1" smtClean="0">
                <a:sym typeface="Wingdings" panose="05000000000000000000" pitchFamily="2" charset="2"/>
              </a:rPr>
              <a:t>Conf-sim+Class-sim</a:t>
            </a:r>
            <a:r>
              <a:rPr lang="en-US" altLang="ko-KR" dirty="0" smtClean="0">
                <a:sym typeface="Wingdings" panose="05000000000000000000" pitchFamily="2" charset="2"/>
              </a:rPr>
              <a:t>) &gt; </a:t>
            </a:r>
            <a:r>
              <a:rPr lang="en-US" altLang="ko-KR" dirty="0" err="1" smtClean="0">
                <a:sym typeface="Wingdings" panose="05000000000000000000" pitchFamily="2" charset="2"/>
              </a:rPr>
              <a:t>Conf</a:t>
            </a:r>
            <a:r>
              <a:rPr lang="en-US" altLang="ko-KR" dirty="0" smtClean="0">
                <a:sym typeface="Wingdings" panose="05000000000000000000" pitchFamily="2" charset="2"/>
              </a:rPr>
              <a:t>-sim (or Class-sim) 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72" b="9919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7824" y="4290944"/>
            <a:ext cx="443544" cy="7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r>
              <a:rPr lang="en-US" altLang="ko-KR" sz="3600" dirty="0"/>
              <a:t> – in </a:t>
            </a:r>
            <a:r>
              <a:rPr lang="en-US" altLang="ko-KR" sz="3600" dirty="0" smtClean="0"/>
              <a:t>Imbalanced </a:t>
            </a:r>
            <a:r>
              <a:rPr lang="en-US" altLang="ko-KR" sz="3600" dirty="0"/>
              <a:t>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61162"/>
            <a:ext cx="10515600" cy="14034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Number of training samples is 50 samples per class.</a:t>
            </a:r>
            <a:br>
              <a:rPr lang="en-US" altLang="ko-KR" sz="1800" dirty="0" smtClean="0"/>
            </a:br>
            <a:r>
              <a:rPr lang="en-US" altLang="ko-KR" sz="1800" dirty="0" smtClean="0"/>
              <a:t>The class distributions of the test sets were adjusted to 2:8 (</a:t>
            </a:r>
            <a:r>
              <a:rPr lang="en-US" altLang="ko-KR" sz="1800" dirty="0" err="1" smtClean="0"/>
              <a:t>negative:positive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*Val-</a:t>
            </a:r>
            <a:r>
              <a:rPr lang="en-US" altLang="ko-KR" sz="1800" dirty="0" err="1" smtClean="0"/>
              <a:t>stop</a:t>
            </a:r>
            <a:r>
              <a:rPr lang="en-US" altLang="ko-KR" sz="1800" baseline="-25000" dirty="0" err="1" smtClean="0"/>
              <a:t>add</a:t>
            </a:r>
            <a:r>
              <a:rPr lang="en-US" altLang="ko-KR" sz="1800" baseline="-25000" dirty="0" smtClean="0"/>
              <a:t>(25) </a:t>
            </a:r>
            <a:r>
              <a:rPr lang="en-US" altLang="ko-KR" sz="1800" dirty="0" smtClean="0"/>
              <a:t>is the validation-based stopping that uses </a:t>
            </a:r>
            <a:r>
              <a:rPr lang="en-US" altLang="ko-KR" sz="1800" i="1" dirty="0" smtClean="0"/>
              <a:t>additional</a:t>
            </a:r>
            <a:r>
              <a:rPr lang="en-US" altLang="ko-KR" sz="1800" dirty="0" smtClean="0"/>
              <a:t> 25 labeled samples per class, </a:t>
            </a:r>
            <a:br>
              <a:rPr lang="en-US" altLang="ko-KR" sz="1800" dirty="0" smtClean="0"/>
            </a:br>
            <a:r>
              <a:rPr lang="en-US" altLang="ko-KR" sz="1800" dirty="0" smtClean="0"/>
              <a:t> which is an unfair advantage.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25805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88291" y="3657600"/>
            <a:ext cx="10221565" cy="23090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370143" y="3657600"/>
            <a:ext cx="511323" cy="24014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5615276"/>
            <a:ext cx="9820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err="1">
                <a:sym typeface="Wingdings" panose="05000000000000000000" pitchFamily="2" charset="2"/>
              </a:rPr>
              <a:t>Obv</a:t>
            </a:r>
            <a:r>
              <a:rPr lang="en-US" altLang="ko-KR" b="1" i="1" dirty="0">
                <a:sym typeface="Wingdings" panose="05000000000000000000" pitchFamily="2" charset="2"/>
              </a:rPr>
              <a:t> (1)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BUS-stop </a:t>
            </a:r>
            <a:r>
              <a:rPr lang="en-US" altLang="ko-KR" dirty="0" smtClean="0"/>
              <a:t>performance </a:t>
            </a:r>
            <a:r>
              <a:rPr lang="en-US" altLang="ko-KR" dirty="0"/>
              <a:t>is much better in imbalanced </a:t>
            </a:r>
            <a:r>
              <a:rPr lang="en-US" altLang="ko-KR" dirty="0" smtClean="0"/>
              <a:t>classification and SOTA. </a:t>
            </a:r>
            <a:br>
              <a:rPr lang="en-US" altLang="ko-KR" dirty="0" smtClean="0"/>
            </a:br>
            <a:r>
              <a:rPr lang="en-US" altLang="ko-KR" dirty="0" smtClean="0"/>
              <a:t>           (BUS-stop outperformed other methods with bigger margin.)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838200" y="6261607"/>
            <a:ext cx="9043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err="1" smtClean="0">
                <a:sym typeface="Wingdings" panose="05000000000000000000" pitchFamily="2" charset="2"/>
              </a:rPr>
              <a:t>Obv</a:t>
            </a:r>
            <a:r>
              <a:rPr lang="en-US" altLang="ko-KR" b="1" i="1" dirty="0" smtClean="0">
                <a:sym typeface="Wingdings" panose="05000000000000000000" pitchFamily="2" charset="2"/>
              </a:rPr>
              <a:t> (2)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/>
              <a:t>Class-sim is more effective in imbalanced classification.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70143" y="3408219"/>
            <a:ext cx="511323" cy="24014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r>
              <a:rPr lang="en-US" altLang="ko-KR" dirty="0"/>
              <a:t> – </a:t>
            </a:r>
            <a:r>
              <a:rPr lang="en-US" altLang="ko-KR" dirty="0" smtClean="0"/>
              <a:t>various imbalanced settings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69" y="1690688"/>
            <a:ext cx="5406231" cy="39148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2038" y="5725209"/>
            <a:ext cx="10067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※ The number of training samples was fixed to 100 for the different class-distribution settings.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94869" y="1381188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 SST-2 dataset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14925" y="5319014"/>
            <a:ext cx="1495425" cy="230909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673" y="2896973"/>
            <a:ext cx="10515600" cy="748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/>
              <a:t>How can </a:t>
            </a:r>
            <a:r>
              <a:rPr lang="en-US" altLang="ko-KR" sz="4000" dirty="0" smtClean="0"/>
              <a:t>the BUS-stop prevent </a:t>
            </a:r>
            <a:r>
              <a:rPr lang="en-US" altLang="ko-KR" sz="4000" dirty="0"/>
              <a:t>overfitting?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663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r>
              <a:rPr lang="en-US" altLang="ko-KR" sz="3600" dirty="0"/>
              <a:t> – </a:t>
            </a:r>
            <a:r>
              <a:rPr lang="en-US" altLang="ko-KR" sz="3600" dirty="0" smtClean="0"/>
              <a:t>Examples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61925" y="1452563"/>
            <a:ext cx="11572875" cy="4019550"/>
            <a:chOff x="171450" y="1690688"/>
            <a:chExt cx="11572875" cy="40195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" y="1690688"/>
              <a:ext cx="5457825" cy="37623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8950" y="5453063"/>
              <a:ext cx="638175" cy="2571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1825" y="1752600"/>
              <a:ext cx="4762500" cy="36957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9275" y="4223145"/>
              <a:ext cx="1401327" cy="88344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3050" y="5453063"/>
              <a:ext cx="638175" cy="257175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838200" y="5472113"/>
            <a:ext cx="9695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/>
              <a:t>※ The red vertical line denotes the best model selected by the BUS-stop method</a:t>
            </a:r>
            <a:r>
              <a:rPr lang="en-US" altLang="ko-KR" sz="1600" dirty="0" smtClean="0"/>
              <a:t>.</a:t>
            </a:r>
          </a:p>
          <a:p>
            <a:pPr>
              <a:defRPr/>
            </a:pPr>
            <a:r>
              <a:rPr lang="en-US" altLang="ko-KR" sz="1600" dirty="0" smtClean="0"/>
              <a:t>※ </a:t>
            </a:r>
            <a:r>
              <a:rPr lang="en-US" altLang="ko-KR" sz="1600" dirty="0"/>
              <a:t>The loss and </a:t>
            </a:r>
            <a:r>
              <a:rPr lang="en-US" altLang="ko-KR" sz="1600" dirty="0" err="1"/>
              <a:t>conf</a:t>
            </a:r>
            <a:r>
              <a:rPr lang="en-US" altLang="ko-KR" sz="1600" dirty="0"/>
              <a:t>-sim were scaled between 0.25-0.75 for easy comparison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838200" y="6075761"/>
            <a:ext cx="10382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 err="1" smtClean="0"/>
              <a:t>Obv</a:t>
            </a:r>
            <a:r>
              <a:rPr lang="en-US" altLang="ko-KR" b="1" i="1" dirty="0" smtClean="0"/>
              <a:t> (1)</a:t>
            </a:r>
            <a:r>
              <a:rPr lang="en-US" altLang="ko-KR" dirty="0" smtClean="0"/>
              <a:t> The BUS-stop enables fine-stopping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It skillfully avoids the pointes where the performance is decreased by fluctuations.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21012" y="2089150"/>
            <a:ext cx="544945" cy="2785612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/>
          <p:nvPr/>
        </p:nvCxnSpPr>
        <p:spPr>
          <a:xfrm rot="300000" flipV="1">
            <a:off x="1178380" y="4874775"/>
            <a:ext cx="720437" cy="471054"/>
          </a:xfrm>
          <a:prstGeom prst="curvedConnector3">
            <a:avLst>
              <a:gd name="adj1" fmla="val 101282"/>
            </a:avLst>
          </a:prstGeom>
          <a:ln w="19050">
            <a:solidFill>
              <a:srgbClr val="FF0000"/>
            </a:solidFill>
            <a:headEnd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 rot="5400000">
            <a:off x="2073787" y="1707950"/>
            <a:ext cx="242306" cy="535709"/>
          </a:xfrm>
          <a:prstGeom prst="leftBrace">
            <a:avLst>
              <a:gd name="adj1" fmla="val 8331"/>
              <a:gd name="adj2" fmla="val 7413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735327" y="1395630"/>
                <a:ext cx="71545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𝑞𝑢𝑒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27" y="1395630"/>
                <a:ext cx="715452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54119" y="4931549"/>
                <a:ext cx="1266822" cy="604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ko-KR" sz="1600" dirty="0" smtClean="0"/>
                  <a:t>The </a:t>
                </a:r>
                <a:r>
                  <a:rPr lang="en-US" altLang="ko-KR" sz="1600" dirty="0"/>
                  <a:t>lowest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𝑐𝑜𝑛𝑓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9" y="4931549"/>
                <a:ext cx="1266822" cy="604524"/>
              </a:xfrm>
              <a:prstGeom prst="rect">
                <a:avLst/>
              </a:prstGeom>
              <a:blipFill>
                <a:blip r:embed="rId8"/>
                <a:stretch>
                  <a:fillRect l="-2404" t="-3030" r="-1442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8310863" y="2081546"/>
            <a:ext cx="544945" cy="2785612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/>
          <p:nvPr/>
        </p:nvCxnSpPr>
        <p:spPr>
          <a:xfrm rot="300000" flipV="1">
            <a:off x="7571835" y="4830060"/>
            <a:ext cx="720437" cy="471054"/>
          </a:xfrm>
          <a:prstGeom prst="curvedConnector3">
            <a:avLst>
              <a:gd name="adj1" fmla="val 101282"/>
            </a:avLst>
          </a:prstGeom>
          <a:ln w="19050">
            <a:solidFill>
              <a:srgbClr val="FF0000"/>
            </a:solidFill>
            <a:headEnd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547574" y="4886834"/>
                <a:ext cx="1266822" cy="604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ko-KR" sz="1600" dirty="0" smtClean="0"/>
                  <a:t>The </a:t>
                </a:r>
                <a:r>
                  <a:rPr lang="en-US" altLang="ko-KR" sz="1600" dirty="0"/>
                  <a:t>lowest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𝑐𝑜𝑛𝑓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74" y="4886834"/>
                <a:ext cx="1266822" cy="604524"/>
              </a:xfrm>
              <a:prstGeom prst="rect">
                <a:avLst/>
              </a:prstGeom>
              <a:blipFill>
                <a:blip r:embed="rId9"/>
                <a:stretch>
                  <a:fillRect l="-2404" t="-3030" r="-1442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왼쪽 중괄호 26"/>
          <p:cNvSpPr/>
          <p:nvPr/>
        </p:nvSpPr>
        <p:spPr>
          <a:xfrm rot="5400000">
            <a:off x="8376842" y="1633944"/>
            <a:ext cx="422221" cy="535709"/>
          </a:xfrm>
          <a:prstGeom prst="leftBrace">
            <a:avLst>
              <a:gd name="adj1" fmla="val 8331"/>
              <a:gd name="adj2" fmla="val 653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8169777" y="1182506"/>
                <a:ext cx="71545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𝑞𝑢𝑒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77" y="1182506"/>
                <a:ext cx="715452" cy="390748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118221" y="1531820"/>
            <a:ext cx="2840753" cy="543320"/>
            <a:chOff x="118221" y="1531820"/>
            <a:chExt cx="2840753" cy="543320"/>
          </a:xfrm>
        </p:grpSpPr>
        <p:grpSp>
          <p:nvGrpSpPr>
            <p:cNvPr id="3" name="그룹 2"/>
            <p:cNvGrpSpPr/>
            <p:nvPr/>
          </p:nvGrpSpPr>
          <p:grpSpPr>
            <a:xfrm rot="13180447">
              <a:off x="1638567" y="1813558"/>
              <a:ext cx="151510" cy="172866"/>
              <a:chOff x="5296476" y="2179456"/>
              <a:chExt cx="151510" cy="109250"/>
            </a:xfrm>
          </p:grpSpPr>
          <p:sp>
            <p:nvSpPr>
              <p:cNvPr id="22" name="직사각형 21"/>
              <p:cNvSpPr/>
              <p:nvPr/>
            </p:nvSpPr>
            <p:spPr>
              <a:xfrm rot="20523205">
                <a:off x="5296476" y="2179456"/>
                <a:ext cx="151510" cy="105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4343302">
                <a:off x="5341731" y="2211070"/>
                <a:ext cx="64781" cy="9049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 rot="18069492" flipH="1">
              <a:off x="1889478" y="1721579"/>
              <a:ext cx="211629" cy="495494"/>
            </a:xfrm>
            <a:custGeom>
              <a:avLst/>
              <a:gdLst>
                <a:gd name="connsiteX0" fmla="*/ 149094 w 222984"/>
                <a:gd name="connsiteY0" fmla="*/ 738909 h 738909"/>
                <a:gd name="connsiteX1" fmla="*/ 112148 w 222984"/>
                <a:gd name="connsiteY1" fmla="*/ 692727 h 738909"/>
                <a:gd name="connsiteX2" fmla="*/ 75203 w 222984"/>
                <a:gd name="connsiteY2" fmla="*/ 637309 h 738909"/>
                <a:gd name="connsiteX3" fmla="*/ 65966 w 222984"/>
                <a:gd name="connsiteY3" fmla="*/ 609600 h 738909"/>
                <a:gd name="connsiteX4" fmla="*/ 47494 w 222984"/>
                <a:gd name="connsiteY4" fmla="*/ 572654 h 738909"/>
                <a:gd name="connsiteX5" fmla="*/ 19784 w 222984"/>
                <a:gd name="connsiteY5" fmla="*/ 508000 h 738909"/>
                <a:gd name="connsiteX6" fmla="*/ 10548 w 222984"/>
                <a:gd name="connsiteY6" fmla="*/ 452582 h 738909"/>
                <a:gd name="connsiteX7" fmla="*/ 10548 w 222984"/>
                <a:gd name="connsiteY7" fmla="*/ 295563 h 738909"/>
                <a:gd name="connsiteX8" fmla="*/ 38257 w 222984"/>
                <a:gd name="connsiteY8" fmla="*/ 277091 h 738909"/>
                <a:gd name="connsiteX9" fmla="*/ 93675 w 222984"/>
                <a:gd name="connsiteY9" fmla="*/ 240145 h 738909"/>
                <a:gd name="connsiteX10" fmla="*/ 149094 w 222984"/>
                <a:gd name="connsiteY10" fmla="*/ 221672 h 738909"/>
                <a:gd name="connsiteX11" fmla="*/ 176803 w 222984"/>
                <a:gd name="connsiteY11" fmla="*/ 230909 h 738909"/>
                <a:gd name="connsiteX12" fmla="*/ 204512 w 222984"/>
                <a:gd name="connsiteY12" fmla="*/ 258618 h 738909"/>
                <a:gd name="connsiteX13" fmla="*/ 213748 w 222984"/>
                <a:gd name="connsiteY13" fmla="*/ 295563 h 738909"/>
                <a:gd name="connsiteX14" fmla="*/ 222984 w 222984"/>
                <a:gd name="connsiteY14" fmla="*/ 323272 h 738909"/>
                <a:gd name="connsiteX15" fmla="*/ 186039 w 222984"/>
                <a:gd name="connsiteY15" fmla="*/ 397163 h 738909"/>
                <a:gd name="connsiteX16" fmla="*/ 158330 w 222984"/>
                <a:gd name="connsiteY16" fmla="*/ 387927 h 738909"/>
                <a:gd name="connsiteX17" fmla="*/ 139857 w 222984"/>
                <a:gd name="connsiteY17" fmla="*/ 341745 h 738909"/>
                <a:gd name="connsiteX18" fmla="*/ 112148 w 222984"/>
                <a:gd name="connsiteY18" fmla="*/ 304800 h 738909"/>
                <a:gd name="connsiteX19" fmla="*/ 102912 w 222984"/>
                <a:gd name="connsiteY19" fmla="*/ 249382 h 738909"/>
                <a:gd name="connsiteX20" fmla="*/ 121384 w 222984"/>
                <a:gd name="connsiteY20" fmla="*/ 64654 h 738909"/>
                <a:gd name="connsiteX21" fmla="*/ 167566 w 222984"/>
                <a:gd name="connsiteY21" fmla="*/ 9236 h 738909"/>
                <a:gd name="connsiteX22" fmla="*/ 195275 w 222984"/>
                <a:gd name="connsiteY22" fmla="*/ 0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2984" h="738909">
                  <a:moveTo>
                    <a:pt x="149094" y="738909"/>
                  </a:moveTo>
                  <a:cubicBezTo>
                    <a:pt x="136779" y="723515"/>
                    <a:pt x="122596" y="709444"/>
                    <a:pt x="112148" y="692727"/>
                  </a:cubicBezTo>
                  <a:cubicBezTo>
                    <a:pt x="67590" y="621435"/>
                    <a:pt x="151644" y="713750"/>
                    <a:pt x="75203" y="637309"/>
                  </a:cubicBezTo>
                  <a:cubicBezTo>
                    <a:pt x="72124" y="628073"/>
                    <a:pt x="69801" y="618549"/>
                    <a:pt x="65966" y="609600"/>
                  </a:cubicBezTo>
                  <a:cubicBezTo>
                    <a:pt x="60542" y="596944"/>
                    <a:pt x="52329" y="585546"/>
                    <a:pt x="47494" y="572654"/>
                  </a:cubicBezTo>
                  <a:cubicBezTo>
                    <a:pt x="21935" y="504495"/>
                    <a:pt x="57218" y="564149"/>
                    <a:pt x="19784" y="508000"/>
                  </a:cubicBezTo>
                  <a:cubicBezTo>
                    <a:pt x="16705" y="489527"/>
                    <a:pt x="13396" y="471092"/>
                    <a:pt x="10548" y="452582"/>
                  </a:cubicBezTo>
                  <a:cubicBezTo>
                    <a:pt x="2131" y="397872"/>
                    <a:pt x="-8238" y="351921"/>
                    <a:pt x="10548" y="295563"/>
                  </a:cubicBezTo>
                  <a:cubicBezTo>
                    <a:pt x="14058" y="285032"/>
                    <a:pt x="29021" y="283248"/>
                    <a:pt x="38257" y="277091"/>
                  </a:cubicBezTo>
                  <a:cubicBezTo>
                    <a:pt x="65510" y="236213"/>
                    <a:pt x="43973" y="255056"/>
                    <a:pt x="93675" y="240145"/>
                  </a:cubicBezTo>
                  <a:cubicBezTo>
                    <a:pt x="112326" y="234550"/>
                    <a:pt x="149094" y="221672"/>
                    <a:pt x="149094" y="221672"/>
                  </a:cubicBezTo>
                  <a:cubicBezTo>
                    <a:pt x="158330" y="224751"/>
                    <a:pt x="168702" y="225508"/>
                    <a:pt x="176803" y="230909"/>
                  </a:cubicBezTo>
                  <a:cubicBezTo>
                    <a:pt x="187671" y="238155"/>
                    <a:pt x="198031" y="247277"/>
                    <a:pt x="204512" y="258618"/>
                  </a:cubicBezTo>
                  <a:cubicBezTo>
                    <a:pt x="210810" y="269639"/>
                    <a:pt x="210261" y="283357"/>
                    <a:pt x="213748" y="295563"/>
                  </a:cubicBezTo>
                  <a:cubicBezTo>
                    <a:pt x="216423" y="304924"/>
                    <a:pt x="219905" y="314036"/>
                    <a:pt x="222984" y="323272"/>
                  </a:cubicBezTo>
                  <a:cubicBezTo>
                    <a:pt x="217520" y="361519"/>
                    <a:pt x="232099" y="397163"/>
                    <a:pt x="186039" y="397163"/>
                  </a:cubicBezTo>
                  <a:cubicBezTo>
                    <a:pt x="176303" y="397163"/>
                    <a:pt x="167566" y="391006"/>
                    <a:pt x="158330" y="387927"/>
                  </a:cubicBezTo>
                  <a:cubicBezTo>
                    <a:pt x="152172" y="372533"/>
                    <a:pt x="147909" y="356238"/>
                    <a:pt x="139857" y="341745"/>
                  </a:cubicBezTo>
                  <a:cubicBezTo>
                    <a:pt x="132381" y="328288"/>
                    <a:pt x="117865" y="319093"/>
                    <a:pt x="112148" y="304800"/>
                  </a:cubicBezTo>
                  <a:cubicBezTo>
                    <a:pt x="105193" y="287412"/>
                    <a:pt x="105991" y="267855"/>
                    <a:pt x="102912" y="249382"/>
                  </a:cubicBezTo>
                  <a:cubicBezTo>
                    <a:pt x="109069" y="187806"/>
                    <a:pt x="111211" y="125695"/>
                    <a:pt x="121384" y="64654"/>
                  </a:cubicBezTo>
                  <a:cubicBezTo>
                    <a:pt x="126304" y="35136"/>
                    <a:pt x="143331" y="21354"/>
                    <a:pt x="167566" y="9236"/>
                  </a:cubicBezTo>
                  <a:cubicBezTo>
                    <a:pt x="176274" y="4882"/>
                    <a:pt x="195275" y="0"/>
                    <a:pt x="195275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118221" y="1531820"/>
                  <a:ext cx="2840753" cy="5398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smtClean="0"/>
                    <a:t>The </a:t>
                  </a:r>
                  <a:r>
                    <a:rPr lang="en-US" altLang="ko-KR" sz="1400" dirty="0"/>
                    <a:t>highest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/>
                  </a:r>
                  <a:br>
                    <a:rPr lang="en-US" altLang="ko-KR" sz="1400" dirty="0" smtClean="0"/>
                  </a:br>
                  <a:r>
                    <a:rPr lang="en-US" altLang="ko-KR" sz="1400" dirty="0" smtClean="0"/>
                    <a:t>among </a:t>
                  </a:r>
                  <a:r>
                    <a:rPr lang="en-US" altLang="ko-KR" sz="1400" dirty="0"/>
                    <a:t>of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𝑞𝑢𝑒</m:t>
                          </m:r>
                        </m:sub>
                      </m:sSub>
                    </m:oMath>
                  </a14:m>
                  <a:r>
                    <a:rPr lang="en-US" altLang="ko-KR" sz="1400" dirty="0" smtClean="0"/>
                    <a:t> epochs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21" y="1531820"/>
                  <a:ext cx="2840753" cy="539828"/>
                </a:xfrm>
                <a:prstGeom prst="rect">
                  <a:avLst/>
                </a:prstGeom>
                <a:blipFill>
                  <a:blip r:embed="rId11"/>
                  <a:stretch>
                    <a:fillRect l="-644" t="-1124" b="-67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/>
          <p:cNvGrpSpPr/>
          <p:nvPr/>
        </p:nvGrpSpPr>
        <p:grpSpPr>
          <a:xfrm>
            <a:off x="6044476" y="1320082"/>
            <a:ext cx="2840753" cy="728827"/>
            <a:chOff x="6044476" y="1320082"/>
            <a:chExt cx="2840753" cy="728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6044476" y="1320082"/>
                  <a:ext cx="2840753" cy="5398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smtClean="0"/>
                    <a:t>The </a:t>
                  </a:r>
                  <a:r>
                    <a:rPr lang="en-US" altLang="ko-KR" sz="1400" dirty="0"/>
                    <a:t>highest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</m:oMath>
                  </a14:m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/>
                  </a:r>
                  <a:br>
                    <a:rPr lang="en-US" altLang="ko-KR" sz="1400" dirty="0" smtClean="0"/>
                  </a:br>
                  <a:r>
                    <a:rPr lang="en-US" altLang="ko-KR" sz="1400" dirty="0" smtClean="0"/>
                    <a:t>among </a:t>
                  </a:r>
                  <a:r>
                    <a:rPr lang="en-US" altLang="ko-KR" sz="1400" dirty="0"/>
                    <a:t>of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𝑞𝑢𝑒</m:t>
                          </m:r>
                        </m:sub>
                      </m:sSub>
                    </m:oMath>
                  </a14:m>
                  <a:r>
                    <a:rPr lang="en-US" altLang="ko-KR" sz="1400" dirty="0" smtClean="0"/>
                    <a:t> epochs 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476" y="1320082"/>
                  <a:ext cx="2840753" cy="539828"/>
                </a:xfrm>
                <a:prstGeom prst="rect">
                  <a:avLst/>
                </a:prstGeom>
                <a:blipFill>
                  <a:blip r:embed="rId11"/>
                  <a:stretch>
                    <a:fillRect l="-644" t="-2273" b="-6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그룹 33"/>
            <p:cNvGrpSpPr/>
            <p:nvPr/>
          </p:nvGrpSpPr>
          <p:grpSpPr>
            <a:xfrm rot="13180447">
              <a:off x="8004344" y="1792705"/>
              <a:ext cx="151510" cy="172866"/>
              <a:chOff x="5296476" y="2179456"/>
              <a:chExt cx="151510" cy="109250"/>
            </a:xfrm>
          </p:grpSpPr>
          <p:sp>
            <p:nvSpPr>
              <p:cNvPr id="35" name="직사각형 34"/>
              <p:cNvSpPr/>
              <p:nvPr/>
            </p:nvSpPr>
            <p:spPr>
              <a:xfrm rot="20523205">
                <a:off x="5296476" y="2179456"/>
                <a:ext cx="151510" cy="105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4343302">
                <a:off x="5341731" y="2211070"/>
                <a:ext cx="64781" cy="9049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자유형 36"/>
            <p:cNvSpPr/>
            <p:nvPr/>
          </p:nvSpPr>
          <p:spPr>
            <a:xfrm rot="18069492" flipH="1">
              <a:off x="8250858" y="1695348"/>
              <a:ext cx="211629" cy="495494"/>
            </a:xfrm>
            <a:custGeom>
              <a:avLst/>
              <a:gdLst>
                <a:gd name="connsiteX0" fmla="*/ 149094 w 222984"/>
                <a:gd name="connsiteY0" fmla="*/ 738909 h 738909"/>
                <a:gd name="connsiteX1" fmla="*/ 112148 w 222984"/>
                <a:gd name="connsiteY1" fmla="*/ 692727 h 738909"/>
                <a:gd name="connsiteX2" fmla="*/ 75203 w 222984"/>
                <a:gd name="connsiteY2" fmla="*/ 637309 h 738909"/>
                <a:gd name="connsiteX3" fmla="*/ 65966 w 222984"/>
                <a:gd name="connsiteY3" fmla="*/ 609600 h 738909"/>
                <a:gd name="connsiteX4" fmla="*/ 47494 w 222984"/>
                <a:gd name="connsiteY4" fmla="*/ 572654 h 738909"/>
                <a:gd name="connsiteX5" fmla="*/ 19784 w 222984"/>
                <a:gd name="connsiteY5" fmla="*/ 508000 h 738909"/>
                <a:gd name="connsiteX6" fmla="*/ 10548 w 222984"/>
                <a:gd name="connsiteY6" fmla="*/ 452582 h 738909"/>
                <a:gd name="connsiteX7" fmla="*/ 10548 w 222984"/>
                <a:gd name="connsiteY7" fmla="*/ 295563 h 738909"/>
                <a:gd name="connsiteX8" fmla="*/ 38257 w 222984"/>
                <a:gd name="connsiteY8" fmla="*/ 277091 h 738909"/>
                <a:gd name="connsiteX9" fmla="*/ 93675 w 222984"/>
                <a:gd name="connsiteY9" fmla="*/ 240145 h 738909"/>
                <a:gd name="connsiteX10" fmla="*/ 149094 w 222984"/>
                <a:gd name="connsiteY10" fmla="*/ 221672 h 738909"/>
                <a:gd name="connsiteX11" fmla="*/ 176803 w 222984"/>
                <a:gd name="connsiteY11" fmla="*/ 230909 h 738909"/>
                <a:gd name="connsiteX12" fmla="*/ 204512 w 222984"/>
                <a:gd name="connsiteY12" fmla="*/ 258618 h 738909"/>
                <a:gd name="connsiteX13" fmla="*/ 213748 w 222984"/>
                <a:gd name="connsiteY13" fmla="*/ 295563 h 738909"/>
                <a:gd name="connsiteX14" fmla="*/ 222984 w 222984"/>
                <a:gd name="connsiteY14" fmla="*/ 323272 h 738909"/>
                <a:gd name="connsiteX15" fmla="*/ 186039 w 222984"/>
                <a:gd name="connsiteY15" fmla="*/ 397163 h 738909"/>
                <a:gd name="connsiteX16" fmla="*/ 158330 w 222984"/>
                <a:gd name="connsiteY16" fmla="*/ 387927 h 738909"/>
                <a:gd name="connsiteX17" fmla="*/ 139857 w 222984"/>
                <a:gd name="connsiteY17" fmla="*/ 341745 h 738909"/>
                <a:gd name="connsiteX18" fmla="*/ 112148 w 222984"/>
                <a:gd name="connsiteY18" fmla="*/ 304800 h 738909"/>
                <a:gd name="connsiteX19" fmla="*/ 102912 w 222984"/>
                <a:gd name="connsiteY19" fmla="*/ 249382 h 738909"/>
                <a:gd name="connsiteX20" fmla="*/ 121384 w 222984"/>
                <a:gd name="connsiteY20" fmla="*/ 64654 h 738909"/>
                <a:gd name="connsiteX21" fmla="*/ 167566 w 222984"/>
                <a:gd name="connsiteY21" fmla="*/ 9236 h 738909"/>
                <a:gd name="connsiteX22" fmla="*/ 195275 w 222984"/>
                <a:gd name="connsiteY22" fmla="*/ 0 h 7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2984" h="738909">
                  <a:moveTo>
                    <a:pt x="149094" y="738909"/>
                  </a:moveTo>
                  <a:cubicBezTo>
                    <a:pt x="136779" y="723515"/>
                    <a:pt x="122596" y="709444"/>
                    <a:pt x="112148" y="692727"/>
                  </a:cubicBezTo>
                  <a:cubicBezTo>
                    <a:pt x="67590" y="621435"/>
                    <a:pt x="151644" y="713750"/>
                    <a:pt x="75203" y="637309"/>
                  </a:cubicBezTo>
                  <a:cubicBezTo>
                    <a:pt x="72124" y="628073"/>
                    <a:pt x="69801" y="618549"/>
                    <a:pt x="65966" y="609600"/>
                  </a:cubicBezTo>
                  <a:cubicBezTo>
                    <a:pt x="60542" y="596944"/>
                    <a:pt x="52329" y="585546"/>
                    <a:pt x="47494" y="572654"/>
                  </a:cubicBezTo>
                  <a:cubicBezTo>
                    <a:pt x="21935" y="504495"/>
                    <a:pt x="57218" y="564149"/>
                    <a:pt x="19784" y="508000"/>
                  </a:cubicBezTo>
                  <a:cubicBezTo>
                    <a:pt x="16705" y="489527"/>
                    <a:pt x="13396" y="471092"/>
                    <a:pt x="10548" y="452582"/>
                  </a:cubicBezTo>
                  <a:cubicBezTo>
                    <a:pt x="2131" y="397872"/>
                    <a:pt x="-8238" y="351921"/>
                    <a:pt x="10548" y="295563"/>
                  </a:cubicBezTo>
                  <a:cubicBezTo>
                    <a:pt x="14058" y="285032"/>
                    <a:pt x="29021" y="283248"/>
                    <a:pt x="38257" y="277091"/>
                  </a:cubicBezTo>
                  <a:cubicBezTo>
                    <a:pt x="65510" y="236213"/>
                    <a:pt x="43973" y="255056"/>
                    <a:pt x="93675" y="240145"/>
                  </a:cubicBezTo>
                  <a:cubicBezTo>
                    <a:pt x="112326" y="234550"/>
                    <a:pt x="149094" y="221672"/>
                    <a:pt x="149094" y="221672"/>
                  </a:cubicBezTo>
                  <a:cubicBezTo>
                    <a:pt x="158330" y="224751"/>
                    <a:pt x="168702" y="225508"/>
                    <a:pt x="176803" y="230909"/>
                  </a:cubicBezTo>
                  <a:cubicBezTo>
                    <a:pt x="187671" y="238155"/>
                    <a:pt x="198031" y="247277"/>
                    <a:pt x="204512" y="258618"/>
                  </a:cubicBezTo>
                  <a:cubicBezTo>
                    <a:pt x="210810" y="269639"/>
                    <a:pt x="210261" y="283357"/>
                    <a:pt x="213748" y="295563"/>
                  </a:cubicBezTo>
                  <a:cubicBezTo>
                    <a:pt x="216423" y="304924"/>
                    <a:pt x="219905" y="314036"/>
                    <a:pt x="222984" y="323272"/>
                  </a:cubicBezTo>
                  <a:cubicBezTo>
                    <a:pt x="217520" y="361519"/>
                    <a:pt x="232099" y="397163"/>
                    <a:pt x="186039" y="397163"/>
                  </a:cubicBezTo>
                  <a:cubicBezTo>
                    <a:pt x="176303" y="397163"/>
                    <a:pt x="167566" y="391006"/>
                    <a:pt x="158330" y="387927"/>
                  </a:cubicBezTo>
                  <a:cubicBezTo>
                    <a:pt x="152172" y="372533"/>
                    <a:pt x="147909" y="356238"/>
                    <a:pt x="139857" y="341745"/>
                  </a:cubicBezTo>
                  <a:cubicBezTo>
                    <a:pt x="132381" y="328288"/>
                    <a:pt x="117865" y="319093"/>
                    <a:pt x="112148" y="304800"/>
                  </a:cubicBezTo>
                  <a:cubicBezTo>
                    <a:pt x="105193" y="287412"/>
                    <a:pt x="105991" y="267855"/>
                    <a:pt x="102912" y="249382"/>
                  </a:cubicBezTo>
                  <a:cubicBezTo>
                    <a:pt x="109069" y="187806"/>
                    <a:pt x="111211" y="125695"/>
                    <a:pt x="121384" y="64654"/>
                  </a:cubicBezTo>
                  <a:cubicBezTo>
                    <a:pt x="126304" y="35136"/>
                    <a:pt x="143331" y="21354"/>
                    <a:pt x="167566" y="9236"/>
                  </a:cubicBezTo>
                  <a:cubicBezTo>
                    <a:pt x="176274" y="4882"/>
                    <a:pt x="195275" y="0"/>
                    <a:pt x="195275" y="0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1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6" grpId="0"/>
      <p:bldP spid="16" grpId="1"/>
      <p:bldP spid="17" grpId="0"/>
      <p:bldP spid="17" grpId="1"/>
      <p:bldP spid="24" grpId="0" animBg="1"/>
      <p:bldP spid="24" grpId="1" animBg="1"/>
      <p:bldP spid="26" grpId="0"/>
      <p:bldP spid="26" grpId="1"/>
      <p:bldP spid="27" grpId="0" animBg="1"/>
      <p:bldP spid="27" grpId="1" animBg="1"/>
      <p:bldP spid="28" grpId="0"/>
      <p:bldP spid="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r>
              <a:rPr lang="en-US" altLang="ko-KR" sz="3600" dirty="0"/>
              <a:t> – </a:t>
            </a:r>
            <a:r>
              <a:rPr lang="en-US" altLang="ko-KR" sz="3600" dirty="0" smtClean="0"/>
              <a:t>with respect to the training size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93" y="1690688"/>
            <a:ext cx="6019414" cy="41005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85344" y="1506022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 IMDB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propose a combined early stopping method, </a:t>
            </a:r>
            <a:br>
              <a:rPr lang="en-US" altLang="ko-KR" dirty="0" smtClean="0"/>
            </a:br>
            <a:r>
              <a:rPr lang="en-US" altLang="ko-KR" dirty="0" smtClean="0"/>
              <a:t>BUS-stop, that is based on unlabeled samples. </a:t>
            </a:r>
          </a:p>
          <a:p>
            <a:r>
              <a:rPr lang="en-US" altLang="ko-KR" dirty="0" smtClean="0"/>
              <a:t>We also propose a calibration method to better estimate </a:t>
            </a:r>
            <a:br>
              <a:rPr lang="en-US" altLang="ko-KR" dirty="0" smtClean="0"/>
            </a:br>
            <a:r>
              <a:rPr lang="en-US" altLang="ko-KR" dirty="0" smtClean="0"/>
              <a:t>the true class distribution of the unlabeled samples, which is used in the BUS-stop method to improve the performance.</a:t>
            </a:r>
          </a:p>
          <a:p>
            <a:r>
              <a:rPr lang="en-US" altLang="ko-KR" dirty="0" smtClean="0"/>
              <a:t>The BUS-stop outperformed the existing stop-criteria, particularly better in imbalanced data.</a:t>
            </a:r>
          </a:p>
          <a:p>
            <a:r>
              <a:rPr lang="en-US" altLang="ko-KR" b="1" dirty="0" smtClean="0"/>
              <a:t>Advantages</a:t>
            </a:r>
            <a:r>
              <a:rPr lang="en-US" altLang="ko-KR" dirty="0" smtClean="0"/>
              <a:t>: the proposed BUS-stop method enables the training of all the available samples and presents a better stopping point using large unlabeled samples.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2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1" y="1690687"/>
            <a:ext cx="3952875" cy="377499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1249" y="886579"/>
            <a:ext cx="3914776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latin typeface="Arial Rounded MT Bold" panose="020F0704030504030204" pitchFamily="34" charset="0"/>
              </a:rPr>
              <a:t>Thank you!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724774" y="5239504"/>
            <a:ext cx="19907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latin typeface="Arial Rounded MT Bold" panose="020F0704030504030204" pitchFamily="34" charset="0"/>
              </a:rPr>
              <a:t>Q&amp;A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79960" y="5717619"/>
            <a:ext cx="243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hongking9@gist.ac.kr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3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r>
              <a:rPr lang="en-US" altLang="ko-KR" sz="4800" dirty="0" smtClean="0"/>
              <a:t>Let’s consider </a:t>
            </a:r>
            <a:br>
              <a:rPr lang="en-US" altLang="ko-KR" sz="4800" dirty="0" smtClean="0"/>
            </a:br>
            <a:r>
              <a:rPr lang="en-US" altLang="ko-KR" sz="4800" dirty="0" smtClean="0"/>
              <a:t>  early stopping based </a:t>
            </a:r>
            <a:br>
              <a:rPr lang="en-US" altLang="ko-KR" sz="4800" dirty="0" smtClean="0"/>
            </a:br>
            <a:r>
              <a:rPr lang="en-US" altLang="ko-KR" sz="4800" dirty="0" smtClean="0"/>
              <a:t>    on a separate </a:t>
            </a:r>
            <a:r>
              <a:rPr lang="en-US" altLang="ko-KR" sz="4800" i="1" dirty="0" smtClean="0"/>
              <a:t>validation</a:t>
            </a:r>
            <a:r>
              <a:rPr lang="en-US" altLang="ko-KR" sz="4800" dirty="0" smtClean="0"/>
              <a:t> set.</a:t>
            </a:r>
          </a:p>
          <a:p>
            <a:pPr marL="0" indent="0">
              <a:buNone/>
            </a:pPr>
            <a:r>
              <a:rPr lang="ko-KR" altLang="en-US" sz="3200" u="sng" dirty="0" smtClean="0">
                <a:hlinkClick r:id="rId3"/>
              </a:rPr>
              <a:t>😩</a:t>
            </a:r>
            <a:r>
              <a:rPr lang="en-US" altLang="ko-KR" sz="3200" dirty="0" smtClean="0"/>
              <a:t>ne drawback is that the validation-based early </a:t>
            </a:r>
            <a:br>
              <a:rPr lang="en-US" altLang="ko-KR" sz="3200" dirty="0" smtClean="0"/>
            </a:br>
            <a:r>
              <a:rPr lang="en-US" altLang="ko-KR" sz="3200" dirty="0" smtClean="0"/>
              <a:t>  stopping requires a fraction of the labeled samples.</a:t>
            </a:r>
          </a:p>
          <a:p>
            <a:pPr marL="0" indent="0">
              <a:buNone/>
            </a:pP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049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Curve</a:t>
            </a:r>
            <a:endParaRPr lang="ko-KR" altLang="en-US" dirty="0"/>
          </a:p>
        </p:txBody>
      </p:sp>
      <p:pic>
        <p:nvPicPr>
          <p:cNvPr id="2050" name="Picture 2" descr="Figure 1 from Learning Curves in Machine Learning |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43" y="1690688"/>
            <a:ext cx="6056313" cy="45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03828" y="6193472"/>
            <a:ext cx="2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(= labeled samples)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18260" y="5326929"/>
            <a:ext cx="1513573" cy="817265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396510" y="5332064"/>
            <a:ext cx="1513573" cy="81213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800168" y="5268504"/>
            <a:ext cx="270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Arial Rounded MT Bold" panose="020F0704030504030204" pitchFamily="34" charset="0"/>
              </a:rPr>
              <a:t>large </a:t>
            </a:r>
            <a:br>
              <a:rPr lang="en-US" altLang="ko-KR" sz="1400" dirty="0" smtClean="0">
                <a:latin typeface="Arial Rounded MT Bold" panose="020F0704030504030204" pitchFamily="34" charset="0"/>
              </a:rPr>
            </a:br>
            <a:r>
              <a:rPr lang="en-US" altLang="ko-KR" sz="1400" dirty="0" smtClean="0">
                <a:latin typeface="Arial Rounded MT Bold" panose="020F0704030504030204" pitchFamily="34" charset="0"/>
              </a:rPr>
              <a:t>resource </a:t>
            </a:r>
            <a:br>
              <a:rPr lang="en-US" altLang="ko-KR" sz="1400" dirty="0" smtClean="0">
                <a:latin typeface="Arial Rounded MT Bold" panose="020F0704030504030204" pitchFamily="34" charset="0"/>
              </a:rPr>
            </a:br>
            <a:r>
              <a:rPr lang="en-US" altLang="ko-KR" sz="1400" dirty="0" smtClean="0">
                <a:latin typeface="Arial Rounded MT Bold" panose="020F0704030504030204" pitchFamily="34" charset="0"/>
              </a:rPr>
              <a:t>setting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1918" y="5268504"/>
            <a:ext cx="270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Arial Rounded MT Bold" panose="020F0704030504030204" pitchFamily="34" charset="0"/>
              </a:rPr>
              <a:t>low </a:t>
            </a:r>
            <a:br>
              <a:rPr lang="en-US" altLang="ko-KR" sz="1400" dirty="0" smtClean="0">
                <a:latin typeface="Arial Rounded MT Bold" panose="020F0704030504030204" pitchFamily="34" charset="0"/>
              </a:rPr>
            </a:br>
            <a:r>
              <a:rPr lang="en-US" altLang="ko-KR" sz="1400" dirty="0" smtClean="0">
                <a:latin typeface="Arial Rounded MT Bold" panose="020F0704030504030204" pitchFamily="34" charset="0"/>
              </a:rPr>
              <a:t>resource </a:t>
            </a:r>
            <a:br>
              <a:rPr lang="en-US" altLang="ko-KR" sz="1400" dirty="0" smtClean="0">
                <a:latin typeface="Arial Rounded MT Bold" panose="020F0704030504030204" pitchFamily="34" charset="0"/>
              </a:rPr>
            </a:br>
            <a:r>
              <a:rPr lang="en-US" altLang="ko-KR" sz="1400" dirty="0" smtClean="0">
                <a:latin typeface="Arial Rounded MT Bold" panose="020F0704030504030204" pitchFamily="34" charset="0"/>
              </a:rPr>
              <a:t>setting</a:t>
            </a:r>
            <a:endParaRPr lang="ko-KR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6146" y="1749112"/>
            <a:ext cx="1513573" cy="3980965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98624" y="1749112"/>
            <a:ext cx="1513573" cy="39809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7033731">
            <a:off x="3417454" y="3953166"/>
            <a:ext cx="701964" cy="249381"/>
          </a:xfrm>
          <a:prstGeom prst="rightArrow">
            <a:avLst>
              <a:gd name="adj1" fmla="val 40196"/>
              <a:gd name="adj2" fmla="val 5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20023916">
            <a:off x="5158329" y="2127170"/>
            <a:ext cx="701964" cy="249381"/>
          </a:xfrm>
          <a:prstGeom prst="rightArrow">
            <a:avLst>
              <a:gd name="adj1" fmla="val 40196"/>
              <a:gd name="adj2" fmla="val 5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8703526">
            <a:off x="4080248" y="2891561"/>
            <a:ext cx="701964" cy="249381"/>
          </a:xfrm>
          <a:prstGeom prst="rightArrow">
            <a:avLst>
              <a:gd name="adj1" fmla="val 40196"/>
              <a:gd name="adj2" fmla="val 5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21113113">
            <a:off x="6316449" y="1788261"/>
            <a:ext cx="701964" cy="249381"/>
          </a:xfrm>
          <a:prstGeom prst="rightArrow">
            <a:avLst>
              <a:gd name="adj1" fmla="val 40196"/>
              <a:gd name="adj2" fmla="val 5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7746215" y="1689942"/>
            <a:ext cx="701964" cy="249381"/>
          </a:xfrm>
          <a:prstGeom prst="rightArrow">
            <a:avLst>
              <a:gd name="adj1" fmla="val 40196"/>
              <a:gd name="adj2" fmla="val 5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we have enough data…</a:t>
            </a:r>
            <a:endParaRPr lang="ko-KR" altLang="en-US" dirty="0"/>
          </a:p>
        </p:txBody>
      </p:sp>
      <p:pic>
        <p:nvPicPr>
          <p:cNvPr id="2050" name="Picture 2" descr="Figure 1 from Learning Curves in Machine Learning |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43" y="1690688"/>
            <a:ext cx="6056313" cy="45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22523" y="5603875"/>
            <a:ext cx="45719" cy="26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12145" y="5634068"/>
            <a:ext cx="45719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56956" y="5634068"/>
            <a:ext cx="45719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7334" y="5634068"/>
            <a:ext cx="45719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01767" y="5603875"/>
            <a:ext cx="45719" cy="26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6238814" y="2219875"/>
            <a:ext cx="22860" cy="3384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923932" y="1929446"/>
            <a:ext cx="22860" cy="3636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29997" y="1929446"/>
            <a:ext cx="5416795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522523" y="2192020"/>
            <a:ext cx="2736000" cy="983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686175" y="1929446"/>
            <a:ext cx="5102" cy="272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081" y="1968979"/>
            <a:ext cx="371475" cy="199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819565" y="1869995"/>
                <a:ext cx="1962654" cy="1000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𝑨𝒄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𝒍𝒂𝒓𝒈𝒆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𝒓𝒆𝒔𝒐𝒖𝒓𝒄𝒆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𝒔𝒆𝒕𝒕𝒊𝒏𝒈𝒔</m:t>
                              </m:r>
                            </m:e>
                          </m:eqArr>
                        </m:sub>
                      </m:sSub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565" y="1869995"/>
                <a:ext cx="1962654" cy="1000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03828" y="6193472"/>
            <a:ext cx="2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(= labeled samples)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1435" y="4537298"/>
            <a:ext cx="270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 Rounded MT Bold" panose="020F0704030504030204" pitchFamily="34" charset="0"/>
              </a:rPr>
              <a:t>A lot of labeled </a:t>
            </a:r>
            <a:br>
              <a:rPr lang="en-US" altLang="ko-KR" sz="1600" dirty="0" smtClean="0">
                <a:latin typeface="Arial Rounded MT Bold" panose="020F0704030504030204" pitchFamily="34" charset="0"/>
              </a:rPr>
            </a:br>
            <a:r>
              <a:rPr lang="en-US" altLang="ko-KR" sz="1600" dirty="0" smtClean="0">
                <a:latin typeface="Arial Rounded MT Bold" panose="020F0704030504030204" pitchFamily="34" charset="0"/>
              </a:rPr>
              <a:t>data available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4" name="오른쪽 중괄호 23"/>
          <p:cNvSpPr/>
          <p:nvPr/>
        </p:nvSpPr>
        <p:spPr>
          <a:xfrm rot="5400000" flipH="1">
            <a:off x="5948327" y="2778653"/>
            <a:ext cx="572657" cy="5378550"/>
          </a:xfrm>
          <a:prstGeom prst="rightBrace">
            <a:avLst>
              <a:gd name="adj1" fmla="val 19671"/>
              <a:gd name="adj2" fmla="val 123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18260" y="5326929"/>
            <a:ext cx="2693884" cy="81726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267909" y="5321754"/>
            <a:ext cx="2693884" cy="817265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40467" y="5515737"/>
            <a:ext cx="2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Training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0749" y="5515737"/>
            <a:ext cx="2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Validation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But, in low resource settings…</a:t>
            </a:r>
            <a:endParaRPr lang="ko-KR" altLang="en-US" dirty="0"/>
          </a:p>
        </p:txBody>
      </p:sp>
      <p:pic>
        <p:nvPicPr>
          <p:cNvPr id="2050" name="Picture 2" descr="Figure 1 from Learning Curves in Machine Learning |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43" y="1690688"/>
            <a:ext cx="6056313" cy="45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22523" y="5603875"/>
            <a:ext cx="45719" cy="266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818437" y="4619626"/>
            <a:ext cx="22860" cy="1008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58923" y="5603703"/>
            <a:ext cx="45719" cy="266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90723" y="5641372"/>
            <a:ext cx="45719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4077701" y="3820653"/>
            <a:ext cx="22860" cy="176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656623" y="5635453"/>
            <a:ext cx="45719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24823" y="5635453"/>
            <a:ext cx="45719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3545382" y="3794651"/>
            <a:ext cx="550268" cy="50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541867" y="4610913"/>
            <a:ext cx="288000" cy="35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212145" y="5634068"/>
            <a:ext cx="45719" cy="216000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556956" y="5634068"/>
            <a:ext cx="45719" cy="216000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67334" y="5634068"/>
            <a:ext cx="45719" cy="216000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901767" y="5603875"/>
            <a:ext cx="45719" cy="266700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238814" y="2219875"/>
            <a:ext cx="22860" cy="3384000"/>
          </a:xfrm>
          <a:prstGeom prst="line">
            <a:avLst/>
          </a:prstGeom>
          <a:ln w="190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8923932" y="1929446"/>
            <a:ext cx="22860" cy="3636000"/>
          </a:xfrm>
          <a:prstGeom prst="line">
            <a:avLst/>
          </a:prstGeom>
          <a:ln w="190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29997" y="1929446"/>
            <a:ext cx="5416795" cy="0"/>
          </a:xfrm>
          <a:prstGeom prst="line">
            <a:avLst/>
          </a:prstGeom>
          <a:ln w="190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522523" y="2192020"/>
            <a:ext cx="2736000" cy="9832"/>
          </a:xfrm>
          <a:prstGeom prst="line">
            <a:avLst/>
          </a:prstGeom>
          <a:ln w="190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694680" y="3820588"/>
            <a:ext cx="5102" cy="75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61" y="4092876"/>
            <a:ext cx="1294438" cy="311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118083" y="4006029"/>
                <a:ext cx="17024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𝑨𝒄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𝒍𝒐𝒘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83" y="4006029"/>
                <a:ext cx="170243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 flipH="1">
            <a:off x="3686175" y="1929446"/>
            <a:ext cx="5102" cy="272406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081" y="1968979"/>
            <a:ext cx="371475" cy="199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2079785" y="1869995"/>
                <a:ext cx="1702433" cy="672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accent1">
                              <a:lumMod val="75000"/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𝑨𝒄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  <a:alpha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𝒍𝒂𝒓𝒈𝒆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  <a:alpha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accent1">
                      <a:lumMod val="75000"/>
                      <a:alpha val="40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85" y="1869995"/>
                <a:ext cx="1702433" cy="672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203828" y="6193472"/>
            <a:ext cx="2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(= labeled samples)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오른쪽 중괄호 34"/>
          <p:cNvSpPr/>
          <p:nvPr/>
        </p:nvSpPr>
        <p:spPr>
          <a:xfrm rot="5400000">
            <a:off x="3723964" y="5724559"/>
            <a:ext cx="198579" cy="562775"/>
          </a:xfrm>
          <a:prstGeom prst="rightBrace">
            <a:avLst>
              <a:gd name="adj1" fmla="val 19671"/>
              <a:gd name="adj2" fmla="val 3901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534562" y="6193472"/>
            <a:ext cx="2706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Arial Rounded MT Bold" panose="020F0704030504030204" pitchFamily="34" charset="0"/>
              </a:rPr>
              <a:t>Lack of labeled data</a:t>
            </a:r>
            <a:endParaRPr lang="ko-KR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1435" y="4537298"/>
            <a:ext cx="270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alpha val="35000"/>
                  </a:schemeClr>
                </a:solidFill>
                <a:latin typeface="Arial Rounded MT Bold" panose="020F0704030504030204" pitchFamily="34" charset="0"/>
              </a:rPr>
              <a:t>A lot of labeled </a:t>
            </a:r>
            <a:br>
              <a:rPr lang="en-US" altLang="ko-KR" sz="1600" dirty="0" smtClean="0">
                <a:solidFill>
                  <a:schemeClr val="tx1">
                    <a:alpha val="3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altLang="ko-KR" sz="1600" dirty="0" smtClean="0">
                <a:solidFill>
                  <a:schemeClr val="tx1">
                    <a:alpha val="35000"/>
                  </a:schemeClr>
                </a:solidFill>
                <a:latin typeface="Arial Rounded MT Bold" panose="020F0704030504030204" pitchFamily="34" charset="0"/>
              </a:rPr>
              <a:t>data available</a:t>
            </a:r>
            <a:endParaRPr lang="ko-KR" altLang="en-US" sz="1600" dirty="0">
              <a:solidFill>
                <a:schemeClr val="tx1">
                  <a:alpha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오른쪽 중괄호 37"/>
          <p:cNvSpPr/>
          <p:nvPr/>
        </p:nvSpPr>
        <p:spPr>
          <a:xfrm rot="5400000" flipH="1">
            <a:off x="5948327" y="2778653"/>
            <a:ext cx="572657" cy="5378550"/>
          </a:xfrm>
          <a:prstGeom prst="rightBrace">
            <a:avLst>
              <a:gd name="adj1" fmla="val 19671"/>
              <a:gd name="adj2" fmla="val 12392"/>
            </a:avLst>
          </a:prstGeom>
          <a:ln w="1905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56304" y="5640510"/>
            <a:ext cx="269946" cy="233925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01990" y="5399987"/>
            <a:ext cx="114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Training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35598" y="5769319"/>
            <a:ext cx="129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rial Rounded MT Bold" panose="020F0704030504030204" pitchFamily="34" charset="0"/>
              </a:rPr>
              <a:t>Validation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824342" y="5634068"/>
            <a:ext cx="269946" cy="233925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9" idx="1"/>
            <a:endCxn id="52" idx="3"/>
          </p:cNvCxnSpPr>
          <p:nvPr/>
        </p:nvCxnSpPr>
        <p:spPr>
          <a:xfrm flipH="1" flipV="1">
            <a:off x="2849739" y="5584653"/>
            <a:ext cx="746098" cy="901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8" idx="3"/>
            <a:endCxn id="57" idx="3"/>
          </p:cNvCxnSpPr>
          <p:nvPr/>
        </p:nvCxnSpPr>
        <p:spPr>
          <a:xfrm flipH="1">
            <a:off x="2830831" y="5833735"/>
            <a:ext cx="1033044" cy="1202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구름 42"/>
          <p:cNvSpPr/>
          <p:nvPr/>
        </p:nvSpPr>
        <p:spPr>
          <a:xfrm>
            <a:off x="7692160" y="4741793"/>
            <a:ext cx="4364650" cy="1619253"/>
          </a:xfrm>
          <a:prstGeom prst="cloud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7969185" y="2983805"/>
            <a:ext cx="3065240" cy="1619253"/>
          </a:xfrm>
          <a:prstGeom prst="cloud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Figure 1 from Learning Curves in Machine Learning | Semantic Scho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7" y="1690688"/>
            <a:ext cx="6056313" cy="45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00127" y="5603875"/>
            <a:ext cx="45719" cy="266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396041" y="4619626"/>
            <a:ext cx="22860" cy="1008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636527" y="5603703"/>
            <a:ext cx="45719" cy="266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368327" y="5641372"/>
            <a:ext cx="45719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2655305" y="3820653"/>
            <a:ext cx="22860" cy="176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234227" y="5635453"/>
            <a:ext cx="45719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502427" y="5635453"/>
            <a:ext cx="45719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2122986" y="3794651"/>
            <a:ext cx="550268" cy="50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119471" y="4610913"/>
            <a:ext cx="288000" cy="35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789749" y="5634068"/>
            <a:ext cx="45719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134560" y="5634068"/>
            <a:ext cx="45719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444938" y="5634068"/>
            <a:ext cx="45719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479371" y="5603875"/>
            <a:ext cx="45719" cy="26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816418" y="2219875"/>
            <a:ext cx="22860" cy="3384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7501536" y="1929446"/>
            <a:ext cx="22860" cy="3636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07601" y="1929446"/>
            <a:ext cx="5416795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100127" y="2192020"/>
            <a:ext cx="2736000" cy="983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272284" y="3820588"/>
            <a:ext cx="5102" cy="75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5" y="4092876"/>
            <a:ext cx="1294438" cy="311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95687" y="4006029"/>
                <a:ext cx="17024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𝑨𝒄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𝒍𝒐𝒘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87" y="4006029"/>
                <a:ext cx="170243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 flipH="1">
            <a:off x="2263779" y="1929446"/>
            <a:ext cx="5102" cy="272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2685" y="1968979"/>
            <a:ext cx="371475" cy="199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>
                <a:off x="657389" y="1869995"/>
                <a:ext cx="1702433" cy="672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𝑨𝒄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𝒍𝒂𝒓𝒈𝒆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9" y="1869995"/>
                <a:ext cx="1702433" cy="6726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7966581" y="2315501"/>
            <a:ext cx="2862137" cy="840310"/>
            <a:chOff x="9242275" y="4619626"/>
            <a:chExt cx="2862137" cy="840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/>
                <p:cNvSpPr/>
                <p:nvPr/>
              </p:nvSpPr>
              <p:spPr>
                <a:xfrm>
                  <a:off x="9242275" y="4787316"/>
                  <a:ext cx="2862137" cy="6726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𝑨𝒄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𝒍𝒐𝒘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≫  </m:t>
                        </m:r>
                        <m:r>
                          <a:rPr lang="ko-KR" alt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altLang="ko-KR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𝑨𝒄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𝒍𝒂𝒓𝒈𝒆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 smtClean="0">
                    <a:solidFill>
                      <a:srgbClr val="FF0000"/>
                    </a:solidFill>
                  </a:endParaRPr>
                </a:p>
                <a:p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직사각형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275" y="4787316"/>
                  <a:ext cx="2862137" cy="6726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/>
            <p:nvPr/>
          </p:nvCxnSpPr>
          <p:spPr>
            <a:xfrm flipH="1">
              <a:off x="10399605" y="4619626"/>
              <a:ext cx="5102" cy="756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12021994" y="4861423"/>
              <a:ext cx="5102" cy="2724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202985" y="3221339"/>
            <a:ext cx="277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performance gap </a:t>
            </a:r>
            <a:br>
              <a:rPr lang="en-US" altLang="ko-KR" dirty="0" smtClean="0"/>
            </a:br>
            <a:r>
              <a:rPr lang="en-US" altLang="ko-KR" dirty="0" smtClean="0"/>
              <a:t>is </a:t>
            </a:r>
            <a:r>
              <a:rPr lang="en-US" altLang="ko-KR" i="1" dirty="0" smtClean="0"/>
              <a:t>much larger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in low resource settings!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81432" y="6193472"/>
            <a:ext cx="2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Rounded MT Bold" panose="020F0704030504030204" pitchFamily="34" charset="0"/>
              </a:rPr>
              <a:t>(= labeled samples)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05516" y="5094436"/>
            <a:ext cx="4242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Thus, validation-based stopping </a:t>
            </a:r>
            <a:br>
              <a:rPr lang="en-US" altLang="ko-KR" dirty="0" smtClean="0"/>
            </a:br>
            <a:r>
              <a:rPr lang="en-US" altLang="ko-KR" dirty="0" smtClean="0"/>
              <a:t>can cause performance degradation, particularly in low resource settings.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9501805" y="4519333"/>
            <a:ext cx="483120" cy="337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So, validation-based stopping…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4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proposed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To overcome the drawback of validation-based stopping,</a:t>
            </a:r>
            <a:br>
              <a:rPr lang="en-US" altLang="ko-KR" dirty="0" smtClean="0"/>
            </a:br>
            <a:r>
              <a:rPr lang="en-US" altLang="ko-KR" dirty="0" smtClean="0"/>
              <a:t>we propose 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i="1" dirty="0" smtClean="0"/>
              <a:t>an early </a:t>
            </a:r>
            <a:r>
              <a:rPr lang="en-US" altLang="ko-KR" b="1" i="1" dirty="0" smtClean="0"/>
              <a:t>stop</a:t>
            </a:r>
            <a:r>
              <a:rPr lang="en-US" altLang="ko-KR" i="1" dirty="0" smtClean="0"/>
              <a:t>ping method </a:t>
            </a:r>
            <a:r>
              <a:rPr lang="en-US" altLang="ko-KR" b="1" i="1" dirty="0" smtClean="0"/>
              <a:t>B</a:t>
            </a:r>
            <a:r>
              <a:rPr lang="en-US" altLang="ko-KR" i="1" dirty="0" smtClean="0"/>
              <a:t>ased on </a:t>
            </a:r>
            <a:r>
              <a:rPr lang="en-US" altLang="ko-KR" b="1" i="1" dirty="0" smtClean="0"/>
              <a:t>U</a:t>
            </a:r>
            <a:r>
              <a:rPr lang="en-US" altLang="ko-KR" i="1" dirty="0" smtClean="0"/>
              <a:t>nlabeled </a:t>
            </a:r>
            <a:r>
              <a:rPr lang="en-US" altLang="ko-KR" b="1" i="1" dirty="0" smtClean="0"/>
              <a:t>S</a:t>
            </a:r>
            <a:r>
              <a:rPr lang="en-US" altLang="ko-KR" i="1" dirty="0" smtClean="0"/>
              <a:t>amples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  which is named </a:t>
            </a:r>
            <a:r>
              <a:rPr lang="en-US" altLang="ko-KR" b="1" dirty="0" smtClean="0"/>
              <a:t>BUS-stop</a:t>
            </a:r>
            <a:r>
              <a:rPr lang="en-US" altLang="ko-KR" dirty="0" smtClean="0"/>
              <a:t>.</a:t>
            </a:r>
            <a:endParaRPr lang="en-US" altLang="ko-KR" i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833071" y="3909770"/>
            <a:ext cx="5282479" cy="2402130"/>
            <a:chOff x="4833071" y="3909770"/>
            <a:chExt cx="5282479" cy="2402130"/>
          </a:xfrm>
        </p:grpSpPr>
        <p:pic>
          <p:nvPicPr>
            <p:cNvPr id="8194" name="Picture 2" descr="Free Bus Stop sign in cement pail with shadow vector illustr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317" y="3909770"/>
              <a:ext cx="2196233" cy="240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School bus - Free transport icon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63" b="18673"/>
            <a:stretch/>
          </p:blipFill>
          <p:spPr bwMode="auto">
            <a:xfrm>
              <a:off x="4833071" y="4311218"/>
              <a:ext cx="2967904" cy="186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800975" y="5391727"/>
              <a:ext cx="1330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i="1" dirty="0" smtClean="0"/>
                <a:t>…!</a:t>
              </a:r>
              <a:endParaRPr lang="ko-KR" altLang="en-US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7" y="1862167"/>
            <a:ext cx="6592023" cy="42243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Advantages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77374" y="2351559"/>
            <a:ext cx="43764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AutoNum type="romanLcParenR"/>
            </a:pP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BUS-stop can </a:t>
            </a:r>
            <a:r>
              <a:rPr lang="en-US" altLang="ko-KR" i="1" u="sng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improve the performance</a:t>
            </a: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 by using all the labeled samples for training.</a:t>
            </a:r>
          </a:p>
          <a:p>
            <a:pPr marL="400050" indent="-400050" algn="ctr">
              <a:buAutoNum type="romanLcParenR"/>
            </a:pPr>
            <a:endParaRPr lang="en-US" altLang="ko-KR" sz="700" dirty="0" smtClean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400050" indent="-400050" algn="ctr">
              <a:buFontTx/>
              <a:buAutoNum type="romanLcParenR"/>
            </a:pP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BUS-stop can provide more </a:t>
            </a:r>
            <a:r>
              <a:rPr lang="en-US" altLang="ko-KR" i="1" u="sng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reliable stopping point</a:t>
            </a: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 by using large unlabeled samples</a:t>
            </a:r>
            <a:b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(than using a small validation set).</a:t>
            </a:r>
          </a:p>
          <a:p>
            <a:pPr marL="400050" indent="-400050" algn="ctr">
              <a:buFontTx/>
              <a:buAutoNum type="romanLcParenR"/>
            </a:pPr>
            <a:endParaRPr lang="en-US" altLang="ko-KR" sz="700" dirty="0" smtClean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400050" indent="-400050" algn="ctr">
              <a:buFontTx/>
              <a:buAutoNum type="romanLcParenR"/>
            </a:pP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BUS-stop method is </a:t>
            </a:r>
            <a:r>
              <a:rPr lang="en-US" altLang="ko-KR" i="1" u="sng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related to performance metric</a:t>
            </a: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 such as accuracy (described in </a:t>
            </a:r>
            <a:b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method section).</a:t>
            </a:r>
          </a:p>
          <a:p>
            <a:pPr marL="400050" indent="-400050" algn="ctr">
              <a:buAutoNum type="romanLcParenR"/>
            </a:pPr>
            <a:endParaRPr lang="ko-KR" altLang="en-US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7356" y="1862168"/>
            <a:ext cx="213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 Rounded MT Bold" panose="020F0704030504030204" pitchFamily="34" charset="0"/>
              </a:rPr>
              <a:t>- Advantages -</a:t>
            </a:r>
            <a:endParaRPr lang="ko-KR" altLang="en-US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10881</TotalTime>
  <Words>755</Words>
  <Application>Microsoft Office PowerPoint</Application>
  <PresentationFormat>와이드스크린</PresentationFormat>
  <Paragraphs>256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Arial Rounded MT Bold</vt:lpstr>
      <vt:lpstr>Cambria Math</vt:lpstr>
      <vt:lpstr>Times New Roman</vt:lpstr>
      <vt:lpstr>Wingdings</vt:lpstr>
      <vt:lpstr>Office 테마</vt:lpstr>
      <vt:lpstr>Early Stopping  Based on Unlabeled Samples  in Text Classification</vt:lpstr>
      <vt:lpstr>PowerPoint 프레젠테이션</vt:lpstr>
      <vt:lpstr>PowerPoint 프레젠테이션</vt:lpstr>
      <vt:lpstr>Learning Curve</vt:lpstr>
      <vt:lpstr>When we have enough data…</vt:lpstr>
      <vt:lpstr>But, in low resource settings…</vt:lpstr>
      <vt:lpstr>So, validation-based stopping…</vt:lpstr>
      <vt:lpstr>The proposed method</vt:lpstr>
      <vt:lpstr>Main Advantages</vt:lpstr>
      <vt:lpstr>Related Works</vt:lpstr>
      <vt:lpstr>PowerPoint 프레젠테이션</vt:lpstr>
      <vt:lpstr>Overview</vt:lpstr>
      <vt:lpstr>Conf-sim, S_conf</vt:lpstr>
      <vt:lpstr>Conf-sim, S_conf</vt:lpstr>
      <vt:lpstr>Class-sim, S_class</vt:lpstr>
      <vt:lpstr>Class-sim, S_class</vt:lpstr>
      <vt:lpstr>Calibration of predicted class distribution</vt:lpstr>
      <vt:lpstr>Calibration of predicted class distribution</vt:lpstr>
      <vt:lpstr>Calibration of predicted class distribution</vt:lpstr>
      <vt:lpstr>BUS-stop = S_conf+S_class</vt:lpstr>
      <vt:lpstr>PowerPoint 프레젠테이션</vt:lpstr>
      <vt:lpstr>Results – in Balanced Classification</vt:lpstr>
      <vt:lpstr>Results – in Imbalanced Classification</vt:lpstr>
      <vt:lpstr>Results – various imbalanced settings</vt:lpstr>
      <vt:lpstr>PowerPoint 프레젠테이션</vt:lpstr>
      <vt:lpstr>Results – Examples</vt:lpstr>
      <vt:lpstr>Results – with respect to the training size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최홍석</cp:lastModifiedBy>
  <cp:revision>314</cp:revision>
  <dcterms:created xsi:type="dcterms:W3CDTF">2022-04-11T05:06:38Z</dcterms:created>
  <dcterms:modified xsi:type="dcterms:W3CDTF">2022-09-05T10:16:01Z</dcterms:modified>
</cp:coreProperties>
</file>