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A8980-B072-41AE-B4E1-B9A4E900CD0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Natalia Paola de Vasconcelos </a:t>
            </a:r>
            <a:r>
              <a:rPr lang="pt-BR" dirty="0" err="1" smtClean="0"/>
              <a:t>cometti</a:t>
            </a:r>
            <a:endParaRPr lang="pt-BR" dirty="0" smtClean="0"/>
          </a:p>
          <a:p>
            <a:r>
              <a:rPr lang="pt-BR" dirty="0" smtClean="0"/>
              <a:t>Victor Félix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43" y="1837832"/>
            <a:ext cx="739247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Variáveis investigadas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err="1" smtClean="0"/>
                  <a:t>Feromônio</a:t>
                </a:r>
                <a:r>
                  <a:rPr lang="pt-BR" sz="2600" dirty="0" smtClean="0"/>
                  <a:t> inicial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formigas [15, </a:t>
                </a:r>
                <a:r>
                  <a:rPr lang="pt-BR" sz="2600" b="1" dirty="0" smtClean="0"/>
                  <a:t>50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janelas [40, </a:t>
                </a:r>
                <a:r>
                  <a:rPr lang="pt-BR" sz="2600" b="1" dirty="0" smtClean="0"/>
                  <a:t>80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evaporação [</a:t>
                </a:r>
                <a:r>
                  <a:rPr lang="pt-BR" sz="2600" dirty="0" smtClean="0"/>
                  <a:t>0.3, </a:t>
                </a:r>
                <a:r>
                  <a:rPr lang="pt-BR" sz="2600" b="1" dirty="0" smtClean="0"/>
                  <a:t>0.9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mutação </a:t>
                </a:r>
                <a:r>
                  <a:rPr lang="pt-BR" sz="2600" smtClean="0"/>
                  <a:t>[</a:t>
                </a:r>
                <a:r>
                  <a:rPr lang="pt-BR" sz="2600" b="1" smtClean="0"/>
                  <a:t>0.01,</a:t>
                </a:r>
                <a:r>
                  <a:rPr lang="pt-BR" sz="2600" smtClean="0"/>
                  <a:t> </a:t>
                </a:r>
                <a:r>
                  <a:rPr lang="pt-BR" sz="2600" dirty="0" smtClean="0"/>
                  <a:t>0.1]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- Experimentos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1º: Valores base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2º: </a:t>
                </a:r>
                <a:r>
                  <a:rPr lang="pt-BR" sz="3000" dirty="0" err="1" smtClean="0"/>
                  <a:t>Feromônio</a:t>
                </a:r>
                <a:r>
                  <a:rPr lang="pt-BR" sz="3000" dirty="0" smtClean="0"/>
                  <a:t> inicial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3º: Número </a:t>
                </a:r>
                <a:r>
                  <a:rPr lang="pt-BR" sz="3000" dirty="0"/>
                  <a:t>de formigas </a:t>
                </a:r>
                <a:r>
                  <a:rPr lang="pt-BR" sz="3000" dirty="0" smtClean="0"/>
                  <a:t>= 15</a:t>
                </a:r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4º: Número </a:t>
                </a:r>
                <a:r>
                  <a:rPr lang="pt-BR" sz="3000" dirty="0"/>
                  <a:t>de </a:t>
                </a:r>
                <a:r>
                  <a:rPr lang="pt-BR" sz="3000" dirty="0" smtClean="0"/>
                  <a:t>janelas = 40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5º: </a:t>
                </a:r>
                <a:r>
                  <a:rPr lang="pt-BR" sz="3000" dirty="0"/>
                  <a:t>Taxa de </a:t>
                </a:r>
                <a:r>
                  <a:rPr lang="pt-BR" sz="3000" dirty="0" smtClean="0"/>
                  <a:t>mutação = 0.1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6º: Taxa </a:t>
                </a:r>
                <a:r>
                  <a:rPr lang="pt-BR" sz="3000" dirty="0"/>
                  <a:t>de evaporação </a:t>
                </a:r>
                <a:r>
                  <a:rPr lang="pt-BR" sz="3000" dirty="0" smtClean="0"/>
                  <a:t>= 0.3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3" y="1857414"/>
            <a:ext cx="5333333" cy="40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880774"/>
            <a:ext cx="5333333" cy="40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15814"/>
            <a:ext cx="5333333" cy="4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50854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85894"/>
            <a:ext cx="5333333" cy="40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202093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Garai</a:t>
            </a:r>
            <a:r>
              <a:rPr lang="en-US" dirty="0"/>
              <a:t>, </a:t>
            </a:r>
            <a:r>
              <a:rPr lang="en-US" dirty="0" err="1"/>
              <a:t>Gautam</a:t>
            </a:r>
            <a:r>
              <a:rPr lang="en-US" dirty="0"/>
              <a:t>, </a:t>
            </a:r>
            <a:r>
              <a:rPr lang="en-US" dirty="0" err="1"/>
              <a:t>Shayantan</a:t>
            </a:r>
            <a:r>
              <a:rPr lang="en-US" dirty="0"/>
              <a:t> </a:t>
            </a:r>
            <a:r>
              <a:rPr lang="en-US" dirty="0" err="1"/>
              <a:t>Debbarman</a:t>
            </a:r>
            <a:r>
              <a:rPr lang="en-US" dirty="0"/>
              <a:t>, and </a:t>
            </a:r>
            <a:r>
              <a:rPr lang="en-US" dirty="0" err="1"/>
              <a:t>Tanmay</a:t>
            </a:r>
            <a:r>
              <a:rPr lang="en-US" dirty="0"/>
              <a:t> Biswas. "An efficient Ant Colony Optimization algorithm for function optimization." </a:t>
            </a:r>
            <a:r>
              <a:rPr lang="en-US" i="1" dirty="0"/>
              <a:t>Evolutionary Computation (CEC), 2013 IEEE Congress on</a:t>
            </a:r>
            <a:r>
              <a:rPr lang="en-US" dirty="0"/>
              <a:t>. IEEE, 2013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Jalali</a:t>
            </a:r>
            <a:r>
              <a:rPr lang="en-US" dirty="0"/>
              <a:t>, Mohammad Reza, Abbas </a:t>
            </a:r>
            <a:r>
              <a:rPr lang="en-US" dirty="0" err="1"/>
              <a:t>Afshar</a:t>
            </a:r>
            <a:r>
              <a:rPr lang="en-US" dirty="0"/>
              <a:t>, and Miguel A. Marino. "Ant colony optimization algorithm(ACO); a new heuristic approach for engineering optimization." </a:t>
            </a:r>
            <a:r>
              <a:rPr lang="en-US" i="1" dirty="0"/>
              <a:t>WSEAS Transactions on Information Science and Applications</a:t>
            </a:r>
            <a:r>
              <a:rPr lang="en-US" dirty="0"/>
              <a:t>2.5 (2005): 606-610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Christian Blum. "Ant colony optimization theory: A survey." </a:t>
            </a:r>
            <a:r>
              <a:rPr lang="en-US" i="1" dirty="0"/>
              <a:t>Theoretical computer science</a:t>
            </a:r>
            <a:r>
              <a:rPr lang="en-US" dirty="0"/>
              <a:t> 344.2 (2005): 243-278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Mauro </a:t>
            </a:r>
            <a:r>
              <a:rPr lang="en-US" dirty="0" err="1"/>
              <a:t>Birattari</a:t>
            </a:r>
            <a:r>
              <a:rPr lang="en-US" dirty="0"/>
              <a:t>, and Thomas </a:t>
            </a:r>
            <a:r>
              <a:rPr lang="en-US" dirty="0" err="1"/>
              <a:t>Stützle</a:t>
            </a:r>
            <a:r>
              <a:rPr lang="en-US" dirty="0"/>
              <a:t>. "Ant colony optimization." </a:t>
            </a:r>
            <a:r>
              <a:rPr lang="en-US" i="1" dirty="0"/>
              <a:t>Computational Intelligence Magazine, IEEE</a:t>
            </a:r>
            <a:r>
              <a:rPr lang="en-US" dirty="0"/>
              <a:t> 1.4 (2006): 28-39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Luca Maria Gambardella. "Ant colony system: a cooperative learning approach to the traveling salesman </a:t>
            </a:r>
            <a:r>
              <a:rPr lang="en-US" dirty="0" err="1"/>
              <a:t>problem."</a:t>
            </a:r>
            <a:r>
              <a:rPr lang="en-US" i="1" dirty="0" err="1"/>
              <a:t>Evolutionary</a:t>
            </a:r>
            <a:r>
              <a:rPr lang="en-US" i="1" dirty="0"/>
              <a:t> Computation, IEEE Transactions on</a:t>
            </a:r>
            <a:r>
              <a:rPr lang="en-US" dirty="0"/>
              <a:t> 1.1 (1997): 53-66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Simon, Dan. </a:t>
            </a:r>
            <a:r>
              <a:rPr lang="en-US" i="1" dirty="0"/>
              <a:t>Evolutionary optimization algorithms</a:t>
            </a:r>
            <a:r>
              <a:rPr lang="en-US" dirty="0"/>
              <a:t>. John Wiley &amp; Sons, 2013.</a:t>
            </a: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05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Motivação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Funcionamento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Aplicações comuns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Função de </a:t>
            </a:r>
            <a:r>
              <a:rPr lang="pt-BR" sz="3000" dirty="0" err="1" smtClean="0"/>
              <a:t>Ackley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e implementação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Resultados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Referências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61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Observação do comportamento da colônia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Sobrevivência do formigueiro em detrimento do indivíduo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Escolha de rota inicial aleatória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Capacidade de encontrar o menor caminho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Formigas são quase cegas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Modelo de </a:t>
            </a:r>
            <a:r>
              <a:rPr lang="pt-BR" sz="3000" dirty="0" err="1" smtClean="0"/>
              <a:t>feromônio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é depositado pelas formigas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evapora com o tempo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Formigas seguem caminhos onde há mais </a:t>
            </a:r>
            <a:r>
              <a:rPr lang="pt-BR" sz="2600" dirty="0" err="1" smtClean="0"/>
              <a:t>feromônio</a:t>
            </a: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do problema como um grafo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Objetivo de encontrar “menor caminho”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3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comuns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Problemas em grafos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do caixeiro viajante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agendamento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de rotas de veículos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conjuntos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77" y="2166490"/>
            <a:ext cx="387721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Ackley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AutoShape 2" descr="https://lh4.googleusercontent.com/maoMgKhNV_-CDeq_ohITBS2Vhi25yPF2T_e_Y8c8LYZuFVohRNn2pRC3oEJnfaLPL3c64fcaHA-ewv8mHDg2nEo0xkCFkSv57-_-uKuzLORZ2y1SkTOyJWERii3RKZr_VMd3_bHOaQ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maoMgKhNV_-CDeq_ohITBS2Vhi25yPF2T_e_Y8c8LYZuFVohRNn2pRC3oEJnfaLPL3c64fcaHA-ewv8mHDg2nEo0xkCFkSv57-_-uKuzLORZ2y1SkTOyJWERii3RKZr_VMd3_bHO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9" y="2751026"/>
            <a:ext cx="9070381" cy="17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Discretização</a:t>
            </a:r>
            <a:r>
              <a:rPr lang="pt-BR" sz="3000" dirty="0" smtClean="0"/>
              <a:t> do problema em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Grafo representado por uma matriz </a:t>
            </a:r>
            <a:r>
              <a:rPr lang="pt-BR" sz="3000" dirty="0" err="1" smtClean="0"/>
              <a:t>NxR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N: número de dimensões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R: quantidade de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Um caminho no grafo = um ponto na superfície do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Comprimento do caminho medido pelo </a:t>
            </a:r>
            <a:r>
              <a:rPr lang="pt-BR" sz="3000" i="1" dirty="0" smtClean="0"/>
              <a:t>fitness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0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202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Ant Colony Optimization</vt:lpstr>
      <vt:lpstr>Agenda</vt:lpstr>
      <vt:lpstr>Motivação</vt:lpstr>
      <vt:lpstr>Funcionamento</vt:lpstr>
      <vt:lpstr>Aplicações comuns</vt:lpstr>
      <vt:lpstr>Função de Ackley</vt:lpstr>
      <vt:lpstr>Modelagem e implementação</vt:lpstr>
      <vt:lpstr>Modelagem e implementação</vt:lpstr>
      <vt:lpstr>Modelagem e implementação</vt:lpstr>
      <vt:lpstr>Modelagem e implementação</vt:lpstr>
      <vt:lpstr>Resultados</vt:lpstr>
      <vt:lpstr>Resultados - Experimentos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Victor Pimenta</dc:creator>
  <cp:lastModifiedBy>Victor Pimenta</cp:lastModifiedBy>
  <cp:revision>16</cp:revision>
  <dcterms:created xsi:type="dcterms:W3CDTF">2015-06-09T22:39:00Z</dcterms:created>
  <dcterms:modified xsi:type="dcterms:W3CDTF">2015-06-16T01:05:26Z</dcterms:modified>
</cp:coreProperties>
</file>