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F7E7E-2867-51DF-764A-03F3FF46A196}" v="182" dt="2025-03-06T15:19:16.830"/>
    <p1510:client id="{65BCD90F-1C12-7798-0F51-5AB31F10FDAC}" v="21" dt="2025-03-06T02:54:52.324"/>
    <p1510:client id="{75931E7C-6EE2-E89D-1E49-A4BEEB9207D3}" v="48" dt="2025-03-05T22:12:10.058"/>
    <p1510:client id="{93C3BA46-9931-AF17-BE42-ED4DD220B449}" v="829" dt="2025-03-06T23:51:01.391"/>
    <p1510:client id="{B533C48F-B7D1-F293-8C5E-7535B87C12F1}" v="73" dt="2025-03-05T23:32:57.454"/>
    <p1510:client id="{E613CC0D-9357-55A5-4DB0-CD7160251DBA}" v="1" dt="2025-03-07T01:10:35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91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0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7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1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0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6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0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16" r:id="rId6"/>
    <p:sldLayoutId id="2147483812" r:id="rId7"/>
    <p:sldLayoutId id="2147483813" r:id="rId8"/>
    <p:sldLayoutId id="2147483814" r:id="rId9"/>
    <p:sldLayoutId id="2147483815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llage of baseball players&#10;&#10;AI-generated content may be incorrect.">
            <a:extLst>
              <a:ext uri="{FF2B5EF4-FFF2-40B4-BE49-F238E27FC236}">
                <a16:creationId xmlns:a16="http://schemas.microsoft.com/office/drawing/2014/main" id="{34CD503E-C0F8-EF92-433D-D137AA0A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-51641" y="10"/>
            <a:ext cx="12191979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Analyzing Cy Young Award Winners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US" sz="2000" dirty="0"/>
              <a:t>Presented by: Xander Cho, Derek </a:t>
            </a:r>
            <a:r>
              <a:rPr lang="en-US" sz="2000" dirty="0" err="1"/>
              <a:t>Cunius</a:t>
            </a:r>
            <a:r>
              <a:rPr lang="en-US" sz="2000" dirty="0"/>
              <a:t>, Benett </a:t>
            </a:r>
            <a:r>
              <a:rPr lang="en-US" sz="2000" dirty="0" err="1"/>
              <a:t>Dervishaj</a:t>
            </a:r>
            <a:r>
              <a:rPr lang="en-US" sz="2000" dirty="0"/>
              <a:t>, and Andrew Fish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775A-A2C2-75C5-C42B-88F5A166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Analyzing the Correlation of Cy Young Vote Points and Various Box Score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32881-1251-ED84-DACD-C237DEDF3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920" y="2139558"/>
            <a:ext cx="11324896" cy="24431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6E186-B33B-A989-F2A4-C225B8955561}"/>
              </a:ext>
            </a:extLst>
          </p:cNvPr>
          <p:cNvSpPr txBox="1"/>
          <p:nvPr/>
        </p:nvSpPr>
        <p:spPr>
          <a:xfrm>
            <a:off x="475464" y="4716596"/>
            <a:ext cx="11324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Based on the above plots, it was determined that CG, WHIP, BB/9, K/9, ERA Correlation Coefficients should be calculated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1DA74-9AB7-81BF-0E7B-77EA62AA0464}"/>
              </a:ext>
            </a:extLst>
          </p:cNvPr>
          <p:cNvSpPr txBox="1"/>
          <p:nvPr/>
        </p:nvSpPr>
        <p:spPr>
          <a:xfrm>
            <a:off x="4172880" y="5239535"/>
            <a:ext cx="202749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Found:</a:t>
            </a:r>
          </a:p>
          <a:p>
            <a:pPr marL="285750" indent="-285750">
              <a:buFont typeface="Courier New"/>
              <a:buChar char="o"/>
            </a:pPr>
            <a:r>
              <a:rPr lang="en-US" b="1" dirty="0"/>
              <a:t>BB/9 = -0.23</a:t>
            </a:r>
          </a:p>
          <a:p>
            <a:pPr marL="285750" indent="-285750">
              <a:buFont typeface="Courier New"/>
              <a:buChar char="o"/>
            </a:pPr>
            <a:r>
              <a:rPr lang="en-US" b="1" dirty="0"/>
              <a:t>WHIP = -0.24</a:t>
            </a:r>
          </a:p>
          <a:p>
            <a:pPr marL="285750" indent="-285750">
              <a:buFont typeface="Courier New"/>
              <a:buChar char="o"/>
            </a:pPr>
            <a:r>
              <a:rPr lang="en-US" b="1" dirty="0"/>
              <a:t>ERA = -0.25</a:t>
            </a:r>
          </a:p>
          <a:p>
            <a:pPr marL="285750" indent="-285750">
              <a:buFont typeface="Courier New"/>
              <a:buChar char="o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D58DD-10CC-6A27-43C3-E2D1B55E8735}"/>
              </a:ext>
            </a:extLst>
          </p:cNvPr>
          <p:cNvSpPr txBox="1"/>
          <p:nvPr/>
        </p:nvSpPr>
        <p:spPr>
          <a:xfrm>
            <a:off x="6096362" y="5650130"/>
            <a:ext cx="18432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b="1" dirty="0"/>
              <a:t>K/9 = 0.23</a:t>
            </a:r>
          </a:p>
          <a:p>
            <a:pPr marL="285750" indent="-285750">
              <a:buFont typeface="Courier New"/>
              <a:buChar char="o"/>
            </a:pPr>
            <a:r>
              <a:rPr lang="en-US" b="1" dirty="0"/>
              <a:t>CG = 0.26</a:t>
            </a:r>
          </a:p>
        </p:txBody>
      </p:sp>
    </p:spTree>
    <p:extLst>
      <p:ext uri="{BB962C8B-B14F-4D97-AF65-F5344CB8AC3E}">
        <p14:creationId xmlns:p14="http://schemas.microsoft.com/office/powerpoint/2010/main" val="90380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4C8B-A967-F65A-23B1-82C6419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Who Was the Most Dominant Cy Young Winner Between 2010-2019 Based on the Ranking of Box Score Statistics?</a:t>
            </a:r>
            <a:endParaRPr lang="en-US"/>
          </a:p>
        </p:txBody>
      </p:sp>
      <p:pic>
        <p:nvPicPr>
          <p:cNvPr id="4" name="Content Placeholder 3" descr="A table with numbers and names&#10;&#10;AI-generated content may be incorrect.">
            <a:extLst>
              <a:ext uri="{FF2B5EF4-FFF2-40B4-BE49-F238E27FC236}">
                <a16:creationId xmlns:a16="http://schemas.microsoft.com/office/drawing/2014/main" id="{5096CD8C-6416-9ECA-E6FF-703189B59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351" y="2018986"/>
            <a:ext cx="2673093" cy="46122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7C473B-75E5-E29E-8CF7-654B6456827C}"/>
              </a:ext>
            </a:extLst>
          </p:cNvPr>
          <p:cNvSpPr txBox="1"/>
          <p:nvPr/>
        </p:nvSpPr>
        <p:spPr>
          <a:xfrm>
            <a:off x="3791397" y="2925873"/>
            <a:ext cx="794301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Created Composite Borda Count Ranking Using Multiple Box Score </a:t>
            </a:r>
            <a:r>
              <a:rPr lang="en-US" sz="1600"/>
              <a:t>Statistics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Included CG, WHIP, BB/9, H/9, K/9, </a:t>
            </a:r>
            <a:r>
              <a:rPr lang="en-US" sz="1600" dirty="0" err="1"/>
              <a:t>OppBA</a:t>
            </a:r>
            <a:r>
              <a:rPr lang="en-US" sz="1600" dirty="0"/>
              <a:t>, ERA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Excluded Wins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2017 AL Cy Young Winner Corey Kluber found to be the Most Dominant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2012 AL Cy Young Winner David Price found to be the Least Dominant </a:t>
            </a:r>
          </a:p>
          <a:p>
            <a:pPr marL="285750" indent="-285750">
              <a:buFont typeface="Arial"/>
              <a:buChar char="•"/>
            </a:pPr>
            <a:endParaRPr lang="en-US" sz="1600" b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Raises Question -&gt; Do voters decide based on box score stats or other unseen/more advanced metrics?</a:t>
            </a:r>
          </a:p>
          <a:p>
            <a:pPr marL="742950" lvl="1" indent="-285750">
              <a:buFont typeface="Courier New"/>
              <a:buChar char="o"/>
            </a:pPr>
            <a:endParaRPr lang="en-US" sz="1600" dirty="0"/>
          </a:p>
          <a:p>
            <a:pPr marL="742950" lvl="1" indent="-285750">
              <a:buFont typeface="Courier New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37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3016A-46E7-931A-6929-66E9081A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Pitch Arsenal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graph of a number of pitchs&#10;&#10;AI-generated content may be incorrect.">
            <a:extLst>
              <a:ext uri="{FF2B5EF4-FFF2-40B4-BE49-F238E27FC236}">
                <a16:creationId xmlns:a16="http://schemas.microsoft.com/office/drawing/2014/main" id="{90B2FDEB-A95B-796D-D5DD-03D49D0E1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122" y="307016"/>
            <a:ext cx="8424791" cy="62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1900F-CEC6-29E7-ADA5-A5E801D1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Velocity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graph showing a number of different colored boxes&#10;&#10;AI-generated content may be incorrect.">
            <a:extLst>
              <a:ext uri="{FF2B5EF4-FFF2-40B4-BE49-F238E27FC236}">
                <a16:creationId xmlns:a16="http://schemas.microsoft.com/office/drawing/2014/main" id="{9CDA5FF4-A6AA-EA68-13AE-1968E08F1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294" y="-84869"/>
            <a:ext cx="9306534" cy="70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1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C18D7-71D8-3CB3-33E2-B14CCBD2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Usage and Opponent Average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A29D19-B1F3-5135-CEA8-5CF191516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79" y="2216"/>
            <a:ext cx="9077934" cy="68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6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C7181A-B2D4-FF5F-8C75-F2DBB0E4A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937B350-9128-5548-48B5-9EE31EA2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3AC8E4-2CFD-D723-0192-8B9DEC349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8782-50CA-B5BD-1FDA-54F79B4C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FC171-D389-B130-6578-D4093468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494" y="1361295"/>
            <a:ext cx="283515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AL Moneyball Metrics</a:t>
            </a:r>
            <a:endParaRPr lang="en-US" sz="36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65984E-C149-818C-E840-F660D28EE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2B3C8B-A305-D990-68F2-0904907FE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AF4D0-A553-7A85-1195-F5672DA6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10" y="504676"/>
            <a:ext cx="9660609" cy="54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9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4BEFC3-27D3-8BC6-5FE0-7D97CD18C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20AA08A-377D-3514-36FF-800586ED0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762777-20CB-D0E9-75D2-9CE593AF9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FE7495-F69F-C7CA-8E0C-E7CA82C6D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EB81E-5577-A407-3A16-8EFE4292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494" y="1361295"/>
            <a:ext cx="283515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NL Moneyball Metrics</a:t>
            </a:r>
            <a:endParaRPr lang="en-US" sz="36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0F3E59-ADE0-B79A-8B29-139E21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94205C-0964-D2BE-763D-8C122C1B9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D925F-45FC-EDEC-BE39-E8A65E92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89" y="619796"/>
            <a:ext cx="9428135" cy="53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9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D53A4-7A31-8000-5CDE-207B68E6C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F7C7C6-0448-C478-18DB-B8A80036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9FE305-9849-9D7D-E5A5-827DCB8C7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15E8914-1633-76F6-29C1-3EA495574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55B10-5B0A-8EC8-A285-D4513A45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494" y="1361295"/>
            <a:ext cx="283515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K% vs. BB%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947289-8785-59CF-0EAB-83F9BC916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B367D8-6576-1F4A-8043-1C66F7B82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50B59-14D5-EF6E-98CF-DCCD810AD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87" y="410307"/>
            <a:ext cx="7142624" cy="50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0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17BD2-85AE-EC61-457B-60C9E5F2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E1506AA-F4FC-D522-6569-6A84F9B9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64BBBE-FD88-EFA5-AF41-5AE51FC9E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847EB46-368F-D49A-F5DD-6796B9D3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7818E-0984-9765-64CA-A294832E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494" y="1361295"/>
            <a:ext cx="4212618" cy="3194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Fielding Independent Pitching (FIP)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AA9557-3996-A635-4669-5E1A8BE30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80977A-8462-C977-34BB-B99224AB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graph of a number of winners&#10;&#10;AI-generated content may be incorrect.">
            <a:extLst>
              <a:ext uri="{FF2B5EF4-FFF2-40B4-BE49-F238E27FC236}">
                <a16:creationId xmlns:a16="http://schemas.microsoft.com/office/drawing/2014/main" id="{62C1C743-94C6-D627-BEEC-5CA62754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039" y="801076"/>
            <a:ext cx="7274613" cy="432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8FD5BC-B6CE-EB27-9275-22C3F5CB81C4}"/>
              </a:ext>
            </a:extLst>
          </p:cNvPr>
          <p:cNvSpPr txBox="1"/>
          <p:nvPr/>
        </p:nvSpPr>
        <p:spPr>
          <a:xfrm>
            <a:off x="433916" y="4709583"/>
            <a:ext cx="4042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FIP is a metric that focuses only on what the pitcher can control. </a:t>
            </a:r>
          </a:p>
        </p:txBody>
      </p:sp>
    </p:spTree>
    <p:extLst>
      <p:ext uri="{BB962C8B-B14F-4D97-AF65-F5344CB8AC3E}">
        <p14:creationId xmlns:p14="http://schemas.microsoft.com/office/powerpoint/2010/main" val="287692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A30901-118C-D788-A79F-BA90D6388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8FB770F-13F8-E3D9-1997-46520695D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FAE87E-CE0D-094A-134D-8F065C4AF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214B66C-C454-6F6E-F62C-F555B027B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D304A-2F81-547C-8D2E-7362640A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494" y="1361295"/>
            <a:ext cx="283515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FIP vs SIERA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2F0DC3-1027-DB13-5FDB-D197BFB4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71A20A-1FAF-CFF4-9FC6-67BBE9DD2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graph with blue dots and numbers&#10;&#10;AI-generated content may be incorrect.">
            <a:extLst>
              <a:ext uri="{FF2B5EF4-FFF2-40B4-BE49-F238E27FC236}">
                <a16:creationId xmlns:a16="http://schemas.microsoft.com/office/drawing/2014/main" id="{963686BC-8D69-45D2-F036-D8C50AE0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865" y="859692"/>
            <a:ext cx="6107731" cy="4210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483151-3673-E726-42FC-441164585B3C}"/>
              </a:ext>
            </a:extLst>
          </p:cNvPr>
          <p:cNvSpPr txBox="1"/>
          <p:nvPr/>
        </p:nvSpPr>
        <p:spPr>
          <a:xfrm>
            <a:off x="254000" y="4688417"/>
            <a:ext cx="41592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Skill Interactive Earned Run Average (SIERA) does not ignore balls in play.</a:t>
            </a:r>
          </a:p>
        </p:txBody>
      </p:sp>
    </p:spTree>
    <p:extLst>
      <p:ext uri="{BB962C8B-B14F-4D97-AF65-F5344CB8AC3E}">
        <p14:creationId xmlns:p14="http://schemas.microsoft.com/office/powerpoint/2010/main" val="183619465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AccentBoxVTI</vt:lpstr>
      <vt:lpstr>Analyzing Cy Young Award Winners</vt:lpstr>
      <vt:lpstr>Pitch Arsenal</vt:lpstr>
      <vt:lpstr>Velocity</vt:lpstr>
      <vt:lpstr>Usage and Opponent Average</vt:lpstr>
      <vt:lpstr>AL Moneyball Metrics</vt:lpstr>
      <vt:lpstr>NL Moneyball Metrics</vt:lpstr>
      <vt:lpstr>K% vs. BB%</vt:lpstr>
      <vt:lpstr>Fielding Independent Pitching (FIP)</vt:lpstr>
      <vt:lpstr>FIP vs SIERA</vt:lpstr>
      <vt:lpstr>Analyzing the Correlation of Cy Young Vote Points and Various Box Score Statistics</vt:lpstr>
      <vt:lpstr>Who Was the Most Dominant Cy Young Winner Between 2010-2019 Based on the Ranking of Box Score Statistics?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253</cp:revision>
  <dcterms:created xsi:type="dcterms:W3CDTF">2025-03-04T15:44:58Z</dcterms:created>
  <dcterms:modified xsi:type="dcterms:W3CDTF">2025-03-07T01:35:04Z</dcterms:modified>
</cp:coreProperties>
</file>