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Barlow Medium"/>
      <p:regular r:id="rId17"/>
      <p:bold r:id="rId18"/>
      <p:italic r:id="rId19"/>
      <p:boldItalic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boldItalic.fntdata"/><Relationship Id="rId11" Type="http://schemas.openxmlformats.org/officeDocument/2006/relationships/slide" Target="slides/slide7.xml"/><Relationship Id="rId22" Type="http://schemas.openxmlformats.org/officeDocument/2006/relationships/font" Target="fonts/Barlow-bold.fntdata"/><Relationship Id="rId10" Type="http://schemas.openxmlformats.org/officeDocument/2006/relationships/slide" Target="slides/slide6.xml"/><Relationship Id="rId21" Type="http://schemas.openxmlformats.org/officeDocument/2006/relationships/font" Target="fonts/Barlow-regular.fntdata"/><Relationship Id="rId13" Type="http://schemas.openxmlformats.org/officeDocument/2006/relationships/slide" Target="slides/slide9.xml"/><Relationship Id="rId24" Type="http://schemas.openxmlformats.org/officeDocument/2006/relationships/font" Target="fonts/Barlow-boldItalic.fntdata"/><Relationship Id="rId12" Type="http://schemas.openxmlformats.org/officeDocument/2006/relationships/slide" Target="slides/slide8.xml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Medium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arlowMedium-italic.fntdata"/><Relationship Id="rId6" Type="http://schemas.openxmlformats.org/officeDocument/2006/relationships/slide" Target="slides/slide2.xml"/><Relationship Id="rId18" Type="http://schemas.openxmlformats.org/officeDocument/2006/relationships/font" Target="fonts/Barlow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fb87c9a92b_0_7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9c4d529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c9c4d5294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b87c9a92b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fb87c9a92b_0_1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b87c9a92b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fb87c9a92b_0_1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87c9a92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fb87c9a92b_0_8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ab083d6c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ab083d6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87c9a92b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fb87c9a92b_0_9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b083d6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ab083d6c6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b87c9a92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b87c9a92b_0_8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ab083d6c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cab083d6c6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b87c9a92b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b87c9a92b_0_9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0" y="0"/>
            <a:ext cx="9144000" cy="5151300"/>
          </a:xfrm>
          <a:prstGeom prst="rect">
            <a:avLst/>
          </a:prstGeom>
          <a:solidFill>
            <a:srgbClr val="363739">
              <a:alpha val="70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2425" y="4618200"/>
            <a:ext cx="611400" cy="5253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14350" y="2263175"/>
            <a:ext cx="5557200" cy="6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4350" y="2894375"/>
            <a:ext cx="5557200" cy="27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42900" y="361950"/>
            <a:ext cx="539646" cy="134911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15525" y="2260775"/>
            <a:ext cx="4784400" cy="23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488950" lvl="0" marL="457200" rtl="0">
              <a:spcBef>
                <a:spcPts val="0"/>
              </a:spcBef>
              <a:spcAft>
                <a:spcPts val="0"/>
              </a:spcAft>
              <a:buSzPts val="4100"/>
              <a:buChar char="•"/>
              <a:defRPr b="1" sz="4100"/>
            </a:lvl1pPr>
            <a:lvl2pPr indent="-488950" lvl="1" marL="9144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2pPr>
            <a:lvl3pPr indent="-488950" lvl="2" marL="13716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3pPr>
            <a:lvl4pPr indent="-488950" lvl="3" marL="18288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4pPr>
            <a:lvl5pPr indent="-488950" lvl="4" marL="22860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5pPr>
            <a:lvl6pPr indent="-488950" lvl="5" marL="2743200" rtl="0">
              <a:spcBef>
                <a:spcPts val="800"/>
              </a:spcBef>
              <a:spcAft>
                <a:spcPts val="0"/>
              </a:spcAft>
              <a:buSzPts val="4100"/>
              <a:buChar char="■"/>
              <a:defRPr b="1" sz="4100"/>
            </a:lvl6pPr>
            <a:lvl7pPr indent="-488950" lvl="6" marL="3200400" rtl="0">
              <a:spcBef>
                <a:spcPts val="800"/>
              </a:spcBef>
              <a:spcAft>
                <a:spcPts val="0"/>
              </a:spcAft>
              <a:buSzPts val="4100"/>
              <a:buChar char="●"/>
              <a:defRPr b="1" sz="4100"/>
            </a:lvl7pPr>
            <a:lvl8pPr indent="-488950" lvl="7" marL="3657600" rtl="0">
              <a:spcBef>
                <a:spcPts val="800"/>
              </a:spcBef>
              <a:spcAft>
                <a:spcPts val="0"/>
              </a:spcAft>
              <a:buSzPts val="4100"/>
              <a:buChar char="○"/>
              <a:defRPr b="1" sz="4100"/>
            </a:lvl8pPr>
            <a:lvl9pPr indent="-488950" lvl="8" marL="4114800" rtl="0">
              <a:spcBef>
                <a:spcPts val="800"/>
              </a:spcBef>
              <a:spcAft>
                <a:spcPts val="800"/>
              </a:spcAft>
              <a:buSzPts val="4100"/>
              <a:buChar char="■"/>
              <a:defRPr b="1" sz="41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515532" y="604394"/>
            <a:ext cx="537342" cy="539750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549307" y="86919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5817581" y="2205888"/>
            <a:ext cx="1467171" cy="734205"/>
          </a:xfrm>
          <a:custGeom>
            <a:rect b="b" l="l" r="r" t="t"/>
            <a:pathLst>
              <a:path extrusionOk="0" h="1468410" w="2934342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97262" y="806038"/>
            <a:ext cx="173875" cy="13647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2"/>
                </a:solidFill>
                <a:latin typeface="Georgia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16600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122876" y="1967475"/>
            <a:ext cx="3162600" cy="249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_ONL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b="1" sz="4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r">
              <a:buNone/>
              <a:defRPr b="1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380" y="1674217"/>
            <a:ext cx="3412451" cy="22749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type="ctrTitle"/>
          </p:nvPr>
        </p:nvSpPr>
        <p:spPr>
          <a:xfrm>
            <a:off x="314625" y="1230750"/>
            <a:ext cx="4268400" cy="113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SnapSponsor</a:t>
            </a:r>
            <a:endParaRPr sz="5500"/>
          </a:p>
        </p:txBody>
      </p:sp>
      <p:sp>
        <p:nvSpPr>
          <p:cNvPr id="61" name="Google Shape;61;p12"/>
          <p:cNvSpPr txBox="1"/>
          <p:nvPr/>
        </p:nvSpPr>
        <p:spPr>
          <a:xfrm>
            <a:off x="314628" y="4788300"/>
            <a:ext cx="399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5133805" y="3409950"/>
            <a:ext cx="1219200" cy="121919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441602" y="1384379"/>
            <a:ext cx="1400232" cy="700707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2"/>
          <p:cNvSpPr txBox="1"/>
          <p:nvPr>
            <p:ph idx="4294967295" type="subTitle"/>
          </p:nvPr>
        </p:nvSpPr>
        <p:spPr>
          <a:xfrm>
            <a:off x="314625" y="2368950"/>
            <a:ext cx="3871200" cy="15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Kloud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/>
              <a:t>Rebecca Biju - 002768633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2200"/>
              <a:t>Vaibhav Mahajan - 002766753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/>
          <p:nvPr/>
        </p:nvSpPr>
        <p:spPr>
          <a:xfrm>
            <a:off x="7572025" y="0"/>
            <a:ext cx="1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503700" y="742813"/>
            <a:ext cx="6480000" cy="71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171" name="Google Shape;171;p21"/>
          <p:cNvSpPr txBox="1"/>
          <p:nvPr>
            <p:ph idx="1" type="subTitle"/>
          </p:nvPr>
        </p:nvSpPr>
        <p:spPr>
          <a:xfrm>
            <a:off x="503700" y="1862100"/>
            <a:ext cx="6607500" cy="25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Payment and Transaction Status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Sponsorship agreements are considered valid only after successful payment and confirmation from both parties. Sponsorship statuses include SUCCESSFUL, PENDING, and CANCELLED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Event and Sponsor Profile Requirements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Event organizers must provide detailed information about their events, including event type, target audience, and sponsorship benefits. Sponsors must provide information about their brand, sponsorship interests, and target audience demographics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 rot="10800000">
            <a:off x="5803495" y="-549400"/>
            <a:ext cx="6391200" cy="6391200"/>
          </a:xfrm>
          <a:prstGeom prst="chord">
            <a:avLst>
              <a:gd fmla="val 14385217" name="adj1"/>
              <a:gd fmla="val 7208317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5741277" y="380182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2"/>
          <p:cNvSpPr txBox="1"/>
          <p:nvPr>
            <p:ph idx="1" type="subTitle"/>
          </p:nvPr>
        </p:nvSpPr>
        <p:spPr>
          <a:xfrm>
            <a:off x="602700" y="1369850"/>
            <a:ext cx="5200800" cy="37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Rebecca</a:t>
            </a: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: DDL, Stored Procedures, Functions, Views, Reports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Vaibhav</a:t>
            </a:r>
            <a:r>
              <a:rPr b="1" lang="en">
                <a:solidFill>
                  <a:schemeClr val="lt1"/>
                </a:solidFill>
              </a:rPr>
              <a:t>: </a:t>
            </a: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Admin &amp; </a:t>
            </a:r>
            <a:r>
              <a:rPr lang="en">
                <a:solidFill>
                  <a:schemeClr val="lt1"/>
                </a:solidFill>
              </a:rPr>
              <a:t>User </a:t>
            </a: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script, DML, Triggers, Stored Procedures, Functions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lt1"/>
                </a:solidFill>
              </a:rPr>
              <a:t>Collaborated Effort:</a:t>
            </a:r>
            <a:endParaRPr b="1" u="sng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Medium"/>
              <a:buChar char="●"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Business problem &amp; solution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Medium"/>
              <a:buChar char="●"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ER Diagram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Medium"/>
              <a:buChar char="●"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Business rules/constraints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Medium"/>
              <a:buChar char="●"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Data Flow Diagrams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Medium"/>
              <a:buChar char="●"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Logical Diagrams, 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Medium"/>
              <a:buChar char="●"/>
            </a:pPr>
            <a:r>
              <a:rPr lang="en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Relational Diagrams</a:t>
            </a:r>
            <a:endParaRPr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80" name="Google Shape;180;p22"/>
          <p:cNvSpPr txBox="1"/>
          <p:nvPr>
            <p:ph idx="4294967295" type="body"/>
          </p:nvPr>
        </p:nvSpPr>
        <p:spPr>
          <a:xfrm>
            <a:off x="602700" y="641750"/>
            <a:ext cx="4784400" cy="7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4100">
                <a:solidFill>
                  <a:schemeClr val="lt1"/>
                </a:solidFill>
              </a:rPr>
              <a:t>Contributions</a:t>
            </a:r>
            <a:endParaRPr b="1" sz="4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3"/>
          <p:cNvGrpSpPr/>
          <p:nvPr/>
        </p:nvGrpSpPr>
        <p:grpSpPr>
          <a:xfrm>
            <a:off x="-768525" y="-48199"/>
            <a:ext cx="5225404" cy="5225404"/>
            <a:chOff x="-1537049" y="-96399"/>
            <a:chExt cx="10450808" cy="10450808"/>
          </a:xfrm>
        </p:grpSpPr>
        <p:sp>
          <p:nvSpPr>
            <p:cNvPr id="186" name="Google Shape;186;p23"/>
            <p:cNvSpPr/>
            <p:nvPr/>
          </p:nvSpPr>
          <p:spPr>
            <a:xfrm>
              <a:off x="-1537049" y="-96399"/>
              <a:ext cx="10450808" cy="10450808"/>
            </a:xfrm>
            <a:custGeom>
              <a:rect b="b" l="l" r="r" t="t"/>
              <a:pathLst>
                <a:path extrusionOk="0" h="10450808" w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-1529802" y="9391176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-1529802" y="844243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-1529802" y="7493603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-1529802" y="6544865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-1529802" y="559612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-1529802" y="4647388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-1529802" y="3698650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-1529802" y="2749912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529802" y="1801077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-1529802" y="852339"/>
              <a:ext cx="10436313" cy="14494"/>
            </a:xfrm>
            <a:custGeom>
              <a:rect b="b" l="l" r="r" t="t"/>
              <a:pathLst>
                <a:path extrusionOk="0" h="14494" w="10436313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7950525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00178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6052952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5104214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15547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3206737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2257999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30926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360426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88311" y="-8915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3"/>
          <p:cNvSpPr txBox="1"/>
          <p:nvPr/>
        </p:nvSpPr>
        <p:spPr>
          <a:xfrm>
            <a:off x="2022230" y="1913392"/>
            <a:ext cx="5099513" cy="11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Thank you!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44527" y="379439"/>
            <a:ext cx="539646" cy="134912"/>
          </a:xfrm>
          <a:custGeom>
            <a:rect b="b" l="l" r="r" t="t"/>
            <a:pathLst>
              <a:path extrusionOk="0" h="269823" w="1079292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 rot="5400000">
            <a:off x="1412630" y="3399051"/>
            <a:ext cx="1219200" cy="1219197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7446365" y="514350"/>
            <a:ext cx="1400232" cy="700708"/>
          </a:xfrm>
          <a:custGeom>
            <a:rect b="b" l="l" r="r" t="t"/>
            <a:pathLst>
              <a:path extrusionOk="0" h="1401415" w="2800464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83375" y="903075"/>
            <a:ext cx="52869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7154881" y="733894"/>
            <a:ext cx="1137488" cy="1137486"/>
          </a:xfrm>
          <a:custGeom>
            <a:rect b="b" l="l" r="r" t="t"/>
            <a:pathLst>
              <a:path extrusionOk="0" h="2274971" w="2274977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477000" y="1123749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 txBox="1"/>
          <p:nvPr>
            <p:ph idx="4294967295" type="subTitle"/>
          </p:nvPr>
        </p:nvSpPr>
        <p:spPr>
          <a:xfrm>
            <a:off x="541500" y="1871375"/>
            <a:ext cx="5623500" cy="21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Organizers struggle to secure financial support for events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Sponsors find it challenging to identify suitable events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Disconnect leads to missed opportunities and limited impact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SnapSponsor aims to bridge this gap by providing a seamless platform that facilitates meaningful partnerships between sponsors and events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4"/>
          <p:cNvGrpSpPr/>
          <p:nvPr/>
        </p:nvGrpSpPr>
        <p:grpSpPr>
          <a:xfrm>
            <a:off x="513142" y="-90359"/>
            <a:ext cx="1908216" cy="5225404"/>
            <a:chOff x="1026284" y="-180719"/>
            <a:chExt cx="3816432" cy="10450808"/>
          </a:xfrm>
        </p:grpSpPr>
        <p:sp>
          <p:nvSpPr>
            <p:cNvPr id="79" name="Google Shape;79;p14"/>
            <p:cNvSpPr/>
            <p:nvPr/>
          </p:nvSpPr>
          <p:spPr>
            <a:xfrm>
              <a:off x="1026284" y="-180719"/>
              <a:ext cx="3814476" cy="10450808"/>
            </a:xfrm>
            <a:custGeom>
              <a:rect b="b" l="l" r="r" t="t"/>
              <a:pathLst>
                <a:path extrusionOk="0" h="10450808" w="10450619">
                  <a:moveTo>
                    <a:pt x="10450619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619" y="0"/>
                  </a:lnTo>
                  <a:lnTo>
                    <a:pt x="10450619" y="10450808"/>
                  </a:lnTo>
                  <a:close/>
                  <a:moveTo>
                    <a:pt x="14495" y="10436313"/>
                  </a:moveTo>
                  <a:lnTo>
                    <a:pt x="10436125" y="10436313"/>
                  </a:lnTo>
                  <a:lnTo>
                    <a:pt x="10436125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033531" y="9306856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033531" y="835811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033531" y="7409283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033531" y="6460545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033531" y="551180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033531" y="4563068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033531" y="3614330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033531" y="2665592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033531" y="1716757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033531" y="768019"/>
              <a:ext cx="3809185" cy="14494"/>
            </a:xfrm>
            <a:custGeom>
              <a:rect b="b" l="l" r="r" t="t"/>
              <a:pathLst>
                <a:path extrusionOk="0" h="14494" w="10436124">
                  <a:moveTo>
                    <a:pt x="0" y="0"/>
                  </a:moveTo>
                  <a:lnTo>
                    <a:pt x="10436125" y="0"/>
                  </a:lnTo>
                  <a:lnTo>
                    <a:pt x="10436125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82126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3872543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2923726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975005" y="-173471"/>
              <a:ext cx="14494" cy="10436313"/>
            </a:xfrm>
            <a:custGeom>
              <a:rect b="b" l="l" r="r" t="t"/>
              <a:pathLst>
                <a:path extrusionOk="0" h="10436313" w="14494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4"/>
          <p:cNvSpPr txBox="1"/>
          <p:nvPr>
            <p:ph type="title"/>
          </p:nvPr>
        </p:nvSpPr>
        <p:spPr>
          <a:xfrm>
            <a:off x="3683175" y="1335100"/>
            <a:ext cx="3679200" cy="75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3683175" y="2426900"/>
            <a:ext cx="4638600" cy="13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Facilitate Seamless Connections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Enhance Sponsorship Visibility and Engagement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Foster Sustainable Partnerships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1563185" y="3363592"/>
            <a:ext cx="1268700" cy="118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69100" y="1294000"/>
            <a:ext cx="1280160" cy="1280156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26625" y="863000"/>
            <a:ext cx="52869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154881" y="733894"/>
            <a:ext cx="1137488" cy="1137486"/>
          </a:xfrm>
          <a:custGeom>
            <a:rect b="b" l="l" r="r" t="t"/>
            <a:pathLst>
              <a:path extrusionOk="0" h="2274971" w="2274977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477000" y="1123749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>
            <p:ph idx="4294967295" type="subTitle"/>
          </p:nvPr>
        </p:nvSpPr>
        <p:spPr>
          <a:xfrm>
            <a:off x="491850" y="1807925"/>
            <a:ext cx="5673300" cy="249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Intuitive platform for event organizers to showcase events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Efficient sponsorship discovery and connection for sponsors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Advanced search, streamlined communication, transparent transactions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Char char="•"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Criteria-based search: location, industry, sponsorship budget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2426551" y="250425"/>
            <a:ext cx="429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ER Diagram</a:t>
            </a:r>
            <a:endParaRPr sz="4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-754241" y="2818631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62000" y="40195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784599" y="250425"/>
            <a:ext cx="1359408" cy="1359404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rgbClr val="EFBC4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BC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270300" y="1461875"/>
            <a:ext cx="1106170" cy="276542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662" y="965624"/>
            <a:ext cx="5728679" cy="39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2284200" y="250425"/>
            <a:ext cx="457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Data Flow Diagram</a:t>
            </a:r>
            <a:endParaRPr sz="4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-754241" y="2818631"/>
            <a:ext cx="1810639" cy="1810639"/>
          </a:xfrm>
          <a:custGeom>
            <a:rect b="b" l="l" r="r" t="t"/>
            <a:pathLst>
              <a:path extrusionOk="0" h="1708150" w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762000" y="4019550"/>
            <a:ext cx="1106170" cy="276543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784599" y="250425"/>
            <a:ext cx="1359408" cy="1359404"/>
          </a:xfrm>
          <a:custGeom>
            <a:rect b="b" l="l" r="r" t="t"/>
            <a:pathLst>
              <a:path extrusionOk="0" h="2438393" w="243840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rgbClr val="EFBC49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EFBC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270300" y="1461875"/>
            <a:ext cx="1106170" cy="276542"/>
          </a:xfrm>
          <a:custGeom>
            <a:rect b="b" l="l" r="r" t="t"/>
            <a:pathLst>
              <a:path extrusionOk="0" h="553085" w="2212339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20" y="974575"/>
            <a:ext cx="5008550" cy="395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516150" y="7626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737252" y="210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4948491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16154" y="210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727394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434675" y="1870950"/>
            <a:ext cx="29781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arlow Medium"/>
                <a:ea typeface="Barlow Medium"/>
                <a:cs typeface="Barlow Medium"/>
                <a:sym typeface="Barlow Medium"/>
              </a:rPr>
              <a:t>Admin Role</a:t>
            </a:r>
            <a:endParaRPr u="sng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Unrestricted access and privileges across all functionalities and tables</a:t>
            </a:r>
            <a:endParaRPr sz="1300"/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Responsible for creating and maintaining all tables</a:t>
            </a:r>
            <a:endParaRPr sz="1300"/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Creates and manages user roles and permissions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5634163" y="1801300"/>
            <a:ext cx="30813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arlow Medium"/>
                <a:ea typeface="Barlow Medium"/>
                <a:cs typeface="Barlow Medium"/>
                <a:sym typeface="Barlow Medium"/>
              </a:rPr>
              <a:t>User Manager</a:t>
            </a:r>
            <a:endParaRPr u="sng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Has CRUD (Create, Read, Update, Delete) rights for the user, posts, comments, followers tables</a:t>
            </a:r>
            <a:endParaRPr sz="1300"/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Has </a:t>
            </a:r>
            <a:r>
              <a:rPr lang="en" sz="1300"/>
              <a:t>read access to the sponsorship table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516150" y="762650"/>
            <a:ext cx="64800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737252" y="210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948491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16154" y="2102388"/>
            <a:ext cx="806012" cy="8096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727394" y="2378940"/>
            <a:ext cx="382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4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150" y="4493350"/>
            <a:ext cx="9144000" cy="650100"/>
          </a:xfrm>
          <a:prstGeom prst="rect">
            <a:avLst/>
          </a:prstGeom>
          <a:solidFill>
            <a:srgbClr val="EFBC4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434675" y="1870950"/>
            <a:ext cx="29781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arlow Medium"/>
                <a:ea typeface="Barlow Medium"/>
                <a:cs typeface="Barlow Medium"/>
                <a:sym typeface="Barlow Medium"/>
              </a:rPr>
              <a:t>Sponsorship Manager</a:t>
            </a:r>
            <a:endParaRPr u="sng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Has CRUD rights for the sponsorship table</a:t>
            </a:r>
            <a:endParaRPr sz="1300"/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Has read access to the user and post tables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5634163" y="1801300"/>
            <a:ext cx="3081300" cy="14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Barlow Medium"/>
                <a:ea typeface="Barlow Medium"/>
                <a:cs typeface="Barlow Medium"/>
                <a:sym typeface="Barlow Medium"/>
              </a:rPr>
              <a:t>Business Analyst</a:t>
            </a:r>
            <a:endParaRPr u="sng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Has read access to all tables and views within the SnapSponsor system</a:t>
            </a:r>
            <a:endParaRPr sz="1300"/>
          </a:p>
          <a:p>
            <a:pPr indent="-311150" lvl="0" marL="45720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C</a:t>
            </a:r>
            <a:r>
              <a:rPr lang="en" sz="1300"/>
              <a:t>an query and analyze data for reporting and decision-making purposes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7572025" y="0"/>
            <a:ext cx="1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503700" y="742813"/>
            <a:ext cx="6480000" cy="717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Rules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503700" y="1862088"/>
            <a:ext cx="6420600" cy="25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Event-Sponsor Connection: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Users (both Sponsors and Sponsees) can like and comment on the posts that interests them, enabling them to further connect with each other for a sponsorship deal.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Sponsorship Management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Each sponsorship package can offer different benefits and tiers, based on the post for the event. Event organizers must approve sponsorship requests before they are finalized.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