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503" autoAdjust="0"/>
    <p:restoredTop sz="92881" autoAdjust="0"/>
  </p:normalViewPr>
  <p:slideViewPr>
    <p:cSldViewPr snapToGrid="0">
      <p:cViewPr>
        <p:scale>
          <a:sx n="100" d="100"/>
          <a:sy n="100" d="100"/>
        </p:scale>
        <p:origin x="104" y="-2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B893AF-42CB-48FD-99F3-1300A3D633E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242318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893AF-42CB-48FD-99F3-1300A3D633E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316623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893AF-42CB-48FD-99F3-1300A3D633E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371628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B893AF-42CB-48FD-99F3-1300A3D633E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140729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tint val="82000"/>
                  </a:schemeClr>
                </a:solidFill>
              </a:defRPr>
            </a:lvl1pPr>
            <a:lvl2pPr marL="712775" indent="0">
              <a:buNone/>
              <a:defRPr sz="3118">
                <a:solidFill>
                  <a:schemeClr val="tx1">
                    <a:tint val="82000"/>
                  </a:schemeClr>
                </a:solidFill>
              </a:defRPr>
            </a:lvl2pPr>
            <a:lvl3pPr marL="1425550" indent="0">
              <a:buNone/>
              <a:defRPr sz="2806">
                <a:solidFill>
                  <a:schemeClr val="tx1">
                    <a:tint val="82000"/>
                  </a:schemeClr>
                </a:solidFill>
              </a:defRPr>
            </a:lvl3pPr>
            <a:lvl4pPr marL="2138324" indent="0">
              <a:buNone/>
              <a:defRPr sz="2494">
                <a:solidFill>
                  <a:schemeClr val="tx1">
                    <a:tint val="82000"/>
                  </a:schemeClr>
                </a:solidFill>
              </a:defRPr>
            </a:lvl4pPr>
            <a:lvl5pPr marL="2851099" indent="0">
              <a:buNone/>
              <a:defRPr sz="2494">
                <a:solidFill>
                  <a:schemeClr val="tx1">
                    <a:tint val="82000"/>
                  </a:schemeClr>
                </a:solidFill>
              </a:defRPr>
            </a:lvl5pPr>
            <a:lvl6pPr marL="3563874" indent="0">
              <a:buNone/>
              <a:defRPr sz="2494">
                <a:solidFill>
                  <a:schemeClr val="tx1">
                    <a:tint val="82000"/>
                  </a:schemeClr>
                </a:solidFill>
              </a:defRPr>
            </a:lvl6pPr>
            <a:lvl7pPr marL="4276649" indent="0">
              <a:buNone/>
              <a:defRPr sz="2494">
                <a:solidFill>
                  <a:schemeClr val="tx1">
                    <a:tint val="82000"/>
                  </a:schemeClr>
                </a:solidFill>
              </a:defRPr>
            </a:lvl7pPr>
            <a:lvl8pPr marL="4989424" indent="0">
              <a:buNone/>
              <a:defRPr sz="2494">
                <a:solidFill>
                  <a:schemeClr val="tx1">
                    <a:tint val="82000"/>
                  </a:schemeClr>
                </a:solidFill>
              </a:defRPr>
            </a:lvl8pPr>
            <a:lvl9pPr marL="5702198" indent="0">
              <a:buNone/>
              <a:defRPr sz="249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893AF-42CB-48FD-99F3-1300A3D633E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156227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B893AF-42CB-48FD-99F3-1300A3D633EF}"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322652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B893AF-42CB-48FD-99F3-1300A3D633EF}" type="datetimeFigureOut">
              <a:rPr lang="en-US" smtClean="0"/>
              <a:t>7/12/2025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221513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893AF-42CB-48FD-99F3-1300A3D633EF}" type="datetimeFigureOut">
              <a:rPr lang="en-US" smtClean="0"/>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368557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893AF-42CB-48FD-99F3-1300A3D633EF}" type="datetimeFigureOut">
              <a:rPr lang="en-US" smtClean="0"/>
              <a:t>7/12/2025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10448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DEB893AF-42CB-48FD-99F3-1300A3D633EF}"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421423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DEB893AF-42CB-48FD-99F3-1300A3D633EF}"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50C409-51FD-4F32-9BF6-82744369D412}" type="slidenum">
              <a:rPr lang="en-US" smtClean="0"/>
              <a:t>‹#›</a:t>
            </a:fld>
            <a:endParaRPr lang="en-US"/>
          </a:p>
        </p:txBody>
      </p:sp>
    </p:spTree>
    <p:extLst>
      <p:ext uri="{BB962C8B-B14F-4D97-AF65-F5344CB8AC3E}">
        <p14:creationId xmlns:p14="http://schemas.microsoft.com/office/powerpoint/2010/main" val="1558556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82000"/>
                  </a:schemeClr>
                </a:solidFill>
              </a:defRPr>
            </a:lvl1pPr>
          </a:lstStyle>
          <a:p>
            <a:fld id="{DEB893AF-42CB-48FD-99F3-1300A3D633EF}" type="datetimeFigureOut">
              <a:rPr lang="en-US" smtClean="0"/>
              <a:t>7/12/2025</a:t>
            </a:fld>
            <a:endParaRPr 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82000"/>
                  </a:schemeClr>
                </a:solidFill>
              </a:defRPr>
            </a:lvl1pPr>
          </a:lstStyle>
          <a:p>
            <a:fld id="{9550C409-51FD-4F32-9BF6-82744369D412}" type="slidenum">
              <a:rPr lang="en-US" smtClean="0"/>
              <a:t>‹#›</a:t>
            </a:fld>
            <a:endParaRPr lang="en-US"/>
          </a:p>
        </p:txBody>
      </p:sp>
    </p:spTree>
    <p:extLst>
      <p:ext uri="{BB962C8B-B14F-4D97-AF65-F5344CB8AC3E}">
        <p14:creationId xmlns:p14="http://schemas.microsoft.com/office/powerpoint/2010/main" val="591349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5" name="Picture 8" descr="Adafruit Learning System">
            <a:extLst>
              <a:ext uri="{FF2B5EF4-FFF2-40B4-BE49-F238E27FC236}">
                <a16:creationId xmlns:a16="http://schemas.microsoft.com/office/drawing/2014/main" id="{DAA05022-1C35-8326-77DC-A0C60191C3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59" b="4943"/>
          <a:stretch>
            <a:fillRect/>
          </a:stretch>
        </p:blipFill>
        <p:spPr bwMode="auto">
          <a:xfrm>
            <a:off x="7901795" y="9485837"/>
            <a:ext cx="1557236" cy="1137974"/>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247">
            <a:extLst>
              <a:ext uri="{FF2B5EF4-FFF2-40B4-BE49-F238E27FC236}">
                <a16:creationId xmlns:a16="http://schemas.microsoft.com/office/drawing/2014/main" id="{6D0BCF6A-39B2-28DD-E23C-A086E7AC9D8E}"/>
              </a:ext>
            </a:extLst>
          </p:cNvPr>
          <p:cNvPicPr>
            <a:picLocks noChangeAspect="1"/>
          </p:cNvPicPr>
          <p:nvPr/>
        </p:nvPicPr>
        <p:blipFill>
          <a:blip r:embed="rId3"/>
          <a:stretch>
            <a:fillRect/>
          </a:stretch>
        </p:blipFill>
        <p:spPr>
          <a:xfrm>
            <a:off x="4209453" y="9542618"/>
            <a:ext cx="3663241" cy="1097775"/>
          </a:xfrm>
          <a:prstGeom prst="rect">
            <a:avLst/>
          </a:prstGeom>
        </p:spPr>
      </p:pic>
      <p:pic>
        <p:nvPicPr>
          <p:cNvPr id="12" name="Picture 11" descr="A graph with a green line&#10;&#10;AI-generated content may be incorrect.">
            <a:extLst>
              <a:ext uri="{FF2B5EF4-FFF2-40B4-BE49-F238E27FC236}">
                <a16:creationId xmlns:a16="http://schemas.microsoft.com/office/drawing/2014/main" id="{26E972A1-1FAD-475C-571F-54A4A02D6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0680" y="6626956"/>
            <a:ext cx="3245783" cy="2218872"/>
          </a:xfrm>
          <a:prstGeom prst="rect">
            <a:avLst/>
          </a:prstGeom>
        </p:spPr>
      </p:pic>
      <p:sp>
        <p:nvSpPr>
          <p:cNvPr id="21" name="Flowchart: Process 20">
            <a:extLst>
              <a:ext uri="{FF2B5EF4-FFF2-40B4-BE49-F238E27FC236}">
                <a16:creationId xmlns:a16="http://schemas.microsoft.com/office/drawing/2014/main" id="{1CFA024F-B279-71B1-C178-22F5BA7297F5}"/>
              </a:ext>
            </a:extLst>
          </p:cNvPr>
          <p:cNvSpPr/>
          <p:nvPr/>
        </p:nvSpPr>
        <p:spPr>
          <a:xfrm>
            <a:off x="4209453" y="3403365"/>
            <a:ext cx="1477961" cy="20965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B01985F0-B666-89D7-13D3-98CD91AFD2EF}"/>
              </a:ext>
            </a:extLst>
          </p:cNvPr>
          <p:cNvPicPr>
            <a:picLocks noChangeAspect="1"/>
          </p:cNvPicPr>
          <p:nvPr/>
        </p:nvPicPr>
        <p:blipFill>
          <a:blip r:embed="rId5"/>
          <a:srcRect l="399" r="1"/>
          <a:stretch>
            <a:fillRect/>
          </a:stretch>
        </p:blipFill>
        <p:spPr>
          <a:xfrm>
            <a:off x="6150557" y="1697336"/>
            <a:ext cx="3337376" cy="1622604"/>
          </a:xfrm>
          <a:prstGeom prst="rect">
            <a:avLst/>
          </a:prstGeom>
        </p:spPr>
      </p:pic>
      <p:sp>
        <p:nvSpPr>
          <p:cNvPr id="206" name="Flowchart: Process 205">
            <a:extLst>
              <a:ext uri="{FF2B5EF4-FFF2-40B4-BE49-F238E27FC236}">
                <a16:creationId xmlns:a16="http://schemas.microsoft.com/office/drawing/2014/main" id="{124FA91D-5FAB-AEE6-D53C-F3DF271A4DE5}"/>
              </a:ext>
            </a:extLst>
          </p:cNvPr>
          <p:cNvSpPr/>
          <p:nvPr/>
        </p:nvSpPr>
        <p:spPr>
          <a:xfrm>
            <a:off x="1377950" y="7270650"/>
            <a:ext cx="2622022" cy="20965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3" name="Flowchart: Process 202">
            <a:extLst>
              <a:ext uri="{FF2B5EF4-FFF2-40B4-BE49-F238E27FC236}">
                <a16:creationId xmlns:a16="http://schemas.microsoft.com/office/drawing/2014/main" id="{778E64C1-158D-1945-2A33-E3A79E168667}"/>
              </a:ext>
            </a:extLst>
          </p:cNvPr>
          <p:cNvSpPr/>
          <p:nvPr/>
        </p:nvSpPr>
        <p:spPr>
          <a:xfrm>
            <a:off x="90950" y="6225887"/>
            <a:ext cx="2413008" cy="20965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2" name="Flowchart: Process 201">
            <a:extLst>
              <a:ext uri="{FF2B5EF4-FFF2-40B4-BE49-F238E27FC236}">
                <a16:creationId xmlns:a16="http://schemas.microsoft.com/office/drawing/2014/main" id="{9A6B9F3B-98C1-30CF-76B7-39572A2B5A75}"/>
              </a:ext>
            </a:extLst>
          </p:cNvPr>
          <p:cNvSpPr/>
          <p:nvPr/>
        </p:nvSpPr>
        <p:spPr>
          <a:xfrm>
            <a:off x="1706819" y="4990040"/>
            <a:ext cx="2295983" cy="20965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1" name="Flowchart: Process 200">
            <a:extLst>
              <a:ext uri="{FF2B5EF4-FFF2-40B4-BE49-F238E27FC236}">
                <a16:creationId xmlns:a16="http://schemas.microsoft.com/office/drawing/2014/main" id="{EDB34A6C-AB53-8B64-FFCC-3494F85718FB}"/>
              </a:ext>
            </a:extLst>
          </p:cNvPr>
          <p:cNvSpPr/>
          <p:nvPr/>
        </p:nvSpPr>
        <p:spPr>
          <a:xfrm>
            <a:off x="100265" y="3883962"/>
            <a:ext cx="2413008" cy="203567"/>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4" name="Flowchart: Process 153">
            <a:extLst>
              <a:ext uri="{FF2B5EF4-FFF2-40B4-BE49-F238E27FC236}">
                <a16:creationId xmlns:a16="http://schemas.microsoft.com/office/drawing/2014/main" id="{FF26AC70-BD8E-69B4-E3BF-3E4A8CE78CFF}"/>
              </a:ext>
            </a:extLst>
          </p:cNvPr>
          <p:cNvSpPr/>
          <p:nvPr/>
        </p:nvSpPr>
        <p:spPr>
          <a:xfrm>
            <a:off x="13643269" y="5004670"/>
            <a:ext cx="1355497" cy="1622285"/>
          </a:xfrm>
          <a:prstGeom prst="flowChart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2" name="TextBox 151">
            <a:extLst>
              <a:ext uri="{FF2B5EF4-FFF2-40B4-BE49-F238E27FC236}">
                <a16:creationId xmlns:a16="http://schemas.microsoft.com/office/drawing/2014/main" id="{385DC75B-430D-349D-6AFE-B84FD0EA5E22}"/>
              </a:ext>
            </a:extLst>
          </p:cNvPr>
          <p:cNvSpPr txBox="1"/>
          <p:nvPr/>
        </p:nvSpPr>
        <p:spPr>
          <a:xfrm>
            <a:off x="13580139" y="5023341"/>
            <a:ext cx="1498893" cy="1615827"/>
          </a:xfrm>
          <a:prstGeom prst="rect">
            <a:avLst/>
          </a:prstGeom>
          <a:noFill/>
        </p:spPr>
        <p:txBody>
          <a:bodyPr wrap="square">
            <a:spAutoFit/>
          </a:bodyPr>
          <a:lstStyle/>
          <a:p>
            <a:r>
              <a:rPr lang="en-US" sz="1100">
                <a:latin typeface="Times New Roman" panose="02020603050405020304" pitchFamily="18" charset="0"/>
                <a:cs typeface="Times New Roman" panose="02020603050405020304" pitchFamily="18" charset="0"/>
              </a:rPr>
              <a:t>GPU achieving highest FPS ~400 with maximum power consumption ~110W, </a:t>
            </a:r>
          </a:p>
          <a:p>
            <a:r>
              <a:rPr lang="en-US" sz="1100">
                <a:latin typeface="Times New Roman" panose="02020603050405020304" pitchFamily="18" charset="0"/>
                <a:cs typeface="Times New Roman" panose="02020603050405020304" pitchFamily="18" charset="0"/>
              </a:rPr>
              <a:t>while KV260 delivers much lower FPS ~10 but significantly reduced power consumption ~10W.</a:t>
            </a:r>
          </a:p>
        </p:txBody>
      </p:sp>
      <p:sp>
        <p:nvSpPr>
          <p:cNvPr id="104" name="Flowchart: Process 103">
            <a:extLst>
              <a:ext uri="{FF2B5EF4-FFF2-40B4-BE49-F238E27FC236}">
                <a16:creationId xmlns:a16="http://schemas.microsoft.com/office/drawing/2014/main" id="{AA2A07AC-39DA-B9C2-66DD-5FD773B121F0}"/>
              </a:ext>
            </a:extLst>
          </p:cNvPr>
          <p:cNvSpPr/>
          <p:nvPr/>
        </p:nvSpPr>
        <p:spPr>
          <a:xfrm>
            <a:off x="7829134" y="6086788"/>
            <a:ext cx="1635997" cy="384471"/>
          </a:xfrm>
          <a:prstGeom prst="flowChartProcess">
            <a:avLst/>
          </a:prstGeom>
          <a:solidFill>
            <a:schemeClr val="accent1">
              <a:lumMod val="40000"/>
              <a:lumOff val="60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latin typeface="Times New Roman" panose="02020603050405020304" pitchFamily="18" charset="0"/>
              <a:cs typeface="Times New Roman" panose="02020603050405020304" pitchFamily="18" charset="0"/>
            </a:endParaRPr>
          </a:p>
        </p:txBody>
      </p:sp>
      <p:sp>
        <p:nvSpPr>
          <p:cNvPr id="156" name="TextBox 155">
            <a:extLst>
              <a:ext uri="{FF2B5EF4-FFF2-40B4-BE49-F238E27FC236}">
                <a16:creationId xmlns:a16="http://schemas.microsoft.com/office/drawing/2014/main" id="{C6AA25CC-5D2C-7466-6922-182958323EA6}"/>
              </a:ext>
            </a:extLst>
          </p:cNvPr>
          <p:cNvSpPr txBox="1"/>
          <p:nvPr/>
        </p:nvSpPr>
        <p:spPr>
          <a:xfrm>
            <a:off x="7758737" y="6056372"/>
            <a:ext cx="1854824" cy="430887"/>
          </a:xfrm>
          <a:prstGeom prst="rect">
            <a:avLst/>
          </a:prstGeom>
          <a:noFill/>
        </p:spPr>
        <p:txBody>
          <a:bodyPr wrap="square">
            <a:spAutoFit/>
          </a:bodyPr>
          <a:lstStyle/>
          <a:p>
            <a:r>
              <a:rPr lang="en-US" sz="1100">
                <a:latin typeface="Times New Roman" panose="02020603050405020304" pitchFamily="18" charset="0"/>
                <a:cs typeface="Times New Roman" panose="02020603050405020304" pitchFamily="18" charset="0"/>
              </a:rPr>
              <a:t>Facial landmark detection with geometric estimation</a:t>
            </a:r>
          </a:p>
        </p:txBody>
      </p:sp>
      <p:sp>
        <p:nvSpPr>
          <p:cNvPr id="150" name="Flowchart: Process 149">
            <a:extLst>
              <a:ext uri="{FF2B5EF4-FFF2-40B4-BE49-F238E27FC236}">
                <a16:creationId xmlns:a16="http://schemas.microsoft.com/office/drawing/2014/main" id="{F2744FCE-D48A-FEC3-E4BA-C119D6D377ED}"/>
              </a:ext>
            </a:extLst>
          </p:cNvPr>
          <p:cNvSpPr/>
          <p:nvPr/>
        </p:nvSpPr>
        <p:spPr>
          <a:xfrm>
            <a:off x="9772813" y="2689999"/>
            <a:ext cx="2705374" cy="685892"/>
          </a:xfrm>
          <a:prstGeom prst="flowChart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9" name="TextBox 148">
            <a:extLst>
              <a:ext uri="{FF2B5EF4-FFF2-40B4-BE49-F238E27FC236}">
                <a16:creationId xmlns:a16="http://schemas.microsoft.com/office/drawing/2014/main" id="{3A797252-C4E9-25BE-4637-C157A2E148E3}"/>
              </a:ext>
            </a:extLst>
          </p:cNvPr>
          <p:cNvSpPr txBox="1"/>
          <p:nvPr/>
        </p:nvSpPr>
        <p:spPr>
          <a:xfrm>
            <a:off x="9693824" y="2657237"/>
            <a:ext cx="2873952" cy="769441"/>
          </a:xfrm>
          <a:prstGeom prst="rect">
            <a:avLst/>
          </a:prstGeom>
          <a:noFill/>
        </p:spPr>
        <p:txBody>
          <a:bodyPr wrap="square">
            <a:spAutoFit/>
          </a:bodyPr>
          <a:lstStyle/>
          <a:p>
            <a:pPr algn="just"/>
            <a:r>
              <a:rPr lang="en-US" sz="1100">
                <a:latin typeface="Times New Roman" panose="02020603050405020304" pitchFamily="18" charset="0"/>
                <a:cs typeface="Times New Roman" panose="02020603050405020304" pitchFamily="18" charset="0"/>
              </a:rPr>
              <a:t>A conservative learning rate suitable for fine-tuning, Adam optimizer with light regularization, and a specialized loss function for pose/landmark detection</a:t>
            </a:r>
          </a:p>
        </p:txBody>
      </p:sp>
      <p:sp>
        <p:nvSpPr>
          <p:cNvPr id="144" name="Flowchart: Process 143">
            <a:extLst>
              <a:ext uri="{FF2B5EF4-FFF2-40B4-BE49-F238E27FC236}">
                <a16:creationId xmlns:a16="http://schemas.microsoft.com/office/drawing/2014/main" id="{783E8424-E09A-7564-923D-98266BE31578}"/>
              </a:ext>
            </a:extLst>
          </p:cNvPr>
          <p:cNvSpPr/>
          <p:nvPr/>
        </p:nvSpPr>
        <p:spPr>
          <a:xfrm>
            <a:off x="12948852" y="3506013"/>
            <a:ext cx="2057466" cy="593606"/>
          </a:xfrm>
          <a:prstGeom prst="flowChart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2" name="TextBox 141">
            <a:extLst>
              <a:ext uri="{FF2B5EF4-FFF2-40B4-BE49-F238E27FC236}">
                <a16:creationId xmlns:a16="http://schemas.microsoft.com/office/drawing/2014/main" id="{031830D3-8033-55EF-0879-B6F262A959E1}"/>
              </a:ext>
            </a:extLst>
          </p:cNvPr>
          <p:cNvSpPr txBox="1"/>
          <p:nvPr/>
        </p:nvSpPr>
        <p:spPr>
          <a:xfrm>
            <a:off x="13007347" y="3520029"/>
            <a:ext cx="2220025" cy="600164"/>
          </a:xfrm>
          <a:prstGeom prst="rect">
            <a:avLst/>
          </a:prstGeom>
          <a:noFill/>
        </p:spPr>
        <p:txBody>
          <a:bodyPr wrap="square">
            <a:spAutoFit/>
          </a:bodyPr>
          <a:lstStyle/>
          <a:p>
            <a:pPr>
              <a:spcAft>
                <a:spcPts val="1125"/>
              </a:spcAft>
              <a:buNone/>
            </a:pPr>
            <a:r>
              <a:rPr lang="en-US" sz="1100" i="0">
                <a:solidFill>
                  <a:srgbClr val="000000"/>
                </a:solidFill>
                <a:effectLst/>
                <a:latin typeface="Times New Roman" panose="02020603050405020304" pitchFamily="18" charset="0"/>
                <a:cs typeface="Times New Roman" panose="02020603050405020304" pitchFamily="18" charset="0"/>
              </a:rPr>
              <a:t>Apply PTQ &amp; QAT to 4x model compression with 90,94% and 91.74%, respectively</a:t>
            </a:r>
          </a:p>
        </p:txBody>
      </p:sp>
      <p:pic>
        <p:nvPicPr>
          <p:cNvPr id="125" name="Picture 124" descr="A graph with orange line&#10;&#10;AI-generated content may be incorrect.">
            <a:extLst>
              <a:ext uri="{FF2B5EF4-FFF2-40B4-BE49-F238E27FC236}">
                <a16:creationId xmlns:a16="http://schemas.microsoft.com/office/drawing/2014/main" id="{23E4E4B4-E7E5-3D8E-43FE-9E429A5DC36C}"/>
              </a:ext>
            </a:extLst>
          </p:cNvPr>
          <p:cNvPicPr>
            <a:picLocks noChangeAspect="1"/>
          </p:cNvPicPr>
          <p:nvPr/>
        </p:nvPicPr>
        <p:blipFill>
          <a:blip r:embed="rId6" cstate="print">
            <a:extLst>
              <a:ext uri="{28A0092B-C50C-407E-A947-70E740481C1C}">
                <a14:useLocalDpi xmlns:a14="http://schemas.microsoft.com/office/drawing/2010/main" val="0"/>
              </a:ext>
            </a:extLst>
          </a:blip>
          <a:srcRect l="1094" t="1523" r="1884" b="26528"/>
          <a:stretch>
            <a:fillRect/>
          </a:stretch>
        </p:blipFill>
        <p:spPr bwMode="auto">
          <a:xfrm>
            <a:off x="9705335" y="4885076"/>
            <a:ext cx="3905840" cy="1763885"/>
          </a:xfrm>
          <a:prstGeom prst="rect">
            <a:avLst/>
          </a:prstGeom>
          <a:noFill/>
          <a:ln>
            <a:noFill/>
          </a:ln>
        </p:spPr>
      </p:pic>
      <p:pic>
        <p:nvPicPr>
          <p:cNvPr id="123" name="Picture 122" descr="A person's face with blue and green dots&#10;&#10;AI-generated content may be incorrect.">
            <a:extLst>
              <a:ext uri="{FF2B5EF4-FFF2-40B4-BE49-F238E27FC236}">
                <a16:creationId xmlns:a16="http://schemas.microsoft.com/office/drawing/2014/main" id="{F42C2CC1-39D9-C0ED-C53B-6C3170FF6BBE}"/>
              </a:ext>
            </a:extLst>
          </p:cNvPr>
          <p:cNvPicPr>
            <a:picLocks noChangeAspect="1"/>
          </p:cNvPicPr>
          <p:nvPr/>
        </p:nvPicPr>
        <p:blipFill>
          <a:blip r:embed="rId7"/>
          <a:stretch>
            <a:fillRect/>
          </a:stretch>
        </p:blipFill>
        <p:spPr>
          <a:xfrm>
            <a:off x="12769275" y="4113635"/>
            <a:ext cx="2272790" cy="708893"/>
          </a:xfrm>
          <a:prstGeom prst="rect">
            <a:avLst/>
          </a:prstGeom>
        </p:spPr>
      </p:pic>
      <p:pic>
        <p:nvPicPr>
          <p:cNvPr id="122" name="Picture 2" descr="Learning curves of CNN model. (a) Model accuracy for 100 epochs with... |  Download Scientific Diagram">
            <a:extLst>
              <a:ext uri="{FF2B5EF4-FFF2-40B4-BE49-F238E27FC236}">
                <a16:creationId xmlns:a16="http://schemas.microsoft.com/office/drawing/2014/main" id="{CB2E538B-EAF0-90ED-05D5-949C79FB49A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701" r="5337" b="4634"/>
          <a:stretch>
            <a:fillRect/>
          </a:stretch>
        </p:blipFill>
        <p:spPr bwMode="auto">
          <a:xfrm>
            <a:off x="12478188" y="1627293"/>
            <a:ext cx="2520578" cy="1894390"/>
          </a:xfrm>
          <a:prstGeom prst="rect">
            <a:avLst/>
          </a:prstGeom>
          <a:noFill/>
          <a:extLst>
            <a:ext uri="{909E8E84-426E-40DD-AFC4-6F175D3DCCD1}">
              <a14:hiddenFill xmlns:a14="http://schemas.microsoft.com/office/drawing/2010/main">
                <a:solidFill>
                  <a:srgbClr val="FFFFFF"/>
                </a:solidFill>
              </a14:hiddenFill>
            </a:ext>
          </a:extLst>
        </p:spPr>
      </p:pic>
      <p:sp>
        <p:nvSpPr>
          <p:cNvPr id="94" name="Flowchart: Process 93">
            <a:extLst>
              <a:ext uri="{FF2B5EF4-FFF2-40B4-BE49-F238E27FC236}">
                <a16:creationId xmlns:a16="http://schemas.microsoft.com/office/drawing/2014/main" id="{2057A495-8361-0965-9676-A0D910577596}"/>
              </a:ext>
            </a:extLst>
          </p:cNvPr>
          <p:cNvSpPr/>
          <p:nvPr/>
        </p:nvSpPr>
        <p:spPr>
          <a:xfrm>
            <a:off x="4197182" y="4629474"/>
            <a:ext cx="3109551" cy="20965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3" name="Flowchart: Process 92">
            <a:extLst>
              <a:ext uri="{FF2B5EF4-FFF2-40B4-BE49-F238E27FC236}">
                <a16:creationId xmlns:a16="http://schemas.microsoft.com/office/drawing/2014/main" id="{821D7C96-411B-170F-54D4-8241E6ADF5B7}"/>
              </a:ext>
            </a:extLst>
          </p:cNvPr>
          <p:cNvSpPr/>
          <p:nvPr/>
        </p:nvSpPr>
        <p:spPr>
          <a:xfrm>
            <a:off x="4209453" y="1691556"/>
            <a:ext cx="2658707" cy="20965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F9F37EA-4916-B40B-2E3E-1C2917548DB0}"/>
              </a:ext>
            </a:extLst>
          </p:cNvPr>
          <p:cNvSpPr/>
          <p:nvPr/>
        </p:nvSpPr>
        <p:spPr>
          <a:xfrm>
            <a:off x="-6757" y="-98607"/>
            <a:ext cx="15119350" cy="121300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20000"/>
              </a:lnSpc>
              <a:spcBef>
                <a:spcPts val="600"/>
              </a:spcBef>
              <a:spcAft>
                <a:spcPts val="600"/>
              </a:spcAft>
              <a:tabLst>
                <a:tab pos="857250" algn="l"/>
              </a:tabLst>
            </a:pPr>
            <a:endParaRPr lang="en-US" b="1">
              <a:solidFill>
                <a:srgbClr val="0070C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796D3FF-CAC9-1629-4818-5FAE9254EAF5}"/>
              </a:ext>
            </a:extLst>
          </p:cNvPr>
          <p:cNvSpPr/>
          <p:nvPr/>
        </p:nvSpPr>
        <p:spPr>
          <a:xfrm>
            <a:off x="83574" y="1391264"/>
            <a:ext cx="3901038" cy="1926863"/>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0B203FD-6FFF-5850-5DDB-C8E86A3171A4}"/>
              </a:ext>
            </a:extLst>
          </p:cNvPr>
          <p:cNvSpPr/>
          <p:nvPr/>
        </p:nvSpPr>
        <p:spPr>
          <a:xfrm>
            <a:off x="86240" y="3549446"/>
            <a:ext cx="3926702" cy="706939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7897FEC-705A-B49C-B77D-F73E4D8EB666}"/>
              </a:ext>
            </a:extLst>
          </p:cNvPr>
          <p:cNvSpPr/>
          <p:nvPr/>
        </p:nvSpPr>
        <p:spPr>
          <a:xfrm>
            <a:off x="4197182" y="1391263"/>
            <a:ext cx="5290949" cy="9227575"/>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C1020F6-1332-7249-D3C7-BFB560EBEE06}"/>
              </a:ext>
            </a:extLst>
          </p:cNvPr>
          <p:cNvSpPr/>
          <p:nvPr/>
        </p:nvSpPr>
        <p:spPr>
          <a:xfrm>
            <a:off x="9684642" y="1391263"/>
            <a:ext cx="5346219" cy="6994301"/>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3F4EA99-8CC2-1515-00F6-02C737EF6361}"/>
              </a:ext>
            </a:extLst>
          </p:cNvPr>
          <p:cNvSpPr/>
          <p:nvPr/>
        </p:nvSpPr>
        <p:spPr>
          <a:xfrm>
            <a:off x="9739196" y="8602133"/>
            <a:ext cx="5291666" cy="2016706"/>
          </a:xfrm>
          <a:prstGeom prst="rect">
            <a:avLst/>
          </a:prstGeom>
          <a:no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5E76597-4E5E-F5E0-A951-AFADBA18ACCA}"/>
              </a:ext>
            </a:extLst>
          </p:cNvPr>
          <p:cNvSpPr/>
          <p:nvPr/>
        </p:nvSpPr>
        <p:spPr>
          <a:xfrm>
            <a:off x="0" y="1203156"/>
            <a:ext cx="3801979" cy="433137"/>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panose="02020603050405020304" pitchFamily="18" charset="0"/>
                <a:cs typeface="Times New Roman" panose="02020603050405020304" pitchFamily="18" charset="0"/>
              </a:rPr>
              <a:t>MOTIVATION</a:t>
            </a:r>
          </a:p>
        </p:txBody>
      </p:sp>
      <p:sp>
        <p:nvSpPr>
          <p:cNvPr id="15" name="Rectangle 14">
            <a:extLst>
              <a:ext uri="{FF2B5EF4-FFF2-40B4-BE49-F238E27FC236}">
                <a16:creationId xmlns:a16="http://schemas.microsoft.com/office/drawing/2014/main" id="{6180C5BB-C6FD-E4F8-F537-C9DB21057F52}"/>
              </a:ext>
            </a:extLst>
          </p:cNvPr>
          <p:cNvSpPr/>
          <p:nvPr/>
        </p:nvSpPr>
        <p:spPr>
          <a:xfrm>
            <a:off x="4402812" y="1215960"/>
            <a:ext cx="4878822" cy="433137"/>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panose="02020603050405020304" pitchFamily="18" charset="0"/>
                <a:cs typeface="Times New Roman" panose="02020603050405020304" pitchFamily="18" charset="0"/>
              </a:rPr>
              <a:t>PROBLEM SOLVING</a:t>
            </a:r>
          </a:p>
        </p:txBody>
      </p:sp>
      <p:sp>
        <p:nvSpPr>
          <p:cNvPr id="16" name="Rectangle 15">
            <a:extLst>
              <a:ext uri="{FF2B5EF4-FFF2-40B4-BE49-F238E27FC236}">
                <a16:creationId xmlns:a16="http://schemas.microsoft.com/office/drawing/2014/main" id="{188BC8A4-1591-6117-BFC0-E37E8774A59D}"/>
              </a:ext>
            </a:extLst>
          </p:cNvPr>
          <p:cNvSpPr/>
          <p:nvPr/>
        </p:nvSpPr>
        <p:spPr>
          <a:xfrm>
            <a:off x="9559212" y="1174694"/>
            <a:ext cx="5194071" cy="433137"/>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panose="02020603050405020304" pitchFamily="18" charset="0"/>
                <a:cs typeface="Times New Roman" panose="02020603050405020304" pitchFamily="18" charset="0"/>
              </a:rPr>
              <a:t>RESULTS</a:t>
            </a:r>
          </a:p>
        </p:txBody>
      </p:sp>
      <p:sp>
        <p:nvSpPr>
          <p:cNvPr id="18" name="Rectangle 17">
            <a:extLst>
              <a:ext uri="{FF2B5EF4-FFF2-40B4-BE49-F238E27FC236}">
                <a16:creationId xmlns:a16="http://schemas.microsoft.com/office/drawing/2014/main" id="{E08611CE-BE6B-E921-9271-8C616FFDF0C2}"/>
              </a:ext>
            </a:extLst>
          </p:cNvPr>
          <p:cNvSpPr/>
          <p:nvPr/>
        </p:nvSpPr>
        <p:spPr>
          <a:xfrm>
            <a:off x="-6757" y="3308295"/>
            <a:ext cx="3801979" cy="433137"/>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panose="02020603050405020304" pitchFamily="18" charset="0"/>
                <a:cs typeface="Times New Roman" panose="02020603050405020304" pitchFamily="18" charset="0"/>
              </a:rPr>
              <a:t>PROBLEM STATEMENT</a:t>
            </a:r>
          </a:p>
        </p:txBody>
      </p:sp>
      <p:sp>
        <p:nvSpPr>
          <p:cNvPr id="20" name="Rectangle 19">
            <a:extLst>
              <a:ext uri="{FF2B5EF4-FFF2-40B4-BE49-F238E27FC236}">
                <a16:creationId xmlns:a16="http://schemas.microsoft.com/office/drawing/2014/main" id="{6C813356-69B4-E5B3-3BEC-F3B6E17ED14D}"/>
              </a:ext>
            </a:extLst>
          </p:cNvPr>
          <p:cNvSpPr/>
          <p:nvPr/>
        </p:nvSpPr>
        <p:spPr>
          <a:xfrm>
            <a:off x="9559211" y="8375732"/>
            <a:ext cx="5194071" cy="433137"/>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0" scaled="1"/>
            <a:tileRect/>
          </a:gra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imes New Roman" panose="02020603050405020304" pitchFamily="18" charset="0"/>
                <a:cs typeface="Times New Roman" panose="02020603050405020304" pitchFamily="18" charset="0"/>
              </a:rPr>
              <a:t>CONCLUSION</a:t>
            </a:r>
          </a:p>
        </p:txBody>
      </p:sp>
      <p:sp>
        <p:nvSpPr>
          <p:cNvPr id="43" name="TextBox 42">
            <a:extLst>
              <a:ext uri="{FF2B5EF4-FFF2-40B4-BE49-F238E27FC236}">
                <a16:creationId xmlns:a16="http://schemas.microsoft.com/office/drawing/2014/main" id="{27AC1D27-29FC-16E8-DDF2-8EDAF5A618A9}"/>
              </a:ext>
            </a:extLst>
          </p:cNvPr>
          <p:cNvSpPr txBox="1"/>
          <p:nvPr/>
        </p:nvSpPr>
        <p:spPr>
          <a:xfrm>
            <a:off x="25709" y="1614190"/>
            <a:ext cx="3996765" cy="1754326"/>
          </a:xfrm>
          <a:prstGeom prst="rect">
            <a:avLst/>
          </a:prstGeom>
          <a:noFill/>
        </p:spPr>
        <p:txBody>
          <a:bodyPr wrap="square">
            <a:spAutoFit/>
          </a:bodyPr>
          <a:lstStyle/>
          <a:p>
            <a:pPr algn="just"/>
            <a:r>
              <a:rPr lang="en-US" sz="1200">
                <a:latin typeface="Times New Roman" panose="02020603050405020304" pitchFamily="18" charset="0"/>
                <a:cs typeface="Times New Roman" panose="02020603050405020304" pitchFamily="18" charset="0"/>
              </a:rPr>
              <a:t>In the area of Edge AI, facial landmark detection enables diverse real-time applications: driver monitoring (drowsiness alerts), biometric face unlock, gaze tracking, conferencing eye-contact correction, and security surveillance. Each scenario demands low latency, high FPS, robust accuracy under varied conditions, and minimal power consumption to run on devices like Jetson, FPGA, or Raspberry Pi. These challenges drive the creation of lean, fast, energy-efficient, and reliable Edge AI solutions.</a:t>
            </a:r>
          </a:p>
        </p:txBody>
      </p:sp>
      <p:sp>
        <p:nvSpPr>
          <p:cNvPr id="51" name="TextBox 50">
            <a:extLst>
              <a:ext uri="{FF2B5EF4-FFF2-40B4-BE49-F238E27FC236}">
                <a16:creationId xmlns:a16="http://schemas.microsoft.com/office/drawing/2014/main" id="{37BACD67-7300-00CD-554B-76DB739873A3}"/>
              </a:ext>
            </a:extLst>
          </p:cNvPr>
          <p:cNvSpPr txBox="1"/>
          <p:nvPr/>
        </p:nvSpPr>
        <p:spPr>
          <a:xfrm>
            <a:off x="4194516" y="1671732"/>
            <a:ext cx="1492898" cy="276999"/>
          </a:xfrm>
          <a:prstGeom prst="rect">
            <a:avLst/>
          </a:prstGeom>
          <a:noFill/>
        </p:spPr>
        <p:txBody>
          <a:bodyPr wrap="square">
            <a:spAutoFit/>
          </a:bodyPr>
          <a:lstStyle/>
          <a:p>
            <a:pPr algn="just"/>
            <a:r>
              <a:rPr lang="en-US" sz="1200" b="1">
                <a:latin typeface="Times New Roman" panose="02020603050405020304" pitchFamily="18" charset="0"/>
                <a:cs typeface="Times New Roman" panose="02020603050405020304" pitchFamily="18" charset="0"/>
              </a:rPr>
              <a:t>Proposed Design</a:t>
            </a:r>
          </a:p>
        </p:txBody>
      </p:sp>
      <p:sp>
        <p:nvSpPr>
          <p:cNvPr id="53" name="TextBox 52">
            <a:extLst>
              <a:ext uri="{FF2B5EF4-FFF2-40B4-BE49-F238E27FC236}">
                <a16:creationId xmlns:a16="http://schemas.microsoft.com/office/drawing/2014/main" id="{93BB0664-902B-E835-E18E-036C73752751}"/>
              </a:ext>
            </a:extLst>
          </p:cNvPr>
          <p:cNvSpPr txBox="1"/>
          <p:nvPr/>
        </p:nvSpPr>
        <p:spPr>
          <a:xfrm>
            <a:off x="4219613" y="3360099"/>
            <a:ext cx="1146894" cy="276999"/>
          </a:xfrm>
          <a:prstGeom prst="rect">
            <a:avLst/>
          </a:prstGeom>
          <a:noFill/>
        </p:spPr>
        <p:txBody>
          <a:bodyPr wrap="square">
            <a:spAutoFit/>
          </a:bodyPr>
          <a:lstStyle/>
          <a:p>
            <a:pPr algn="just"/>
            <a:r>
              <a:rPr lang="en-US" sz="1200" b="1">
                <a:latin typeface="Times New Roman" panose="02020603050405020304" pitchFamily="18" charset="0"/>
                <a:cs typeface="Times New Roman" panose="02020603050405020304" pitchFamily="18" charset="0"/>
              </a:rPr>
              <a:t>Dataset</a:t>
            </a:r>
          </a:p>
        </p:txBody>
      </p:sp>
      <p:sp>
        <p:nvSpPr>
          <p:cNvPr id="55" name="TextBox 54">
            <a:extLst>
              <a:ext uri="{FF2B5EF4-FFF2-40B4-BE49-F238E27FC236}">
                <a16:creationId xmlns:a16="http://schemas.microsoft.com/office/drawing/2014/main" id="{873C0774-5235-A159-B3A3-2E3257CC784E}"/>
              </a:ext>
            </a:extLst>
          </p:cNvPr>
          <p:cNvSpPr txBox="1"/>
          <p:nvPr/>
        </p:nvSpPr>
        <p:spPr>
          <a:xfrm>
            <a:off x="4289435" y="4595105"/>
            <a:ext cx="2925043" cy="276999"/>
          </a:xfrm>
          <a:prstGeom prst="rect">
            <a:avLst/>
          </a:prstGeom>
          <a:noFill/>
        </p:spPr>
        <p:txBody>
          <a:bodyPr wrap="square">
            <a:spAutoFit/>
          </a:bodyPr>
          <a:lstStyle>
            <a:defPPr>
              <a:defRPr lang="en-US"/>
            </a:defPPr>
            <a:lvl1pPr algn="just">
              <a:defRPr sz="1200" b="1"/>
            </a:lvl1pPr>
          </a:lstStyle>
          <a:p>
            <a:r>
              <a:rPr lang="en-US">
                <a:latin typeface="Times New Roman" panose="02020603050405020304" pitchFamily="18" charset="0"/>
                <a:cs typeface="Times New Roman" panose="02020603050405020304" pitchFamily="18" charset="0"/>
              </a:rPr>
              <a:t>CNN Architecture and Backbone design</a:t>
            </a:r>
            <a:endParaRPr lang="en-US"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2F487F5F-B10E-159D-CFC0-7B8843665864}"/>
              </a:ext>
            </a:extLst>
          </p:cNvPr>
          <p:cNvSpPr txBox="1"/>
          <p:nvPr/>
        </p:nvSpPr>
        <p:spPr>
          <a:xfrm>
            <a:off x="4132024" y="3572240"/>
            <a:ext cx="2872128" cy="1107996"/>
          </a:xfrm>
          <a:prstGeom prst="rect">
            <a:avLst/>
          </a:prstGeom>
          <a:noFill/>
        </p:spPr>
        <p:txBody>
          <a:bodyPr wrap="square">
            <a:spAutoFit/>
          </a:bodyPr>
          <a:lstStyle/>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Use to train MobileNetV2 model.</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Image size: 112x112 pixels.</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Total images: 10000 face images </a:t>
            </a:r>
          </a:p>
          <a:p>
            <a:r>
              <a:rPr lang="en-US" sz="1100">
                <a:latin typeface="Times New Roman" panose="02020603050405020304" pitchFamily="18" charset="0"/>
                <a:cs typeface="Times New Roman" panose="02020603050405020304" pitchFamily="18" charset="0"/>
              </a:rPr>
              <a:t>      (7500 for training – 2500 for validation).</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Each image contains 98 manually labeled facial landmarks.</a:t>
            </a:r>
          </a:p>
        </p:txBody>
      </p:sp>
      <p:pic>
        <p:nvPicPr>
          <p:cNvPr id="60" name="Picture 59">
            <a:extLst>
              <a:ext uri="{FF2B5EF4-FFF2-40B4-BE49-F238E27FC236}">
                <a16:creationId xmlns:a16="http://schemas.microsoft.com/office/drawing/2014/main" id="{5A9CA32E-825D-7D62-B0F8-5BE97233FB48}"/>
              </a:ext>
            </a:extLst>
          </p:cNvPr>
          <p:cNvPicPr>
            <a:picLocks noChangeAspect="1"/>
          </p:cNvPicPr>
          <p:nvPr/>
        </p:nvPicPr>
        <p:blipFill>
          <a:blip r:embed="rId9"/>
          <a:stretch>
            <a:fillRect/>
          </a:stretch>
        </p:blipFill>
        <p:spPr>
          <a:xfrm>
            <a:off x="7040979" y="3448725"/>
            <a:ext cx="2376315" cy="1173168"/>
          </a:xfrm>
          <a:prstGeom prst="rect">
            <a:avLst/>
          </a:prstGeom>
        </p:spPr>
      </p:pic>
      <p:sp>
        <p:nvSpPr>
          <p:cNvPr id="64" name="TextBox 63">
            <a:extLst>
              <a:ext uri="{FF2B5EF4-FFF2-40B4-BE49-F238E27FC236}">
                <a16:creationId xmlns:a16="http://schemas.microsoft.com/office/drawing/2014/main" id="{2B28B31F-D947-FFE5-6176-CD6DF3534940}"/>
              </a:ext>
            </a:extLst>
          </p:cNvPr>
          <p:cNvSpPr txBox="1"/>
          <p:nvPr/>
        </p:nvSpPr>
        <p:spPr>
          <a:xfrm>
            <a:off x="7721955" y="3228107"/>
            <a:ext cx="1117270" cy="276999"/>
          </a:xfrm>
          <a:prstGeom prst="rect">
            <a:avLst/>
          </a:prstGeom>
          <a:noFill/>
        </p:spPr>
        <p:txBody>
          <a:bodyPr wrap="square">
            <a:spAutoFit/>
          </a:bodyPr>
          <a:lstStyle/>
          <a:p>
            <a:pPr algn="ctr"/>
            <a:r>
              <a:rPr lang="en-US" sz="12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WFLW</a:t>
            </a:r>
            <a:endParaRPr lang="en-US" sz="1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7" name="Picture 66">
            <a:extLst>
              <a:ext uri="{FF2B5EF4-FFF2-40B4-BE49-F238E27FC236}">
                <a16:creationId xmlns:a16="http://schemas.microsoft.com/office/drawing/2014/main" id="{9D53461F-E874-95DB-F848-76A80BC40DA3}"/>
              </a:ext>
            </a:extLst>
          </p:cNvPr>
          <p:cNvPicPr>
            <a:picLocks noChangeAspect="1"/>
          </p:cNvPicPr>
          <p:nvPr/>
        </p:nvPicPr>
        <p:blipFill>
          <a:blip r:embed="rId10"/>
          <a:stretch>
            <a:fillRect/>
          </a:stretch>
        </p:blipFill>
        <p:spPr>
          <a:xfrm>
            <a:off x="7804417" y="6920444"/>
            <a:ext cx="844524" cy="2242469"/>
          </a:xfrm>
          <a:prstGeom prst="rect">
            <a:avLst/>
          </a:prstGeom>
        </p:spPr>
      </p:pic>
      <p:pic>
        <p:nvPicPr>
          <p:cNvPr id="69" name="Picture 68">
            <a:extLst>
              <a:ext uri="{FF2B5EF4-FFF2-40B4-BE49-F238E27FC236}">
                <a16:creationId xmlns:a16="http://schemas.microsoft.com/office/drawing/2014/main" id="{8FA1AD96-2E79-DB47-BC0C-FD9661035C37}"/>
              </a:ext>
            </a:extLst>
          </p:cNvPr>
          <p:cNvPicPr>
            <a:picLocks noChangeAspect="1"/>
          </p:cNvPicPr>
          <p:nvPr/>
        </p:nvPicPr>
        <p:blipFill>
          <a:blip r:embed="rId11"/>
          <a:stretch>
            <a:fillRect/>
          </a:stretch>
        </p:blipFill>
        <p:spPr>
          <a:xfrm>
            <a:off x="8635947" y="6931894"/>
            <a:ext cx="789685" cy="2231019"/>
          </a:xfrm>
          <a:prstGeom prst="rect">
            <a:avLst/>
          </a:prstGeom>
        </p:spPr>
      </p:pic>
      <p:sp>
        <p:nvSpPr>
          <p:cNvPr id="70" name="TextBox 69">
            <a:extLst>
              <a:ext uri="{FF2B5EF4-FFF2-40B4-BE49-F238E27FC236}">
                <a16:creationId xmlns:a16="http://schemas.microsoft.com/office/drawing/2014/main" id="{E2D41D44-D17D-ED22-B55F-795A9BB9084A}"/>
              </a:ext>
            </a:extLst>
          </p:cNvPr>
          <p:cNvSpPr txBox="1"/>
          <p:nvPr/>
        </p:nvSpPr>
        <p:spPr>
          <a:xfrm>
            <a:off x="8531934" y="6682912"/>
            <a:ext cx="1117270" cy="307777"/>
          </a:xfrm>
          <a:prstGeom prst="rect">
            <a:avLst/>
          </a:prstGeom>
          <a:noFill/>
        </p:spPr>
        <p:txBody>
          <a:bodyPr wrap="square">
            <a:spAutoFit/>
          </a:bodyPr>
          <a:lstStyle/>
          <a:p>
            <a:pPr algn="ctr"/>
            <a:r>
              <a:rPr lang="en-US" sz="1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QAT</a:t>
            </a:r>
            <a:endPar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F3531602-11A7-82A7-67C3-B0C52C9B11BD}"/>
              </a:ext>
            </a:extLst>
          </p:cNvPr>
          <p:cNvSpPr txBox="1"/>
          <p:nvPr/>
        </p:nvSpPr>
        <p:spPr>
          <a:xfrm>
            <a:off x="7728881" y="6689881"/>
            <a:ext cx="1117270" cy="307777"/>
          </a:xfrm>
          <a:prstGeom prst="rect">
            <a:avLst/>
          </a:prstGeom>
          <a:noFill/>
        </p:spPr>
        <p:txBody>
          <a:bodyPr wrap="square">
            <a:spAutoFit/>
          </a:bodyPr>
          <a:lstStyle/>
          <a:p>
            <a:pPr algn="ctr"/>
            <a:r>
              <a:rPr lang="en-US" sz="14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PTQ</a:t>
            </a:r>
            <a:endPar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36438B0E-9F26-DB7C-E15F-9375BCA82979}"/>
              </a:ext>
            </a:extLst>
          </p:cNvPr>
          <p:cNvSpPr txBox="1"/>
          <p:nvPr/>
        </p:nvSpPr>
        <p:spPr>
          <a:xfrm>
            <a:off x="4150644" y="1833262"/>
            <a:ext cx="2116708" cy="1615827"/>
          </a:xfrm>
          <a:prstGeom prst="rect">
            <a:avLst/>
          </a:prstGeom>
          <a:noFill/>
        </p:spPr>
        <p:txBody>
          <a:bodyPr wrap="square">
            <a:spAutoFit/>
          </a:bodyPr>
          <a:lstStyle/>
          <a:p>
            <a:r>
              <a:rPr lang="en-US" sz="1100">
                <a:latin typeface="Times New Roman" panose="02020603050405020304" pitchFamily="18" charset="0"/>
                <a:cs typeface="Times New Roman" panose="02020603050405020304" pitchFamily="18" charset="0"/>
              </a:rPr>
              <a:t>AI model deployment pipeline: </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WFLW dataset feeds into MobileNetV2 model on Kaggle</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AMD Vitis AI optimization with PTQ/QAT quantization</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Deploying to various hardware platforms for benchmarking performance evaluation.</a:t>
            </a:r>
          </a:p>
        </p:txBody>
      </p:sp>
      <p:sp>
        <p:nvSpPr>
          <p:cNvPr id="79" name="TextBox 78">
            <a:extLst>
              <a:ext uri="{FF2B5EF4-FFF2-40B4-BE49-F238E27FC236}">
                <a16:creationId xmlns:a16="http://schemas.microsoft.com/office/drawing/2014/main" id="{61645A6A-8811-6380-DC10-E5159078C96B}"/>
              </a:ext>
            </a:extLst>
          </p:cNvPr>
          <p:cNvSpPr txBox="1"/>
          <p:nvPr/>
        </p:nvSpPr>
        <p:spPr>
          <a:xfrm>
            <a:off x="7935556" y="5444304"/>
            <a:ext cx="1575006" cy="600164"/>
          </a:xfrm>
          <a:prstGeom prst="rect">
            <a:avLst/>
          </a:prstGeom>
          <a:noFill/>
        </p:spPr>
        <p:txBody>
          <a:bodyPr wrap="square">
            <a:spAutoFit/>
          </a:bodyPr>
          <a:lstStyle/>
          <a:p>
            <a:r>
              <a:rPr lang="en-US" sz="1100">
                <a:latin typeface="Times New Roman" panose="02020603050405020304" pitchFamily="18" charset="0"/>
                <a:cs typeface="Times New Roman" panose="02020603050405020304" pitchFamily="18" charset="0"/>
              </a:rPr>
              <a:t>The backbone Network for predicting </a:t>
            </a:r>
          </a:p>
          <a:p>
            <a:r>
              <a:rPr lang="en-US" sz="1100">
                <a:latin typeface="Times New Roman" panose="02020603050405020304" pitchFamily="18" charset="0"/>
                <a:cs typeface="Times New Roman" panose="02020603050405020304" pitchFamily="18" charset="0"/>
              </a:rPr>
              <a:t>landmark coordinates </a:t>
            </a:r>
          </a:p>
        </p:txBody>
      </p:sp>
      <p:sp>
        <p:nvSpPr>
          <p:cNvPr id="81" name="TextBox 80">
            <a:extLst>
              <a:ext uri="{FF2B5EF4-FFF2-40B4-BE49-F238E27FC236}">
                <a16:creationId xmlns:a16="http://schemas.microsoft.com/office/drawing/2014/main" id="{478DD927-8F86-E06E-36B3-CB14A146B44A}"/>
              </a:ext>
            </a:extLst>
          </p:cNvPr>
          <p:cNvSpPr txBox="1"/>
          <p:nvPr/>
        </p:nvSpPr>
        <p:spPr>
          <a:xfrm>
            <a:off x="7922998" y="4818051"/>
            <a:ext cx="1745117" cy="600164"/>
          </a:xfrm>
          <a:prstGeom prst="rect">
            <a:avLst/>
          </a:prstGeom>
          <a:noFill/>
        </p:spPr>
        <p:txBody>
          <a:bodyPr wrap="square">
            <a:spAutoFit/>
          </a:bodyPr>
          <a:lstStyle/>
          <a:p>
            <a:r>
              <a:rPr lang="en-US" sz="1100">
                <a:latin typeface="Times New Roman" panose="02020603050405020304" pitchFamily="18" charset="0"/>
                <a:cs typeface="Times New Roman" panose="02020603050405020304" pitchFamily="18" charset="0"/>
              </a:rPr>
              <a:t>The auxiliary one for estimating geometric information</a:t>
            </a:r>
          </a:p>
        </p:txBody>
      </p:sp>
      <p:sp>
        <p:nvSpPr>
          <p:cNvPr id="96" name="Arrow: Right 95">
            <a:extLst>
              <a:ext uri="{FF2B5EF4-FFF2-40B4-BE49-F238E27FC236}">
                <a16:creationId xmlns:a16="http://schemas.microsoft.com/office/drawing/2014/main" id="{3781B89E-3D94-4222-1EE5-1829F1029AFD}"/>
              </a:ext>
            </a:extLst>
          </p:cNvPr>
          <p:cNvSpPr/>
          <p:nvPr/>
        </p:nvSpPr>
        <p:spPr>
          <a:xfrm>
            <a:off x="7648677" y="4866289"/>
            <a:ext cx="320166" cy="139700"/>
          </a:xfrm>
          <a:prstGeom prst="rightArrow">
            <a:avLst>
              <a:gd name="adj1" fmla="val 50000"/>
              <a:gd name="adj2" fmla="val 50000"/>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7" name="Arrow: Right 96">
            <a:extLst>
              <a:ext uri="{FF2B5EF4-FFF2-40B4-BE49-F238E27FC236}">
                <a16:creationId xmlns:a16="http://schemas.microsoft.com/office/drawing/2014/main" id="{FDF2AADE-B538-EEDB-9D50-7840103D5903}"/>
              </a:ext>
            </a:extLst>
          </p:cNvPr>
          <p:cNvSpPr/>
          <p:nvPr/>
        </p:nvSpPr>
        <p:spPr>
          <a:xfrm>
            <a:off x="7659774" y="5547001"/>
            <a:ext cx="320166" cy="139700"/>
          </a:xfrm>
          <a:prstGeom prst="rightArrow">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52" name="Picture 51" descr="A diagram of a blockchain&#10;&#10;AI-generated content may be incorrect.">
            <a:extLst>
              <a:ext uri="{FF2B5EF4-FFF2-40B4-BE49-F238E27FC236}">
                <a16:creationId xmlns:a16="http://schemas.microsoft.com/office/drawing/2014/main" id="{A0AEAECB-CCDC-A2C3-E293-30DF703D2153}"/>
              </a:ext>
            </a:extLst>
          </p:cNvPr>
          <p:cNvPicPr>
            <a:picLocks noChangeAspect="1"/>
          </p:cNvPicPr>
          <p:nvPr/>
        </p:nvPicPr>
        <p:blipFill>
          <a:blip r:embed="rId12"/>
          <a:stretch>
            <a:fillRect/>
          </a:stretch>
        </p:blipFill>
        <p:spPr>
          <a:xfrm>
            <a:off x="4219613" y="4840200"/>
            <a:ext cx="3562369" cy="1596161"/>
          </a:xfrm>
          <a:prstGeom prst="rect">
            <a:avLst/>
          </a:prstGeom>
        </p:spPr>
      </p:pic>
      <p:sp>
        <p:nvSpPr>
          <p:cNvPr id="99" name="Left Brace 98">
            <a:extLst>
              <a:ext uri="{FF2B5EF4-FFF2-40B4-BE49-F238E27FC236}">
                <a16:creationId xmlns:a16="http://schemas.microsoft.com/office/drawing/2014/main" id="{C7A219B1-A1AA-48C3-1A45-6D980DC4962E}"/>
              </a:ext>
            </a:extLst>
          </p:cNvPr>
          <p:cNvSpPr/>
          <p:nvPr/>
        </p:nvSpPr>
        <p:spPr>
          <a:xfrm rot="16200000">
            <a:off x="8567437" y="5174482"/>
            <a:ext cx="139701" cy="1651438"/>
          </a:xfrm>
          <a:prstGeom prst="leftBrace">
            <a:avLst>
              <a:gd name="adj1" fmla="val 0"/>
              <a:gd name="adj2" fmla="val 5115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0" name="Flowchart: Process 99">
            <a:extLst>
              <a:ext uri="{FF2B5EF4-FFF2-40B4-BE49-F238E27FC236}">
                <a16:creationId xmlns:a16="http://schemas.microsoft.com/office/drawing/2014/main" id="{B544E248-0FE8-BC6E-4DB0-7C99A3743674}"/>
              </a:ext>
            </a:extLst>
          </p:cNvPr>
          <p:cNvSpPr/>
          <p:nvPr/>
        </p:nvSpPr>
        <p:spPr>
          <a:xfrm>
            <a:off x="7648677" y="6513580"/>
            <a:ext cx="1829096" cy="20023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FA734990-2D3C-23C7-41EB-D40543626543}"/>
              </a:ext>
            </a:extLst>
          </p:cNvPr>
          <p:cNvSpPr txBox="1"/>
          <p:nvPr/>
        </p:nvSpPr>
        <p:spPr>
          <a:xfrm>
            <a:off x="8275664" y="6475372"/>
            <a:ext cx="1100817" cy="276999"/>
          </a:xfrm>
          <a:prstGeom prst="rect">
            <a:avLst/>
          </a:prstGeom>
          <a:noFill/>
        </p:spPr>
        <p:txBody>
          <a:bodyPr wrap="square">
            <a:spAutoFit/>
          </a:bodyPr>
          <a:lstStyle>
            <a:defPPr>
              <a:defRPr lang="en-US"/>
            </a:defPPr>
            <a:lvl1pPr algn="just">
              <a:defRPr sz="1200" b="1"/>
            </a:lvl1pPr>
          </a:lstStyle>
          <a:p>
            <a:r>
              <a:rPr lang="en-US">
                <a:latin typeface="Times New Roman" panose="02020603050405020304" pitchFamily="18" charset="0"/>
                <a:cs typeface="Times New Roman" panose="02020603050405020304" pitchFamily="18" charset="0"/>
              </a:rPr>
              <a:t>Quantization</a:t>
            </a:r>
            <a:endParaRPr lang="en-US" dirty="0">
              <a:latin typeface="Times New Roman" panose="02020603050405020304" pitchFamily="18" charset="0"/>
              <a:cs typeface="Times New Roman" panose="02020603050405020304" pitchFamily="18" charset="0"/>
            </a:endParaRPr>
          </a:p>
        </p:txBody>
      </p:sp>
      <p:grpSp>
        <p:nvGrpSpPr>
          <p:cNvPr id="103" name="Group 102">
            <a:extLst>
              <a:ext uri="{FF2B5EF4-FFF2-40B4-BE49-F238E27FC236}">
                <a16:creationId xmlns:a16="http://schemas.microsoft.com/office/drawing/2014/main" id="{1BA2E4F4-2D40-8405-B897-F3A9D503B7AA}"/>
              </a:ext>
            </a:extLst>
          </p:cNvPr>
          <p:cNvGrpSpPr/>
          <p:nvPr/>
        </p:nvGrpSpPr>
        <p:grpSpPr>
          <a:xfrm>
            <a:off x="4250993" y="7330843"/>
            <a:ext cx="3456569" cy="1280719"/>
            <a:chOff x="4313448" y="7144449"/>
            <a:chExt cx="2851669" cy="1071302"/>
          </a:xfrm>
          <a:noFill/>
        </p:grpSpPr>
        <p:grpSp>
          <p:nvGrpSpPr>
            <p:cNvPr id="75" name="Group 74">
              <a:extLst>
                <a:ext uri="{FF2B5EF4-FFF2-40B4-BE49-F238E27FC236}">
                  <a16:creationId xmlns:a16="http://schemas.microsoft.com/office/drawing/2014/main" id="{01C4E285-00E2-F57C-4FAE-ED3186129B10}"/>
                </a:ext>
              </a:extLst>
            </p:cNvPr>
            <p:cNvGrpSpPr/>
            <p:nvPr/>
          </p:nvGrpSpPr>
          <p:grpSpPr>
            <a:xfrm>
              <a:off x="4313448" y="7156375"/>
              <a:ext cx="2851669" cy="1059376"/>
              <a:chOff x="4931592" y="7958051"/>
              <a:chExt cx="3928798" cy="1348126"/>
            </a:xfrm>
            <a:grpFill/>
          </p:grpSpPr>
          <p:pic>
            <p:nvPicPr>
              <p:cNvPr id="72" name="Picture 71">
                <a:extLst>
                  <a:ext uri="{FF2B5EF4-FFF2-40B4-BE49-F238E27FC236}">
                    <a16:creationId xmlns:a16="http://schemas.microsoft.com/office/drawing/2014/main" id="{99476056-A905-06D6-140C-DB27A06C777F}"/>
                  </a:ext>
                </a:extLst>
              </p:cNvPr>
              <p:cNvPicPr/>
              <p:nvPr/>
            </p:nvPicPr>
            <p:blipFill>
              <a:blip r:embed="rId13">
                <a:extLst>
                  <a:ext uri="{28A0092B-C50C-407E-A947-70E740481C1C}">
                    <a14:useLocalDpi xmlns:a14="http://schemas.microsoft.com/office/drawing/2010/main" val="0"/>
                  </a:ext>
                </a:extLst>
              </a:blip>
              <a:srcRect l="30715" r="31199" b="4778"/>
              <a:stretch>
                <a:fillRect/>
              </a:stretch>
            </p:blipFill>
            <p:spPr bwMode="auto">
              <a:xfrm>
                <a:off x="6241655" y="8043241"/>
                <a:ext cx="1301747" cy="1207892"/>
              </a:xfrm>
              <a:prstGeom prst="rect">
                <a:avLst/>
              </a:prstGeom>
              <a:grpFill/>
              <a:ln>
                <a:noFill/>
              </a:ln>
            </p:spPr>
          </p:pic>
          <p:pic>
            <p:nvPicPr>
              <p:cNvPr id="73" name="Picture 72">
                <a:extLst>
                  <a:ext uri="{FF2B5EF4-FFF2-40B4-BE49-F238E27FC236}">
                    <a16:creationId xmlns:a16="http://schemas.microsoft.com/office/drawing/2014/main" id="{ECCD96F3-F48B-EF22-BACA-397BCEFAEBCE}"/>
                  </a:ext>
                </a:extLst>
              </p:cNvPr>
              <p:cNvPicPr>
                <a:picLocks noChangeAspect="1"/>
              </p:cNvPicPr>
              <p:nvPr/>
            </p:nvPicPr>
            <p:blipFill>
              <a:blip r:embed="rId14"/>
              <a:srcRect t="8384" b="5966"/>
              <a:stretch>
                <a:fillRect/>
              </a:stretch>
            </p:blipFill>
            <p:spPr>
              <a:xfrm>
                <a:off x="4931592" y="7958051"/>
                <a:ext cx="1347806" cy="1268498"/>
              </a:xfrm>
              <a:prstGeom prst="rect">
                <a:avLst/>
              </a:prstGeom>
              <a:grpFill/>
            </p:spPr>
          </p:pic>
          <p:pic>
            <p:nvPicPr>
              <p:cNvPr id="74" name="Picture 73">
                <a:extLst>
                  <a:ext uri="{FF2B5EF4-FFF2-40B4-BE49-F238E27FC236}">
                    <a16:creationId xmlns:a16="http://schemas.microsoft.com/office/drawing/2014/main" id="{BB0C9821-129D-6690-2D0D-93FD4E86B13A}"/>
                  </a:ext>
                </a:extLst>
              </p:cNvPr>
              <p:cNvPicPr>
                <a:picLocks noChangeAspect="1"/>
              </p:cNvPicPr>
              <p:nvPr/>
            </p:nvPicPr>
            <p:blipFill>
              <a:blip r:embed="rId15"/>
              <a:srcRect t="11301" r="20984"/>
              <a:stretch>
                <a:fillRect/>
              </a:stretch>
            </p:blipFill>
            <p:spPr>
              <a:xfrm>
                <a:off x="7577786" y="8016087"/>
                <a:ext cx="1282604" cy="1290090"/>
              </a:xfrm>
              <a:prstGeom prst="rect">
                <a:avLst/>
              </a:prstGeom>
              <a:grpFill/>
            </p:spPr>
          </p:pic>
        </p:grpSp>
        <p:sp>
          <p:nvSpPr>
            <p:cNvPr id="102" name="Flowchart: Process 101">
              <a:extLst>
                <a:ext uri="{FF2B5EF4-FFF2-40B4-BE49-F238E27FC236}">
                  <a16:creationId xmlns:a16="http://schemas.microsoft.com/office/drawing/2014/main" id="{4EA1A600-51FC-1A81-A3F4-C7461F6EDF2F}"/>
                </a:ext>
              </a:extLst>
            </p:cNvPr>
            <p:cNvSpPr/>
            <p:nvPr/>
          </p:nvSpPr>
          <p:spPr>
            <a:xfrm>
              <a:off x="4352926" y="7144449"/>
              <a:ext cx="2767246" cy="1059376"/>
            </a:xfrm>
            <a:prstGeom prst="flowChartProcess">
              <a:avLst/>
            </a:prstGeom>
            <a:grpFill/>
            <a:ln>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06" name="TextBox 105">
            <a:extLst>
              <a:ext uri="{FF2B5EF4-FFF2-40B4-BE49-F238E27FC236}">
                <a16:creationId xmlns:a16="http://schemas.microsoft.com/office/drawing/2014/main" id="{85BCBF40-EA31-AF98-ED83-99D010D92F00}"/>
              </a:ext>
            </a:extLst>
          </p:cNvPr>
          <p:cNvSpPr txBox="1"/>
          <p:nvPr/>
        </p:nvSpPr>
        <p:spPr>
          <a:xfrm>
            <a:off x="4186365" y="6433178"/>
            <a:ext cx="3607693" cy="430887"/>
          </a:xfrm>
          <a:prstGeom prst="rect">
            <a:avLst/>
          </a:prstGeom>
          <a:noFill/>
        </p:spPr>
        <p:txBody>
          <a:bodyPr wrap="square">
            <a:spAutoFit/>
          </a:bodyPr>
          <a:lstStyle/>
          <a:p>
            <a:r>
              <a:rPr lang="en-US" sz="1100">
                <a:latin typeface="Times New Roman" panose="02020603050405020304" pitchFamily="18" charset="0"/>
                <a:cs typeface="Times New Roman" panose="02020603050405020304" pitchFamily="18" charset="0"/>
              </a:rPr>
              <a:t>Quantization is a technique that reduces the numerical precision of parameters and computations in AI models. </a:t>
            </a:r>
          </a:p>
        </p:txBody>
      </p:sp>
      <p:sp>
        <p:nvSpPr>
          <p:cNvPr id="108" name="TextBox 107">
            <a:extLst>
              <a:ext uri="{FF2B5EF4-FFF2-40B4-BE49-F238E27FC236}">
                <a16:creationId xmlns:a16="http://schemas.microsoft.com/office/drawing/2014/main" id="{58C18AF1-9948-68B9-0527-6360D66A2438}"/>
              </a:ext>
            </a:extLst>
          </p:cNvPr>
          <p:cNvSpPr txBox="1"/>
          <p:nvPr/>
        </p:nvSpPr>
        <p:spPr>
          <a:xfrm>
            <a:off x="4209453" y="6788963"/>
            <a:ext cx="2717270"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Main Purposes in Edge AI:</a:t>
            </a:r>
          </a:p>
        </p:txBody>
      </p:sp>
      <p:sp>
        <p:nvSpPr>
          <p:cNvPr id="110" name="TextBox 109">
            <a:extLst>
              <a:ext uri="{FF2B5EF4-FFF2-40B4-BE49-F238E27FC236}">
                <a16:creationId xmlns:a16="http://schemas.microsoft.com/office/drawing/2014/main" id="{0248AD98-930C-07BA-D62D-1956B8632C8F}"/>
              </a:ext>
            </a:extLst>
          </p:cNvPr>
          <p:cNvSpPr txBox="1"/>
          <p:nvPr/>
        </p:nvSpPr>
        <p:spPr>
          <a:xfrm>
            <a:off x="4252013" y="6930336"/>
            <a:ext cx="1890627" cy="430887"/>
          </a:xfrm>
          <a:prstGeom prst="rect">
            <a:avLst/>
          </a:prstGeom>
          <a:noFill/>
        </p:spPr>
        <p:txBody>
          <a:bodyPr wrap="square">
            <a:spAutoFit/>
          </a:bodyPr>
          <a:lstStyle/>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Model Size Reduction</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Faster Processing Speed</a:t>
            </a:r>
          </a:p>
        </p:txBody>
      </p:sp>
      <p:sp>
        <p:nvSpPr>
          <p:cNvPr id="112" name="TextBox 111">
            <a:extLst>
              <a:ext uri="{FF2B5EF4-FFF2-40B4-BE49-F238E27FC236}">
                <a16:creationId xmlns:a16="http://schemas.microsoft.com/office/drawing/2014/main" id="{241D3C47-8819-61E1-3C5F-068E58D6A1FD}"/>
              </a:ext>
            </a:extLst>
          </p:cNvPr>
          <p:cNvSpPr txBox="1"/>
          <p:nvPr/>
        </p:nvSpPr>
        <p:spPr>
          <a:xfrm>
            <a:off x="6003693" y="6944593"/>
            <a:ext cx="1849133" cy="430887"/>
          </a:xfrm>
          <a:prstGeom prst="rect">
            <a:avLst/>
          </a:prstGeom>
          <a:noFill/>
        </p:spPr>
        <p:txBody>
          <a:bodyPr wrap="square">
            <a:spAutoFit/>
          </a:bodyPr>
          <a:lstStyle/>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Energy Efficiency</a:t>
            </a:r>
          </a:p>
          <a:p>
            <a:pPr marL="171450" indent="-17145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Hardware Optimization</a:t>
            </a:r>
          </a:p>
        </p:txBody>
      </p:sp>
      <p:sp>
        <p:nvSpPr>
          <p:cNvPr id="116" name="TextBox 115">
            <a:extLst>
              <a:ext uri="{FF2B5EF4-FFF2-40B4-BE49-F238E27FC236}">
                <a16:creationId xmlns:a16="http://schemas.microsoft.com/office/drawing/2014/main" id="{7A96E183-0267-3FFB-494E-F1F44D41AA0D}"/>
              </a:ext>
            </a:extLst>
          </p:cNvPr>
          <p:cNvSpPr txBox="1"/>
          <p:nvPr/>
        </p:nvSpPr>
        <p:spPr>
          <a:xfrm>
            <a:off x="4219613" y="8639131"/>
            <a:ext cx="3559555" cy="600164"/>
          </a:xfrm>
          <a:prstGeom prst="rect">
            <a:avLst/>
          </a:prstGeom>
          <a:noFill/>
        </p:spPr>
        <p:txBody>
          <a:bodyPr wrap="square">
            <a:spAutoFit/>
          </a:bodyPr>
          <a:lstStyle/>
          <a:p>
            <a:pPr algn="just"/>
            <a:r>
              <a:rPr lang="en-US" sz="1100">
                <a:latin typeface="Times New Roman" panose="02020603050405020304" pitchFamily="18" charset="0"/>
                <a:cs typeface="Times New Roman" panose="02020603050405020304" pitchFamily="18" charset="0"/>
              </a:rPr>
              <a:t>AI Quantizer converting a full-precision FP32 neural network to an optimized INT8 network by reducing parameter and activation precision.</a:t>
            </a:r>
          </a:p>
        </p:txBody>
      </p:sp>
      <p:graphicFrame>
        <p:nvGraphicFramePr>
          <p:cNvPr id="124" name="Table 123">
            <a:extLst>
              <a:ext uri="{FF2B5EF4-FFF2-40B4-BE49-F238E27FC236}">
                <a16:creationId xmlns:a16="http://schemas.microsoft.com/office/drawing/2014/main" id="{C8CB9AA7-E34B-27D5-AB6E-1760BB906463}"/>
              </a:ext>
            </a:extLst>
          </p:cNvPr>
          <p:cNvGraphicFramePr>
            <a:graphicFrameLocks noGrp="1"/>
          </p:cNvGraphicFramePr>
          <p:nvPr>
            <p:extLst>
              <p:ext uri="{D42A27DB-BD31-4B8C-83A1-F6EECF244321}">
                <p14:modId xmlns:p14="http://schemas.microsoft.com/office/powerpoint/2010/main" val="3762152775"/>
              </p:ext>
            </p:extLst>
          </p:nvPr>
        </p:nvGraphicFramePr>
        <p:xfrm>
          <a:off x="9672184" y="3575489"/>
          <a:ext cx="3108294" cy="1233172"/>
        </p:xfrm>
        <a:graphic>
          <a:graphicData uri="http://schemas.openxmlformats.org/drawingml/2006/table">
            <a:tbl>
              <a:tblPr firstRow="1" firstCol="1" bandRow="1">
                <a:tableStyleId>{0E3FDE45-AF77-4B5C-9715-49D594BDF05E}</a:tableStyleId>
              </a:tblPr>
              <a:tblGrid>
                <a:gridCol w="813807">
                  <a:extLst>
                    <a:ext uri="{9D8B030D-6E8A-4147-A177-3AD203B41FA5}">
                      <a16:colId xmlns:a16="http://schemas.microsoft.com/office/drawing/2014/main" val="1373954121"/>
                    </a:ext>
                  </a:extLst>
                </a:gridCol>
                <a:gridCol w="791047">
                  <a:extLst>
                    <a:ext uri="{9D8B030D-6E8A-4147-A177-3AD203B41FA5}">
                      <a16:colId xmlns:a16="http://schemas.microsoft.com/office/drawing/2014/main" val="3106788081"/>
                    </a:ext>
                  </a:extLst>
                </a:gridCol>
                <a:gridCol w="531331">
                  <a:extLst>
                    <a:ext uri="{9D8B030D-6E8A-4147-A177-3AD203B41FA5}">
                      <a16:colId xmlns:a16="http://schemas.microsoft.com/office/drawing/2014/main" val="3369111683"/>
                    </a:ext>
                  </a:extLst>
                </a:gridCol>
                <a:gridCol w="972109">
                  <a:extLst>
                    <a:ext uri="{9D8B030D-6E8A-4147-A177-3AD203B41FA5}">
                      <a16:colId xmlns:a16="http://schemas.microsoft.com/office/drawing/2014/main" val="1124371613"/>
                    </a:ext>
                  </a:extLst>
                </a:gridCol>
              </a:tblGrid>
              <a:tr h="34688">
                <a:tc>
                  <a:txBody>
                    <a:bodyPr/>
                    <a:lstStyle/>
                    <a:p>
                      <a:pPr marL="0" marR="0" indent="0" algn="ctr">
                        <a:lnSpc>
                          <a:spcPct val="120000"/>
                        </a:lnSpc>
                        <a:spcBef>
                          <a:spcPts val="600"/>
                        </a:spcBef>
                        <a:spcAft>
                          <a:spcPts val="600"/>
                        </a:spcAft>
                        <a:buNone/>
                      </a:pPr>
                      <a:r>
                        <a:rPr lang="en-US" sz="1000" kern="100">
                          <a:effectLst/>
                        </a:rPr>
                        <a:t>Method</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Accuracy (%)</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Model Size (MB)</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Compression Ratio</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6151784"/>
                  </a:ext>
                </a:extLst>
              </a:tr>
              <a:tr h="213619">
                <a:tc>
                  <a:txBody>
                    <a:bodyPr/>
                    <a:lstStyle/>
                    <a:p>
                      <a:pPr marL="0" marR="0" indent="0" algn="ctr">
                        <a:lnSpc>
                          <a:spcPct val="120000"/>
                        </a:lnSpc>
                        <a:spcBef>
                          <a:spcPts val="600"/>
                        </a:spcBef>
                        <a:spcAft>
                          <a:spcPts val="600"/>
                        </a:spcAft>
                        <a:buNone/>
                      </a:pPr>
                      <a:r>
                        <a:rPr lang="en-US" sz="1000" kern="100">
                          <a:effectLst/>
                        </a:rPr>
                        <a:t>Original (FP32)</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92.42</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6.59</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1x</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52859736"/>
                  </a:ext>
                </a:extLst>
              </a:tr>
              <a:tr h="164868">
                <a:tc>
                  <a:txBody>
                    <a:bodyPr/>
                    <a:lstStyle/>
                    <a:p>
                      <a:pPr marL="0" marR="0" indent="0" algn="ctr">
                        <a:lnSpc>
                          <a:spcPct val="120000"/>
                        </a:lnSpc>
                        <a:spcBef>
                          <a:spcPts val="600"/>
                        </a:spcBef>
                        <a:spcAft>
                          <a:spcPts val="600"/>
                        </a:spcAft>
                        <a:buNone/>
                      </a:pPr>
                      <a:r>
                        <a:rPr lang="en-US" sz="1000" kern="100">
                          <a:effectLst/>
                        </a:rPr>
                        <a:t>QAT (INT8)</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91.74</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1.65</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4x</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3885792"/>
                  </a:ext>
                </a:extLst>
              </a:tr>
              <a:tr h="133414">
                <a:tc>
                  <a:txBody>
                    <a:bodyPr/>
                    <a:lstStyle/>
                    <a:p>
                      <a:pPr marL="0" marR="0" indent="0" algn="ctr">
                        <a:lnSpc>
                          <a:spcPct val="120000"/>
                        </a:lnSpc>
                        <a:spcBef>
                          <a:spcPts val="600"/>
                        </a:spcBef>
                        <a:spcAft>
                          <a:spcPts val="600"/>
                        </a:spcAft>
                        <a:buNone/>
                      </a:pPr>
                      <a:r>
                        <a:rPr lang="en-US" sz="1000" kern="100">
                          <a:effectLst/>
                        </a:rPr>
                        <a:t>PTQ (INT8)</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90.94</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1.65</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20000"/>
                        </a:lnSpc>
                        <a:spcBef>
                          <a:spcPts val="600"/>
                        </a:spcBef>
                        <a:spcAft>
                          <a:spcPts val="600"/>
                        </a:spcAft>
                        <a:buNone/>
                      </a:pPr>
                      <a:r>
                        <a:rPr lang="en-US" sz="1000" kern="100">
                          <a:effectLst/>
                        </a:rPr>
                        <a:t>4x</a:t>
                      </a:r>
                      <a:endParaRPr lang="en-US" sz="10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55646405"/>
                  </a:ext>
                </a:extLst>
              </a:tr>
            </a:tbl>
          </a:graphicData>
        </a:graphic>
      </p:graphicFrame>
      <p:sp>
        <p:nvSpPr>
          <p:cNvPr id="128" name="TextBox 127">
            <a:extLst>
              <a:ext uri="{FF2B5EF4-FFF2-40B4-BE49-F238E27FC236}">
                <a16:creationId xmlns:a16="http://schemas.microsoft.com/office/drawing/2014/main" id="{71456D4D-DD95-A906-92DA-8B380D4386BA}"/>
              </a:ext>
            </a:extLst>
          </p:cNvPr>
          <p:cNvSpPr txBox="1"/>
          <p:nvPr/>
        </p:nvSpPr>
        <p:spPr>
          <a:xfrm>
            <a:off x="9684641" y="7099302"/>
            <a:ext cx="2370027" cy="1107996"/>
          </a:xfrm>
          <a:prstGeom prst="rect">
            <a:avLst/>
          </a:prstGeom>
          <a:noFill/>
        </p:spPr>
        <p:txBody>
          <a:bodyPr wrap="square">
            <a:spAutoFit/>
          </a:bodyPr>
          <a:lstStyle/>
          <a:p>
            <a:pPr marL="114300" indent="-114300" defTabSz="914400" eaLnBrk="0" fontAlgn="base" hangingPunct="0">
              <a:spcBef>
                <a:spcPct val="0"/>
              </a:spcBef>
              <a:spcAft>
                <a:spcPct val="0"/>
              </a:spcAft>
              <a:buFontTx/>
              <a:buChar char="•"/>
            </a:pPr>
            <a:r>
              <a:rPr lang="en-US" sz="1100" b="1">
                <a:latin typeface="Times New Roman" panose="02020603050405020304" pitchFamily="18" charset="0"/>
                <a:cs typeface="Times New Roman" panose="02020603050405020304" pitchFamily="18" charset="0"/>
              </a:rPr>
              <a:t>Energy Efficiency: </a:t>
            </a:r>
            <a:r>
              <a:rPr lang="en-US" sz="1100">
                <a:latin typeface="Times New Roman" panose="02020603050405020304" pitchFamily="18" charset="0"/>
                <a:cs typeface="Times New Roman" panose="02020603050405020304" pitchFamily="18" charset="0"/>
              </a:rPr>
              <a:t>10 FPS/W, ~10× better than GPU.</a:t>
            </a:r>
          </a:p>
          <a:p>
            <a:pPr marL="114300" indent="-114300" defTabSz="914400" eaLnBrk="0" fontAlgn="base" hangingPunct="0">
              <a:spcBef>
                <a:spcPct val="0"/>
              </a:spcBef>
              <a:spcAft>
                <a:spcPct val="0"/>
              </a:spcAft>
              <a:buFontTx/>
              <a:buChar char="•"/>
            </a:pPr>
            <a:r>
              <a:rPr lang="en-US" sz="1100" b="1">
                <a:latin typeface="Times New Roman" panose="02020603050405020304" pitchFamily="18" charset="0"/>
                <a:cs typeface="Times New Roman" panose="02020603050405020304" pitchFamily="18" charset="0"/>
              </a:rPr>
              <a:t>Latency: </a:t>
            </a:r>
            <a:r>
              <a:rPr lang="en-US" sz="1100">
                <a:latin typeface="Times New Roman" panose="02020603050405020304" pitchFamily="18" charset="0"/>
                <a:cs typeface="Times New Roman" panose="02020603050405020304" pitchFamily="18" charset="0"/>
              </a:rPr>
              <a:t>33ms, suitable for real-time applications.</a:t>
            </a:r>
          </a:p>
          <a:p>
            <a:pPr marL="114300" indent="-114300" defTabSz="914400" eaLnBrk="0" fontAlgn="base" hangingPunct="0">
              <a:spcBef>
                <a:spcPct val="0"/>
              </a:spcBef>
              <a:spcAft>
                <a:spcPct val="0"/>
              </a:spcAft>
              <a:buFontTx/>
              <a:buChar char="•"/>
            </a:pPr>
            <a:r>
              <a:rPr lang="en-US" sz="1100" b="1">
                <a:latin typeface="Times New Roman" panose="02020603050405020304" pitchFamily="18" charset="0"/>
                <a:cs typeface="Times New Roman" panose="02020603050405020304" pitchFamily="18" charset="0"/>
              </a:rPr>
              <a:t>Trade-off: </a:t>
            </a:r>
            <a:r>
              <a:rPr lang="en-US" sz="1100">
                <a:latin typeface="Times New Roman" panose="02020603050405020304" pitchFamily="18" charset="0"/>
                <a:cs typeface="Times New Roman" panose="02020603050405020304" pitchFamily="18" charset="0"/>
              </a:rPr>
              <a:t>Slight accuracy drop (0.68%) due to INT8 quantization.</a:t>
            </a:r>
          </a:p>
        </p:txBody>
      </p:sp>
      <p:sp>
        <p:nvSpPr>
          <p:cNvPr id="130" name="TextBox 129">
            <a:extLst>
              <a:ext uri="{FF2B5EF4-FFF2-40B4-BE49-F238E27FC236}">
                <a16:creationId xmlns:a16="http://schemas.microsoft.com/office/drawing/2014/main" id="{3F4C8067-B7CD-BE52-CCFF-ADD604BC25F0}"/>
              </a:ext>
            </a:extLst>
          </p:cNvPr>
          <p:cNvSpPr txBox="1"/>
          <p:nvPr/>
        </p:nvSpPr>
        <p:spPr>
          <a:xfrm>
            <a:off x="13073058" y="6789262"/>
            <a:ext cx="771803" cy="261610"/>
          </a:xfrm>
          <a:prstGeom prst="rect">
            <a:avLst/>
          </a:prstGeom>
          <a:noFill/>
        </p:spPr>
        <p:txBody>
          <a:bodyPr wrap="square">
            <a:spAutoFit/>
          </a:bodyPr>
          <a:lstStyle/>
          <a:p>
            <a:r>
              <a:rPr lang="en-US" sz="1100" b="1" i="0">
                <a:solidFill>
                  <a:srgbClr val="2C3E50"/>
                </a:solidFill>
                <a:effectLst/>
                <a:latin typeface="Times New Roman" panose="02020603050405020304" pitchFamily="18" charset="0"/>
                <a:cs typeface="Times New Roman" panose="02020603050405020304" pitchFamily="18" charset="0"/>
              </a:rPr>
              <a:t>KV260</a:t>
            </a:r>
            <a:endParaRPr lang="en-US" sz="1100">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0DFA1C99-BAEF-4828-EF8B-4E0C06DB19F0}"/>
              </a:ext>
            </a:extLst>
          </p:cNvPr>
          <p:cNvSpPr txBox="1"/>
          <p:nvPr/>
        </p:nvSpPr>
        <p:spPr>
          <a:xfrm>
            <a:off x="12709464" y="7897553"/>
            <a:ext cx="771803" cy="261610"/>
          </a:xfrm>
          <a:prstGeom prst="rect">
            <a:avLst/>
          </a:prstGeom>
          <a:noFill/>
        </p:spPr>
        <p:txBody>
          <a:bodyPr wrap="square">
            <a:spAutoFit/>
          </a:bodyPr>
          <a:lstStyle/>
          <a:p>
            <a:r>
              <a:rPr lang="en-US" sz="1100" b="1" i="0">
                <a:solidFill>
                  <a:srgbClr val="2C3E50"/>
                </a:solidFill>
                <a:effectLst/>
                <a:latin typeface="Times New Roman" panose="02020603050405020304" pitchFamily="18" charset="0"/>
                <a:cs typeface="Times New Roman" panose="02020603050405020304" pitchFamily="18" charset="0"/>
              </a:rPr>
              <a:t>I9</a:t>
            </a:r>
            <a:endParaRPr lang="en-US" sz="1100">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2BEAFC5F-CC29-6F37-0E4E-CD201E09704A}"/>
              </a:ext>
            </a:extLst>
          </p:cNvPr>
          <p:cNvSpPr txBox="1"/>
          <p:nvPr/>
        </p:nvSpPr>
        <p:spPr>
          <a:xfrm>
            <a:off x="12125282" y="7386784"/>
            <a:ext cx="771803" cy="430887"/>
          </a:xfrm>
          <a:prstGeom prst="rect">
            <a:avLst/>
          </a:prstGeom>
          <a:noFill/>
        </p:spPr>
        <p:txBody>
          <a:bodyPr wrap="square">
            <a:spAutoFit/>
          </a:bodyPr>
          <a:lstStyle/>
          <a:p>
            <a:r>
              <a:rPr lang="en-US" sz="1100" b="1">
                <a:solidFill>
                  <a:srgbClr val="2C3E50"/>
                </a:solidFill>
                <a:latin typeface="Times New Roman" panose="02020603050405020304" pitchFamily="18" charset="0"/>
                <a:cs typeface="Times New Roman" panose="02020603050405020304" pitchFamily="18" charset="0"/>
              </a:rPr>
              <a:t>RTX 4060</a:t>
            </a:r>
            <a:endParaRPr lang="en-US" sz="1100">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66E05F50-6A8E-5C6A-3181-313C5D93C5DD}"/>
              </a:ext>
            </a:extLst>
          </p:cNvPr>
          <p:cNvSpPr txBox="1"/>
          <p:nvPr/>
        </p:nvSpPr>
        <p:spPr>
          <a:xfrm>
            <a:off x="13588704" y="7821689"/>
            <a:ext cx="617543" cy="430887"/>
          </a:xfrm>
          <a:prstGeom prst="rect">
            <a:avLst/>
          </a:prstGeom>
          <a:noFill/>
        </p:spPr>
        <p:txBody>
          <a:bodyPr wrap="square">
            <a:spAutoFit/>
          </a:bodyPr>
          <a:lstStyle/>
          <a:p>
            <a:pPr algn="ctr"/>
            <a:r>
              <a:rPr lang="en-US" sz="1100" b="1">
                <a:solidFill>
                  <a:srgbClr val="2C3E50"/>
                </a:solidFill>
                <a:latin typeface="Times New Roman" panose="02020603050405020304" pitchFamily="18" charset="0"/>
                <a:cs typeface="Times New Roman" panose="02020603050405020304" pitchFamily="18" charset="0"/>
              </a:rPr>
              <a:t>Jetson nano</a:t>
            </a:r>
            <a:endParaRPr lang="en-US" sz="1100">
              <a:latin typeface="Times New Roman" panose="02020603050405020304" pitchFamily="18" charset="0"/>
              <a:cs typeface="Times New Roman" panose="02020603050405020304" pitchFamily="18" charset="0"/>
            </a:endParaRPr>
          </a:p>
        </p:txBody>
      </p:sp>
      <p:sp>
        <p:nvSpPr>
          <p:cNvPr id="134" name="TextBox 133">
            <a:extLst>
              <a:ext uri="{FF2B5EF4-FFF2-40B4-BE49-F238E27FC236}">
                <a16:creationId xmlns:a16="http://schemas.microsoft.com/office/drawing/2014/main" id="{D6B8CE78-3D58-7BD5-C6B0-97239A221F92}"/>
              </a:ext>
            </a:extLst>
          </p:cNvPr>
          <p:cNvSpPr txBox="1"/>
          <p:nvPr/>
        </p:nvSpPr>
        <p:spPr>
          <a:xfrm>
            <a:off x="14099636" y="7945688"/>
            <a:ext cx="617543" cy="261610"/>
          </a:xfrm>
          <a:prstGeom prst="rect">
            <a:avLst/>
          </a:prstGeom>
          <a:noFill/>
        </p:spPr>
        <p:txBody>
          <a:bodyPr wrap="square">
            <a:spAutoFit/>
          </a:bodyPr>
          <a:lstStyle/>
          <a:p>
            <a:pPr algn="ctr"/>
            <a:r>
              <a:rPr lang="en-US" sz="1100" b="1">
                <a:solidFill>
                  <a:srgbClr val="2C3E50"/>
                </a:solidFill>
                <a:latin typeface="Times New Roman" panose="02020603050405020304" pitchFamily="18" charset="0"/>
                <a:cs typeface="Times New Roman" panose="02020603050405020304" pitchFamily="18" charset="0"/>
              </a:rPr>
              <a:t>Rasp</a:t>
            </a:r>
            <a:endParaRPr lang="en-US" sz="1100">
              <a:latin typeface="Times New Roman" panose="02020603050405020304" pitchFamily="18" charset="0"/>
              <a:cs typeface="Times New Roman" panose="02020603050405020304" pitchFamily="18" charset="0"/>
            </a:endParaRPr>
          </a:p>
        </p:txBody>
      </p:sp>
      <p:sp>
        <p:nvSpPr>
          <p:cNvPr id="135" name="TextBox 134">
            <a:extLst>
              <a:ext uri="{FF2B5EF4-FFF2-40B4-BE49-F238E27FC236}">
                <a16:creationId xmlns:a16="http://schemas.microsoft.com/office/drawing/2014/main" id="{FD93E2B5-417E-DA9B-0DFB-36478C083F00}"/>
              </a:ext>
            </a:extLst>
          </p:cNvPr>
          <p:cNvSpPr txBox="1"/>
          <p:nvPr/>
        </p:nvSpPr>
        <p:spPr>
          <a:xfrm>
            <a:off x="10078731" y="5165164"/>
            <a:ext cx="771803" cy="430887"/>
          </a:xfrm>
          <a:prstGeom prst="rect">
            <a:avLst/>
          </a:prstGeom>
          <a:noFill/>
        </p:spPr>
        <p:txBody>
          <a:bodyPr wrap="square">
            <a:spAutoFit/>
          </a:bodyPr>
          <a:lstStyle/>
          <a:p>
            <a:r>
              <a:rPr lang="en-US" sz="1100" b="1">
                <a:solidFill>
                  <a:srgbClr val="2C3E50"/>
                </a:solidFill>
                <a:latin typeface="Times New Roman" panose="02020603050405020304" pitchFamily="18" charset="0"/>
                <a:cs typeface="Times New Roman" panose="02020603050405020304" pitchFamily="18" charset="0"/>
              </a:rPr>
              <a:t>RTX 4060</a:t>
            </a:r>
            <a:endParaRPr lang="en-US" sz="1100">
              <a:latin typeface="Times New Roman" panose="02020603050405020304" pitchFamily="18" charset="0"/>
              <a:cs typeface="Times New Roman" panose="02020603050405020304" pitchFamily="18" charset="0"/>
            </a:endParaRPr>
          </a:p>
        </p:txBody>
      </p:sp>
      <p:sp>
        <p:nvSpPr>
          <p:cNvPr id="136" name="TextBox 135">
            <a:extLst>
              <a:ext uri="{FF2B5EF4-FFF2-40B4-BE49-F238E27FC236}">
                <a16:creationId xmlns:a16="http://schemas.microsoft.com/office/drawing/2014/main" id="{2A24E5A0-C9D5-3028-6DD5-48F28084C4CF}"/>
              </a:ext>
            </a:extLst>
          </p:cNvPr>
          <p:cNvSpPr txBox="1"/>
          <p:nvPr/>
        </p:nvSpPr>
        <p:spPr>
          <a:xfrm>
            <a:off x="10850534" y="5964277"/>
            <a:ext cx="771803" cy="261610"/>
          </a:xfrm>
          <a:prstGeom prst="rect">
            <a:avLst/>
          </a:prstGeom>
          <a:noFill/>
        </p:spPr>
        <p:txBody>
          <a:bodyPr wrap="square">
            <a:spAutoFit/>
          </a:bodyPr>
          <a:lstStyle/>
          <a:p>
            <a:r>
              <a:rPr lang="en-US" sz="1100" b="1" i="0">
                <a:solidFill>
                  <a:srgbClr val="2C3E50"/>
                </a:solidFill>
                <a:effectLst/>
                <a:latin typeface="Times New Roman" panose="02020603050405020304" pitchFamily="18" charset="0"/>
                <a:cs typeface="Times New Roman" panose="02020603050405020304" pitchFamily="18" charset="0"/>
              </a:rPr>
              <a:t>I9</a:t>
            </a:r>
            <a:endParaRPr lang="en-US" sz="110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FB767D74-15D6-0FB8-D72A-3E1028391ECA}"/>
              </a:ext>
            </a:extLst>
          </p:cNvPr>
          <p:cNvSpPr txBox="1"/>
          <p:nvPr/>
        </p:nvSpPr>
        <p:spPr>
          <a:xfrm>
            <a:off x="11385263" y="6217877"/>
            <a:ext cx="771803" cy="261610"/>
          </a:xfrm>
          <a:prstGeom prst="rect">
            <a:avLst/>
          </a:prstGeom>
          <a:noFill/>
        </p:spPr>
        <p:txBody>
          <a:bodyPr wrap="square">
            <a:spAutoFit/>
          </a:bodyPr>
          <a:lstStyle/>
          <a:p>
            <a:r>
              <a:rPr lang="en-US" sz="1100" b="1" i="0">
                <a:solidFill>
                  <a:srgbClr val="2C3E50"/>
                </a:solidFill>
                <a:effectLst/>
                <a:latin typeface="Times New Roman" panose="02020603050405020304" pitchFamily="18" charset="0"/>
                <a:cs typeface="Times New Roman" panose="02020603050405020304" pitchFamily="18" charset="0"/>
              </a:rPr>
              <a:t>KV260</a:t>
            </a:r>
            <a:endParaRPr lang="en-US" sz="1100">
              <a:latin typeface="Times New Roman" panose="02020603050405020304" pitchFamily="18" charset="0"/>
              <a:cs typeface="Times New Roman" panose="02020603050405020304" pitchFamily="18" charset="0"/>
            </a:endParaRPr>
          </a:p>
        </p:txBody>
      </p:sp>
      <p:sp>
        <p:nvSpPr>
          <p:cNvPr id="139" name="TextBox 138">
            <a:extLst>
              <a:ext uri="{FF2B5EF4-FFF2-40B4-BE49-F238E27FC236}">
                <a16:creationId xmlns:a16="http://schemas.microsoft.com/office/drawing/2014/main" id="{1FF93C2C-D70F-6876-1845-D6BD7B1E496E}"/>
              </a:ext>
            </a:extLst>
          </p:cNvPr>
          <p:cNvSpPr txBox="1"/>
          <p:nvPr/>
        </p:nvSpPr>
        <p:spPr>
          <a:xfrm>
            <a:off x="12083109" y="5993726"/>
            <a:ext cx="617543" cy="430887"/>
          </a:xfrm>
          <a:prstGeom prst="rect">
            <a:avLst/>
          </a:prstGeom>
          <a:noFill/>
        </p:spPr>
        <p:txBody>
          <a:bodyPr wrap="square">
            <a:spAutoFit/>
          </a:bodyPr>
          <a:lstStyle/>
          <a:p>
            <a:pPr algn="ctr"/>
            <a:r>
              <a:rPr lang="en-US" sz="1100" b="1">
                <a:solidFill>
                  <a:srgbClr val="2C3E50"/>
                </a:solidFill>
                <a:latin typeface="Times New Roman" panose="02020603050405020304" pitchFamily="18" charset="0"/>
                <a:cs typeface="Times New Roman" panose="02020603050405020304" pitchFamily="18" charset="0"/>
              </a:rPr>
              <a:t>Jetson nano</a:t>
            </a:r>
            <a:endParaRPr lang="en-US" sz="1100">
              <a:latin typeface="Times New Roman" panose="02020603050405020304" pitchFamily="18" charset="0"/>
              <a:cs typeface="Times New Roman" panose="02020603050405020304" pitchFamily="18" charset="0"/>
            </a:endParaRPr>
          </a:p>
        </p:txBody>
      </p:sp>
      <p:sp>
        <p:nvSpPr>
          <p:cNvPr id="140" name="TextBox 139">
            <a:extLst>
              <a:ext uri="{FF2B5EF4-FFF2-40B4-BE49-F238E27FC236}">
                <a16:creationId xmlns:a16="http://schemas.microsoft.com/office/drawing/2014/main" id="{3F7A1F3A-9AC5-AD44-101B-382C90876FDE}"/>
              </a:ext>
            </a:extLst>
          </p:cNvPr>
          <p:cNvSpPr txBox="1"/>
          <p:nvPr/>
        </p:nvSpPr>
        <p:spPr>
          <a:xfrm>
            <a:off x="12761933" y="6200104"/>
            <a:ext cx="617543" cy="261610"/>
          </a:xfrm>
          <a:prstGeom prst="rect">
            <a:avLst/>
          </a:prstGeom>
          <a:noFill/>
        </p:spPr>
        <p:txBody>
          <a:bodyPr wrap="square">
            <a:spAutoFit/>
          </a:bodyPr>
          <a:lstStyle/>
          <a:p>
            <a:pPr algn="ctr"/>
            <a:r>
              <a:rPr lang="en-US" sz="1100" b="1">
                <a:solidFill>
                  <a:srgbClr val="2C3E50"/>
                </a:solidFill>
                <a:latin typeface="Times New Roman" panose="02020603050405020304" pitchFamily="18" charset="0"/>
                <a:cs typeface="Times New Roman" panose="02020603050405020304" pitchFamily="18" charset="0"/>
              </a:rPr>
              <a:t>Rasp</a:t>
            </a:r>
            <a:endParaRPr lang="en-US" sz="1100">
              <a:latin typeface="Times New Roman" panose="02020603050405020304" pitchFamily="18" charset="0"/>
              <a:cs typeface="Times New Roman" panose="02020603050405020304" pitchFamily="18" charset="0"/>
            </a:endParaRPr>
          </a:p>
        </p:txBody>
      </p:sp>
      <p:sp>
        <p:nvSpPr>
          <p:cNvPr id="143" name="TextBox 142">
            <a:extLst>
              <a:ext uri="{FF2B5EF4-FFF2-40B4-BE49-F238E27FC236}">
                <a16:creationId xmlns:a16="http://schemas.microsoft.com/office/drawing/2014/main" id="{799477CC-B0ED-E8F4-73A0-9F2CC272D772}"/>
              </a:ext>
            </a:extLst>
          </p:cNvPr>
          <p:cNvSpPr txBox="1"/>
          <p:nvPr/>
        </p:nvSpPr>
        <p:spPr>
          <a:xfrm>
            <a:off x="9684641" y="3330117"/>
            <a:ext cx="1879390" cy="276999"/>
          </a:xfrm>
          <a:prstGeom prst="rect">
            <a:avLst/>
          </a:prstGeom>
          <a:noFill/>
        </p:spPr>
        <p:txBody>
          <a:bodyPr wrap="square">
            <a:spAutoFit/>
          </a:bodyPr>
          <a:lstStyle>
            <a:defPPr>
              <a:defRPr lang="en-US"/>
            </a:defPPr>
            <a:lvl1pPr algn="just">
              <a:defRPr sz="1200" b="1"/>
            </a:lvl1pPr>
          </a:lstStyle>
          <a:p>
            <a:pPr marL="171450" indent="-1714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Quantization Results</a:t>
            </a:r>
            <a:endParaRPr lang="en-US" dirty="0">
              <a:latin typeface="Times New Roman" panose="02020603050405020304" pitchFamily="18" charset="0"/>
              <a:cs typeface="Times New Roman" panose="02020603050405020304" pitchFamily="18" charset="0"/>
            </a:endParaRPr>
          </a:p>
        </p:txBody>
      </p:sp>
      <p:sp>
        <p:nvSpPr>
          <p:cNvPr id="146" name="Rectangle 2">
            <a:extLst>
              <a:ext uri="{FF2B5EF4-FFF2-40B4-BE49-F238E27FC236}">
                <a16:creationId xmlns:a16="http://schemas.microsoft.com/office/drawing/2014/main" id="{AFC08C75-7E36-1980-FF05-C87DBA35C5A8}"/>
              </a:ext>
            </a:extLst>
          </p:cNvPr>
          <p:cNvSpPr>
            <a:spLocks noChangeArrowheads="1"/>
          </p:cNvSpPr>
          <p:nvPr/>
        </p:nvSpPr>
        <p:spPr bwMode="auto">
          <a:xfrm rot="10800000" flipV="1">
            <a:off x="9675109" y="1780863"/>
            <a:ext cx="308682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marR="0" lvl="0" indent="-11430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Learning Rate</a:t>
            </a:r>
            <a:r>
              <a:rPr kumimoji="0" lang="en-US" altLang="en-US"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1e-4 (0.0001) </a:t>
            </a:r>
          </a:p>
          <a:p>
            <a:pPr marL="114300" marR="0" lvl="0" indent="-11430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Optimizer</a:t>
            </a:r>
            <a:r>
              <a:rPr kumimoji="0" lang="en-US" altLang="en-US"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Adam with weight decay of 1e-5 </a:t>
            </a:r>
          </a:p>
          <a:p>
            <a:pPr marL="114300" marR="0" lvl="0" indent="-11430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Batch Size</a:t>
            </a:r>
            <a:r>
              <a:rPr kumimoji="0" lang="en-US" altLang="en-US"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64 </a:t>
            </a:r>
          </a:p>
          <a:p>
            <a:pPr marL="114300" marR="0" lvl="0" indent="-11430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Epochs</a:t>
            </a:r>
            <a:r>
              <a:rPr kumimoji="0" lang="en-US" altLang="en-US"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100 </a:t>
            </a:r>
          </a:p>
          <a:p>
            <a:pPr marL="114300" indent="-114300" defTabSz="914400" eaLnBrk="0" fontAlgn="base" hangingPunct="0">
              <a:spcBef>
                <a:spcPct val="0"/>
              </a:spcBef>
              <a:spcAft>
                <a:spcPct val="0"/>
              </a:spcAft>
              <a:buFontTx/>
              <a:buChar char="•"/>
            </a:pPr>
            <a:r>
              <a:rPr lang="en-US" sz="1100" b="1">
                <a:latin typeface="Times New Roman" panose="02020603050405020304" pitchFamily="18" charset="0"/>
                <a:cs typeface="Times New Roman" panose="02020603050405020304" pitchFamily="18" charset="0"/>
              </a:rPr>
              <a:t>Framework: </a:t>
            </a:r>
            <a:r>
              <a:rPr lang="en-US" sz="1100">
                <a:latin typeface="Times New Roman" panose="02020603050405020304" pitchFamily="18" charset="0"/>
                <a:cs typeface="Times New Roman" panose="02020603050405020304" pitchFamily="18" charset="0"/>
              </a:rPr>
              <a:t>Pytorch</a:t>
            </a:r>
          </a:p>
          <a:p>
            <a:pPr marL="114300" marR="0" lvl="0" indent="-11430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48D8D9F7-44B6-2F28-4A21-7760A52B7536}"/>
              </a:ext>
            </a:extLst>
          </p:cNvPr>
          <p:cNvSpPr txBox="1"/>
          <p:nvPr/>
        </p:nvSpPr>
        <p:spPr>
          <a:xfrm>
            <a:off x="9653145" y="1603564"/>
            <a:ext cx="2726787" cy="261610"/>
          </a:xfrm>
          <a:prstGeom prst="rect">
            <a:avLst/>
          </a:prstGeom>
          <a:noFill/>
        </p:spPr>
        <p:txBody>
          <a:bodyPr wrap="square">
            <a:spAutoFit/>
          </a:bodyPr>
          <a:lstStyle/>
          <a:p>
            <a:pPr marL="171450" indent="-171450">
              <a:buFont typeface="Wingdings" panose="05000000000000000000" pitchFamily="2" charset="2"/>
              <a:buChar char="v"/>
            </a:pPr>
            <a:r>
              <a:rPr lang="en-US" sz="1100" b="1">
                <a:latin typeface="Times New Roman" panose="02020603050405020304" pitchFamily="18" charset="0"/>
                <a:cs typeface="Times New Roman" panose="02020603050405020304" pitchFamily="18" charset="0"/>
              </a:rPr>
              <a:t>Training result with baseline FP32</a:t>
            </a:r>
            <a:endParaRPr lang="en-US" sz="1100" b="1" dirty="0">
              <a:latin typeface="Times New Roman" panose="02020603050405020304" pitchFamily="18" charset="0"/>
              <a:cs typeface="Times New Roman" panose="02020603050405020304" pitchFamily="18" charset="0"/>
            </a:endParaRPr>
          </a:p>
        </p:txBody>
      </p:sp>
      <p:sp>
        <p:nvSpPr>
          <p:cNvPr id="153" name="TextBox 152">
            <a:extLst>
              <a:ext uri="{FF2B5EF4-FFF2-40B4-BE49-F238E27FC236}">
                <a16:creationId xmlns:a16="http://schemas.microsoft.com/office/drawing/2014/main" id="{8A95B48C-6823-2B83-D78E-53B80CAB07BC}"/>
              </a:ext>
            </a:extLst>
          </p:cNvPr>
          <p:cNvSpPr txBox="1"/>
          <p:nvPr/>
        </p:nvSpPr>
        <p:spPr>
          <a:xfrm>
            <a:off x="13550929" y="4804245"/>
            <a:ext cx="1455389" cy="261610"/>
          </a:xfrm>
          <a:prstGeom prst="rect">
            <a:avLst/>
          </a:prstGeom>
          <a:noFill/>
        </p:spPr>
        <p:txBody>
          <a:bodyPr wrap="square">
            <a:spAutoFit/>
          </a:bodyPr>
          <a:lstStyle/>
          <a:p>
            <a:pPr marL="171450" indent="-171450">
              <a:buFont typeface="Wingdings" panose="05000000000000000000" pitchFamily="2" charset="2"/>
              <a:buChar char="v"/>
            </a:pPr>
            <a:r>
              <a:rPr lang="en-US" sz="1100" b="1">
                <a:latin typeface="Times New Roman" panose="02020603050405020304" pitchFamily="18" charset="0"/>
                <a:cs typeface="Times New Roman" panose="02020603050405020304" pitchFamily="18" charset="0"/>
              </a:rPr>
              <a:t>Benmark results</a:t>
            </a:r>
          </a:p>
        </p:txBody>
      </p:sp>
      <p:sp>
        <p:nvSpPr>
          <p:cNvPr id="158" name="TextBox 157">
            <a:extLst>
              <a:ext uri="{FF2B5EF4-FFF2-40B4-BE49-F238E27FC236}">
                <a16:creationId xmlns:a16="http://schemas.microsoft.com/office/drawing/2014/main" id="{05EE80C1-F555-0A32-EF66-5A1ACC1AA8B3}"/>
              </a:ext>
            </a:extLst>
          </p:cNvPr>
          <p:cNvSpPr txBox="1"/>
          <p:nvPr/>
        </p:nvSpPr>
        <p:spPr>
          <a:xfrm>
            <a:off x="9905474" y="6746288"/>
            <a:ext cx="2106555" cy="369332"/>
          </a:xfrm>
          <a:prstGeom prst="rect">
            <a:avLst/>
          </a:prstGeom>
          <a:noFill/>
        </p:spPr>
        <p:txBody>
          <a:bodyPr wrap="square">
            <a:spAutoFit/>
          </a:bodyPr>
          <a:lstStyle/>
          <a:p>
            <a:pPr>
              <a:spcAft>
                <a:spcPts val="1125"/>
              </a:spcAft>
              <a:buNone/>
            </a:pPr>
            <a:r>
              <a:rPr lang="en-US" sz="1800" b="1">
                <a:latin typeface="Times New Roman" panose="02020603050405020304" pitchFamily="18" charset="0"/>
                <a:cs typeface="Times New Roman" panose="02020603050405020304" pitchFamily="18" charset="0"/>
              </a:rPr>
              <a:t>🏆</a:t>
            </a:r>
            <a:r>
              <a:rPr lang="en-US" sz="1800" b="1" i="0">
                <a:solidFill>
                  <a:srgbClr val="2C3E50"/>
                </a:solidFill>
                <a:effectLst/>
                <a:latin typeface="Times New Roman" panose="02020603050405020304" pitchFamily="18" charset="0"/>
                <a:cs typeface="Times New Roman" panose="02020603050405020304" pitchFamily="18" charset="0"/>
              </a:rPr>
              <a:t>FPGA </a:t>
            </a:r>
            <a:r>
              <a:rPr lang="en-US" sz="1800" b="1">
                <a:solidFill>
                  <a:srgbClr val="2C3E50"/>
                </a:solidFill>
                <a:latin typeface="Times New Roman" panose="02020603050405020304" pitchFamily="18" charset="0"/>
                <a:cs typeface="Times New Roman" panose="02020603050405020304" pitchFamily="18" charset="0"/>
              </a:rPr>
              <a:t>KV260</a:t>
            </a:r>
            <a:r>
              <a:rPr lang="en-US" sz="1800" b="1" i="0">
                <a:solidFill>
                  <a:srgbClr val="2C3E50"/>
                </a:solidFill>
                <a:effectLst/>
                <a:latin typeface="Times New Roman" panose="02020603050405020304" pitchFamily="18" charset="0"/>
                <a:cs typeface="Times New Roman" panose="02020603050405020304" pitchFamily="18" charset="0"/>
              </a:rPr>
              <a:t> </a:t>
            </a:r>
          </a:p>
        </p:txBody>
      </p:sp>
      <p:sp>
        <p:nvSpPr>
          <p:cNvPr id="160" name="TextBox 159">
            <a:extLst>
              <a:ext uri="{FF2B5EF4-FFF2-40B4-BE49-F238E27FC236}">
                <a16:creationId xmlns:a16="http://schemas.microsoft.com/office/drawing/2014/main" id="{5C0FBE0A-6CE6-1844-CC0E-9134EB01A0B9}"/>
              </a:ext>
            </a:extLst>
          </p:cNvPr>
          <p:cNvSpPr txBox="1"/>
          <p:nvPr/>
        </p:nvSpPr>
        <p:spPr>
          <a:xfrm>
            <a:off x="9837256" y="8804520"/>
            <a:ext cx="5193605" cy="938719"/>
          </a:xfrm>
          <a:prstGeom prst="rect">
            <a:avLst/>
          </a:prstGeom>
          <a:noFill/>
        </p:spPr>
        <p:txBody>
          <a:bodyPr wrap="square">
            <a:spAutoFit/>
          </a:bodyPr>
          <a:lstStyle/>
          <a:p>
            <a:pPr marL="171450" indent="-171450" defTabSz="914400" eaLnBrk="0" fontAlgn="base" hangingPunct="0">
              <a:spcBef>
                <a:spcPct val="0"/>
              </a:spcBef>
              <a:spcAft>
                <a:spcPct val="0"/>
              </a:spcAft>
              <a:buFont typeface="Wingdings" panose="05000000000000000000" pitchFamily="2" charset="2"/>
              <a:buChar char="ü"/>
            </a:pPr>
            <a:r>
              <a:rPr lang="en-US" sz="1100">
                <a:latin typeface="Times New Roman" panose="02020603050405020304" pitchFamily="18" charset="0"/>
                <a:cs typeface="Times New Roman" panose="02020603050405020304" pitchFamily="18" charset="0"/>
              </a:rPr>
              <a:t>Develop a light weight CNN for 98-point facial landmark detection.</a:t>
            </a:r>
          </a:p>
          <a:p>
            <a:pPr marL="171450" indent="-171450" defTabSz="914400" eaLnBrk="0" fontAlgn="base" hangingPunct="0">
              <a:spcBef>
                <a:spcPct val="0"/>
              </a:spcBef>
              <a:spcAft>
                <a:spcPct val="0"/>
              </a:spcAft>
              <a:buFont typeface="Wingdings" panose="05000000000000000000" pitchFamily="2" charset="2"/>
              <a:buChar char="ü"/>
            </a:pPr>
            <a:r>
              <a:rPr lang="en-US" sz="1100">
                <a:latin typeface="Times New Roman" panose="02020603050405020304" pitchFamily="18" charset="0"/>
                <a:cs typeface="Times New Roman" panose="02020603050405020304" pitchFamily="18" charset="0"/>
              </a:rPr>
              <a:t>Achieved real-time inference with 30 FPS and 3W power.</a:t>
            </a:r>
          </a:p>
          <a:p>
            <a:pPr marL="171450" indent="-171450" defTabSz="914400" eaLnBrk="0" fontAlgn="base" hangingPunct="0">
              <a:spcBef>
                <a:spcPct val="0"/>
              </a:spcBef>
              <a:spcAft>
                <a:spcPct val="0"/>
              </a:spcAft>
              <a:buFont typeface="Wingdings" panose="05000000000000000000" pitchFamily="2" charset="2"/>
              <a:buChar char="ü"/>
            </a:pPr>
            <a:r>
              <a:rPr lang="en-US" sz="1100">
                <a:latin typeface="Times New Roman" panose="02020603050405020304" pitchFamily="18" charset="0"/>
                <a:cs typeface="Times New Roman" panose="02020603050405020304" pitchFamily="18" charset="0"/>
              </a:rPr>
              <a:t>Established benchmark performance for edge AI deployment across 5. platforms: RTX 4060, Intel i9, Jetson Nano.</a:t>
            </a:r>
          </a:p>
          <a:p>
            <a:pPr marL="171450" indent="-171450" defTabSz="914400" eaLnBrk="0" fontAlgn="base" hangingPunct="0">
              <a:spcBef>
                <a:spcPct val="0"/>
              </a:spcBef>
              <a:spcAft>
                <a:spcPct val="0"/>
              </a:spcAft>
              <a:buFont typeface="Wingdings" panose="05000000000000000000" pitchFamily="2" charset="2"/>
              <a:buChar char="ü"/>
            </a:pPr>
            <a:r>
              <a:rPr lang="en-US" sz="1100">
                <a:latin typeface="Times New Roman" panose="02020603050405020304" pitchFamily="18" charset="0"/>
                <a:cs typeface="Times New Roman" panose="02020603050405020304" pitchFamily="18" charset="0"/>
              </a:rPr>
              <a:t>Raspberry Pi 4B, and Xilinx Kria KV260 FPGA.</a:t>
            </a:r>
          </a:p>
        </p:txBody>
      </p:sp>
      <p:sp>
        <p:nvSpPr>
          <p:cNvPr id="164" name="TextBox 163">
            <a:extLst>
              <a:ext uri="{FF2B5EF4-FFF2-40B4-BE49-F238E27FC236}">
                <a16:creationId xmlns:a16="http://schemas.microsoft.com/office/drawing/2014/main" id="{30DD550B-86F4-1DE2-AB8A-5EF05B09403A}"/>
              </a:ext>
            </a:extLst>
          </p:cNvPr>
          <p:cNvSpPr txBox="1"/>
          <p:nvPr/>
        </p:nvSpPr>
        <p:spPr>
          <a:xfrm>
            <a:off x="9821772" y="9880510"/>
            <a:ext cx="5291666" cy="769441"/>
          </a:xfrm>
          <a:prstGeom prst="rect">
            <a:avLst/>
          </a:prstGeom>
          <a:noFill/>
        </p:spPr>
        <p:txBody>
          <a:bodyPr wrap="square">
            <a:spAutoFit/>
          </a:bodyPr>
          <a:lstStyle/>
          <a:p>
            <a:pPr marL="171450" indent="-171450">
              <a:buFont typeface="Wingdings" panose="05000000000000000000" pitchFamily="2" charset="2"/>
              <a:buChar char="Ø"/>
            </a:pPr>
            <a:r>
              <a:rPr lang="en-US" sz="1100">
                <a:latin typeface="Times New Roman" panose="02020603050405020304" pitchFamily="18" charset="0"/>
                <a:cs typeface="Times New Roman" panose="02020603050405020304" pitchFamily="18" charset="0"/>
              </a:rPr>
              <a:t>Develop a dedicated hardware accelerator for efficient CNN execution on FPGA platforms.</a:t>
            </a:r>
          </a:p>
          <a:p>
            <a:pPr marL="171450" indent="-171450">
              <a:buFont typeface="Wingdings" panose="05000000000000000000" pitchFamily="2" charset="2"/>
              <a:buChar char="Ø"/>
            </a:pPr>
            <a:r>
              <a:rPr lang="en-US" sz="1100">
                <a:latin typeface="Times New Roman" panose="02020603050405020304" pitchFamily="18" charset="0"/>
                <a:cs typeface="Times New Roman" panose="02020603050405020304" pitchFamily="18" charset="0"/>
              </a:rPr>
              <a:t>Explore ultra-low precision quantization techniques (INT4 or INT2) to further reduce latency and power consumption.</a:t>
            </a:r>
          </a:p>
        </p:txBody>
      </p:sp>
      <p:sp>
        <p:nvSpPr>
          <p:cNvPr id="165" name="TextBox 164">
            <a:extLst>
              <a:ext uri="{FF2B5EF4-FFF2-40B4-BE49-F238E27FC236}">
                <a16:creationId xmlns:a16="http://schemas.microsoft.com/office/drawing/2014/main" id="{B8B12FB1-EE57-818E-4EDF-1B380315D6D0}"/>
              </a:ext>
            </a:extLst>
          </p:cNvPr>
          <p:cNvSpPr txBox="1"/>
          <p:nvPr/>
        </p:nvSpPr>
        <p:spPr>
          <a:xfrm>
            <a:off x="11527910" y="9697848"/>
            <a:ext cx="1879390" cy="276999"/>
          </a:xfrm>
          <a:prstGeom prst="rect">
            <a:avLst/>
          </a:prstGeom>
          <a:noFill/>
        </p:spPr>
        <p:txBody>
          <a:bodyPr wrap="square">
            <a:spAutoFit/>
          </a:bodyPr>
          <a:lstStyle>
            <a:defPPr>
              <a:defRPr lang="en-US"/>
            </a:defPPr>
            <a:lvl1pPr algn="just">
              <a:defRPr sz="1200" b="1"/>
            </a:lvl1pPr>
          </a:lstStyle>
          <a:p>
            <a:r>
              <a:rPr lang="en-US">
                <a:latin typeface="Times New Roman" panose="02020603050405020304" pitchFamily="18" charset="0"/>
                <a:cs typeface="Times New Roman" panose="02020603050405020304" pitchFamily="18" charset="0"/>
              </a:rPr>
              <a:t>Future Developments</a:t>
            </a:r>
            <a:endParaRPr lang="en-US" dirty="0">
              <a:latin typeface="Times New Roman" panose="02020603050405020304" pitchFamily="18" charset="0"/>
              <a:cs typeface="Times New Roman" panose="02020603050405020304" pitchFamily="18" charset="0"/>
            </a:endParaRPr>
          </a:p>
        </p:txBody>
      </p:sp>
      <p:sp>
        <p:nvSpPr>
          <p:cNvPr id="167" name="TextBox 166">
            <a:extLst>
              <a:ext uri="{FF2B5EF4-FFF2-40B4-BE49-F238E27FC236}">
                <a16:creationId xmlns:a16="http://schemas.microsoft.com/office/drawing/2014/main" id="{FAA6D80A-EC2D-11FA-3CE2-0D8653363FE6}"/>
              </a:ext>
            </a:extLst>
          </p:cNvPr>
          <p:cNvSpPr txBox="1"/>
          <p:nvPr/>
        </p:nvSpPr>
        <p:spPr>
          <a:xfrm>
            <a:off x="83574" y="3852578"/>
            <a:ext cx="2538976" cy="261610"/>
          </a:xfrm>
          <a:prstGeom prst="rect">
            <a:avLst/>
          </a:prstGeom>
          <a:noFill/>
        </p:spPr>
        <p:txBody>
          <a:bodyPr wrap="square">
            <a:spAutoFit/>
          </a:bodyPr>
          <a:lstStyle/>
          <a:p>
            <a:pPr algn="l">
              <a:spcBef>
                <a:spcPts val="1875"/>
              </a:spcBef>
              <a:spcAft>
                <a:spcPts val="1125"/>
              </a:spcAft>
              <a:buNone/>
            </a:pPr>
            <a:r>
              <a:rPr lang="en-US" sz="1100" b="1" i="0">
                <a:effectLst/>
                <a:latin typeface="Times New Roman" panose="02020603050405020304" pitchFamily="18" charset="0"/>
                <a:cs typeface="Times New Roman" panose="02020603050405020304" pitchFamily="18" charset="0"/>
              </a:rPr>
              <a:t> Edge Computing Evolution</a:t>
            </a:r>
          </a:p>
        </p:txBody>
      </p:sp>
      <p:sp>
        <p:nvSpPr>
          <p:cNvPr id="171" name="TextBox 170">
            <a:extLst>
              <a:ext uri="{FF2B5EF4-FFF2-40B4-BE49-F238E27FC236}">
                <a16:creationId xmlns:a16="http://schemas.microsoft.com/office/drawing/2014/main" id="{477BC28C-9524-0F79-CB4F-CB6B30FBE244}"/>
              </a:ext>
            </a:extLst>
          </p:cNvPr>
          <p:cNvSpPr txBox="1"/>
          <p:nvPr/>
        </p:nvSpPr>
        <p:spPr>
          <a:xfrm>
            <a:off x="93265" y="4079968"/>
            <a:ext cx="3929210" cy="1107996"/>
          </a:xfrm>
          <a:prstGeom prst="rect">
            <a:avLst/>
          </a:prstGeom>
          <a:noFill/>
        </p:spPr>
        <p:txBody>
          <a:bodyPr wrap="square">
            <a:spAutoFit/>
          </a:bodyPr>
          <a:lstStyle/>
          <a:p>
            <a:pPr marL="171450" indent="-171450">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IoT Growth: </a:t>
            </a:r>
            <a:r>
              <a:rPr lang="en-US" sz="1100">
                <a:latin typeface="Times New Roman" panose="02020603050405020304" pitchFamily="18" charset="0"/>
                <a:cs typeface="Times New Roman" panose="02020603050405020304" pitchFamily="18" charset="0"/>
              </a:rPr>
              <a:t>Increasing connected devices with computing capabilities.</a:t>
            </a:r>
          </a:p>
          <a:p>
            <a:pPr marL="171450" indent="-171450">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Paradigm Shift: </a:t>
            </a:r>
            <a:r>
              <a:rPr lang="en-US" sz="1100">
                <a:latin typeface="Times New Roman" panose="02020603050405020304" pitchFamily="18" charset="0"/>
                <a:cs typeface="Times New Roman" panose="02020603050405020304" pitchFamily="18" charset="0"/>
              </a:rPr>
              <a:t>From cloud dependency to local edge processing</a:t>
            </a:r>
          </a:p>
          <a:p>
            <a:pPr marL="171450" indent="-171450">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Real-time Requirements: </a:t>
            </a:r>
            <a:r>
              <a:rPr lang="en-US" sz="1100">
                <a:latin typeface="Times New Roman" panose="02020603050405020304" pitchFamily="18" charset="0"/>
                <a:cs typeface="Times New Roman" panose="02020603050405020304" pitchFamily="18" charset="0"/>
              </a:rPr>
              <a:t>Critical applications need immediate response</a:t>
            </a:r>
          </a:p>
        </p:txBody>
      </p:sp>
      <p:sp>
        <p:nvSpPr>
          <p:cNvPr id="177" name="TextBox 176">
            <a:extLst>
              <a:ext uri="{FF2B5EF4-FFF2-40B4-BE49-F238E27FC236}">
                <a16:creationId xmlns:a16="http://schemas.microsoft.com/office/drawing/2014/main" id="{46311E16-3C50-A77D-1DB2-610E7590F738}"/>
              </a:ext>
            </a:extLst>
          </p:cNvPr>
          <p:cNvSpPr txBox="1"/>
          <p:nvPr/>
        </p:nvSpPr>
        <p:spPr>
          <a:xfrm>
            <a:off x="1685919" y="4955509"/>
            <a:ext cx="2413008" cy="261610"/>
          </a:xfrm>
          <a:prstGeom prst="rect">
            <a:avLst/>
          </a:prstGeom>
          <a:noFill/>
        </p:spPr>
        <p:txBody>
          <a:bodyPr wrap="square">
            <a:spAutoFit/>
          </a:bodyPr>
          <a:lstStyle/>
          <a:p>
            <a:pPr algn="l">
              <a:spcBef>
                <a:spcPts val="1875"/>
              </a:spcBef>
              <a:spcAft>
                <a:spcPts val="1125"/>
              </a:spcAft>
              <a:buNone/>
            </a:pPr>
            <a:r>
              <a:rPr lang="en-US" sz="1100" b="1">
                <a:latin typeface="Times New Roman" panose="02020603050405020304" pitchFamily="18" charset="0"/>
                <a:cs typeface="Times New Roman" panose="02020603050405020304" pitchFamily="18" charset="0"/>
              </a:rPr>
              <a:t>		</a:t>
            </a:r>
            <a:r>
              <a:rPr lang="en-US" sz="1100" b="1" i="0">
                <a:effectLst/>
                <a:latin typeface="Times New Roman" panose="02020603050405020304" pitchFamily="18" charset="0"/>
                <a:cs typeface="Times New Roman" panose="02020603050405020304" pitchFamily="18" charset="0"/>
              </a:rPr>
              <a:t>Critical Safety Issues</a:t>
            </a:r>
          </a:p>
        </p:txBody>
      </p:sp>
      <p:sp>
        <p:nvSpPr>
          <p:cNvPr id="183" name="TextBox 182">
            <a:extLst>
              <a:ext uri="{FF2B5EF4-FFF2-40B4-BE49-F238E27FC236}">
                <a16:creationId xmlns:a16="http://schemas.microsoft.com/office/drawing/2014/main" id="{52D46A7D-0DA8-BBD2-9D1A-DFEB55E37A16}"/>
              </a:ext>
            </a:extLst>
          </p:cNvPr>
          <p:cNvSpPr txBox="1"/>
          <p:nvPr/>
        </p:nvSpPr>
        <p:spPr>
          <a:xfrm>
            <a:off x="189725" y="6204545"/>
            <a:ext cx="2308380" cy="261610"/>
          </a:xfrm>
          <a:prstGeom prst="rect">
            <a:avLst/>
          </a:prstGeom>
          <a:noFill/>
        </p:spPr>
        <p:txBody>
          <a:bodyPr wrap="square">
            <a:spAutoFit/>
          </a:bodyPr>
          <a:lstStyle/>
          <a:p>
            <a:pPr algn="l">
              <a:spcBef>
                <a:spcPts val="1500"/>
              </a:spcBef>
              <a:spcAft>
                <a:spcPts val="750"/>
              </a:spcAft>
              <a:buNone/>
            </a:pPr>
            <a:r>
              <a:rPr lang="en-US" sz="1100" b="1" i="0">
                <a:effectLst/>
                <a:latin typeface="Times New Roman" panose="02020603050405020304" pitchFamily="18" charset="0"/>
                <a:cs typeface="Times New Roman" panose="02020603050405020304" pitchFamily="18" charset="0"/>
              </a:rPr>
              <a:t>Current Solution Limitations</a:t>
            </a:r>
          </a:p>
        </p:txBody>
      </p:sp>
      <p:grpSp>
        <p:nvGrpSpPr>
          <p:cNvPr id="191" name="Group 190">
            <a:extLst>
              <a:ext uri="{FF2B5EF4-FFF2-40B4-BE49-F238E27FC236}">
                <a16:creationId xmlns:a16="http://schemas.microsoft.com/office/drawing/2014/main" id="{C1470710-0843-6D76-653E-0CBEFB6E33B7}"/>
              </a:ext>
            </a:extLst>
          </p:cNvPr>
          <p:cNvGrpSpPr/>
          <p:nvPr/>
        </p:nvGrpSpPr>
        <p:grpSpPr>
          <a:xfrm>
            <a:off x="117700" y="6626381"/>
            <a:ext cx="3881688" cy="658290"/>
            <a:chOff x="129353" y="6904761"/>
            <a:chExt cx="3881688" cy="658290"/>
          </a:xfrm>
        </p:grpSpPr>
        <p:sp>
          <p:nvSpPr>
            <p:cNvPr id="186" name="TextBox 185">
              <a:extLst>
                <a:ext uri="{FF2B5EF4-FFF2-40B4-BE49-F238E27FC236}">
                  <a16:creationId xmlns:a16="http://schemas.microsoft.com/office/drawing/2014/main" id="{603EB862-8AC5-15A8-D999-59C189104458}"/>
                </a:ext>
              </a:extLst>
            </p:cNvPr>
            <p:cNvSpPr txBox="1"/>
            <p:nvPr/>
          </p:nvSpPr>
          <p:spPr>
            <a:xfrm>
              <a:off x="129353" y="6904761"/>
              <a:ext cx="995947" cy="600164"/>
            </a:xfrm>
            <a:prstGeom prst="rect">
              <a:avLst/>
            </a:prstGeom>
            <a:noFill/>
          </p:spPr>
          <p:txBody>
            <a:bodyPr wrap="square">
              <a:spAutoFit/>
            </a:bodyPr>
            <a:lstStyle/>
            <a:p>
              <a:pPr algn="ctr"/>
              <a:r>
                <a:rPr lang="en-US" sz="1100">
                  <a:latin typeface="Times New Roman" panose="02020603050405020304" pitchFamily="18" charset="0"/>
                  <a:cs typeface="Times New Roman" panose="02020603050405020304" pitchFamily="18" charset="0"/>
                </a:rPr>
                <a:t>Significant power consumption</a:t>
              </a:r>
            </a:p>
          </p:txBody>
        </p:sp>
        <p:sp>
          <p:nvSpPr>
            <p:cNvPr id="187" name="TextBox 186">
              <a:extLst>
                <a:ext uri="{FF2B5EF4-FFF2-40B4-BE49-F238E27FC236}">
                  <a16:creationId xmlns:a16="http://schemas.microsoft.com/office/drawing/2014/main" id="{44BD54C3-006D-2F6F-75AF-9A199691DDC6}"/>
                </a:ext>
              </a:extLst>
            </p:cNvPr>
            <p:cNvSpPr txBox="1"/>
            <p:nvPr/>
          </p:nvSpPr>
          <p:spPr>
            <a:xfrm>
              <a:off x="968402" y="6930336"/>
              <a:ext cx="925830" cy="600164"/>
            </a:xfrm>
            <a:prstGeom prst="rect">
              <a:avLst/>
            </a:prstGeom>
            <a:noFill/>
          </p:spPr>
          <p:txBody>
            <a:bodyPr wrap="square">
              <a:spAutoFit/>
            </a:bodyPr>
            <a:lstStyle/>
            <a:p>
              <a:pPr algn="ctr"/>
              <a:r>
                <a:rPr lang="en-US" sz="1100">
                  <a:latin typeface="Times New Roman" panose="02020603050405020304" pitchFamily="18" charset="0"/>
                  <a:cs typeface="Times New Roman" panose="02020603050405020304" pitchFamily="18" charset="0"/>
                </a:rPr>
                <a:t>High processing latency</a:t>
              </a:r>
            </a:p>
          </p:txBody>
        </p:sp>
        <p:sp>
          <p:nvSpPr>
            <p:cNvPr id="189" name="TextBox 188">
              <a:extLst>
                <a:ext uri="{FF2B5EF4-FFF2-40B4-BE49-F238E27FC236}">
                  <a16:creationId xmlns:a16="http://schemas.microsoft.com/office/drawing/2014/main" id="{A965745A-AE96-FCD9-FEBF-39646CC52815}"/>
                </a:ext>
              </a:extLst>
            </p:cNvPr>
            <p:cNvSpPr txBox="1"/>
            <p:nvPr/>
          </p:nvSpPr>
          <p:spPr>
            <a:xfrm>
              <a:off x="1763160" y="6950076"/>
              <a:ext cx="1020511" cy="600164"/>
            </a:xfrm>
            <a:prstGeom prst="rect">
              <a:avLst/>
            </a:prstGeom>
            <a:noFill/>
          </p:spPr>
          <p:txBody>
            <a:bodyPr wrap="square">
              <a:spAutoFit/>
            </a:bodyPr>
            <a:lstStyle/>
            <a:p>
              <a:pPr algn="ctr"/>
              <a:r>
                <a:rPr lang="en-US" sz="1100">
                  <a:latin typeface="Times New Roman" panose="02020603050405020304" pitchFamily="18" charset="0"/>
                  <a:cs typeface="Times New Roman" panose="02020603050405020304" pitchFamily="18" charset="0"/>
                </a:rPr>
                <a:t>Costly hardware requirements</a:t>
              </a:r>
            </a:p>
          </p:txBody>
        </p:sp>
        <p:sp>
          <p:nvSpPr>
            <p:cNvPr id="190" name="TextBox 189">
              <a:extLst>
                <a:ext uri="{FF2B5EF4-FFF2-40B4-BE49-F238E27FC236}">
                  <a16:creationId xmlns:a16="http://schemas.microsoft.com/office/drawing/2014/main" id="{2CCAF0C5-9BD6-B80A-7674-0BFA5B8DA305}"/>
                </a:ext>
              </a:extLst>
            </p:cNvPr>
            <p:cNvSpPr txBox="1"/>
            <p:nvPr/>
          </p:nvSpPr>
          <p:spPr>
            <a:xfrm>
              <a:off x="2694717" y="6962887"/>
              <a:ext cx="1316324" cy="600164"/>
            </a:xfrm>
            <a:prstGeom prst="rect">
              <a:avLst/>
            </a:prstGeom>
            <a:noFill/>
          </p:spPr>
          <p:txBody>
            <a:bodyPr wrap="square">
              <a:spAutoFit/>
            </a:bodyPr>
            <a:lstStyle/>
            <a:p>
              <a:pPr algn="ctr"/>
              <a:r>
                <a:rPr lang="en-US" sz="1100">
                  <a:latin typeface="Times New Roman" panose="02020603050405020304" pitchFamily="18" charset="0"/>
                  <a:cs typeface="Times New Roman" panose="02020603050405020304" pitchFamily="18" charset="0"/>
                </a:rPr>
                <a:t>Poor performance on constrained devices</a:t>
              </a:r>
            </a:p>
          </p:txBody>
        </p:sp>
      </p:grpSp>
      <p:sp>
        <p:nvSpPr>
          <p:cNvPr id="194" name="TextBox 193">
            <a:extLst>
              <a:ext uri="{FF2B5EF4-FFF2-40B4-BE49-F238E27FC236}">
                <a16:creationId xmlns:a16="http://schemas.microsoft.com/office/drawing/2014/main" id="{57F17582-5042-6954-779C-A433F94C3091}"/>
              </a:ext>
            </a:extLst>
          </p:cNvPr>
          <p:cNvSpPr txBox="1"/>
          <p:nvPr/>
        </p:nvSpPr>
        <p:spPr>
          <a:xfrm>
            <a:off x="353853" y="6422308"/>
            <a:ext cx="417767"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196" name="TextBox 195">
            <a:extLst>
              <a:ext uri="{FF2B5EF4-FFF2-40B4-BE49-F238E27FC236}">
                <a16:creationId xmlns:a16="http://schemas.microsoft.com/office/drawing/2014/main" id="{014EF9A0-A2AF-33EB-A51B-4FA113509A85}"/>
              </a:ext>
            </a:extLst>
          </p:cNvPr>
          <p:cNvSpPr txBox="1"/>
          <p:nvPr/>
        </p:nvSpPr>
        <p:spPr>
          <a:xfrm>
            <a:off x="1174539" y="6433178"/>
            <a:ext cx="492229"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198" name="TextBox 197">
            <a:extLst>
              <a:ext uri="{FF2B5EF4-FFF2-40B4-BE49-F238E27FC236}">
                <a16:creationId xmlns:a16="http://schemas.microsoft.com/office/drawing/2014/main" id="{F72F0D50-5E93-DC9E-0C4F-CCB279D86690}"/>
              </a:ext>
            </a:extLst>
          </p:cNvPr>
          <p:cNvSpPr txBox="1"/>
          <p:nvPr/>
        </p:nvSpPr>
        <p:spPr>
          <a:xfrm>
            <a:off x="2002427" y="6451473"/>
            <a:ext cx="437704"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200" name="TextBox 199">
            <a:extLst>
              <a:ext uri="{FF2B5EF4-FFF2-40B4-BE49-F238E27FC236}">
                <a16:creationId xmlns:a16="http://schemas.microsoft.com/office/drawing/2014/main" id="{A9A50BBE-8376-B81D-E9E9-311A7DB21754}"/>
              </a:ext>
            </a:extLst>
          </p:cNvPr>
          <p:cNvSpPr txBox="1"/>
          <p:nvPr/>
        </p:nvSpPr>
        <p:spPr>
          <a:xfrm>
            <a:off x="3137330" y="6447268"/>
            <a:ext cx="492229"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205" name="TextBox 204">
            <a:extLst>
              <a:ext uri="{FF2B5EF4-FFF2-40B4-BE49-F238E27FC236}">
                <a16:creationId xmlns:a16="http://schemas.microsoft.com/office/drawing/2014/main" id="{52466C21-FC2D-6136-89DC-F2588A036D4D}"/>
              </a:ext>
            </a:extLst>
          </p:cNvPr>
          <p:cNvSpPr txBox="1"/>
          <p:nvPr/>
        </p:nvSpPr>
        <p:spPr>
          <a:xfrm>
            <a:off x="1933751" y="7241577"/>
            <a:ext cx="2675917"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Proposed Edge AI Solution</a:t>
            </a:r>
          </a:p>
        </p:txBody>
      </p:sp>
      <p:sp>
        <p:nvSpPr>
          <p:cNvPr id="208" name="TextBox 207">
            <a:extLst>
              <a:ext uri="{FF2B5EF4-FFF2-40B4-BE49-F238E27FC236}">
                <a16:creationId xmlns:a16="http://schemas.microsoft.com/office/drawing/2014/main" id="{7CB02C1E-59E3-3C8F-4090-440CB9978F43}"/>
              </a:ext>
            </a:extLst>
          </p:cNvPr>
          <p:cNvSpPr txBox="1"/>
          <p:nvPr/>
        </p:nvSpPr>
        <p:spPr>
          <a:xfrm>
            <a:off x="54877" y="7493836"/>
            <a:ext cx="3062285" cy="261610"/>
          </a:xfrm>
          <a:prstGeom prst="rect">
            <a:avLst/>
          </a:prstGeom>
          <a:noFill/>
        </p:spPr>
        <p:txBody>
          <a:bodyPr wrap="square">
            <a:spAutoFit/>
          </a:bodyPr>
          <a:lstStyle/>
          <a:p>
            <a:pPr algn="l">
              <a:spcBef>
                <a:spcPts val="1875"/>
              </a:spcBef>
              <a:spcAft>
                <a:spcPts val="1125"/>
              </a:spcAft>
              <a:buNone/>
            </a:pPr>
            <a:r>
              <a:rPr lang="en-US" sz="1100" b="1" i="0">
                <a:effectLst/>
                <a:latin typeface="Times New Roman" panose="02020603050405020304" pitchFamily="18" charset="0"/>
                <a:cs typeface="Times New Roman" panose="02020603050405020304" pitchFamily="18" charset="0"/>
              </a:rPr>
              <a:t>🎯 Facial Landmark Detection Approach</a:t>
            </a:r>
          </a:p>
        </p:txBody>
      </p:sp>
      <p:sp>
        <p:nvSpPr>
          <p:cNvPr id="210" name="TextBox 209">
            <a:extLst>
              <a:ext uri="{FF2B5EF4-FFF2-40B4-BE49-F238E27FC236}">
                <a16:creationId xmlns:a16="http://schemas.microsoft.com/office/drawing/2014/main" id="{9213EB22-259A-26ED-8715-4D3CD0AE5FEF}"/>
              </a:ext>
            </a:extLst>
          </p:cNvPr>
          <p:cNvSpPr txBox="1"/>
          <p:nvPr/>
        </p:nvSpPr>
        <p:spPr>
          <a:xfrm>
            <a:off x="1508997" y="8189448"/>
            <a:ext cx="2448331" cy="261610"/>
          </a:xfrm>
          <a:prstGeom prst="rect">
            <a:avLst/>
          </a:prstGeom>
          <a:noFill/>
        </p:spPr>
        <p:txBody>
          <a:bodyPr wrap="square">
            <a:spAutoFit/>
          </a:bodyPr>
          <a:lstStyle/>
          <a:p>
            <a:pPr algn="l">
              <a:spcBef>
                <a:spcPts val="1875"/>
              </a:spcBef>
              <a:spcAft>
                <a:spcPts val="1125"/>
              </a:spcAft>
              <a:buNone/>
            </a:pPr>
            <a:r>
              <a:rPr lang="en-US" sz="1100" b="1" i="0">
                <a:effectLst/>
                <a:latin typeface="Times New Roman" panose="02020603050405020304" pitchFamily="18" charset="0"/>
                <a:cs typeface="Times New Roman" panose="02020603050405020304" pitchFamily="18" charset="0"/>
              </a:rPr>
              <a:t>⚡ Lightweight CNN Architecture</a:t>
            </a:r>
          </a:p>
        </p:txBody>
      </p:sp>
      <p:sp>
        <p:nvSpPr>
          <p:cNvPr id="212" name="TextBox 211">
            <a:extLst>
              <a:ext uri="{FF2B5EF4-FFF2-40B4-BE49-F238E27FC236}">
                <a16:creationId xmlns:a16="http://schemas.microsoft.com/office/drawing/2014/main" id="{E98951C7-E9B4-48DE-7C8E-F8B7C49BBAD0}"/>
              </a:ext>
            </a:extLst>
          </p:cNvPr>
          <p:cNvSpPr txBox="1"/>
          <p:nvPr/>
        </p:nvSpPr>
        <p:spPr>
          <a:xfrm>
            <a:off x="1442555" y="9905484"/>
            <a:ext cx="1401547" cy="261610"/>
          </a:xfrm>
          <a:prstGeom prst="rect">
            <a:avLst/>
          </a:prstGeom>
          <a:noFill/>
        </p:spPr>
        <p:txBody>
          <a:bodyPr wrap="square">
            <a:spAutoFit/>
          </a:bodyPr>
          <a:lstStyle/>
          <a:p>
            <a:pPr algn="l">
              <a:spcBef>
                <a:spcPts val="1875"/>
              </a:spcBef>
              <a:spcAft>
                <a:spcPts val="1125"/>
              </a:spcAft>
              <a:buNone/>
            </a:pPr>
            <a:r>
              <a:rPr lang="en-US" sz="1100" b="1" i="0">
                <a:effectLst/>
                <a:latin typeface="Times New Roman" panose="02020603050405020304" pitchFamily="18" charset="0"/>
                <a:cs typeface="Times New Roman" panose="02020603050405020304" pitchFamily="18" charset="0"/>
              </a:rPr>
              <a:t>Expected Impact</a:t>
            </a:r>
          </a:p>
        </p:txBody>
      </p:sp>
      <p:sp>
        <p:nvSpPr>
          <p:cNvPr id="215" name="TextBox 214">
            <a:extLst>
              <a:ext uri="{FF2B5EF4-FFF2-40B4-BE49-F238E27FC236}">
                <a16:creationId xmlns:a16="http://schemas.microsoft.com/office/drawing/2014/main" id="{A8308FCA-ED60-3154-73CC-ADF0DC9A7242}"/>
              </a:ext>
            </a:extLst>
          </p:cNvPr>
          <p:cNvSpPr txBox="1"/>
          <p:nvPr/>
        </p:nvSpPr>
        <p:spPr>
          <a:xfrm>
            <a:off x="-24240" y="10063124"/>
            <a:ext cx="4131429" cy="600164"/>
          </a:xfrm>
          <a:prstGeom prst="rect">
            <a:avLst/>
          </a:prstGeom>
          <a:noFill/>
        </p:spPr>
        <p:txBody>
          <a:bodyPr wrap="square">
            <a:spAutoFit/>
          </a:bodyPr>
          <a:lstStyle/>
          <a:p>
            <a:pPr marL="171450" indent="-11430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Enhanced road safety through effective driver monitoring.</a:t>
            </a:r>
          </a:p>
          <a:p>
            <a:pPr marL="171450" indent="-11430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Foundation for real-time computer vision on edge devices.</a:t>
            </a:r>
          </a:p>
          <a:p>
            <a:pPr marL="171450" indent="-11430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Autonomous operation for safety-critical systems</a:t>
            </a:r>
          </a:p>
        </p:txBody>
      </p:sp>
      <p:sp>
        <p:nvSpPr>
          <p:cNvPr id="217" name="TextBox 216">
            <a:extLst>
              <a:ext uri="{FF2B5EF4-FFF2-40B4-BE49-F238E27FC236}">
                <a16:creationId xmlns:a16="http://schemas.microsoft.com/office/drawing/2014/main" id="{BE236324-C397-11B9-67B1-0978EE7601CA}"/>
              </a:ext>
            </a:extLst>
          </p:cNvPr>
          <p:cNvSpPr txBox="1"/>
          <p:nvPr/>
        </p:nvSpPr>
        <p:spPr>
          <a:xfrm>
            <a:off x="-6757" y="7676868"/>
            <a:ext cx="4329606" cy="600164"/>
          </a:xfrm>
          <a:prstGeom prst="rect">
            <a:avLst/>
          </a:prstGeom>
          <a:noFill/>
        </p:spPr>
        <p:txBody>
          <a:bodyPr wrap="square">
            <a:spAutoFit/>
          </a:bodyPr>
          <a:lstStyle/>
          <a:p>
            <a:pPr marL="171450" indent="-114300">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Quantization:</a:t>
            </a:r>
            <a:r>
              <a:rPr lang="en-US" sz="1100">
                <a:latin typeface="Times New Roman" panose="02020603050405020304" pitchFamily="18" charset="0"/>
                <a:cs typeface="Times New Roman" panose="02020603050405020304" pitchFamily="18" charset="0"/>
              </a:rPr>
              <a:t> Reduced model size and computational load</a:t>
            </a:r>
          </a:p>
          <a:p>
            <a:pPr marL="171450" indent="-114300">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Real-time Analysis: </a:t>
            </a:r>
            <a:r>
              <a:rPr lang="en-US" sz="1100">
                <a:latin typeface="Times New Roman" panose="02020603050405020304" pitchFamily="18" charset="0"/>
                <a:cs typeface="Times New Roman" panose="02020603050405020304" pitchFamily="18" charset="0"/>
              </a:rPr>
              <a:t>Blink frequency, mouth opening, head tilt</a:t>
            </a:r>
          </a:p>
          <a:p>
            <a:pPr marL="171450" indent="-114300">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Early Detection:</a:t>
            </a:r>
            <a:r>
              <a:rPr lang="en-US" sz="1100">
                <a:latin typeface="Times New Roman" panose="02020603050405020304" pitchFamily="18" charset="0"/>
                <a:cs typeface="Times New Roman" panose="02020603050405020304" pitchFamily="18" charset="0"/>
              </a:rPr>
              <a:t> Identifies drowsiness signs before accidents</a:t>
            </a:r>
          </a:p>
        </p:txBody>
      </p:sp>
      <p:sp>
        <p:nvSpPr>
          <p:cNvPr id="219" name="TextBox 218">
            <a:extLst>
              <a:ext uri="{FF2B5EF4-FFF2-40B4-BE49-F238E27FC236}">
                <a16:creationId xmlns:a16="http://schemas.microsoft.com/office/drawing/2014/main" id="{E4F132C1-3259-EDF6-6693-F7791A8935A6}"/>
              </a:ext>
            </a:extLst>
          </p:cNvPr>
          <p:cNvSpPr txBox="1"/>
          <p:nvPr/>
        </p:nvSpPr>
        <p:spPr>
          <a:xfrm>
            <a:off x="77614" y="8349829"/>
            <a:ext cx="4131429" cy="261610"/>
          </a:xfrm>
          <a:prstGeom prst="rect">
            <a:avLst/>
          </a:prstGeom>
          <a:noFill/>
        </p:spPr>
        <p:txBody>
          <a:bodyPr wrap="square">
            <a:spAutoFit/>
          </a:bodyPr>
          <a:lstStyle/>
          <a:p>
            <a:pPr marL="228600" indent="-171450">
              <a:buFont typeface="Wingdings" panose="05000000000000000000" pitchFamily="2" charset="2"/>
              <a:buChar char="v"/>
            </a:pPr>
            <a:r>
              <a:rPr lang="en-US" sz="1100" b="1">
                <a:latin typeface="Times New Roman" panose="02020603050405020304" pitchFamily="18" charset="0"/>
                <a:cs typeface="Times New Roman" panose="02020603050405020304" pitchFamily="18" charset="0"/>
              </a:rPr>
              <a:t>Optimization Techniques:</a:t>
            </a:r>
          </a:p>
        </p:txBody>
      </p:sp>
      <p:sp>
        <p:nvSpPr>
          <p:cNvPr id="220" name="TextBox 219">
            <a:extLst>
              <a:ext uri="{FF2B5EF4-FFF2-40B4-BE49-F238E27FC236}">
                <a16:creationId xmlns:a16="http://schemas.microsoft.com/office/drawing/2014/main" id="{CD59B3D7-226C-FBB1-0B97-E9B6A6CBC4BA}"/>
              </a:ext>
            </a:extLst>
          </p:cNvPr>
          <p:cNvSpPr txBox="1"/>
          <p:nvPr/>
        </p:nvSpPr>
        <p:spPr>
          <a:xfrm>
            <a:off x="-6757" y="8512290"/>
            <a:ext cx="3991369" cy="600164"/>
          </a:xfrm>
          <a:prstGeom prst="rect">
            <a:avLst/>
          </a:prstGeom>
          <a:noFill/>
        </p:spPr>
        <p:txBody>
          <a:bodyPr wrap="square">
            <a:spAutoFit/>
          </a:bodyPr>
          <a:lstStyle/>
          <a:p>
            <a:pPr marL="171450" indent="-11430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Keduced model size and computational load</a:t>
            </a:r>
          </a:p>
          <a:p>
            <a:pPr marL="171450" indent="-11430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Eliminates unnecessary network connections</a:t>
            </a:r>
          </a:p>
          <a:p>
            <a:pPr marL="171450" indent="-114300">
              <a:buFont typeface="Arial" panose="020B0604020202020204" pitchFamily="34" charset="0"/>
              <a:buChar char="•"/>
            </a:pPr>
            <a:r>
              <a:rPr lang="en-US" sz="1100">
                <a:latin typeface="Times New Roman" panose="02020603050405020304" pitchFamily="18" charset="0"/>
                <a:cs typeface="Times New Roman" panose="02020603050405020304" pitchFamily="18" charset="0"/>
              </a:rPr>
              <a:t>Identifies drowsiness signs before accidents</a:t>
            </a:r>
          </a:p>
        </p:txBody>
      </p:sp>
      <p:sp>
        <p:nvSpPr>
          <p:cNvPr id="221" name="TextBox 220">
            <a:extLst>
              <a:ext uri="{FF2B5EF4-FFF2-40B4-BE49-F238E27FC236}">
                <a16:creationId xmlns:a16="http://schemas.microsoft.com/office/drawing/2014/main" id="{488F4E0E-9E86-66E4-1515-D868E6E35BFF}"/>
              </a:ext>
            </a:extLst>
          </p:cNvPr>
          <p:cNvSpPr txBox="1"/>
          <p:nvPr/>
        </p:nvSpPr>
        <p:spPr>
          <a:xfrm>
            <a:off x="1930489" y="9048705"/>
            <a:ext cx="2054124" cy="261610"/>
          </a:xfrm>
          <a:prstGeom prst="rect">
            <a:avLst/>
          </a:prstGeom>
          <a:noFill/>
        </p:spPr>
        <p:txBody>
          <a:bodyPr wrap="square">
            <a:spAutoFit/>
          </a:bodyPr>
          <a:lstStyle/>
          <a:p>
            <a:pPr marL="228600" indent="-171450">
              <a:buFont typeface="Wingdings" panose="05000000000000000000" pitchFamily="2" charset="2"/>
              <a:buChar char="v"/>
            </a:pPr>
            <a:r>
              <a:rPr lang="en-US" sz="1100" b="1">
                <a:latin typeface="Times New Roman" panose="02020603050405020304" pitchFamily="18" charset="0"/>
                <a:cs typeface="Times New Roman" panose="02020603050405020304" pitchFamily="18" charset="0"/>
              </a:rPr>
              <a:t>Edge Computing Benefits:</a:t>
            </a:r>
          </a:p>
        </p:txBody>
      </p:sp>
      <p:grpSp>
        <p:nvGrpSpPr>
          <p:cNvPr id="233" name="Group 232">
            <a:extLst>
              <a:ext uri="{FF2B5EF4-FFF2-40B4-BE49-F238E27FC236}">
                <a16:creationId xmlns:a16="http://schemas.microsoft.com/office/drawing/2014/main" id="{8B5B6CDE-408D-83EA-0EE0-C36BC8F91101}"/>
              </a:ext>
            </a:extLst>
          </p:cNvPr>
          <p:cNvGrpSpPr/>
          <p:nvPr/>
        </p:nvGrpSpPr>
        <p:grpSpPr>
          <a:xfrm>
            <a:off x="120584" y="9394529"/>
            <a:ext cx="3851332" cy="621331"/>
            <a:chOff x="52695" y="9300549"/>
            <a:chExt cx="3851332" cy="621331"/>
          </a:xfrm>
        </p:grpSpPr>
        <p:sp>
          <p:nvSpPr>
            <p:cNvPr id="226" name="TextBox 225">
              <a:extLst>
                <a:ext uri="{FF2B5EF4-FFF2-40B4-BE49-F238E27FC236}">
                  <a16:creationId xmlns:a16="http://schemas.microsoft.com/office/drawing/2014/main" id="{9EC93A42-6714-CE54-1856-9BB6F75DA5E8}"/>
                </a:ext>
              </a:extLst>
            </p:cNvPr>
            <p:cNvSpPr txBox="1"/>
            <p:nvPr/>
          </p:nvSpPr>
          <p:spPr>
            <a:xfrm>
              <a:off x="52695" y="9321716"/>
              <a:ext cx="1164979" cy="600164"/>
            </a:xfrm>
            <a:prstGeom prst="rect">
              <a:avLst/>
            </a:prstGeom>
            <a:noFill/>
          </p:spPr>
          <p:txBody>
            <a:bodyPr wrap="square">
              <a:spAutoFit/>
            </a:bodyPr>
            <a:lstStyle/>
            <a:p>
              <a:pPr algn="ctr"/>
              <a:r>
                <a:rPr lang="en-US" sz="1100">
                  <a:latin typeface="Times New Roman" panose="02020603050405020304" pitchFamily="18" charset="0"/>
                  <a:cs typeface="Times New Roman" panose="02020603050405020304" pitchFamily="18" charset="0"/>
                </a:rPr>
                <a:t>Minimal latency with immediate response</a:t>
              </a:r>
            </a:p>
          </p:txBody>
        </p:sp>
        <p:sp>
          <p:nvSpPr>
            <p:cNvPr id="227" name="TextBox 226">
              <a:extLst>
                <a:ext uri="{FF2B5EF4-FFF2-40B4-BE49-F238E27FC236}">
                  <a16:creationId xmlns:a16="http://schemas.microsoft.com/office/drawing/2014/main" id="{DCFABF0A-4E05-5387-DBC5-F6EEEC559B45}"/>
                </a:ext>
              </a:extLst>
            </p:cNvPr>
            <p:cNvSpPr txBox="1"/>
            <p:nvPr/>
          </p:nvSpPr>
          <p:spPr>
            <a:xfrm>
              <a:off x="1125300" y="9300549"/>
              <a:ext cx="1004715" cy="600164"/>
            </a:xfrm>
            <a:prstGeom prst="rect">
              <a:avLst/>
            </a:prstGeom>
            <a:noFill/>
          </p:spPr>
          <p:txBody>
            <a:bodyPr wrap="square">
              <a:spAutoFit/>
            </a:bodyPr>
            <a:lstStyle/>
            <a:p>
              <a:pPr marL="57150" algn="ctr"/>
              <a:r>
                <a:rPr lang="en-US" sz="1100">
                  <a:latin typeface="Times New Roman" panose="02020603050405020304" pitchFamily="18" charset="0"/>
                  <a:cs typeface="Times New Roman" panose="02020603050405020304" pitchFamily="18" charset="0"/>
                </a:rPr>
                <a:t>Optimal power efficiency</a:t>
              </a:r>
            </a:p>
          </p:txBody>
        </p:sp>
        <p:sp>
          <p:nvSpPr>
            <p:cNvPr id="228" name="TextBox 227">
              <a:extLst>
                <a:ext uri="{FF2B5EF4-FFF2-40B4-BE49-F238E27FC236}">
                  <a16:creationId xmlns:a16="http://schemas.microsoft.com/office/drawing/2014/main" id="{BCF51E49-9449-425C-C4BE-F0CF84A2BEA2}"/>
                </a:ext>
              </a:extLst>
            </p:cNvPr>
            <p:cNvSpPr txBox="1"/>
            <p:nvPr/>
          </p:nvSpPr>
          <p:spPr>
            <a:xfrm>
              <a:off x="2034093" y="9310404"/>
              <a:ext cx="1004715" cy="600164"/>
            </a:xfrm>
            <a:prstGeom prst="rect">
              <a:avLst/>
            </a:prstGeom>
            <a:noFill/>
          </p:spPr>
          <p:txBody>
            <a:bodyPr wrap="square">
              <a:spAutoFit/>
            </a:bodyPr>
            <a:lstStyle/>
            <a:p>
              <a:pPr marL="57150" algn="ctr"/>
              <a:r>
                <a:rPr lang="en-US" sz="1100">
                  <a:latin typeface="Times New Roman" panose="02020603050405020304" pitchFamily="18" charset="0"/>
                  <a:cs typeface="Times New Roman" panose="02020603050405020304" pitchFamily="18" charset="0"/>
                </a:rPr>
                <a:t>No cloud connectivity required</a:t>
              </a:r>
            </a:p>
          </p:txBody>
        </p:sp>
        <p:sp>
          <p:nvSpPr>
            <p:cNvPr id="229" name="TextBox 228">
              <a:extLst>
                <a:ext uri="{FF2B5EF4-FFF2-40B4-BE49-F238E27FC236}">
                  <a16:creationId xmlns:a16="http://schemas.microsoft.com/office/drawing/2014/main" id="{E2B219AC-D63F-48F0-AE6B-8DF948E26D03}"/>
                </a:ext>
              </a:extLst>
            </p:cNvPr>
            <p:cNvSpPr txBox="1"/>
            <p:nvPr/>
          </p:nvSpPr>
          <p:spPr>
            <a:xfrm>
              <a:off x="2936952" y="9310404"/>
              <a:ext cx="967075" cy="600164"/>
            </a:xfrm>
            <a:prstGeom prst="rect">
              <a:avLst/>
            </a:prstGeom>
            <a:noFill/>
          </p:spPr>
          <p:txBody>
            <a:bodyPr wrap="square">
              <a:spAutoFit/>
            </a:bodyPr>
            <a:lstStyle/>
            <a:p>
              <a:pPr marL="57150" algn="ctr"/>
              <a:r>
                <a:rPr lang="en-US" sz="1100">
                  <a:latin typeface="Times New Roman" panose="02020603050405020304" pitchFamily="18" charset="0"/>
                  <a:cs typeface="Times New Roman" panose="02020603050405020304" pitchFamily="18" charset="0"/>
                </a:rPr>
                <a:t>Cost</a:t>
              </a:r>
            </a:p>
            <a:p>
              <a:pPr marL="57150" algn="ctr"/>
              <a:r>
                <a:rPr lang="en-US" sz="1100">
                  <a:latin typeface="Times New Roman" panose="02020603050405020304" pitchFamily="18" charset="0"/>
                  <a:cs typeface="Times New Roman" panose="02020603050405020304" pitchFamily="18" charset="0"/>
                </a:rPr>
                <a:t>effective deployment</a:t>
              </a:r>
            </a:p>
          </p:txBody>
        </p:sp>
      </p:grpSp>
      <p:grpSp>
        <p:nvGrpSpPr>
          <p:cNvPr id="3" name="Group 2">
            <a:extLst>
              <a:ext uri="{FF2B5EF4-FFF2-40B4-BE49-F238E27FC236}">
                <a16:creationId xmlns:a16="http://schemas.microsoft.com/office/drawing/2014/main" id="{C6EDA7AB-4CAB-F34B-F85F-C20460E6EFAF}"/>
              </a:ext>
            </a:extLst>
          </p:cNvPr>
          <p:cNvGrpSpPr/>
          <p:nvPr/>
        </p:nvGrpSpPr>
        <p:grpSpPr>
          <a:xfrm>
            <a:off x="501600" y="9179398"/>
            <a:ext cx="3165890" cy="351312"/>
            <a:chOff x="501600" y="9211148"/>
            <a:chExt cx="3165890" cy="351312"/>
          </a:xfrm>
        </p:grpSpPr>
        <p:sp>
          <p:nvSpPr>
            <p:cNvPr id="235" name="TextBox 234">
              <a:extLst>
                <a:ext uri="{FF2B5EF4-FFF2-40B4-BE49-F238E27FC236}">
                  <a16:creationId xmlns:a16="http://schemas.microsoft.com/office/drawing/2014/main" id="{F7AE7AD1-8A9A-26FE-200C-07A985F31EF3}"/>
                </a:ext>
              </a:extLst>
            </p:cNvPr>
            <p:cNvSpPr txBox="1"/>
            <p:nvPr/>
          </p:nvSpPr>
          <p:spPr>
            <a:xfrm>
              <a:off x="501600" y="9211148"/>
              <a:ext cx="402217"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237" name="TextBox 236">
              <a:extLst>
                <a:ext uri="{FF2B5EF4-FFF2-40B4-BE49-F238E27FC236}">
                  <a16:creationId xmlns:a16="http://schemas.microsoft.com/office/drawing/2014/main" id="{48101068-6171-7392-EAF3-0C8B7FA09691}"/>
                </a:ext>
              </a:extLst>
            </p:cNvPr>
            <p:cNvSpPr txBox="1"/>
            <p:nvPr/>
          </p:nvSpPr>
          <p:spPr>
            <a:xfrm>
              <a:off x="1531620" y="9227998"/>
              <a:ext cx="311862"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239" name="TextBox 238">
              <a:extLst>
                <a:ext uri="{FF2B5EF4-FFF2-40B4-BE49-F238E27FC236}">
                  <a16:creationId xmlns:a16="http://schemas.microsoft.com/office/drawing/2014/main" id="{BC0F87BD-039A-4B77-539E-23D230BE132C}"/>
                </a:ext>
              </a:extLst>
            </p:cNvPr>
            <p:cNvSpPr txBox="1"/>
            <p:nvPr/>
          </p:nvSpPr>
          <p:spPr>
            <a:xfrm>
              <a:off x="2427857" y="9239295"/>
              <a:ext cx="380431"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sp>
          <p:nvSpPr>
            <p:cNvPr id="241" name="TextBox 240">
              <a:extLst>
                <a:ext uri="{FF2B5EF4-FFF2-40B4-BE49-F238E27FC236}">
                  <a16:creationId xmlns:a16="http://schemas.microsoft.com/office/drawing/2014/main" id="{3B7BA67D-DD90-36E1-8277-127D8BC0EF75}"/>
                </a:ext>
              </a:extLst>
            </p:cNvPr>
            <p:cNvSpPr txBox="1"/>
            <p:nvPr/>
          </p:nvSpPr>
          <p:spPr>
            <a:xfrm>
              <a:off x="3289658" y="9239295"/>
              <a:ext cx="377832" cy="323165"/>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a:t>
              </a:r>
            </a:p>
          </p:txBody>
        </p:sp>
      </p:grpSp>
      <p:sp>
        <p:nvSpPr>
          <p:cNvPr id="244" name="TextBox 243">
            <a:extLst>
              <a:ext uri="{FF2B5EF4-FFF2-40B4-BE49-F238E27FC236}">
                <a16:creationId xmlns:a16="http://schemas.microsoft.com/office/drawing/2014/main" id="{B7F30A13-B2D8-6138-1F0A-26611AF46324}"/>
              </a:ext>
            </a:extLst>
          </p:cNvPr>
          <p:cNvSpPr txBox="1"/>
          <p:nvPr/>
        </p:nvSpPr>
        <p:spPr>
          <a:xfrm>
            <a:off x="3120603" y="8516481"/>
            <a:ext cx="621839" cy="584775"/>
          </a:xfrm>
          <a:prstGeom prst="rect">
            <a:avLst/>
          </a:prstGeom>
          <a:noFill/>
        </p:spPr>
        <p:txBody>
          <a:bodyPr wrap="square">
            <a:spAutoFit/>
          </a:bodyPr>
          <a:lstStyle/>
          <a:p>
            <a:r>
              <a:rPr lang="en-US" sz="3200">
                <a:latin typeface="Times New Roman" panose="02020603050405020304" pitchFamily="18" charset="0"/>
                <a:cs typeface="Times New Roman" panose="02020603050405020304" pitchFamily="18" charset="0"/>
              </a:rPr>
              <a:t>⚖️</a:t>
            </a:r>
          </a:p>
        </p:txBody>
      </p:sp>
      <p:sp>
        <p:nvSpPr>
          <p:cNvPr id="245" name="Flowchart: Process 244">
            <a:extLst>
              <a:ext uri="{FF2B5EF4-FFF2-40B4-BE49-F238E27FC236}">
                <a16:creationId xmlns:a16="http://schemas.microsoft.com/office/drawing/2014/main" id="{5DE3E440-CF46-66B4-E76E-FDAB756F22B0}"/>
              </a:ext>
            </a:extLst>
          </p:cNvPr>
          <p:cNvSpPr/>
          <p:nvPr/>
        </p:nvSpPr>
        <p:spPr>
          <a:xfrm>
            <a:off x="4209453" y="9200430"/>
            <a:ext cx="1829096" cy="200239"/>
          </a:xfrm>
          <a:prstGeom prst="flowChartProcess">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6" name="TextBox 245">
            <a:extLst>
              <a:ext uri="{FF2B5EF4-FFF2-40B4-BE49-F238E27FC236}">
                <a16:creationId xmlns:a16="http://schemas.microsoft.com/office/drawing/2014/main" id="{2660EC47-EA8A-6C79-0A9C-753C276092DA}"/>
              </a:ext>
            </a:extLst>
          </p:cNvPr>
          <p:cNvSpPr txBox="1"/>
          <p:nvPr/>
        </p:nvSpPr>
        <p:spPr>
          <a:xfrm>
            <a:off x="4182893" y="9162913"/>
            <a:ext cx="2064559" cy="276999"/>
          </a:xfrm>
          <a:prstGeom prst="rect">
            <a:avLst/>
          </a:prstGeom>
          <a:noFill/>
        </p:spPr>
        <p:txBody>
          <a:bodyPr wrap="square">
            <a:spAutoFit/>
          </a:bodyPr>
          <a:lstStyle>
            <a:defPPr>
              <a:defRPr lang="en-US"/>
            </a:defPPr>
            <a:lvl1pPr algn="just">
              <a:defRPr sz="1200" b="1"/>
            </a:lvl1pPr>
          </a:lstStyle>
          <a:p>
            <a:r>
              <a:rPr lang="en-US">
                <a:latin typeface="Times New Roman" panose="02020603050405020304" pitchFamily="18" charset="0"/>
                <a:cs typeface="Times New Roman" panose="02020603050405020304" pitchFamily="18" charset="0"/>
              </a:rPr>
              <a:t>Benmark platform</a:t>
            </a:r>
            <a:endParaRPr lang="en-US" dirty="0">
              <a:latin typeface="Times New Roman" panose="02020603050405020304" pitchFamily="18" charset="0"/>
              <a:cs typeface="Times New Roman" panose="02020603050405020304" pitchFamily="18" charset="0"/>
            </a:endParaRPr>
          </a:p>
        </p:txBody>
      </p:sp>
      <p:pic>
        <p:nvPicPr>
          <p:cNvPr id="250" name="Picture 249" descr="A logo with a black background&#10;&#10;AI-generated content may be incorrect.">
            <a:extLst>
              <a:ext uri="{FF2B5EF4-FFF2-40B4-BE49-F238E27FC236}">
                <a16:creationId xmlns:a16="http://schemas.microsoft.com/office/drawing/2014/main" id="{E658147A-9587-C722-530F-8A6C9F5844A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557284" y="-183376"/>
            <a:ext cx="1498488" cy="1498488"/>
          </a:xfrm>
          <a:prstGeom prst="rect">
            <a:avLst/>
          </a:prstGeom>
        </p:spPr>
      </p:pic>
      <p:pic>
        <p:nvPicPr>
          <p:cNvPr id="252" name="Picture 251" descr="A logo with hands holding a book and a flame&#10;&#10;AI-generated content may be incorrect.">
            <a:extLst>
              <a:ext uri="{FF2B5EF4-FFF2-40B4-BE49-F238E27FC236}">
                <a16:creationId xmlns:a16="http://schemas.microsoft.com/office/drawing/2014/main" id="{75B120F7-4A37-475F-1948-5942BC5FB3B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338" y="-49402"/>
            <a:ext cx="1162358" cy="1162358"/>
          </a:xfrm>
          <a:prstGeom prst="rect">
            <a:avLst/>
          </a:prstGeom>
        </p:spPr>
      </p:pic>
      <p:sp>
        <p:nvSpPr>
          <p:cNvPr id="254" name="TextBox 253">
            <a:extLst>
              <a:ext uri="{FF2B5EF4-FFF2-40B4-BE49-F238E27FC236}">
                <a16:creationId xmlns:a16="http://schemas.microsoft.com/office/drawing/2014/main" id="{E0C6856B-7211-7CF4-5725-BCD6DAE01CF8}"/>
              </a:ext>
            </a:extLst>
          </p:cNvPr>
          <p:cNvSpPr txBox="1"/>
          <p:nvPr/>
        </p:nvSpPr>
        <p:spPr>
          <a:xfrm>
            <a:off x="1576025" y="-99737"/>
            <a:ext cx="11967301" cy="861774"/>
          </a:xfrm>
          <a:prstGeom prst="rect">
            <a:avLst/>
          </a:prstGeom>
          <a:noFill/>
        </p:spPr>
        <p:txBody>
          <a:bodyPr wrap="square">
            <a:spAutoFit/>
          </a:bodyPr>
          <a:lstStyle/>
          <a:p>
            <a:pPr algn="ctr">
              <a:spcBef>
                <a:spcPts val="600"/>
              </a:spcBef>
              <a:spcAft>
                <a:spcPts val="600"/>
              </a:spcAft>
              <a:tabLst>
                <a:tab pos="857250" algn="l"/>
              </a:tabLst>
            </a:pPr>
            <a:r>
              <a:rPr lang="en-US" sz="2000" b="1">
                <a:solidFill>
                  <a:srgbClr val="0070C0"/>
                </a:solidFill>
                <a:latin typeface="Times New Roman" panose="02020603050405020304" pitchFamily="18" charset="0"/>
                <a:ea typeface="Arial" panose="020B0604020202020204" pitchFamily="34" charset="0"/>
                <a:cs typeface="Times New Roman" panose="02020603050405020304" pitchFamily="18" charset="0"/>
              </a:rPr>
              <a:t>FACIAL LANDMARK DETECTION </a:t>
            </a:r>
          </a:p>
          <a:p>
            <a:pPr algn="ctr">
              <a:spcBef>
                <a:spcPts val="600"/>
              </a:spcBef>
              <a:spcAft>
                <a:spcPts val="600"/>
              </a:spcAft>
              <a:tabLst>
                <a:tab pos="857250" algn="l"/>
              </a:tabLst>
            </a:pPr>
            <a:r>
              <a:rPr lang="en-US" sz="2000" b="1">
                <a:solidFill>
                  <a:srgbClr val="0070C0"/>
                </a:solidFill>
                <a:latin typeface="Times New Roman" panose="02020603050405020304" pitchFamily="18" charset="0"/>
                <a:ea typeface="Arial" panose="020B0604020202020204" pitchFamily="34" charset="0"/>
                <a:cs typeface="Times New Roman" panose="02020603050405020304" pitchFamily="18" charset="0"/>
              </a:rPr>
              <a:t>ON MULTIPLE PLATFORMS USING QUANTIZED MOBILENETV2 FOR EDGE AI APPLICATIONS</a:t>
            </a:r>
          </a:p>
        </p:txBody>
      </p:sp>
      <p:sp>
        <p:nvSpPr>
          <p:cNvPr id="255" name="TextBox 254">
            <a:extLst>
              <a:ext uri="{FF2B5EF4-FFF2-40B4-BE49-F238E27FC236}">
                <a16:creationId xmlns:a16="http://schemas.microsoft.com/office/drawing/2014/main" id="{CA91A0B3-0D59-E98D-3511-02D62C0AD7BE}"/>
              </a:ext>
            </a:extLst>
          </p:cNvPr>
          <p:cNvSpPr txBox="1"/>
          <p:nvPr/>
        </p:nvSpPr>
        <p:spPr>
          <a:xfrm>
            <a:off x="2868630" y="662216"/>
            <a:ext cx="9382091" cy="307777"/>
          </a:xfrm>
          <a:prstGeom prst="rect">
            <a:avLst/>
          </a:prstGeom>
          <a:noFill/>
        </p:spPr>
        <p:txBody>
          <a:bodyPr wrap="square">
            <a:spAutoFit/>
          </a:bodyPr>
          <a:lstStyle/>
          <a:p>
            <a:r>
              <a:rPr lang="en-US" sz="1400">
                <a:latin typeface="Times New Roman" panose="02020603050405020304" pitchFamily="18" charset="0"/>
                <a:cs typeface="Times New Roman" panose="02020603050405020304" pitchFamily="18" charset="0"/>
              </a:rPr>
              <a:t>Do Manh Dung, Dang Trung Nghia, Faculty of International Education, HCMC University of Technology and Education</a:t>
            </a:r>
          </a:p>
        </p:txBody>
      </p:sp>
      <p:sp>
        <p:nvSpPr>
          <p:cNvPr id="7" name="TextBox 6">
            <a:extLst>
              <a:ext uri="{FF2B5EF4-FFF2-40B4-BE49-F238E27FC236}">
                <a16:creationId xmlns:a16="http://schemas.microsoft.com/office/drawing/2014/main" id="{F97E674B-F08F-83D8-582A-A0038540043A}"/>
              </a:ext>
            </a:extLst>
          </p:cNvPr>
          <p:cNvSpPr txBox="1"/>
          <p:nvPr/>
        </p:nvSpPr>
        <p:spPr>
          <a:xfrm>
            <a:off x="5939691" y="856898"/>
            <a:ext cx="3239969" cy="307777"/>
          </a:xfrm>
          <a:prstGeom prst="rect">
            <a:avLst/>
          </a:prstGeom>
          <a:noFill/>
        </p:spPr>
        <p:txBody>
          <a:bodyPr wrap="square">
            <a:spAutoFit/>
          </a:bodyPr>
          <a:lstStyle/>
          <a:p>
            <a:r>
              <a:rPr lang="en-US" sz="1400">
                <a:latin typeface="Times New Roman" panose="02020603050405020304" pitchFamily="18" charset="0"/>
                <a:cs typeface="Times New Roman" panose="02020603050405020304" pitchFamily="18" charset="0"/>
              </a:rPr>
              <a:t>Supervisor: PhD. Pham Van Khoa</a:t>
            </a:r>
          </a:p>
        </p:txBody>
      </p:sp>
      <p:pic>
        <p:nvPicPr>
          <p:cNvPr id="22" name="Picture 4">
            <a:extLst>
              <a:ext uri="{FF2B5EF4-FFF2-40B4-BE49-F238E27FC236}">
                <a16:creationId xmlns:a16="http://schemas.microsoft.com/office/drawing/2014/main" id="{23A6687B-0704-6D8C-ACFE-F181E0E3DE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78282" y="5507639"/>
            <a:ext cx="713556" cy="71355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ace Mask Detection by Facial Recognition - GREKKOM">
            <a:extLst>
              <a:ext uri="{FF2B5EF4-FFF2-40B4-BE49-F238E27FC236}">
                <a16:creationId xmlns:a16="http://schemas.microsoft.com/office/drawing/2014/main" id="{0ECA61B3-673C-19ED-DE4E-709C4BC56D8D}"/>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13406" r="13838"/>
          <a:stretch>
            <a:fillRect/>
          </a:stretch>
        </p:blipFill>
        <p:spPr bwMode="auto">
          <a:xfrm>
            <a:off x="1157533" y="5449866"/>
            <a:ext cx="747845" cy="68870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a:extLst>
              <a:ext uri="{FF2B5EF4-FFF2-40B4-BE49-F238E27FC236}">
                <a16:creationId xmlns:a16="http://schemas.microsoft.com/office/drawing/2014/main" id="{27160BFF-525D-DFE5-6C8C-B94A3CC1623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6697" y="5473423"/>
            <a:ext cx="752464" cy="75246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a:extLst>
              <a:ext uri="{FF2B5EF4-FFF2-40B4-BE49-F238E27FC236}">
                <a16:creationId xmlns:a16="http://schemas.microsoft.com/office/drawing/2014/main" id="{A427D726-8495-DF2C-B590-5464C5D63C1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368" y="5444534"/>
            <a:ext cx="744979" cy="70528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90554BE-5AB5-AEB7-AED5-2625C8DF39DC}"/>
              </a:ext>
            </a:extLst>
          </p:cNvPr>
          <p:cNvSpPr txBox="1"/>
          <p:nvPr/>
        </p:nvSpPr>
        <p:spPr>
          <a:xfrm>
            <a:off x="120584" y="5199699"/>
            <a:ext cx="895381"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Drowsiness</a:t>
            </a:r>
          </a:p>
        </p:txBody>
      </p:sp>
      <p:sp>
        <p:nvSpPr>
          <p:cNvPr id="32" name="TextBox 31">
            <a:extLst>
              <a:ext uri="{FF2B5EF4-FFF2-40B4-BE49-F238E27FC236}">
                <a16:creationId xmlns:a16="http://schemas.microsoft.com/office/drawing/2014/main" id="{457FEDD2-E961-0EA8-97B5-9FF16FF7A828}"/>
              </a:ext>
            </a:extLst>
          </p:cNvPr>
          <p:cNvSpPr txBox="1"/>
          <p:nvPr/>
        </p:nvSpPr>
        <p:spPr>
          <a:xfrm>
            <a:off x="2069925" y="5239223"/>
            <a:ext cx="3045898" cy="261610"/>
          </a:xfrm>
          <a:prstGeom prst="rect">
            <a:avLst/>
          </a:prstGeom>
          <a:noFill/>
        </p:spPr>
        <p:txBody>
          <a:bodyPr wrap="square">
            <a:spAutoFit/>
          </a:bodyPr>
          <a:lstStyle/>
          <a:p>
            <a:pPr algn="ctr"/>
            <a:r>
              <a:rPr lang="en-US" sz="1100" b="1">
                <a:latin typeface="Times New Roman" panose="02020603050405020304" pitchFamily="18" charset="0"/>
                <a:cs typeface="Times New Roman" panose="02020603050405020304" pitchFamily="18" charset="0"/>
              </a:rPr>
              <a:t>Face Unlock</a:t>
            </a:r>
          </a:p>
        </p:txBody>
      </p:sp>
      <p:sp>
        <p:nvSpPr>
          <p:cNvPr id="33" name="TextBox 32">
            <a:extLst>
              <a:ext uri="{FF2B5EF4-FFF2-40B4-BE49-F238E27FC236}">
                <a16:creationId xmlns:a16="http://schemas.microsoft.com/office/drawing/2014/main" id="{8C7AE3C4-1B79-39A0-AE26-8BD9A76DDA88}"/>
              </a:ext>
            </a:extLst>
          </p:cNvPr>
          <p:cNvSpPr txBox="1"/>
          <p:nvPr/>
        </p:nvSpPr>
        <p:spPr>
          <a:xfrm>
            <a:off x="2029537" y="5224836"/>
            <a:ext cx="1727901"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Gaze Tracking</a:t>
            </a:r>
          </a:p>
        </p:txBody>
      </p:sp>
      <p:sp>
        <p:nvSpPr>
          <p:cNvPr id="34" name="TextBox 33">
            <a:extLst>
              <a:ext uri="{FF2B5EF4-FFF2-40B4-BE49-F238E27FC236}">
                <a16:creationId xmlns:a16="http://schemas.microsoft.com/office/drawing/2014/main" id="{49C140FC-7F5C-6F07-F626-5E43F3E776C8}"/>
              </a:ext>
            </a:extLst>
          </p:cNvPr>
          <p:cNvSpPr txBox="1"/>
          <p:nvPr/>
        </p:nvSpPr>
        <p:spPr>
          <a:xfrm>
            <a:off x="975798" y="5218749"/>
            <a:ext cx="2617076"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Mask Detection</a:t>
            </a:r>
          </a:p>
        </p:txBody>
      </p:sp>
      <p:sp>
        <p:nvSpPr>
          <p:cNvPr id="36" name="TextBox 35">
            <a:extLst>
              <a:ext uri="{FF2B5EF4-FFF2-40B4-BE49-F238E27FC236}">
                <a16:creationId xmlns:a16="http://schemas.microsoft.com/office/drawing/2014/main" id="{7CD65D50-0682-0624-0C54-3E63D5B5DB30}"/>
              </a:ext>
            </a:extLst>
          </p:cNvPr>
          <p:cNvSpPr txBox="1"/>
          <p:nvPr/>
        </p:nvSpPr>
        <p:spPr>
          <a:xfrm>
            <a:off x="5167933" y="9357448"/>
            <a:ext cx="1168045"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FPS calculation</a:t>
            </a:r>
          </a:p>
        </p:txBody>
      </p:sp>
      <p:sp>
        <p:nvSpPr>
          <p:cNvPr id="37" name="TextBox 36">
            <a:extLst>
              <a:ext uri="{FF2B5EF4-FFF2-40B4-BE49-F238E27FC236}">
                <a16:creationId xmlns:a16="http://schemas.microsoft.com/office/drawing/2014/main" id="{D418E626-3B43-E727-2BD3-F501AF74E19C}"/>
              </a:ext>
            </a:extLst>
          </p:cNvPr>
          <p:cNvSpPr txBox="1"/>
          <p:nvPr/>
        </p:nvSpPr>
        <p:spPr>
          <a:xfrm>
            <a:off x="7926876" y="9153668"/>
            <a:ext cx="1629723" cy="261610"/>
          </a:xfrm>
          <a:prstGeom prst="rect">
            <a:avLst/>
          </a:prstGeom>
          <a:noFill/>
        </p:spPr>
        <p:txBody>
          <a:bodyPr wrap="square">
            <a:spAutoFit/>
          </a:bodyPr>
          <a:lstStyle/>
          <a:p>
            <a:r>
              <a:rPr lang="en-US" sz="1100" b="1">
                <a:latin typeface="Times New Roman" panose="02020603050405020304" pitchFamily="18" charset="0"/>
                <a:cs typeface="Times New Roman" panose="02020603050405020304" pitchFamily="18" charset="0"/>
              </a:rPr>
              <a:t>Power measurement</a:t>
            </a:r>
          </a:p>
        </p:txBody>
      </p:sp>
      <p:sp>
        <p:nvSpPr>
          <p:cNvPr id="38" name="TextBox 37">
            <a:extLst>
              <a:ext uri="{FF2B5EF4-FFF2-40B4-BE49-F238E27FC236}">
                <a16:creationId xmlns:a16="http://schemas.microsoft.com/office/drawing/2014/main" id="{36541CFB-DDFA-5D8A-882E-AE0FD8C4F296}"/>
              </a:ext>
            </a:extLst>
          </p:cNvPr>
          <p:cNvSpPr txBox="1"/>
          <p:nvPr/>
        </p:nvSpPr>
        <p:spPr>
          <a:xfrm>
            <a:off x="8778250" y="9325264"/>
            <a:ext cx="1629723" cy="246221"/>
          </a:xfrm>
          <a:prstGeom prst="rect">
            <a:avLst/>
          </a:prstGeom>
          <a:noFill/>
        </p:spPr>
        <p:txBody>
          <a:bodyPr wrap="square">
            <a:spAutoFit/>
          </a:bodyPr>
          <a:lstStyle/>
          <a:p>
            <a:r>
              <a:rPr lang="en-US" sz="1000" b="1">
                <a:latin typeface="Times New Roman" panose="02020603050405020304" pitchFamily="18" charset="0"/>
                <a:cs typeface="Times New Roman" panose="02020603050405020304" pitchFamily="18" charset="0"/>
              </a:rPr>
              <a:t>INA219</a:t>
            </a:r>
          </a:p>
        </p:txBody>
      </p:sp>
    </p:spTree>
    <p:extLst>
      <p:ext uri="{BB962C8B-B14F-4D97-AF65-F5344CB8AC3E}">
        <p14:creationId xmlns:p14="http://schemas.microsoft.com/office/powerpoint/2010/main" val="18950234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592</TotalTime>
  <Words>736</Words>
  <Application>Microsoft Office PowerPoint</Application>
  <PresentationFormat>Custom</PresentationFormat>
  <Paragraphs>133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Dũng Đỗ Mạnh</dc:creator>
  <cp:lastModifiedBy>Dũng Đỗ Mạnh</cp:lastModifiedBy>
  <cp:revision>23</cp:revision>
  <dcterms:created xsi:type="dcterms:W3CDTF">2025-07-10T10:55:01Z</dcterms:created>
  <dcterms:modified xsi:type="dcterms:W3CDTF">2025-07-12T16:38:13Z</dcterms:modified>
</cp:coreProperties>
</file>