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81" r:id="rId5"/>
    <p:sldId id="282" r:id="rId6"/>
    <p:sldId id="276" r:id="rId7"/>
    <p:sldId id="288" r:id="rId8"/>
    <p:sldId id="289" r:id="rId9"/>
    <p:sldId id="268" r:id="rId10"/>
    <p:sldId id="263" r:id="rId11"/>
    <p:sldId id="269"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92" autoAdjust="0"/>
  </p:normalViewPr>
  <p:slideViewPr>
    <p:cSldViewPr>
      <p:cViewPr varScale="1">
        <p:scale>
          <a:sx n="78" d="100"/>
          <a:sy n="78" d="100"/>
        </p:scale>
        <p:origin x="-1734" y="-90"/>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324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07E14-4F21-4F33-ACE2-9C1E4552161F}" type="datetimeFigureOut">
              <a:rPr lang="en-US" smtClean="0"/>
              <a:pPr/>
              <a:t>12/7/2011</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C7A8F-0621-410F-A12B-DFEC786B7DEC}"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a:t>
            </a:r>
            <a:r>
              <a:rPr lang="en-GB" baseline="30000" dirty="0" smtClean="0"/>
              <a:t>st</a:t>
            </a:r>
            <a:r>
              <a:rPr lang="en-GB" dirty="0" smtClean="0"/>
              <a:t>:BCIs are often aimed at assisting, augmenting, or repairing human cognitive or sensory-motor functions</a:t>
            </a:r>
            <a:r>
              <a:rPr lang="en-GB"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8CC7A8F-0621-410F-A12B-DFEC786B7DEC}" type="slidenum">
              <a:rPr lang="en-GB" smtClean="0"/>
              <a:pPr/>
              <a:t>3</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EEG-</a:t>
            </a:r>
            <a:r>
              <a:rPr lang="en-GB" sz="1200" i="0" kern="1200" dirty="0" smtClean="0">
                <a:solidFill>
                  <a:schemeClr val="tx1"/>
                </a:solidFill>
                <a:latin typeface="+mn-lt"/>
                <a:ea typeface="+mn-ea"/>
                <a:cs typeface="+mn-cs"/>
              </a:rPr>
              <a:t>The brain is made up of about 100 billion nerve cells, or neurons, which emit an electrical impulse when interacting. The headset implements a technology known as non-invasive electroencephalography (EEG) to read the neural activity.</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ECoG- </a:t>
            </a:r>
            <a:r>
              <a:rPr lang="en-GB" b="0" dirty="0" smtClean="0"/>
              <a:t>Electrocorticography</a:t>
            </a:r>
            <a:r>
              <a:rPr lang="en-GB" dirty="0" smtClean="0"/>
              <a:t> (ECoG) is the practice of using electrodes placed directly on the exposed surface of the brain to record electrical activity from the cerebral cortex. ECoG may be performed either in the operating room during surgery (</a:t>
            </a:r>
            <a:r>
              <a:rPr lang="en-GB" dirty="0" err="1" smtClean="0"/>
              <a:t>intraoperative</a:t>
            </a:r>
            <a:r>
              <a:rPr lang="en-GB" dirty="0" smtClean="0"/>
              <a:t> ECoG) or outside of surgery (</a:t>
            </a:r>
            <a:r>
              <a:rPr lang="en-GB" dirty="0" err="1" smtClean="0"/>
              <a:t>extraoperative</a:t>
            </a:r>
            <a:r>
              <a:rPr lang="en-GB" dirty="0" smtClean="0"/>
              <a:t> ECoG). Because a </a:t>
            </a:r>
            <a:r>
              <a:rPr lang="en-GB" dirty="0" err="1" smtClean="0"/>
              <a:t>craniotmoy</a:t>
            </a:r>
            <a:r>
              <a:rPr lang="en-GB" dirty="0" smtClean="0"/>
              <a:t> (a surgical incision into the skull) is required to implant the electrode grid, ECoG is an invasive procedure. ECoG is currently considered to be the “gold standard” for defining epileptogenic zones in clinical practice.</a:t>
            </a:r>
          </a:p>
          <a:p>
            <a:r>
              <a:rPr lang="en-GB" dirty="0" smtClean="0"/>
              <a:t>LFP- Local Field Potentials</a:t>
            </a:r>
          </a:p>
          <a:p>
            <a:r>
              <a:rPr lang="en-GB" dirty="0" smtClean="0"/>
              <a:t>Single Units- </a:t>
            </a:r>
            <a:endParaRPr lang="en-GB" dirty="0"/>
          </a:p>
        </p:txBody>
      </p:sp>
      <p:sp>
        <p:nvSpPr>
          <p:cNvPr id="4" name="Slide Number Placeholder 3"/>
          <p:cNvSpPr>
            <a:spLocks noGrp="1"/>
          </p:cNvSpPr>
          <p:nvPr>
            <p:ph type="sldNum" sz="quarter" idx="10"/>
          </p:nvPr>
        </p:nvSpPr>
        <p:spPr/>
        <p:txBody>
          <a:bodyPr/>
          <a:lstStyle/>
          <a:p>
            <a:fld id="{38CC7A8F-0621-410F-A12B-DFEC786B7DEC}" type="slidenum">
              <a:rPr lang="en-GB" smtClean="0"/>
              <a:pPr/>
              <a:t>4</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There are four different types of brain computer interfaces currently. Invasive, Non-invasive, partially-invasive</a:t>
            </a:r>
            <a:r>
              <a:rPr lang="en-GB" baseline="0" dirty="0" smtClean="0"/>
              <a:t> and Neuroprosthetics. I will go over each </a:t>
            </a:r>
            <a:r>
              <a:rPr lang="en-GB" baseline="0" dirty="0" smtClean="0"/>
              <a:t>type.</a:t>
            </a:r>
          </a:p>
          <a:p>
            <a:endParaRPr lang="en-GB" baseline="0" dirty="0" smtClean="0"/>
          </a:p>
          <a:p>
            <a:r>
              <a:rPr lang="en-GB" baseline="0" dirty="0" smtClean="0"/>
              <a:t>Invasive - </a:t>
            </a:r>
            <a:r>
              <a:rPr lang="en-GB" sz="1700" dirty="0" smtClean="0"/>
              <a:t>A BCI that is directly implanted into the grey matter of a subject's brain via neurosurgery, produces the highest quality signals, prone to building up scar tissue</a:t>
            </a:r>
          </a:p>
          <a:p>
            <a:endParaRPr lang="en-GB" sz="1700" dirty="0" smtClean="0"/>
          </a:p>
          <a:p>
            <a:r>
              <a:rPr lang="en-GB" sz="1700" dirty="0" smtClean="0"/>
              <a:t>Non-invasive - Does not require surgical implantation, EEG</a:t>
            </a:r>
            <a:r>
              <a:rPr lang="en-GB" sz="1700" baseline="0" dirty="0" smtClean="0"/>
              <a:t> cap to read brain’s neural signals, produces poor signals</a:t>
            </a:r>
            <a:endParaRPr lang="en-GB" sz="1700" dirty="0" smtClean="0"/>
          </a:p>
          <a:p>
            <a:endParaRPr lang="en-GB" sz="17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sz="1700" dirty="0" smtClean="0"/>
              <a:t>Partially-invasive - A BCI implanted into the skull but not into the brain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sz="17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sz="1700" dirty="0" err="1" smtClean="0"/>
              <a:t>Neuroprosthetics</a:t>
            </a:r>
            <a:r>
              <a:rPr lang="en-GB" sz="1700" baseline="0" dirty="0" smtClean="0"/>
              <a:t> - </a:t>
            </a:r>
            <a:endParaRPr lang="en-GB" sz="1700" dirty="0" smtClean="0"/>
          </a:p>
          <a:p>
            <a:endParaRPr lang="en-GB" sz="1700" dirty="0" smtClean="0"/>
          </a:p>
          <a:p>
            <a:endParaRPr lang="en-GB" dirty="0"/>
          </a:p>
        </p:txBody>
      </p:sp>
      <p:sp>
        <p:nvSpPr>
          <p:cNvPr id="4" name="Slide Number Placeholder 3"/>
          <p:cNvSpPr>
            <a:spLocks noGrp="1"/>
          </p:cNvSpPr>
          <p:nvPr>
            <p:ph type="sldNum" sz="quarter" idx="10"/>
          </p:nvPr>
        </p:nvSpPr>
        <p:spPr/>
        <p:txBody>
          <a:bodyPr/>
          <a:lstStyle/>
          <a:p>
            <a:fld id="{38CC7A8F-0621-410F-A12B-DFEC786B7DEC}" type="slidenum">
              <a:rPr lang="en-GB" smtClean="0"/>
              <a:pPr/>
              <a:t>5</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b="1" dirty="0" smtClean="0"/>
              <a:t>Deep brain stimulation</a:t>
            </a:r>
            <a:r>
              <a:rPr lang="en-GB" dirty="0" smtClean="0"/>
              <a:t> (</a:t>
            </a:r>
            <a:r>
              <a:rPr lang="en-GB" b="1" dirty="0" smtClean="0"/>
              <a:t>DBS</a:t>
            </a:r>
            <a:r>
              <a:rPr lang="en-GB" dirty="0" smtClean="0"/>
              <a:t>) - A surgical treatment involving the implantation of a medical device called a brain pacemaker, which sends electrical impulses to specific parts of the brain. DBS in select brain regions has provided remarkable therapeutic benefits for otherwise treatment-resistant movement and affective disorders such as chronic pain, Parkinson's disease, tremor and </a:t>
            </a:r>
            <a:r>
              <a:rPr lang="en-GB" dirty="0" err="1" smtClean="0"/>
              <a:t>dystonia</a:t>
            </a:r>
            <a:r>
              <a:rPr lang="en-GB" dirty="0" smtClean="0"/>
              <a:t>.</a:t>
            </a:r>
            <a:r>
              <a:rPr lang="en-GB" baseline="30000" dirty="0" smtClean="0"/>
              <a:t> </a:t>
            </a:r>
            <a:r>
              <a:rPr lang="en-GB" dirty="0" smtClean="0"/>
              <a:t>Despite the long history of DBS, its underlying principles and mechanisms are still not clear. DBS directly changes brain activity in a controlled manner, its effects are reversible (unlike those of </a:t>
            </a:r>
            <a:r>
              <a:rPr lang="en-GB" dirty="0" err="1" smtClean="0"/>
              <a:t>lesioning</a:t>
            </a:r>
            <a:r>
              <a:rPr lang="en-GB" dirty="0" smtClean="0"/>
              <a:t> techniques) and is one of only a few neurosurgical methods that allows blinded studies.</a:t>
            </a:r>
          </a:p>
          <a:p>
            <a:endParaRPr lang="en-GB" dirty="0" smtClean="0"/>
          </a:p>
          <a:p>
            <a:r>
              <a:rPr lang="en-GB" dirty="0" smtClean="0"/>
              <a:t>The Food and Drug Administration (FDA) approved DBS as a treatment for essential tremor in 1997, for Parkinson's disease in 2002, and </a:t>
            </a:r>
            <a:r>
              <a:rPr lang="en-GB" dirty="0" err="1" smtClean="0"/>
              <a:t>dystonia</a:t>
            </a:r>
            <a:r>
              <a:rPr lang="en-GB" dirty="0" smtClean="0"/>
              <a:t> in 2003. DBS is also routinely used to treat chronic pain and has been used to treat various affective disorders, including major depression. While DBS has proven helpful for some patients, there is potential for serious complications and side effects. </a:t>
            </a:r>
            <a:r>
              <a:rPr lang="en-GB" baseline="0" dirty="0" smtClean="0"/>
              <a:t>(Ref-</a:t>
            </a:r>
            <a:r>
              <a:rPr lang="en-GB" dirty="0" smtClean="0"/>
              <a:t>(http://en.wikipedia.org/wiki/Deepbrainstimulation))</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a:t>
            </a:r>
            <a:r>
              <a:rPr lang="en-GB" b="0" dirty="0" smtClean="0"/>
              <a:t>arkinson's</a:t>
            </a:r>
            <a:r>
              <a:rPr lang="en-GB" dirty="0" smtClean="0"/>
              <a:t> </a:t>
            </a:r>
            <a:r>
              <a:rPr lang="en-GB" b="0" dirty="0" smtClean="0"/>
              <a:t>disease – a degenerative</a:t>
            </a:r>
            <a:r>
              <a:rPr lang="en-GB" dirty="0" smtClean="0"/>
              <a:t> disorder of the central nervous system. The motor symptoms of Parkinson's disease result from the death of dopamine-generating cells in the </a:t>
            </a:r>
            <a:r>
              <a:rPr lang="en-GB" dirty="0" err="1" smtClean="0"/>
              <a:t>substania</a:t>
            </a:r>
            <a:r>
              <a:rPr lang="en-GB" dirty="0" smtClean="0"/>
              <a:t> </a:t>
            </a:r>
            <a:r>
              <a:rPr lang="en-GB" dirty="0" err="1" smtClean="0"/>
              <a:t>nigra</a:t>
            </a:r>
            <a:r>
              <a:rPr lang="en-GB" dirty="0" smtClean="0"/>
              <a:t>, a region of the midbrain; the cause of cell-death is unknown. Early in the course of the disease, the most obvious symptoms are movement-related, including shaking, rigidity, slowness</a:t>
            </a:r>
            <a:r>
              <a:rPr lang="en-GB" baseline="0" dirty="0" smtClean="0"/>
              <a:t> of movement</a:t>
            </a:r>
            <a:r>
              <a:rPr lang="en-GB" dirty="0" smtClean="0"/>
              <a:t> and difficulty with walking and gait. Later, cognitive and behavioural problems may arise, with dementia commonly occurring in the advanced stages of the disease. Other symptoms include sensory, sleep and emotional problems. PD is more common in the elderly with most cases occurring after the age of 50.</a:t>
            </a:r>
            <a:r>
              <a:rPr lang="en-GB" baseline="0" dirty="0" smtClean="0"/>
              <a:t> (Ref-</a:t>
            </a:r>
            <a:r>
              <a:rPr lang="en-GB" dirty="0" smtClean="0"/>
              <a:t>(http://en.wikipedia.org/wiki/</a:t>
            </a:r>
            <a:r>
              <a:rPr lang="en-GB" b="0" dirty="0" smtClean="0"/>
              <a:t>Parkinson's</a:t>
            </a:r>
            <a:r>
              <a:rPr lang="en-GB" b="1" dirty="0" smtClean="0"/>
              <a:t> </a:t>
            </a:r>
            <a:r>
              <a:rPr lang="en-GB" b="0" dirty="0" smtClean="0"/>
              <a:t>disease</a:t>
            </a:r>
            <a:r>
              <a:rPr lang="en-GB" dirty="0" smtClean="0"/>
              <a:t>))</a:t>
            </a:r>
          </a:p>
          <a:p>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Tremor - A </a:t>
            </a:r>
            <a:r>
              <a:rPr lang="en-GB" b="0" dirty="0" smtClean="0"/>
              <a:t>tremor</a:t>
            </a:r>
            <a:r>
              <a:rPr lang="en-GB" dirty="0" smtClean="0"/>
              <a:t> is an involuntary,</a:t>
            </a:r>
            <a:r>
              <a:rPr lang="en-GB" baseline="30000" dirty="0" smtClean="0"/>
              <a:t> </a:t>
            </a:r>
            <a:r>
              <a:rPr lang="en-GB" dirty="0" smtClean="0"/>
              <a:t>somewhat rhythmic, muscle contraction</a:t>
            </a:r>
            <a:r>
              <a:rPr lang="en-GB" dirty="0" smtClean="0">
                <a:solidFill>
                  <a:schemeClr val="tx1"/>
                </a:solidFill>
              </a:rPr>
              <a:t> </a:t>
            </a:r>
            <a:r>
              <a:rPr lang="en-GB" dirty="0" smtClean="0"/>
              <a:t>and relaxation involving to-and-fro movements (oscillations or twitching) of one or more body parts. It is the most common of all involuntary movements and can affect the hands, arms, eyes, face, head, vocal folds, trunk, and legs. Most tremors occur in the hands. In some people, tremor is a symptom of another neurological disorder. A very common kind of tremor is the chattering of teeth, usually induced by cold temperatures or by fear.</a:t>
            </a:r>
            <a:r>
              <a:rPr lang="en-GB" baseline="0" dirty="0" smtClean="0"/>
              <a:t> (Ref-</a:t>
            </a:r>
            <a:r>
              <a:rPr lang="en-GB" dirty="0" smtClean="0"/>
              <a:t>(http://en.wikipedia.org/wiki/Tremor))</a:t>
            </a:r>
          </a:p>
          <a:p>
            <a:endParaRPr lang="en-GB" dirty="0" smtClean="0"/>
          </a:p>
          <a:p>
            <a:r>
              <a:rPr lang="en-GB" dirty="0" err="1" smtClean="0"/>
              <a:t>Dystonia</a:t>
            </a:r>
            <a:r>
              <a:rPr lang="en-GB" baseline="0" dirty="0" smtClean="0"/>
              <a:t> - </a:t>
            </a:r>
            <a:r>
              <a:rPr lang="en-GB" dirty="0" smtClean="0"/>
              <a:t>a neurological</a:t>
            </a:r>
            <a:r>
              <a:rPr lang="en-GB" baseline="0" dirty="0" smtClean="0"/>
              <a:t> movement disorder</a:t>
            </a:r>
            <a:r>
              <a:rPr lang="en-GB" dirty="0" smtClean="0"/>
              <a:t>, in which sustained muscle contractions cause twisting and repetitive movements or abnormal postures. The disorder may be hereditary or caused by other factors such as birth related or other physical trauma, infection, poisoning (e.g., lead poisoning) or reaction to pharmaceutical drugs, particularly </a:t>
            </a:r>
            <a:r>
              <a:rPr lang="en-GB" dirty="0" err="1" smtClean="0"/>
              <a:t>neuroleptics</a:t>
            </a:r>
            <a:r>
              <a:rPr lang="en-GB" dirty="0" smtClean="0"/>
              <a:t>. Treatment is difficult and has been limited to minimizing the symptoms of the disorder, since there is no cure available.</a:t>
            </a:r>
            <a:r>
              <a:rPr lang="en-GB" baseline="0" dirty="0" smtClean="0"/>
              <a:t> (Ref-</a:t>
            </a:r>
            <a:r>
              <a:rPr lang="en-GB" dirty="0" smtClean="0"/>
              <a:t>(http://en.wikipedia.org/wiki/Dystonia))</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38CC7A8F-0621-410F-A12B-DFEC786B7DEC}" type="slidenum">
              <a:rPr lang="en-GB" smtClean="0"/>
              <a:pPr/>
              <a:t>7</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a:t>
            </a:r>
            <a:r>
              <a:rPr lang="en-GB" baseline="30000" dirty="0" smtClean="0"/>
              <a:t>st</a:t>
            </a:r>
            <a:r>
              <a:rPr lang="en-GB" dirty="0" smtClean="0"/>
              <a:t>: As of December 2010, approximately 219,000 people worldwide have received cochlear implants. The vast majority are in developed countries due to the high cost of the device, surgery and post-implantation therapy. A small but growing segment of recipients have bilateral implants (one in each ear). </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A cochlear implant is an implanted device that provides a sense of sound to a person who is profoundly deaf or severely hard of hearing. </a:t>
            </a:r>
          </a:p>
          <a:p>
            <a:endParaRPr lang="en-GB" dirty="0" smtClean="0"/>
          </a:p>
          <a:p>
            <a:r>
              <a:rPr lang="en-GB" dirty="0" smtClean="0"/>
              <a:t>Cochlear implants can restore hearing in patients suffering deafness due to loss of sensory hair cells in their cochlea</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38CC7A8F-0621-410F-A12B-DFEC786B7DEC}" type="slidenum">
              <a:rPr lang="en-GB" smtClean="0"/>
              <a:pPr/>
              <a:t>9</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Brain</a:t>
            </a:r>
            <a:r>
              <a:rPr lang="en-GB" baseline="0" dirty="0" smtClean="0"/>
              <a:t>2brain – </a:t>
            </a:r>
            <a:r>
              <a:rPr lang="en-GB" dirty="0" smtClean="0"/>
              <a:t>Seamless transfer of thoughts, emotions and experiences from one mind to another</a:t>
            </a:r>
            <a:endParaRPr lang="en-GB" baseline="0"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Virtual Environments -  Gaming,</a:t>
            </a:r>
            <a:r>
              <a:rPr lang="en-GB" baseline="0" dirty="0" smtClean="0"/>
              <a:t> etc</a:t>
            </a:r>
            <a:endParaRPr lang="en-GB" dirty="0" smtClean="0"/>
          </a:p>
          <a:p>
            <a:endParaRPr lang="en-GB" dirty="0" smtClean="0"/>
          </a:p>
          <a:p>
            <a:r>
              <a:rPr lang="en-GB" dirty="0" smtClean="0"/>
              <a:t>Medical - restoration of vision, hearing, movement and communication capabilities in disabled persons</a:t>
            </a:r>
          </a:p>
          <a:p>
            <a:r>
              <a:rPr lang="en-GB" dirty="0" smtClean="0"/>
              <a:t>repairing of brain function in such conditions as epilepsy, depression, and many others.</a:t>
            </a:r>
            <a:r>
              <a:rPr lang="en-GB" baseline="0" dirty="0" smtClean="0"/>
              <a:t> </a:t>
            </a:r>
            <a:r>
              <a:rPr lang="en-GB" dirty="0" smtClean="0"/>
              <a:t>Disabilities- blind, deaf, paralysed, speech, Loss of limb, Repair brain damage, Repairing of brain function in such conditions as epilepsy, depression, Parkinson’s, Dementia etc. </a:t>
            </a:r>
          </a:p>
          <a:p>
            <a:endParaRPr lang="en-GB" dirty="0" smtClean="0"/>
          </a:p>
          <a:p>
            <a:r>
              <a:rPr lang="en-GB" dirty="0" smtClean="0"/>
              <a:t>Military</a:t>
            </a:r>
            <a:r>
              <a:rPr lang="en-GB" baseline="0" dirty="0" smtClean="0"/>
              <a:t> - </a:t>
            </a:r>
            <a:r>
              <a:rPr lang="en-GB" dirty="0" smtClean="0"/>
              <a:t>Soldiers abilities to continue service after injury, Robotic soldiers to prevent unnecessary deaths</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8CC7A8F-0621-410F-A12B-DFEC786B7DEC}" type="slidenum">
              <a:rPr lang="en-GB" smtClean="0"/>
              <a:pPr/>
              <a:t>10</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8CC7A8F-0621-410F-A12B-DFEC786B7DEC}" type="slidenum">
              <a:rPr lang="en-GB" smtClean="0"/>
              <a:pPr/>
              <a:t>12</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57C9306-1E29-41A3-9853-E7158B50D1FE}" type="datetimeFigureOut">
              <a:rPr lang="en-US" smtClean="0"/>
              <a:pPr/>
              <a:t>12/7/2011</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1E849F-9707-4EB3-804D-884FDF2B23D3}" type="slidenum">
              <a:rPr lang="en-GB" smtClean="0"/>
              <a:pPr/>
              <a:t>‹#›</a:t>
            </a:fld>
            <a:endParaRPr lang="en-GB"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7C9306-1E29-41A3-9853-E7158B50D1FE}" type="datetimeFigureOut">
              <a:rPr lang="en-US" smtClean="0"/>
              <a:pPr/>
              <a:t>12/7/2011</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C11E849F-9707-4EB3-804D-884FDF2B23D3}" type="slidenum">
              <a:rPr lang="en-GB" smtClean="0"/>
              <a:pPr/>
              <a:t>‹#›</a:t>
            </a:fld>
            <a:endParaRPr lang="en-GB"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7C9306-1E29-41A3-9853-E7158B50D1FE}" type="datetimeFigureOut">
              <a:rPr lang="en-US" smtClean="0"/>
              <a:pPr/>
              <a:t>12/7/2011</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C11E849F-9707-4EB3-804D-884FDF2B23D3}" type="slidenum">
              <a:rPr lang="en-GB" smtClean="0"/>
              <a:pPr/>
              <a:t>‹#›</a:t>
            </a:fld>
            <a:endParaRPr lang="en-GB"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7C9306-1E29-41A3-9853-E7158B50D1FE}" type="datetimeFigureOut">
              <a:rPr lang="en-US" smtClean="0"/>
              <a:pPr/>
              <a:t>12/7/2011</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C11E849F-9707-4EB3-804D-884FDF2B23D3}" type="slidenum">
              <a:rPr lang="en-GB" smtClean="0"/>
              <a:pPr/>
              <a:t>‹#›</a:t>
            </a:fld>
            <a:endParaRPr lang="en-GB"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7C9306-1E29-41A3-9853-E7158B50D1FE}" type="datetimeFigureOut">
              <a:rPr lang="en-US" smtClean="0"/>
              <a:pPr/>
              <a:t>12/7/2011</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C11E849F-9707-4EB3-804D-884FDF2B23D3}"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7C9306-1E29-41A3-9853-E7158B50D1FE}" type="datetimeFigureOut">
              <a:rPr lang="en-US" smtClean="0"/>
              <a:pPr/>
              <a:t>12/7/2011</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C11E849F-9707-4EB3-804D-884FDF2B23D3}" type="slidenum">
              <a:rPr lang="en-GB" smtClean="0"/>
              <a:pPr/>
              <a:t>‹#›</a:t>
            </a:fld>
            <a:endParaRPr lang="en-GB"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7C9306-1E29-41A3-9853-E7158B50D1FE}" type="datetimeFigureOut">
              <a:rPr lang="en-US" smtClean="0"/>
              <a:pPr/>
              <a:t>12/7/2011</a:t>
            </a:fld>
            <a:endParaRPr lang="en-GB" dirty="0"/>
          </a:p>
        </p:txBody>
      </p:sp>
      <p:sp>
        <p:nvSpPr>
          <p:cNvPr id="8" name="Footer Placeholder 7"/>
          <p:cNvSpPr>
            <a:spLocks noGrp="1"/>
          </p:cNvSpPr>
          <p:nvPr>
            <p:ph type="ftr" sz="quarter" idx="11"/>
          </p:nvPr>
        </p:nvSpPr>
        <p:spPr/>
        <p:txBody>
          <a:bodyPr/>
          <a:lstStyle>
            <a:extLst/>
          </a:lstStyle>
          <a:p>
            <a:endParaRPr lang="en-GB" dirty="0"/>
          </a:p>
        </p:txBody>
      </p:sp>
      <p:sp>
        <p:nvSpPr>
          <p:cNvPr id="9" name="Slide Number Placeholder 8"/>
          <p:cNvSpPr>
            <a:spLocks noGrp="1"/>
          </p:cNvSpPr>
          <p:nvPr>
            <p:ph type="sldNum" sz="quarter" idx="12"/>
          </p:nvPr>
        </p:nvSpPr>
        <p:spPr/>
        <p:txBody>
          <a:bodyPr/>
          <a:lstStyle>
            <a:extLst/>
          </a:lstStyle>
          <a:p>
            <a:fld id="{C11E849F-9707-4EB3-804D-884FDF2B23D3}"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57C9306-1E29-41A3-9853-E7158B50D1FE}" type="datetimeFigureOut">
              <a:rPr lang="en-US" smtClean="0"/>
              <a:pPr/>
              <a:t>12/7/2011</a:t>
            </a:fld>
            <a:endParaRPr lang="en-GB" dirty="0"/>
          </a:p>
        </p:txBody>
      </p:sp>
      <p:sp>
        <p:nvSpPr>
          <p:cNvPr id="4" name="Footer Placeholder 3"/>
          <p:cNvSpPr>
            <a:spLocks noGrp="1"/>
          </p:cNvSpPr>
          <p:nvPr>
            <p:ph type="ftr" sz="quarter" idx="11"/>
          </p:nvPr>
        </p:nvSpPr>
        <p:spPr/>
        <p:txBody>
          <a:bodyPr/>
          <a:lstStyle>
            <a:extLst/>
          </a:lstStyle>
          <a:p>
            <a:endParaRPr lang="en-GB" dirty="0"/>
          </a:p>
        </p:txBody>
      </p:sp>
      <p:sp>
        <p:nvSpPr>
          <p:cNvPr id="5" name="Slide Number Placeholder 4"/>
          <p:cNvSpPr>
            <a:spLocks noGrp="1"/>
          </p:cNvSpPr>
          <p:nvPr>
            <p:ph type="sldNum" sz="quarter" idx="12"/>
          </p:nvPr>
        </p:nvSpPr>
        <p:spPr/>
        <p:txBody>
          <a:bodyPr/>
          <a:lstStyle>
            <a:extLst/>
          </a:lstStyle>
          <a:p>
            <a:fld id="{C11E849F-9707-4EB3-804D-884FDF2B23D3}" type="slidenum">
              <a:rPr lang="en-GB" smtClean="0"/>
              <a:pPr/>
              <a:t>‹#›</a:t>
            </a:fld>
            <a:endParaRPr lang="en-GB"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57C9306-1E29-41A3-9853-E7158B50D1FE}" type="datetimeFigureOut">
              <a:rPr lang="en-US" smtClean="0"/>
              <a:pPr/>
              <a:t>12/7/2011</a:t>
            </a:fld>
            <a:endParaRPr lang="en-GB" dirty="0"/>
          </a:p>
        </p:txBody>
      </p:sp>
      <p:sp>
        <p:nvSpPr>
          <p:cNvPr id="3" name="Footer Placeholder 2"/>
          <p:cNvSpPr>
            <a:spLocks noGrp="1"/>
          </p:cNvSpPr>
          <p:nvPr>
            <p:ph type="ftr" sz="quarter" idx="11"/>
          </p:nvPr>
        </p:nvSpPr>
        <p:spPr/>
        <p:txBody>
          <a:bodyPr/>
          <a:lstStyle>
            <a:extLst/>
          </a:lstStyle>
          <a:p>
            <a:endParaRPr lang="en-GB" dirty="0"/>
          </a:p>
        </p:txBody>
      </p:sp>
      <p:sp>
        <p:nvSpPr>
          <p:cNvPr id="4" name="Slide Number Placeholder 3"/>
          <p:cNvSpPr>
            <a:spLocks noGrp="1"/>
          </p:cNvSpPr>
          <p:nvPr>
            <p:ph type="sldNum" sz="quarter" idx="12"/>
          </p:nvPr>
        </p:nvSpPr>
        <p:spPr/>
        <p:txBody>
          <a:bodyPr/>
          <a:lstStyle>
            <a:extLst/>
          </a:lstStyle>
          <a:p>
            <a:fld id="{C11E849F-9707-4EB3-804D-884FDF2B23D3}" type="slidenum">
              <a:rPr lang="en-GB" smtClean="0"/>
              <a:pPr/>
              <a:t>‹#›</a:t>
            </a:fld>
            <a:endParaRPr lang="en-GB"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57C9306-1E29-41A3-9853-E7158B50D1FE}" type="datetimeFigureOut">
              <a:rPr lang="en-US" smtClean="0"/>
              <a:pPr/>
              <a:t>12/7/2011</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C11E849F-9707-4EB3-804D-884FDF2B23D3}"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57C9306-1E29-41A3-9853-E7158B50D1FE}" type="datetimeFigureOut">
              <a:rPr lang="en-US" smtClean="0"/>
              <a:pPr/>
              <a:t>12/7/2011</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1E849F-9707-4EB3-804D-884FDF2B23D3}"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57C9306-1E29-41A3-9853-E7158B50D1FE}" type="datetimeFigureOut">
              <a:rPr lang="en-US" smtClean="0"/>
              <a:pPr/>
              <a:t>12/7/2011</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1E849F-9707-4EB3-804D-884FDF2B23D3}"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mt.china-papers.com/2/?p=119495" TargetMode="External"/><Relationship Id="rId3" Type="http://schemas.openxmlformats.org/officeDocument/2006/relationships/hyperlink" Target="http://en.wikipedia.org/wiki/Brain%E2%80%93computer_interface" TargetMode="External"/><Relationship Id="rId7" Type="http://schemas.openxmlformats.org/officeDocument/2006/relationships/hyperlink" Target="http://www.nature.com/nrn/journal/v5/n11/box/nrn1535_BX1.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computer.howstuffworks.com/brain-computer-interface.htm" TargetMode="External"/><Relationship Id="rId5" Type="http://schemas.openxmlformats.org/officeDocument/2006/relationships/hyperlink" Target="http://en.wikipedia.org/wiki/Deepbrainstimulation" TargetMode="External"/><Relationship Id="rId10" Type="http://schemas.openxmlformats.org/officeDocument/2006/relationships/hyperlink" Target="http://www.channel4.com/programmes/brave-new-world-with-stephen-hawking/4od" TargetMode="External"/><Relationship Id="rId4" Type="http://schemas.openxmlformats.org/officeDocument/2006/relationships/hyperlink" Target="http://www.wisegeek.com/what-are-some-brain-computer-interfaces-bci.htm" TargetMode="External"/><Relationship Id="rId9" Type="http://schemas.openxmlformats.org/officeDocument/2006/relationships/hyperlink" Target="http://www.sciencedaily.com/releases/2009/10/091006102637.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Brain-Computer Interface</a:t>
            </a:r>
            <a:endParaRPr lang="en-GB" dirty="0"/>
          </a:p>
        </p:txBody>
      </p:sp>
      <p:sp>
        <p:nvSpPr>
          <p:cNvPr id="3" name="Subtitle 2"/>
          <p:cNvSpPr>
            <a:spLocks noGrp="1"/>
          </p:cNvSpPr>
          <p:nvPr>
            <p:ph type="subTitle" idx="1"/>
          </p:nvPr>
        </p:nvSpPr>
        <p:spPr/>
        <p:txBody>
          <a:bodyPr/>
          <a:lstStyle/>
          <a:p>
            <a:r>
              <a:rPr lang="en-GB" dirty="0" smtClean="0"/>
              <a:t>By Daniel Elstob</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Direct </a:t>
            </a:r>
            <a:r>
              <a:rPr lang="en-GB" dirty="0" smtClean="0"/>
              <a:t>brain-to-brain </a:t>
            </a:r>
            <a:r>
              <a:rPr lang="en-GB" dirty="0" smtClean="0"/>
              <a:t>communication</a:t>
            </a:r>
            <a:endParaRPr lang="en-GB" dirty="0" smtClean="0"/>
          </a:p>
          <a:p>
            <a:pPr lvl="1"/>
            <a:endParaRPr lang="en-GB" dirty="0" smtClean="0"/>
          </a:p>
          <a:p>
            <a:r>
              <a:rPr lang="en-GB" dirty="0" smtClean="0"/>
              <a:t>Immersive virtual reality</a:t>
            </a:r>
          </a:p>
          <a:p>
            <a:endParaRPr lang="en-GB" dirty="0" smtClean="0"/>
          </a:p>
          <a:p>
            <a:r>
              <a:rPr lang="en-GB" dirty="0" smtClean="0"/>
              <a:t>Medical</a:t>
            </a:r>
          </a:p>
          <a:p>
            <a:endParaRPr lang="en-GB" dirty="0" smtClean="0"/>
          </a:p>
          <a:p>
            <a:r>
              <a:rPr lang="en-GB" dirty="0" smtClean="0"/>
              <a:t>Military</a:t>
            </a:r>
          </a:p>
          <a:p>
            <a:endParaRPr lang="en-GB" dirty="0" smtClean="0"/>
          </a:p>
        </p:txBody>
      </p:sp>
      <p:sp>
        <p:nvSpPr>
          <p:cNvPr id="2" name="Title 1"/>
          <p:cNvSpPr>
            <a:spLocks noGrp="1"/>
          </p:cNvSpPr>
          <p:nvPr>
            <p:ph type="title"/>
          </p:nvPr>
        </p:nvSpPr>
        <p:spPr/>
        <p:txBody>
          <a:bodyPr/>
          <a:lstStyle/>
          <a:p>
            <a:r>
              <a:rPr lang="en-GB" dirty="0" smtClean="0"/>
              <a:t>Future Advancements</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167" y="2643182"/>
            <a:ext cx="4157666" cy="1143000"/>
          </a:xfrm>
        </p:spPr>
        <p:txBody>
          <a:bodyPr/>
          <a:lstStyle/>
          <a:p>
            <a:r>
              <a:rPr lang="en-GB" dirty="0" smtClean="0"/>
              <a:t>Any Questions?</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GB" u="sng" dirty="0" smtClean="0">
                <a:hlinkClick r:id="rId3"/>
              </a:rPr>
              <a:t>http://</a:t>
            </a:r>
            <a:r>
              <a:rPr lang="en-GB" u="sng" dirty="0" smtClean="0">
                <a:hlinkClick r:id="rId3"/>
              </a:rPr>
              <a:t>en.wikipedia.org/wiki/Brain%E2%80%93computer_interface</a:t>
            </a:r>
            <a:r>
              <a:rPr lang="en-GB" u="sng" dirty="0" smtClean="0"/>
              <a:t> </a:t>
            </a:r>
            <a:r>
              <a:rPr lang="en-GB" dirty="0" smtClean="0"/>
              <a:t> - BCI Information</a:t>
            </a:r>
            <a:endParaRPr lang="en-GB" u="sng" dirty="0" smtClean="0"/>
          </a:p>
          <a:p>
            <a:pPr>
              <a:buNone/>
            </a:pPr>
            <a:r>
              <a:rPr lang="en-GB" dirty="0" smtClean="0">
                <a:hlinkClick r:id="rId4"/>
              </a:rPr>
              <a:t>http://</a:t>
            </a:r>
            <a:r>
              <a:rPr lang="en-GB" dirty="0" smtClean="0">
                <a:hlinkClick r:id="rId4"/>
              </a:rPr>
              <a:t>www.wisegeek.com/what-are-some-brain-computer-interfaces-bci.htm</a:t>
            </a:r>
            <a:r>
              <a:rPr lang="en-GB" dirty="0" smtClean="0"/>
              <a:t> - BCI information</a:t>
            </a:r>
          </a:p>
          <a:p>
            <a:pPr>
              <a:buNone/>
            </a:pPr>
            <a:r>
              <a:rPr lang="en-GB" dirty="0" smtClean="0">
                <a:hlinkClick r:id="rId5"/>
              </a:rPr>
              <a:t>http://</a:t>
            </a:r>
            <a:r>
              <a:rPr lang="en-GB" dirty="0" smtClean="0">
                <a:hlinkClick r:id="rId5"/>
              </a:rPr>
              <a:t>en.wikipedia.org/wiki/Deepbrainstimulation</a:t>
            </a:r>
            <a:r>
              <a:rPr lang="en-GB" dirty="0" smtClean="0"/>
              <a:t> - deep brain stimulation</a:t>
            </a:r>
          </a:p>
          <a:p>
            <a:pPr>
              <a:buNone/>
            </a:pPr>
            <a:r>
              <a:rPr lang="en-GB" dirty="0" smtClean="0">
                <a:hlinkClick r:id="rId6"/>
              </a:rPr>
              <a:t>http://</a:t>
            </a:r>
            <a:r>
              <a:rPr lang="en-GB" dirty="0" smtClean="0">
                <a:hlinkClick r:id="rId6"/>
              </a:rPr>
              <a:t>computer.howstuffworks.com/brain-computer-interface.htm</a:t>
            </a:r>
            <a:r>
              <a:rPr lang="en-GB" dirty="0" smtClean="0"/>
              <a:t> - BCI information</a:t>
            </a:r>
          </a:p>
          <a:p>
            <a:pPr>
              <a:buNone/>
            </a:pPr>
            <a:r>
              <a:rPr lang="en-GB" dirty="0" smtClean="0">
                <a:hlinkClick r:id="rId7"/>
              </a:rPr>
              <a:t>http://</a:t>
            </a:r>
            <a:r>
              <a:rPr lang="en-GB" dirty="0" smtClean="0">
                <a:hlinkClick r:id="rId7"/>
              </a:rPr>
              <a:t>www.nature.com/nrn/journal/v5/n11/box/nrn1535_BX1.html</a:t>
            </a:r>
            <a:r>
              <a:rPr lang="en-GB" dirty="0" smtClean="0"/>
              <a:t> - single units</a:t>
            </a:r>
          </a:p>
          <a:p>
            <a:pPr>
              <a:buNone/>
            </a:pPr>
            <a:r>
              <a:rPr lang="en-GB" dirty="0" smtClean="0">
                <a:hlinkClick r:id="rId8"/>
              </a:rPr>
              <a:t>http://mt.china-papers.com/2/?</a:t>
            </a:r>
            <a:r>
              <a:rPr lang="en-GB" dirty="0" smtClean="0">
                <a:hlinkClick r:id="rId8"/>
              </a:rPr>
              <a:t>p=119495</a:t>
            </a:r>
            <a:r>
              <a:rPr lang="en-GB" dirty="0" smtClean="0"/>
              <a:t> – LFP</a:t>
            </a:r>
          </a:p>
          <a:p>
            <a:pPr>
              <a:buNone/>
            </a:pPr>
            <a:r>
              <a:rPr lang="en-GB" dirty="0" smtClean="0">
                <a:hlinkClick r:id="rId9"/>
              </a:rPr>
              <a:t>http://</a:t>
            </a:r>
            <a:r>
              <a:rPr lang="en-GB" dirty="0" smtClean="0">
                <a:hlinkClick r:id="rId9"/>
              </a:rPr>
              <a:t>www.sciencedaily.com/releases/2009/10/091006102637.htm</a:t>
            </a:r>
            <a:r>
              <a:rPr lang="en-GB" dirty="0" smtClean="0"/>
              <a:t> - Brain2Brain</a:t>
            </a:r>
            <a:endParaRPr lang="en-GB" dirty="0" smtClean="0"/>
          </a:p>
          <a:p>
            <a:pPr>
              <a:buNone/>
            </a:pPr>
            <a:endParaRPr lang="en-GB" u="sng" dirty="0" smtClean="0">
              <a:hlinkClick r:id="rId10"/>
            </a:endParaRPr>
          </a:p>
        </p:txBody>
      </p:sp>
      <p:sp>
        <p:nvSpPr>
          <p:cNvPr id="2" name="Title 1"/>
          <p:cNvSpPr>
            <a:spLocks noGrp="1"/>
          </p:cNvSpPr>
          <p:nvPr>
            <p:ph type="title"/>
          </p:nvPr>
        </p:nvSpPr>
        <p:spPr/>
        <p:txBody>
          <a:bodyPr/>
          <a:lstStyle/>
          <a:p>
            <a:r>
              <a:rPr lang="en-GB" dirty="0" smtClean="0"/>
              <a:t>References</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GB" dirty="0" smtClean="0"/>
          </a:p>
          <a:p>
            <a:pPr>
              <a:buNone/>
            </a:pPr>
            <a:r>
              <a:rPr lang="en-GB" dirty="0" smtClean="0"/>
              <a:t>What </a:t>
            </a:r>
            <a:r>
              <a:rPr lang="en-GB" dirty="0"/>
              <a:t>I want to </a:t>
            </a:r>
            <a:r>
              <a:rPr lang="en-GB" dirty="0" smtClean="0"/>
              <a:t>do with </a:t>
            </a:r>
            <a:r>
              <a:rPr lang="en-GB" dirty="0"/>
              <a:t>this </a:t>
            </a:r>
            <a:r>
              <a:rPr lang="en-GB" dirty="0" smtClean="0"/>
              <a:t>presentation </a:t>
            </a:r>
            <a:r>
              <a:rPr lang="en-GB" dirty="0"/>
              <a:t>is </a:t>
            </a:r>
            <a:r>
              <a:rPr lang="en-GB" dirty="0" smtClean="0"/>
              <a:t>to talk about Brain-Computer Interface (BCI).</a:t>
            </a:r>
          </a:p>
          <a:p>
            <a:pPr>
              <a:buNone/>
            </a:pPr>
            <a:endParaRPr lang="en-GB" dirty="0"/>
          </a:p>
          <a:p>
            <a:pPr>
              <a:buNone/>
            </a:pPr>
            <a:endParaRPr lang="en-GB" dirty="0"/>
          </a:p>
        </p:txBody>
      </p:sp>
      <p:sp>
        <p:nvSpPr>
          <p:cNvPr id="2" name="Title 1"/>
          <p:cNvSpPr>
            <a:spLocks noGrp="1"/>
          </p:cNvSpPr>
          <p:nvPr>
            <p:ph type="title"/>
          </p:nvPr>
        </p:nvSpPr>
        <p:spPr/>
        <p:txBody>
          <a:bodyPr/>
          <a:lstStyle/>
          <a:p>
            <a:r>
              <a:rPr lang="en-GB" dirty="0" smtClean="0"/>
              <a:t>Introduction</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BCI is a direct communication pathway between the brain and an external device</a:t>
            </a:r>
          </a:p>
          <a:p>
            <a:endParaRPr lang="en-GB" dirty="0"/>
          </a:p>
          <a:p>
            <a:r>
              <a:rPr lang="en-GB" dirty="0" smtClean="0"/>
              <a:t>BCI is the objective of creating applications and solutions to improve the quality of life of human beings</a:t>
            </a:r>
          </a:p>
        </p:txBody>
      </p:sp>
      <p:sp>
        <p:nvSpPr>
          <p:cNvPr id="2" name="Title 1"/>
          <p:cNvSpPr>
            <a:spLocks noGrp="1"/>
          </p:cNvSpPr>
          <p:nvPr>
            <p:ph type="title"/>
          </p:nvPr>
        </p:nvSpPr>
        <p:spPr/>
        <p:txBody>
          <a:bodyPr/>
          <a:lstStyle/>
          <a:p>
            <a:r>
              <a:rPr lang="en-GB" dirty="0" smtClean="0"/>
              <a:t>What is BCI</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EEG</a:t>
            </a:r>
          </a:p>
          <a:p>
            <a:endParaRPr lang="en-GB" dirty="0" smtClean="0"/>
          </a:p>
          <a:p>
            <a:r>
              <a:rPr lang="en-GB" dirty="0" smtClean="0"/>
              <a:t>ECoG</a:t>
            </a:r>
          </a:p>
          <a:p>
            <a:endParaRPr lang="en-GB" dirty="0" smtClean="0"/>
          </a:p>
          <a:p>
            <a:r>
              <a:rPr lang="en-GB" dirty="0" smtClean="0"/>
              <a:t>LFP</a:t>
            </a:r>
          </a:p>
          <a:p>
            <a:endParaRPr lang="en-GB" dirty="0" smtClean="0"/>
          </a:p>
          <a:p>
            <a:r>
              <a:rPr lang="en-GB" dirty="0" smtClean="0"/>
              <a:t>Single Units</a:t>
            </a:r>
            <a:endParaRPr lang="en-GB" dirty="0"/>
          </a:p>
        </p:txBody>
      </p:sp>
      <p:sp>
        <p:nvSpPr>
          <p:cNvPr id="3" name="Title 2"/>
          <p:cNvSpPr>
            <a:spLocks noGrp="1"/>
          </p:cNvSpPr>
          <p:nvPr>
            <p:ph type="title"/>
          </p:nvPr>
        </p:nvSpPr>
        <p:spPr/>
        <p:txBody>
          <a:bodyPr/>
          <a:lstStyle/>
          <a:p>
            <a:r>
              <a:rPr lang="en-GB" dirty="0" smtClean="0"/>
              <a:t>BCI Signal Sources</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0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Invasive </a:t>
            </a:r>
            <a:r>
              <a:rPr lang="en-GB" dirty="0" smtClean="0"/>
              <a:t>BCI</a:t>
            </a:r>
          </a:p>
          <a:p>
            <a:pPr lvl="1"/>
            <a:endParaRPr lang="en-GB" dirty="0" smtClean="0"/>
          </a:p>
          <a:p>
            <a:r>
              <a:rPr lang="en-GB" dirty="0" smtClean="0"/>
              <a:t>Non-invasive BCI</a:t>
            </a:r>
          </a:p>
          <a:p>
            <a:pPr lvl="1"/>
            <a:endParaRPr lang="en-GB" dirty="0" smtClean="0"/>
          </a:p>
          <a:p>
            <a:r>
              <a:rPr lang="en-GB" dirty="0" smtClean="0"/>
              <a:t>Partially-invasive BCI</a:t>
            </a:r>
          </a:p>
          <a:p>
            <a:pPr lvl="1"/>
            <a:endParaRPr lang="en-GB" dirty="0" smtClean="0"/>
          </a:p>
          <a:p>
            <a:r>
              <a:rPr lang="en-GB" dirty="0" err="1" smtClean="0"/>
              <a:t>Neuroprosthetics</a:t>
            </a:r>
            <a:endParaRPr lang="en-GB" dirty="0"/>
          </a:p>
        </p:txBody>
      </p:sp>
      <p:sp>
        <p:nvSpPr>
          <p:cNvPr id="3" name="Title 2"/>
          <p:cNvSpPr>
            <a:spLocks noGrp="1"/>
          </p:cNvSpPr>
          <p:nvPr>
            <p:ph type="title"/>
          </p:nvPr>
        </p:nvSpPr>
        <p:spPr/>
        <p:txBody>
          <a:bodyPr/>
          <a:lstStyle/>
          <a:p>
            <a:r>
              <a:rPr lang="en-GB" dirty="0" smtClean="0"/>
              <a:t>Types of BCI</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0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Deep Brain Stimulators</a:t>
            </a:r>
          </a:p>
          <a:p>
            <a:endParaRPr lang="en-GB" dirty="0" smtClean="0"/>
          </a:p>
          <a:p>
            <a:r>
              <a:rPr lang="en-GB" dirty="0" smtClean="0"/>
              <a:t>Braingate</a:t>
            </a:r>
          </a:p>
          <a:p>
            <a:endParaRPr lang="en-GB" dirty="0" smtClean="0"/>
          </a:p>
          <a:p>
            <a:r>
              <a:rPr lang="en-GB" dirty="0" smtClean="0"/>
              <a:t>Cochlear Implant</a:t>
            </a:r>
          </a:p>
          <a:p>
            <a:endParaRPr lang="en-GB" dirty="0" smtClean="0"/>
          </a:p>
        </p:txBody>
      </p:sp>
      <p:sp>
        <p:nvSpPr>
          <p:cNvPr id="2" name="Title 1"/>
          <p:cNvSpPr>
            <a:spLocks noGrp="1"/>
          </p:cNvSpPr>
          <p:nvPr>
            <p:ph type="title"/>
          </p:nvPr>
        </p:nvSpPr>
        <p:spPr/>
        <p:txBody>
          <a:bodyPr/>
          <a:lstStyle/>
          <a:p>
            <a:r>
              <a:rPr lang="en-GB" dirty="0" smtClean="0"/>
              <a:t>What is the current BCI</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dirty="0" smtClean="0"/>
              <a:t>Deep brain stimulation (DBS) is a surgical treatment involving the implantation of a medical device called a brain pacemaker</a:t>
            </a:r>
          </a:p>
          <a:p>
            <a:endParaRPr lang="en-GB" dirty="0" smtClean="0"/>
          </a:p>
          <a:p>
            <a:r>
              <a:rPr lang="en-GB" dirty="0" smtClean="0"/>
              <a:t>DBS sends electrical impulses to specific parts of the                                    Brain </a:t>
            </a:r>
            <a:r>
              <a:rPr lang="en-GB" dirty="0" smtClean="0"/>
              <a:t>providing </a:t>
            </a:r>
            <a:r>
              <a:rPr lang="en-GB" dirty="0" smtClean="0"/>
              <a:t>benefits for treatment                              resistant movement disorders such as;</a:t>
            </a:r>
          </a:p>
          <a:p>
            <a:pPr lvl="1"/>
            <a:r>
              <a:rPr lang="en-GB" dirty="0" smtClean="0"/>
              <a:t>Chronic pain</a:t>
            </a:r>
          </a:p>
          <a:p>
            <a:pPr lvl="1"/>
            <a:r>
              <a:rPr lang="en-GB" dirty="0" smtClean="0"/>
              <a:t>Parkinson's disease</a:t>
            </a:r>
          </a:p>
          <a:p>
            <a:pPr lvl="1"/>
            <a:r>
              <a:rPr lang="en-GB" dirty="0" smtClean="0"/>
              <a:t>Tremor</a:t>
            </a:r>
          </a:p>
          <a:p>
            <a:pPr lvl="1"/>
            <a:r>
              <a:rPr lang="en-GB" dirty="0" err="1" smtClean="0"/>
              <a:t>Dystonia</a:t>
            </a:r>
            <a:r>
              <a:rPr lang="en-GB" baseline="30000" dirty="0" smtClean="0"/>
              <a:t> </a:t>
            </a:r>
          </a:p>
          <a:p>
            <a:endParaRPr lang="en-GB" sz="2700" dirty="0" smtClean="0"/>
          </a:p>
          <a:p>
            <a:endParaRPr lang="en-GB" sz="2700" dirty="0" smtClean="0"/>
          </a:p>
          <a:p>
            <a:r>
              <a:rPr lang="en-GB" sz="2700" dirty="0" smtClean="0"/>
              <a:t>DBS directly changes brain activity in a controlled manner, its effects are reversible and is one of only a few neurosurgical methods that allows blinded studies</a:t>
            </a:r>
          </a:p>
          <a:p>
            <a:endParaRPr lang="en-GB" dirty="0" smtClean="0"/>
          </a:p>
          <a:p>
            <a:endParaRPr lang="en-GB" dirty="0"/>
          </a:p>
        </p:txBody>
      </p:sp>
      <p:sp>
        <p:nvSpPr>
          <p:cNvPr id="3" name="Title 2"/>
          <p:cNvSpPr>
            <a:spLocks noGrp="1"/>
          </p:cNvSpPr>
          <p:nvPr>
            <p:ph type="title"/>
          </p:nvPr>
        </p:nvSpPr>
        <p:spPr/>
        <p:txBody>
          <a:bodyPr>
            <a:normAutofit/>
          </a:bodyPr>
          <a:lstStyle/>
          <a:p>
            <a:r>
              <a:rPr lang="en-GB" dirty="0" smtClean="0"/>
              <a:t>Deep Brain Stimulators</a:t>
            </a:r>
            <a:endParaRPr lang="en-GB" dirty="0"/>
          </a:p>
        </p:txBody>
      </p:sp>
      <p:pic>
        <p:nvPicPr>
          <p:cNvPr id="29698" name="Picture 2" descr="http://upload.wikimedia.org/wikipedia/commons/7/73/Tiefe_Hirnstimulation_-_Sonden_RoeSchaedel_ap.jpg"/>
          <p:cNvPicPr>
            <a:picLocks noChangeAspect="1" noChangeArrowheads="1"/>
          </p:cNvPicPr>
          <p:nvPr/>
        </p:nvPicPr>
        <p:blipFill>
          <a:blip r:embed="rId3" cstate="print"/>
          <a:srcRect b="23350"/>
          <a:stretch>
            <a:fillRect/>
          </a:stretch>
        </p:blipFill>
        <p:spPr bwMode="auto">
          <a:xfrm>
            <a:off x="6143636" y="3286124"/>
            <a:ext cx="2140535" cy="1714512"/>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000"/>
                                        <p:tgtEl>
                                          <p:spTgt spid="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0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2000"/>
                                        <p:tgtEl>
                                          <p:spTgt spid="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9698"/>
                                        </p:tgtEl>
                                        <p:attrNameLst>
                                          <p:attrName>style.visibility</p:attrName>
                                        </p:attrNameLst>
                                      </p:cBhvr>
                                      <p:to>
                                        <p:strVal val="visible"/>
                                      </p:to>
                                    </p:set>
                                    <p:animEffect transition="in" filter="fade">
                                      <p:cBhvr>
                                        <p:cTn id="37" dur="20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A chip implanted directly into the brain that detects impulses</a:t>
            </a:r>
          </a:p>
          <a:p>
            <a:endParaRPr lang="en-GB" dirty="0" smtClean="0"/>
          </a:p>
          <a:p>
            <a:r>
              <a:rPr lang="en-GB" dirty="0" smtClean="0"/>
              <a:t>Allows the paralysed to experience the freedom they used to have through the use of BCI </a:t>
            </a:r>
          </a:p>
          <a:p>
            <a:endParaRPr lang="en-GB" dirty="0" smtClean="0"/>
          </a:p>
          <a:p>
            <a:r>
              <a:rPr lang="en-GB" dirty="0" smtClean="0"/>
              <a:t>First person to have the </a:t>
            </a:r>
            <a:r>
              <a:rPr lang="en-GB" dirty="0" err="1" smtClean="0"/>
              <a:t>BrainGate</a:t>
            </a:r>
            <a:r>
              <a:rPr lang="en-GB" dirty="0" smtClean="0"/>
              <a:t> was Matthew Nagel, a 25 year old quadriplegic</a:t>
            </a:r>
          </a:p>
          <a:p>
            <a:endParaRPr lang="en-GB" dirty="0" smtClean="0"/>
          </a:p>
          <a:p>
            <a:endParaRPr lang="en-GB" dirty="0"/>
          </a:p>
        </p:txBody>
      </p:sp>
      <p:sp>
        <p:nvSpPr>
          <p:cNvPr id="3" name="Title 2"/>
          <p:cNvSpPr>
            <a:spLocks noGrp="1"/>
          </p:cNvSpPr>
          <p:nvPr>
            <p:ph type="title"/>
          </p:nvPr>
        </p:nvSpPr>
        <p:spPr/>
        <p:txBody>
          <a:bodyPr>
            <a:normAutofit/>
          </a:bodyPr>
          <a:lstStyle/>
          <a:p>
            <a:r>
              <a:rPr lang="en-GB" dirty="0" err="1" smtClean="0"/>
              <a:t>BrainGate</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0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 </a:t>
            </a:r>
            <a:r>
              <a:rPr lang="en-GB" dirty="0" smtClean="0"/>
              <a:t>implant that is implanted to              provide sound </a:t>
            </a:r>
            <a:r>
              <a:rPr lang="en-GB" dirty="0" smtClean="0"/>
              <a:t>to a person who is </a:t>
            </a:r>
            <a:r>
              <a:rPr lang="en-GB" dirty="0" smtClean="0"/>
              <a:t>               </a:t>
            </a:r>
            <a:r>
              <a:rPr lang="en-GB" dirty="0" smtClean="0"/>
              <a:t>deaf or severely hard of </a:t>
            </a:r>
            <a:r>
              <a:rPr lang="en-GB" dirty="0" smtClean="0"/>
              <a:t>hearing</a:t>
            </a:r>
          </a:p>
          <a:p>
            <a:endParaRPr lang="en-GB" dirty="0" smtClean="0"/>
          </a:p>
          <a:p>
            <a:r>
              <a:rPr lang="en-GB" dirty="0" smtClean="0"/>
              <a:t>2</a:t>
            </a:r>
            <a:r>
              <a:rPr lang="en-GB" dirty="0" smtClean="0"/>
              <a:t>19,000 people worldwide have cochlear implants. </a:t>
            </a:r>
            <a:endParaRPr lang="en-GB" dirty="0" smtClean="0"/>
          </a:p>
          <a:p>
            <a:endParaRPr lang="en-GB" dirty="0" smtClean="0"/>
          </a:p>
        </p:txBody>
      </p:sp>
      <p:sp>
        <p:nvSpPr>
          <p:cNvPr id="2" name="Title 1"/>
          <p:cNvSpPr>
            <a:spLocks noGrp="1"/>
          </p:cNvSpPr>
          <p:nvPr>
            <p:ph type="title"/>
          </p:nvPr>
        </p:nvSpPr>
        <p:spPr/>
        <p:txBody>
          <a:bodyPr/>
          <a:lstStyle/>
          <a:p>
            <a:r>
              <a:rPr lang="en-GB" dirty="0" smtClean="0"/>
              <a:t>Cochlear Implant</a:t>
            </a:r>
            <a:endParaRPr lang="en-GB" dirty="0"/>
          </a:p>
        </p:txBody>
      </p:sp>
      <p:pic>
        <p:nvPicPr>
          <p:cNvPr id="2050" name="Picture 2"/>
          <p:cNvPicPr>
            <a:picLocks noChangeAspect="1" noChangeArrowheads="1"/>
          </p:cNvPicPr>
          <p:nvPr/>
        </p:nvPicPr>
        <p:blipFill>
          <a:blip r:embed="rId3" cstate="print"/>
          <a:srcRect/>
          <a:stretch>
            <a:fillRect/>
          </a:stretch>
        </p:blipFill>
        <p:spPr bwMode="auto">
          <a:xfrm>
            <a:off x="7078320" y="980728"/>
            <a:ext cx="2174200" cy="2286016"/>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1303</TotalTime>
  <Words>1266</Words>
  <Application>Microsoft Office PowerPoint</Application>
  <PresentationFormat>On-screen Show (4:3)</PresentationFormat>
  <Paragraphs>115</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Brain-Computer Interface</vt:lpstr>
      <vt:lpstr>Introduction</vt:lpstr>
      <vt:lpstr>What is BCI</vt:lpstr>
      <vt:lpstr>BCI Signal Sources</vt:lpstr>
      <vt:lpstr>Types of BCI</vt:lpstr>
      <vt:lpstr>What is the current BCI</vt:lpstr>
      <vt:lpstr>Deep Brain Stimulators</vt:lpstr>
      <vt:lpstr>BrainGate</vt:lpstr>
      <vt:lpstr>Cochlear Implant</vt:lpstr>
      <vt:lpstr>Future Advancements</vt:lpstr>
      <vt:lpstr>Any Questions?</vt:lpstr>
      <vt:lpstr>References</vt:lpstr>
    </vt:vector>
  </TitlesOfParts>
  <Company>RM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Elstob</dc:creator>
  <cp:lastModifiedBy>Daniel Elstob</cp:lastModifiedBy>
  <cp:revision>129</cp:revision>
  <dcterms:created xsi:type="dcterms:W3CDTF">2011-11-16T10:28:45Z</dcterms:created>
  <dcterms:modified xsi:type="dcterms:W3CDTF">2011-12-07T11:44:22Z</dcterms:modified>
</cp:coreProperties>
</file>