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8" r:id="rId3"/>
    <p:sldId id="270" r:id="rId4"/>
    <p:sldId id="272" r:id="rId5"/>
    <p:sldId id="273" r:id="rId6"/>
    <p:sldId id="257" r:id="rId7"/>
    <p:sldId id="269" r:id="rId8"/>
    <p:sldId id="294" r:id="rId9"/>
    <p:sldId id="259" r:id="rId10"/>
    <p:sldId id="278" r:id="rId11"/>
    <p:sldId id="260" r:id="rId12"/>
    <p:sldId id="279" r:id="rId13"/>
    <p:sldId id="261" r:id="rId14"/>
    <p:sldId id="262" r:id="rId15"/>
    <p:sldId id="292" r:id="rId16"/>
    <p:sldId id="290" r:id="rId17"/>
    <p:sldId id="288" r:id="rId18"/>
    <p:sldId id="289" r:id="rId19"/>
    <p:sldId id="282" r:id="rId20"/>
    <p:sldId id="291"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68549" autoAdjust="0"/>
  </p:normalViewPr>
  <p:slideViewPr>
    <p:cSldViewPr>
      <p:cViewPr varScale="1">
        <p:scale>
          <a:sx n="79" d="100"/>
          <a:sy n="79" d="100"/>
        </p:scale>
        <p:origin x="-2568" y="-84"/>
      </p:cViewPr>
      <p:guideLst>
        <p:guide orient="horz" pos="2160"/>
        <p:guide pos="2880"/>
      </p:guideLst>
    </p:cSldViewPr>
  </p:slideViewPr>
  <p:outlineViewPr>
    <p:cViewPr>
      <p:scale>
        <a:sx n="33" d="100"/>
        <a:sy n="33" d="100"/>
      </p:scale>
      <p:origin x="0" y="0"/>
    </p:cViewPr>
  </p:outlineViewPr>
  <p:notesTextViewPr>
    <p:cViewPr>
      <p:scale>
        <a:sx n="1" d="1"/>
        <a:sy n="1" d="1"/>
      </p:scale>
      <p:origin x="0" y="14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239E0D-407D-4A89-99F9-F0E34EB4EA70}" type="datetimeFigureOut">
              <a:rPr lang="en-GB" smtClean="0"/>
              <a:t>28/04/2015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71B332-4D9C-4B5C-938F-8E2B37AF39FC}" type="slidenum">
              <a:rPr lang="en-GB" smtClean="0"/>
              <a:t>‹#›</a:t>
            </a:fld>
            <a:endParaRPr lang="en-GB"/>
          </a:p>
        </p:txBody>
      </p:sp>
    </p:spTree>
    <p:extLst>
      <p:ext uri="{BB962C8B-B14F-4D97-AF65-F5344CB8AC3E}">
        <p14:creationId xmlns:p14="http://schemas.microsoft.com/office/powerpoint/2010/main" val="22806694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Mathematical models of a biological brain’s neural network and should be able to produce similar responses and behaviours as their biological counter parts.</a:t>
            </a:r>
          </a:p>
          <a:p>
            <a:pPr marL="171450" indent="-171450">
              <a:buFont typeface="Arial" panose="020B0604020202020204" pitchFamily="34" charset="0"/>
              <a:buChar char="•"/>
            </a:pPr>
            <a:endParaRPr lang="en-GB" dirty="0" smtClean="0"/>
          </a:p>
          <a:p>
            <a:pPr marL="171450" indent="-171450">
              <a:buFont typeface="Arial" panose="020B0604020202020204" pitchFamily="34" charset="0"/>
              <a:buChar char="•"/>
            </a:pPr>
            <a:r>
              <a:rPr lang="en-GB" dirty="0" smtClean="0"/>
              <a:t> Both biological and artificial networks have neurons which work by processing information and are joined with synapses to form networks. These neurons are what dictate the leaning and in artificial neural networks this refers to the method of modify the weights of the synapses. The overall learning ability of the network is determined by the learning style chosen for training and the architecture of the network. </a:t>
            </a:r>
          </a:p>
          <a:p>
            <a:pPr marL="171450" indent="-171450">
              <a:buFont typeface="Arial" panose="020B0604020202020204" pitchFamily="34" charset="0"/>
              <a:buChar char="•"/>
            </a:pPr>
            <a:endParaRPr lang="en-GB" dirty="0" smtClean="0"/>
          </a:p>
          <a:p>
            <a:pPr marL="171450" indent="-171450">
              <a:buFont typeface="Arial" panose="020B0604020202020204" pitchFamily="34" charset="0"/>
              <a:buChar char="•"/>
            </a:pPr>
            <a:endParaRPr lang="en-GB" dirty="0" smtClean="0"/>
          </a:p>
          <a:p>
            <a:pPr marL="171450" indent="-171450">
              <a:buFont typeface="Arial" panose="020B0604020202020204" pitchFamily="34" charset="0"/>
              <a:buChar char="•"/>
            </a:pPr>
            <a:r>
              <a:rPr lang="en-GB" dirty="0" smtClean="0"/>
              <a:t>There are two learning styles which can be used which are supervised learning and unsupervised learning. </a:t>
            </a:r>
          </a:p>
          <a:p>
            <a:pPr marL="171450" indent="-171450">
              <a:buFont typeface="Arial" panose="020B0604020202020204" pitchFamily="34" charset="0"/>
              <a:buChar char="•"/>
            </a:pPr>
            <a:endParaRPr lang="en-GB" dirty="0" smtClean="0"/>
          </a:p>
          <a:p>
            <a:pPr marL="171450" indent="-171450">
              <a:buFont typeface="Arial" panose="020B0604020202020204" pitchFamily="34" charset="0"/>
              <a:buChar char="•"/>
            </a:pPr>
            <a:r>
              <a:rPr lang="en-GB" dirty="0" smtClean="0"/>
              <a:t>Supervised learning is where the network is given training data sets and desired response. Once it has completed the learning process they can be used on new data sets to find the desired response. They are often used within the fields of robotics, pattern recognition and prediction systems and with a variety of network types they can be applied to many more problems such as the medical field for drug discovery or financial application for algorithmic trading. </a:t>
            </a:r>
          </a:p>
          <a:p>
            <a:pPr marL="171450" indent="-171450">
              <a:buFont typeface="Arial" panose="020B0604020202020204" pitchFamily="34" charset="0"/>
              <a:buChar char="•"/>
            </a:pPr>
            <a:endParaRPr lang="en-GB" dirty="0" smtClean="0"/>
          </a:p>
          <a:p>
            <a:pPr marL="171450" indent="-171450">
              <a:buFont typeface="Arial" panose="020B0604020202020204" pitchFamily="34" charset="0"/>
              <a:buChar char="•"/>
            </a:pPr>
            <a:r>
              <a:rPr lang="en-GB" dirty="0" smtClean="0"/>
              <a:t>Unsupervised learning is essentially learning by doing in which no desired response is provided but training data sets are still given. This causes methods like clustering to be used where the network tries to categorise data by their similarities. This makes unsupervised learning methods useful for data mining of large data such as in the medical field or object recognition within computer vision applications.</a:t>
            </a:r>
          </a:p>
          <a:p>
            <a:endParaRPr lang="en-GB" dirty="0"/>
          </a:p>
        </p:txBody>
      </p:sp>
      <p:sp>
        <p:nvSpPr>
          <p:cNvPr id="4" name="Slide Number Placeholder 3"/>
          <p:cNvSpPr>
            <a:spLocks noGrp="1"/>
          </p:cNvSpPr>
          <p:nvPr>
            <p:ph type="sldNum" sz="quarter" idx="10"/>
          </p:nvPr>
        </p:nvSpPr>
        <p:spPr/>
        <p:txBody>
          <a:bodyPr/>
          <a:lstStyle/>
          <a:p>
            <a:fld id="{5871B332-4D9C-4B5C-938F-8E2B37AF39FC}" type="slidenum">
              <a:rPr lang="en-GB" smtClean="0"/>
              <a:t>2</a:t>
            </a:fld>
            <a:endParaRPr lang="en-GB"/>
          </a:p>
        </p:txBody>
      </p:sp>
    </p:spTree>
    <p:extLst>
      <p:ext uri="{BB962C8B-B14F-4D97-AF65-F5344CB8AC3E}">
        <p14:creationId xmlns:p14="http://schemas.microsoft.com/office/powerpoint/2010/main" val="27634831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Invasive BCIs are surgically implanted directly into the brain. This gives them the best signal quality however as a foreign object the body will react to it causing scar tissue build up which weak the signal or cause it to become non-existent. These types of BCI are used to assist or treat individuals with paralysis (</a:t>
            </a:r>
            <a:r>
              <a:rPr lang="en-GB" sz="1200" kern="1200" dirty="0" err="1" smtClean="0">
                <a:solidFill>
                  <a:schemeClr val="tx1"/>
                </a:solidFill>
                <a:effectLst/>
                <a:latin typeface="+mn-lt"/>
                <a:ea typeface="+mn-ea"/>
                <a:cs typeface="+mn-cs"/>
              </a:rPr>
              <a:t>Birbaumer</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Murguialday</a:t>
            </a:r>
            <a:r>
              <a:rPr lang="en-GB" sz="1200" kern="1200" dirty="0" smtClean="0">
                <a:solidFill>
                  <a:schemeClr val="tx1"/>
                </a:solidFill>
                <a:effectLst/>
                <a:latin typeface="+mn-lt"/>
                <a:ea typeface="+mn-ea"/>
                <a:cs typeface="+mn-cs"/>
              </a:rPr>
              <a:t> and Cohen, 2008) or acquired blindness (</a:t>
            </a:r>
            <a:r>
              <a:rPr lang="en-GB" sz="1200" kern="1200" dirty="0" err="1" smtClean="0">
                <a:solidFill>
                  <a:schemeClr val="tx1"/>
                </a:solidFill>
                <a:effectLst/>
                <a:latin typeface="+mn-lt"/>
                <a:ea typeface="+mn-ea"/>
                <a:cs typeface="+mn-cs"/>
              </a:rPr>
              <a:t>Dobelle</a:t>
            </a:r>
            <a:r>
              <a:rPr lang="en-GB" sz="1200" kern="1200" dirty="0" smtClean="0">
                <a:solidFill>
                  <a:schemeClr val="tx1"/>
                </a:solidFill>
                <a:effectLst/>
                <a:latin typeface="+mn-lt"/>
                <a:ea typeface="+mn-ea"/>
                <a:cs typeface="+mn-cs"/>
              </a:rPr>
              <a:t>, 2000).</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Non-invasive BCIs are a non-surgical approach of reading signals from outside the head the signals are much weaker as they have to pass through the skull. This approach would use EEG to control external devices or prosthetics (</a:t>
            </a:r>
            <a:r>
              <a:rPr lang="en-GB" sz="1200" kern="1200" dirty="0" err="1" smtClean="0">
                <a:solidFill>
                  <a:schemeClr val="tx1"/>
                </a:solidFill>
                <a:effectLst/>
                <a:latin typeface="+mn-lt"/>
                <a:ea typeface="+mn-ea"/>
                <a:cs typeface="+mn-cs"/>
              </a:rPr>
              <a:t>Pfurtscheller</a:t>
            </a:r>
            <a:r>
              <a:rPr lang="en-GB" sz="1200" kern="1200" dirty="0" smtClean="0">
                <a:solidFill>
                  <a:schemeClr val="tx1"/>
                </a:solidFill>
                <a:effectLst/>
                <a:latin typeface="+mn-lt"/>
                <a:ea typeface="+mn-ea"/>
                <a:cs typeface="+mn-cs"/>
              </a:rPr>
              <a:t> et al., 2003).</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Partially invasive BCIs are, like invasive, surgically implanted inside the skull but unlike invasive they are outside of the brain. This gives them a midpoint between invasive and non-invasive. They produce better signal that non-invasive BCIs as the signals do not have to pass through the skull before being received and because they are not implanted into tissue they are less likely to form scar tissue.  Yanagisawa showed that this approach could be useful to those with motor disabilities like lock-in syndrome using </a:t>
            </a:r>
            <a:r>
              <a:rPr lang="en-GB" sz="1200" kern="1200" dirty="0" err="1" smtClean="0">
                <a:solidFill>
                  <a:schemeClr val="tx1"/>
                </a:solidFill>
                <a:effectLst/>
                <a:latin typeface="+mn-lt"/>
                <a:ea typeface="+mn-ea"/>
                <a:cs typeface="+mn-cs"/>
              </a:rPr>
              <a:t>ECoG</a:t>
            </a:r>
            <a:r>
              <a:rPr lang="en-GB" sz="1200" kern="1200" dirty="0" smtClean="0">
                <a:solidFill>
                  <a:schemeClr val="tx1"/>
                </a:solidFill>
                <a:effectLst/>
                <a:latin typeface="+mn-lt"/>
                <a:ea typeface="+mn-ea"/>
                <a:cs typeface="+mn-cs"/>
              </a:rPr>
              <a:t> (Yanagisawa et al., 2011).</a:t>
            </a:r>
          </a:p>
          <a:p>
            <a:endParaRPr lang="en-GB" dirty="0"/>
          </a:p>
        </p:txBody>
      </p:sp>
      <p:sp>
        <p:nvSpPr>
          <p:cNvPr id="4" name="Slide Number Placeholder 3"/>
          <p:cNvSpPr>
            <a:spLocks noGrp="1"/>
          </p:cNvSpPr>
          <p:nvPr>
            <p:ph type="sldNum" sz="quarter" idx="10"/>
          </p:nvPr>
        </p:nvSpPr>
        <p:spPr/>
        <p:txBody>
          <a:bodyPr/>
          <a:lstStyle/>
          <a:p>
            <a:fld id="{5871B332-4D9C-4B5C-938F-8E2B37AF39FC}" type="slidenum">
              <a:rPr lang="en-GB" smtClean="0"/>
              <a:t>15</a:t>
            </a:fld>
            <a:endParaRPr lang="en-GB"/>
          </a:p>
        </p:txBody>
      </p:sp>
    </p:spTree>
    <p:extLst>
      <p:ext uri="{BB962C8B-B14F-4D97-AF65-F5344CB8AC3E}">
        <p14:creationId xmlns:p14="http://schemas.microsoft.com/office/powerpoint/2010/main" val="16209958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This is the first implanted arm with electrodes integrated directly into the muscles. They are currently testing tactile feedback with the arm, meaning that </a:t>
            </a:r>
            <a:r>
              <a:rPr lang="en-GB" sz="1200" b="0" i="0" kern="1200" dirty="0" err="1" smtClean="0">
                <a:solidFill>
                  <a:schemeClr val="tx1"/>
                </a:solidFill>
                <a:effectLst/>
                <a:latin typeface="+mn-lt"/>
                <a:ea typeface="+mn-ea"/>
                <a:cs typeface="+mn-cs"/>
              </a:rPr>
              <a:t>Niska</a:t>
            </a:r>
            <a:r>
              <a:rPr lang="en-GB" sz="1200" b="0" i="0" kern="1200" dirty="0" smtClean="0">
                <a:solidFill>
                  <a:schemeClr val="tx1"/>
                </a:solidFill>
                <a:effectLst/>
                <a:latin typeface="+mn-lt"/>
                <a:ea typeface="+mn-ea"/>
                <a:cs typeface="+mn-cs"/>
              </a:rPr>
              <a:t> will eventually be able to feel sensory input through the arm. </a:t>
            </a:r>
          </a:p>
          <a:p>
            <a:endParaRPr lang="en-GB" sz="1200" b="0" i="0" kern="1200" dirty="0" smtClean="0">
              <a:solidFill>
                <a:schemeClr val="tx1"/>
              </a:solidFill>
              <a:effectLst/>
              <a:latin typeface="+mn-lt"/>
              <a:ea typeface="+mn-ea"/>
              <a:cs typeface="+mn-cs"/>
            </a:endParaRPr>
          </a:p>
          <a:p>
            <a:r>
              <a:rPr lang="en-GB" sz="1200" b="1" i="0" kern="1200" dirty="0" smtClean="0">
                <a:solidFill>
                  <a:schemeClr val="tx1"/>
                </a:solidFill>
                <a:effectLst/>
                <a:latin typeface="+mn-lt"/>
                <a:ea typeface="+mn-ea"/>
                <a:cs typeface="+mn-cs"/>
              </a:rPr>
              <a:t>More about: How the technology works </a:t>
            </a:r>
            <a:r>
              <a:rPr lang="en-GB" dirty="0" smtClean="0"/>
              <a:t/>
            </a:r>
            <a:br>
              <a:rPr lang="en-GB" dirty="0" smtClean="0"/>
            </a:br>
            <a:r>
              <a:rPr lang="en-GB" sz="1200" b="0" i="0" kern="1200" dirty="0" smtClean="0">
                <a:solidFill>
                  <a:schemeClr val="tx1"/>
                </a:solidFill>
                <a:effectLst/>
                <a:latin typeface="+mn-lt"/>
                <a:ea typeface="+mn-ea"/>
                <a:cs typeface="+mn-cs"/>
              </a:rPr>
              <a:t>The new technology is based on the </a:t>
            </a:r>
            <a:r>
              <a:rPr lang="en-GB" sz="1200" b="0" i="1" kern="1200" dirty="0" err="1" smtClean="0">
                <a:solidFill>
                  <a:schemeClr val="tx1"/>
                </a:solidFill>
                <a:effectLst/>
                <a:latin typeface="+mn-lt"/>
                <a:ea typeface="+mn-ea"/>
                <a:cs typeface="+mn-cs"/>
              </a:rPr>
              <a:t>Opra</a:t>
            </a:r>
            <a:r>
              <a:rPr lang="en-GB" sz="1200" b="0" i="1" kern="1200" dirty="0" smtClean="0">
                <a:solidFill>
                  <a:schemeClr val="tx1"/>
                </a:solidFill>
                <a:effectLst/>
                <a:latin typeface="+mn-lt"/>
                <a:ea typeface="+mn-ea"/>
                <a:cs typeface="+mn-cs"/>
              </a:rPr>
              <a:t> </a:t>
            </a:r>
            <a:r>
              <a:rPr lang="en-GB" sz="1200" b="0" i="0" kern="1200" dirty="0" smtClean="0">
                <a:solidFill>
                  <a:schemeClr val="tx1"/>
                </a:solidFill>
                <a:effectLst/>
                <a:latin typeface="+mn-lt"/>
                <a:ea typeface="+mn-ea"/>
                <a:cs typeface="+mn-cs"/>
              </a:rPr>
              <a:t>treatment (</a:t>
            </a:r>
            <a:r>
              <a:rPr lang="en-GB" sz="1200" b="0" i="0" kern="1200" dirty="0" err="1" smtClean="0">
                <a:solidFill>
                  <a:schemeClr val="tx1"/>
                </a:solidFill>
                <a:effectLst/>
                <a:latin typeface="+mn-lt"/>
                <a:ea typeface="+mn-ea"/>
                <a:cs typeface="+mn-cs"/>
              </a:rPr>
              <a:t>osseointegrated</a:t>
            </a:r>
            <a:r>
              <a:rPr lang="en-GB" sz="1200" b="0" i="0" kern="1200" dirty="0" smtClean="0">
                <a:solidFill>
                  <a:schemeClr val="tx1"/>
                </a:solidFill>
                <a:effectLst/>
                <a:latin typeface="+mn-lt"/>
                <a:ea typeface="+mn-ea"/>
                <a:cs typeface="+mn-cs"/>
              </a:rPr>
              <a:t> prosthesis for the rehabilitation of amputees), where a titanium implant is surgically inserted into the bone and becomes fixated to it by a process known as </a:t>
            </a:r>
            <a:r>
              <a:rPr lang="en-GB" sz="1200" b="0" i="0" kern="1200" dirty="0" err="1" smtClean="0">
                <a:solidFill>
                  <a:schemeClr val="tx1"/>
                </a:solidFill>
                <a:effectLst/>
                <a:latin typeface="+mn-lt"/>
                <a:ea typeface="+mn-ea"/>
                <a:cs typeface="+mn-cs"/>
              </a:rPr>
              <a:t>osseointegration</a:t>
            </a:r>
            <a:r>
              <a:rPr lang="en-GB" sz="1200" b="0" i="0" kern="1200" dirty="0" smtClean="0">
                <a:solidFill>
                  <a:schemeClr val="tx1"/>
                </a:solidFill>
                <a:effectLst/>
                <a:latin typeface="+mn-lt"/>
                <a:ea typeface="+mn-ea"/>
                <a:cs typeface="+mn-cs"/>
              </a:rPr>
              <a:t> (</a:t>
            </a:r>
            <a:r>
              <a:rPr lang="en-GB" sz="1200" b="0" i="0" kern="1200" dirty="0" err="1" smtClean="0">
                <a:solidFill>
                  <a:schemeClr val="tx1"/>
                </a:solidFill>
                <a:effectLst/>
                <a:latin typeface="+mn-lt"/>
                <a:ea typeface="+mn-ea"/>
                <a:cs typeface="+mn-cs"/>
              </a:rPr>
              <a:t>osseo</a:t>
            </a:r>
            <a:r>
              <a:rPr lang="en-GB" sz="1200" b="0" i="0" kern="1200" dirty="0" smtClean="0">
                <a:solidFill>
                  <a:schemeClr val="tx1"/>
                </a:solidFill>
                <a:effectLst/>
                <a:latin typeface="+mn-lt"/>
                <a:ea typeface="+mn-ea"/>
                <a:cs typeface="+mn-cs"/>
              </a:rPr>
              <a:t> = bone). A percutaneous component (abutment) is then attached to the titanium implant to serve as a metallic bone extension, where the prosthesis is then fixated. Electrodes are implanted in nerves and muscles as the interfaces to the biological control system. These electrodes record signals which are transmitted via the </a:t>
            </a:r>
            <a:r>
              <a:rPr lang="en-GB" sz="1200" b="0" i="0" kern="1200" dirty="0" err="1" smtClean="0">
                <a:solidFill>
                  <a:schemeClr val="tx1"/>
                </a:solidFill>
                <a:effectLst/>
                <a:latin typeface="+mn-lt"/>
                <a:ea typeface="+mn-ea"/>
                <a:cs typeface="+mn-cs"/>
              </a:rPr>
              <a:t>osseointegrated</a:t>
            </a:r>
            <a:r>
              <a:rPr lang="en-GB" sz="1200" b="0" i="0" kern="1200" dirty="0" smtClean="0">
                <a:solidFill>
                  <a:schemeClr val="tx1"/>
                </a:solidFill>
                <a:effectLst/>
                <a:latin typeface="+mn-lt"/>
                <a:ea typeface="+mn-ea"/>
                <a:cs typeface="+mn-cs"/>
              </a:rPr>
              <a:t> implant to the prostheses, where the signals are finally decoded and translated into motions.</a:t>
            </a:r>
          </a:p>
          <a:p>
            <a:endParaRPr lang="en-GB"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effectLst/>
                <a:latin typeface="+mn-lt"/>
                <a:ea typeface="+mn-ea"/>
                <a:cs typeface="+mn-cs"/>
              </a:rPr>
              <a:t>Nerve impulses from the brain control the Chalmers University prosthesis</a:t>
            </a:r>
          </a:p>
          <a:p>
            <a:endParaRPr lang="en-GB" dirty="0" smtClean="0"/>
          </a:p>
          <a:p>
            <a:endParaRPr lang="en-GB" dirty="0"/>
          </a:p>
        </p:txBody>
      </p:sp>
      <p:sp>
        <p:nvSpPr>
          <p:cNvPr id="4" name="Slide Number Placeholder 3"/>
          <p:cNvSpPr>
            <a:spLocks noGrp="1"/>
          </p:cNvSpPr>
          <p:nvPr>
            <p:ph type="sldNum" sz="quarter" idx="10"/>
          </p:nvPr>
        </p:nvSpPr>
        <p:spPr/>
        <p:txBody>
          <a:bodyPr/>
          <a:lstStyle/>
          <a:p>
            <a:fld id="{5871B332-4D9C-4B5C-938F-8E2B37AF39FC}" type="slidenum">
              <a:rPr lang="en-GB" smtClean="0"/>
              <a:t>16</a:t>
            </a:fld>
            <a:endParaRPr lang="en-GB"/>
          </a:p>
        </p:txBody>
      </p:sp>
    </p:spTree>
    <p:extLst>
      <p:ext uri="{BB962C8B-B14F-4D97-AF65-F5344CB8AC3E}">
        <p14:creationId xmlns:p14="http://schemas.microsoft.com/office/powerpoint/2010/main" val="3529065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 Increased range of motion since there are no physical limitations by the socket – the patient can move the remaining joints freely</a:t>
            </a:r>
            <a:br>
              <a:rPr lang="en-GB" dirty="0" smtClean="0"/>
            </a:br>
            <a:endParaRPr lang="en-GB" dirty="0" smtClean="0"/>
          </a:p>
          <a:p>
            <a:r>
              <a:rPr lang="en-GB" dirty="0" smtClean="0"/>
              <a:t>Elimination of sores and pain caused by the constant pressure from the socket </a:t>
            </a:r>
          </a:p>
          <a:p>
            <a:endParaRPr lang="en-GB" dirty="0" smtClean="0"/>
          </a:p>
          <a:p>
            <a:r>
              <a:rPr lang="en-GB" dirty="0" smtClean="0"/>
              <a:t>Stable and easy attachment/detachment</a:t>
            </a:r>
            <a:br>
              <a:rPr lang="en-GB" dirty="0" smtClean="0"/>
            </a:br>
            <a:endParaRPr lang="en-GB" dirty="0" smtClean="0"/>
          </a:p>
          <a:p>
            <a:r>
              <a:rPr lang="en-GB" dirty="0" smtClean="0"/>
              <a:t>Increased sensory feedback due to the direct transmission of forces and vibrations to the bone (</a:t>
            </a:r>
            <a:r>
              <a:rPr lang="en-GB" dirty="0" err="1" smtClean="0"/>
              <a:t>osseoperception</a:t>
            </a:r>
            <a:r>
              <a:rPr lang="en-GB" dirty="0" smtClean="0"/>
              <a:t>)</a:t>
            </a:r>
            <a:br>
              <a:rPr lang="en-GB" dirty="0" smtClean="0"/>
            </a:br>
            <a:endParaRPr lang="en-GB" dirty="0" smtClean="0"/>
          </a:p>
          <a:p>
            <a:r>
              <a:rPr lang="en-GB" dirty="0" smtClean="0"/>
              <a:t>The prosthesis can be worn all day, every day</a:t>
            </a:r>
            <a:br>
              <a:rPr lang="en-GB" dirty="0" smtClean="0"/>
            </a:br>
            <a:endParaRPr lang="en-GB" dirty="0" smtClean="0"/>
          </a:p>
          <a:p>
            <a:r>
              <a:rPr lang="en-GB" dirty="0" smtClean="0"/>
              <a:t>No socket adjustments required (there is no socket)</a:t>
            </a:r>
          </a:p>
          <a:p>
            <a:endParaRPr lang="en-GB" dirty="0"/>
          </a:p>
        </p:txBody>
      </p:sp>
      <p:sp>
        <p:nvSpPr>
          <p:cNvPr id="4" name="Slide Number Placeholder 3"/>
          <p:cNvSpPr>
            <a:spLocks noGrp="1"/>
          </p:cNvSpPr>
          <p:nvPr>
            <p:ph type="sldNum" sz="quarter" idx="10"/>
          </p:nvPr>
        </p:nvSpPr>
        <p:spPr/>
        <p:txBody>
          <a:bodyPr/>
          <a:lstStyle/>
          <a:p>
            <a:fld id="{5871B332-4D9C-4B5C-938F-8E2B37AF39FC}" type="slidenum">
              <a:rPr lang="en-GB" smtClean="0"/>
              <a:t>17</a:t>
            </a:fld>
            <a:endParaRPr lang="en-GB"/>
          </a:p>
        </p:txBody>
      </p:sp>
    </p:spTree>
    <p:extLst>
      <p:ext uri="{BB962C8B-B14F-4D97-AF65-F5344CB8AC3E}">
        <p14:creationId xmlns:p14="http://schemas.microsoft.com/office/powerpoint/2010/main" val="14763735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Due to the intimate connection, the patients can control the prosthesis with less effort and more precisely, and can thus handle smaller and more delicate items.</a:t>
            </a:r>
            <a:br>
              <a:rPr lang="en-GB" sz="1200" b="0" i="0" kern="1200" dirty="0" smtClean="0">
                <a:solidFill>
                  <a:schemeClr val="tx1"/>
                </a:solidFill>
                <a:effectLst/>
                <a:latin typeface="+mn-lt"/>
                <a:ea typeface="+mn-ea"/>
                <a:cs typeface="+mn-cs"/>
              </a:rPr>
            </a:br>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The close proximity between source and electrode also prevents activity from other muscles from interfering (cross-talk), so that the patient can move the arm to any position and still maintain control of the prosthesis.</a:t>
            </a:r>
            <a:br>
              <a:rPr lang="en-GB" sz="1200" b="0" i="0" kern="1200" dirty="0" smtClean="0">
                <a:solidFill>
                  <a:schemeClr val="tx1"/>
                </a:solidFill>
                <a:effectLst/>
                <a:latin typeface="+mn-lt"/>
                <a:ea typeface="+mn-ea"/>
                <a:cs typeface="+mn-cs"/>
              </a:rPr>
            </a:br>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More motor signals can be obtained from muscles and nerves, so that more movements can be intuitively controlled in the prosthesis.</a:t>
            </a:r>
            <a:br>
              <a:rPr lang="en-GB" sz="1200" b="0" i="0" kern="1200" dirty="0" smtClean="0">
                <a:solidFill>
                  <a:schemeClr val="tx1"/>
                </a:solidFill>
                <a:effectLst/>
                <a:latin typeface="+mn-lt"/>
                <a:ea typeface="+mn-ea"/>
                <a:cs typeface="+mn-cs"/>
              </a:rPr>
            </a:br>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After the first fitting of the controller, little or no recalibration is required because there is no need to reposition the electrodes on every occasion the prosthesis is worn (as opposed to superficial electrodes).</a:t>
            </a:r>
            <a:br>
              <a:rPr lang="en-GB" sz="1200" b="0" i="0" kern="1200" dirty="0" smtClean="0">
                <a:solidFill>
                  <a:schemeClr val="tx1"/>
                </a:solidFill>
                <a:effectLst/>
                <a:latin typeface="+mn-lt"/>
                <a:ea typeface="+mn-ea"/>
                <a:cs typeface="+mn-cs"/>
              </a:rPr>
            </a:br>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Since the electrodes are implanted rather than placed over the skin, control is not affected by environmental conditions (cold and heat) that change the skin state, or by limb motions that displace the skin over the muscles. The control is also resilient to electromagnetic interference (noise from other electric devices or power lines) as the electrodes are shielded by the body itself. </a:t>
            </a:r>
            <a:br>
              <a:rPr lang="en-GB" sz="1200" b="0" i="0" kern="1200" dirty="0" smtClean="0">
                <a:solidFill>
                  <a:schemeClr val="tx1"/>
                </a:solidFill>
                <a:effectLst/>
                <a:latin typeface="+mn-lt"/>
                <a:ea typeface="+mn-ea"/>
                <a:cs typeface="+mn-cs"/>
              </a:rPr>
            </a:br>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Electrodes in the nerves can be used to send signals to the brain as sensations coming from the prostheses.</a:t>
            </a:r>
          </a:p>
          <a:p>
            <a:r>
              <a:rPr lang="en-GB" dirty="0" smtClean="0"/>
              <a:t/>
            </a:r>
            <a:br>
              <a:rPr lang="en-GB" dirty="0" smtClean="0"/>
            </a:br>
            <a:endParaRPr lang="en-GB" dirty="0"/>
          </a:p>
        </p:txBody>
      </p:sp>
      <p:sp>
        <p:nvSpPr>
          <p:cNvPr id="4" name="Slide Number Placeholder 3"/>
          <p:cNvSpPr>
            <a:spLocks noGrp="1"/>
          </p:cNvSpPr>
          <p:nvPr>
            <p:ph type="sldNum" sz="quarter" idx="10"/>
          </p:nvPr>
        </p:nvSpPr>
        <p:spPr/>
        <p:txBody>
          <a:bodyPr/>
          <a:lstStyle/>
          <a:p>
            <a:fld id="{5871B332-4D9C-4B5C-938F-8E2B37AF39FC}" type="slidenum">
              <a:rPr lang="en-GB" smtClean="0"/>
              <a:t>18</a:t>
            </a:fld>
            <a:endParaRPr lang="en-GB"/>
          </a:p>
        </p:txBody>
      </p:sp>
    </p:spTree>
    <p:extLst>
      <p:ext uri="{BB962C8B-B14F-4D97-AF65-F5344CB8AC3E}">
        <p14:creationId xmlns:p14="http://schemas.microsoft.com/office/powerpoint/2010/main" val="41740015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Recent </a:t>
            </a:r>
            <a:r>
              <a:rPr lang="en-GB" sz="1200" kern="1200" dirty="0" smtClean="0">
                <a:solidFill>
                  <a:schemeClr val="tx1"/>
                </a:solidFill>
                <a:effectLst/>
                <a:latin typeface="+mn-lt"/>
                <a:ea typeface="+mn-ea"/>
                <a:cs typeface="+mn-cs"/>
              </a:rPr>
              <a:t>research has focused on the possibility of using BCI to connect different brains together directly with the aim to have collaborative decision making.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Researchers at Duke University in Durham, North Carolina, and the other in Natal, Brazil reported they connected the brains of two mice over the Internet, where the mice in different countries were able to cooperate to perform simple tasks together to obtain a reward (</a:t>
            </a:r>
            <a:r>
              <a:rPr lang="en-GB" sz="1200" kern="1200" dirty="0" err="1" smtClean="0">
                <a:solidFill>
                  <a:schemeClr val="tx1"/>
                </a:solidFill>
                <a:effectLst/>
                <a:latin typeface="+mn-lt"/>
                <a:ea typeface="+mn-ea"/>
                <a:cs typeface="+mn-cs"/>
              </a:rPr>
              <a:t>Pais</a:t>
            </a:r>
            <a:r>
              <a:rPr lang="en-GB" sz="1200" kern="1200" dirty="0" smtClean="0">
                <a:solidFill>
                  <a:schemeClr val="tx1"/>
                </a:solidFill>
                <a:effectLst/>
                <a:latin typeface="+mn-lt"/>
                <a:ea typeface="+mn-ea"/>
                <a:cs typeface="+mn-cs"/>
              </a:rPr>
              <a:t>-Vieira et al., 2013</a:t>
            </a:r>
            <a:r>
              <a:rPr lang="en-GB" sz="1200" kern="1200" dirty="0" smtClean="0">
                <a:solidFill>
                  <a:schemeClr val="tx1"/>
                </a:solidFill>
                <a:effectLst/>
                <a:latin typeface="+mn-lt"/>
                <a:ea typeface="+mn-ea"/>
                <a:cs typeface="+mn-cs"/>
              </a:rPr>
              <a:t>). Trained</a:t>
            </a:r>
            <a:r>
              <a:rPr lang="en-GB" sz="1200" kern="1200" baseline="0" dirty="0" smtClean="0">
                <a:solidFill>
                  <a:schemeClr val="tx1"/>
                </a:solidFill>
                <a:effectLst/>
                <a:latin typeface="+mn-lt"/>
                <a:ea typeface="+mn-ea"/>
                <a:cs typeface="+mn-cs"/>
              </a:rPr>
              <a:t> to press a level when a light went on above it. When task done correctly reward of water. One rat in room with light and lever and the other in a room with level. 70% success rate.</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baseline="0" dirty="0" smtClean="0">
                <a:solidFill>
                  <a:schemeClr val="tx1"/>
                </a:solidFill>
                <a:effectLst/>
                <a:latin typeface="+mn-lt"/>
                <a:ea typeface="+mn-ea"/>
                <a:cs typeface="+mn-cs"/>
              </a:rPr>
              <a:t>In another test the rats to decide wide or narrow spaces.</a:t>
            </a:r>
            <a:endParaRPr lang="en-GB"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“experiments involving six different subjects” (</a:t>
            </a:r>
            <a:r>
              <a:rPr lang="en-GB" sz="1200" kern="1200" dirty="0" err="1" smtClean="0">
                <a:solidFill>
                  <a:schemeClr val="tx1"/>
                </a:solidFill>
                <a:effectLst/>
                <a:latin typeface="+mn-lt"/>
                <a:ea typeface="+mn-ea"/>
                <a:cs typeface="+mn-cs"/>
              </a:rPr>
              <a:t>Roa</a:t>
            </a:r>
            <a:r>
              <a:rPr lang="en-GB" sz="1200" kern="1200" dirty="0" smtClean="0">
                <a:solidFill>
                  <a:schemeClr val="tx1"/>
                </a:solidFill>
                <a:effectLst/>
                <a:latin typeface="+mn-lt"/>
                <a:ea typeface="+mn-ea"/>
                <a:cs typeface="+mn-cs"/>
              </a:rPr>
              <a:t> et al., 2014). Similar to the experiment performed by the mice, “two participants had to carry out a specific task in the form of a series of consecutive trials of a computer game” (</a:t>
            </a:r>
            <a:r>
              <a:rPr lang="en-GB" sz="1200" kern="1200" dirty="0" err="1" smtClean="0">
                <a:solidFill>
                  <a:schemeClr val="tx1"/>
                </a:solidFill>
                <a:effectLst/>
                <a:latin typeface="+mn-lt"/>
                <a:ea typeface="+mn-ea"/>
                <a:cs typeface="+mn-cs"/>
              </a:rPr>
              <a:t>Roa</a:t>
            </a:r>
            <a:r>
              <a:rPr lang="en-GB" sz="1200" kern="1200" dirty="0" smtClean="0">
                <a:solidFill>
                  <a:schemeClr val="tx1"/>
                </a:solidFill>
                <a:effectLst/>
                <a:latin typeface="+mn-lt"/>
                <a:ea typeface="+mn-ea"/>
                <a:cs typeface="+mn-cs"/>
              </a:rPr>
              <a:t> et al., 2014) and the game required cooperation as one of the subjects was the sender able to see the game but had no input to control it and the second as the receiver had an input device to interact with the game but could not see the screen.</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This research involved having four human subjects with one assigned to be an emitter who would give orders and the other three would be recipients who receive messages. The overall goal of these experiments was to see if communication could go beyond verbal. These experiments showed that “streams of pseudo-random bits representing the words “</a:t>
            </a:r>
            <a:r>
              <a:rPr lang="en-GB" sz="1200" i="1" kern="1200" dirty="0" err="1" smtClean="0">
                <a:solidFill>
                  <a:schemeClr val="tx1"/>
                </a:solidFill>
                <a:effectLst/>
                <a:latin typeface="+mn-lt"/>
                <a:ea typeface="+mn-ea"/>
                <a:cs typeface="+mn-cs"/>
              </a:rPr>
              <a:t>hola</a:t>
            </a:r>
            <a:r>
              <a:rPr lang="en-GB" sz="1200" kern="1200" dirty="0" smtClean="0">
                <a:solidFill>
                  <a:schemeClr val="tx1"/>
                </a:solidFill>
                <a:effectLst/>
                <a:latin typeface="+mn-lt"/>
                <a:ea typeface="+mn-ea"/>
                <a:cs typeface="+mn-cs"/>
              </a:rPr>
              <a:t>” and “</a:t>
            </a:r>
            <a:r>
              <a:rPr lang="en-GB" sz="1200" i="1" kern="1200" dirty="0" smtClean="0">
                <a:solidFill>
                  <a:schemeClr val="tx1"/>
                </a:solidFill>
                <a:effectLst/>
                <a:latin typeface="+mn-lt"/>
                <a:ea typeface="+mn-ea"/>
                <a:cs typeface="+mn-cs"/>
              </a:rPr>
              <a:t>ciao</a:t>
            </a:r>
            <a:r>
              <a:rPr lang="en-GB" sz="1200" kern="1200" dirty="0" smtClean="0">
                <a:solidFill>
                  <a:schemeClr val="tx1"/>
                </a:solidFill>
                <a:effectLst/>
                <a:latin typeface="+mn-lt"/>
                <a:ea typeface="+mn-ea"/>
                <a:cs typeface="+mn-cs"/>
              </a:rPr>
              <a:t>” were successfully transmitted mind-to-mind between human subjects separated by a great distance, with a negligible probability of this happening by chance”(</a:t>
            </a:r>
            <a:r>
              <a:rPr lang="en-GB" sz="1200" kern="1200" dirty="0" err="1" smtClean="0">
                <a:solidFill>
                  <a:schemeClr val="tx1"/>
                </a:solidFill>
                <a:effectLst/>
                <a:latin typeface="+mn-lt"/>
                <a:ea typeface="+mn-ea"/>
                <a:cs typeface="+mn-cs"/>
              </a:rPr>
              <a:t>Grau</a:t>
            </a:r>
            <a:r>
              <a:rPr lang="en-GB" sz="1200" kern="1200" dirty="0" smtClean="0">
                <a:solidFill>
                  <a:schemeClr val="tx1"/>
                </a:solidFill>
                <a:effectLst/>
                <a:latin typeface="+mn-lt"/>
                <a:ea typeface="+mn-ea"/>
                <a:cs typeface="+mn-cs"/>
              </a:rPr>
              <a:t> et al., 2014). </a:t>
            </a:r>
            <a:endParaRPr lang="en-GB" dirty="0"/>
          </a:p>
        </p:txBody>
      </p:sp>
      <p:sp>
        <p:nvSpPr>
          <p:cNvPr id="4" name="Slide Number Placeholder 3"/>
          <p:cNvSpPr>
            <a:spLocks noGrp="1"/>
          </p:cNvSpPr>
          <p:nvPr>
            <p:ph type="sldNum" sz="quarter" idx="10"/>
          </p:nvPr>
        </p:nvSpPr>
        <p:spPr/>
        <p:txBody>
          <a:bodyPr/>
          <a:lstStyle/>
          <a:p>
            <a:fld id="{5871B332-4D9C-4B5C-938F-8E2B37AF39FC}" type="slidenum">
              <a:rPr lang="en-GB" smtClean="0"/>
              <a:t>19</a:t>
            </a:fld>
            <a:endParaRPr lang="en-GB"/>
          </a:p>
        </p:txBody>
      </p:sp>
    </p:spTree>
    <p:extLst>
      <p:ext uri="{BB962C8B-B14F-4D97-AF65-F5344CB8AC3E}">
        <p14:creationId xmlns:p14="http://schemas.microsoft.com/office/powerpoint/2010/main" val="4108811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Fuzzy sets allow us to model concepts and objects in the real world and to deal with situations that are not precise. </a:t>
            </a:r>
          </a:p>
          <a:p>
            <a:pPr marL="628650" lvl="1" indent="-171450">
              <a:buFont typeface="Arial" panose="020B0604020202020204" pitchFamily="34" charset="0"/>
              <a:buChar char="•"/>
            </a:pPr>
            <a:r>
              <a:rPr lang="en-GB" dirty="0" smtClean="0"/>
              <a:t>For example it can describe the weather as hot without using precise numbers. </a:t>
            </a:r>
          </a:p>
          <a:p>
            <a:pPr marL="628650" lvl="1" indent="-171450">
              <a:buFont typeface="Arial" panose="020B0604020202020204" pitchFamily="34" charset="0"/>
              <a:buChar char="•"/>
            </a:pPr>
            <a:endParaRPr lang="en-GB" dirty="0" smtClean="0"/>
          </a:p>
          <a:p>
            <a:pPr marL="171450" indent="-171450">
              <a:buFont typeface="Arial" panose="020B0604020202020204" pitchFamily="34" charset="0"/>
              <a:buChar char="•"/>
            </a:pPr>
            <a:r>
              <a:rPr lang="en-GB" dirty="0" smtClean="0"/>
              <a:t>Real world decisions contain high levels of uncertainty which need to be taken into account. </a:t>
            </a:r>
          </a:p>
          <a:p>
            <a:pPr marL="171450" indent="-171450">
              <a:buFont typeface="Arial" panose="020B0604020202020204" pitchFamily="34" charset="0"/>
              <a:buChar char="•"/>
            </a:pPr>
            <a:endParaRPr lang="en-GB" dirty="0" smtClean="0"/>
          </a:p>
          <a:p>
            <a:pPr marL="171450" indent="-171450">
              <a:buFont typeface="Arial" panose="020B0604020202020204" pitchFamily="34" charset="0"/>
              <a:buChar char="•"/>
            </a:pPr>
            <a:r>
              <a:rPr lang="en-GB" dirty="0" smtClean="0"/>
              <a:t>Fuzzy sets are a collection of related items which belong to that set to different degrees. </a:t>
            </a:r>
          </a:p>
          <a:p>
            <a:pPr marL="171450" indent="-171450">
              <a:buFont typeface="Arial" panose="020B0604020202020204" pitchFamily="34" charset="0"/>
              <a:buChar char="•"/>
            </a:pPr>
            <a:endParaRPr lang="en-GB" dirty="0" smtClean="0"/>
          </a:p>
          <a:p>
            <a:pPr marL="628650" lvl="1" indent="-171450">
              <a:buFont typeface="Arial" panose="020B0604020202020204" pitchFamily="34" charset="0"/>
              <a:buChar char="•"/>
            </a:pPr>
            <a:r>
              <a:rPr lang="en-GB" dirty="0" smtClean="0"/>
              <a:t>A basketball team is a set and the player are the items in the set, if you want to find out who is tall, you can set that anyone over a certain height is and if they are shorter they are classified as not tall. If you apply fuzzy logic you can say that all players are tall to a certain degree which gives much more detail about the items in the set.</a:t>
            </a:r>
          </a:p>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10"/>
          </p:nvPr>
        </p:nvSpPr>
        <p:spPr/>
        <p:txBody>
          <a:bodyPr/>
          <a:lstStyle/>
          <a:p>
            <a:fld id="{5871B332-4D9C-4B5C-938F-8E2B37AF39FC}" type="slidenum">
              <a:rPr lang="en-GB" smtClean="0"/>
              <a:t>4</a:t>
            </a:fld>
            <a:endParaRPr lang="en-GB"/>
          </a:p>
        </p:txBody>
      </p:sp>
    </p:spTree>
    <p:extLst>
      <p:ext uri="{BB962C8B-B14F-4D97-AF65-F5344CB8AC3E}">
        <p14:creationId xmlns:p14="http://schemas.microsoft.com/office/powerpoint/2010/main" val="3913045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smtClean="0"/>
              <a:t>Rules use human concepts not strict measurements and can be thought of as common sense rules.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smtClean="0"/>
              <a:t>In rules we use worlds rather that numbers to describe items.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dirty="0" smtClean="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smtClean="0"/>
              <a:t>Fuzzy rule take partially true facts such as a person is tall or their agility and finds out to what degree they are true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smtClean="0"/>
              <a:t>then takes another fact making it true to that degree for example how tall a person should be for a certain sport, if a person is tall and agile then consider basketball is short and broad they should consider wrestling.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smtClean="0"/>
              <a:t>A number of rules can then be combined and a decision can be made.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smtClean="0"/>
              <a:t>This whole process is called inference.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smtClean="0"/>
              <a:t>Knowledge is represented by fuzzy sets combed using fuzzy rules and when all of this information is considered a decision can be made.</a:t>
            </a:r>
          </a:p>
          <a:p>
            <a:endParaRPr lang="en-GB" dirty="0"/>
          </a:p>
        </p:txBody>
      </p:sp>
      <p:sp>
        <p:nvSpPr>
          <p:cNvPr id="4" name="Slide Number Placeholder 3"/>
          <p:cNvSpPr>
            <a:spLocks noGrp="1"/>
          </p:cNvSpPr>
          <p:nvPr>
            <p:ph type="sldNum" sz="quarter" idx="10"/>
          </p:nvPr>
        </p:nvSpPr>
        <p:spPr/>
        <p:txBody>
          <a:bodyPr/>
          <a:lstStyle/>
          <a:p>
            <a:fld id="{5871B332-4D9C-4B5C-938F-8E2B37AF39FC}" type="slidenum">
              <a:rPr lang="en-GB" smtClean="0"/>
              <a:t>5</a:t>
            </a:fld>
            <a:endParaRPr lang="en-GB"/>
          </a:p>
        </p:txBody>
      </p:sp>
    </p:spTree>
    <p:extLst>
      <p:ext uri="{BB962C8B-B14F-4D97-AF65-F5344CB8AC3E}">
        <p14:creationId xmlns:p14="http://schemas.microsoft.com/office/powerpoint/2010/main" val="35931471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Two main characteristics of fuzzy systems that give them better performance for specific application</a:t>
            </a:r>
          </a:p>
          <a:p>
            <a:endParaRPr lang="en-GB"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smtClean="0"/>
              <a:t>especially for the system with a mathematical model that is difficult to derive</a:t>
            </a:r>
          </a:p>
          <a:p>
            <a:endParaRPr lang="en-GB" dirty="0"/>
          </a:p>
        </p:txBody>
      </p:sp>
      <p:sp>
        <p:nvSpPr>
          <p:cNvPr id="4" name="Slide Number Placeholder 3"/>
          <p:cNvSpPr>
            <a:spLocks noGrp="1"/>
          </p:cNvSpPr>
          <p:nvPr>
            <p:ph type="sldNum" sz="quarter" idx="10"/>
          </p:nvPr>
        </p:nvSpPr>
        <p:spPr/>
        <p:txBody>
          <a:bodyPr/>
          <a:lstStyle/>
          <a:p>
            <a:fld id="{5871B332-4D9C-4B5C-938F-8E2B37AF39FC}" type="slidenum">
              <a:rPr lang="en-GB" smtClean="0"/>
              <a:t>7</a:t>
            </a:fld>
            <a:endParaRPr lang="en-GB"/>
          </a:p>
        </p:txBody>
      </p:sp>
    </p:spTree>
    <p:extLst>
      <p:ext uri="{BB962C8B-B14F-4D97-AF65-F5344CB8AC3E}">
        <p14:creationId xmlns:p14="http://schemas.microsoft.com/office/powerpoint/2010/main" val="37492276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A fuzzy system is good at things like knowledge representation, uncertainty tolerance and imprecision tolerance however it lacks the ability to learn and discovery knowledge. </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Neural networks are good at dealing with raw data and have the ability to learn and adapt as well as knowledge discovery and data mining. Unlike a fuzzy system they are bad at knowledge representation and explanation ability.</a:t>
            </a:r>
          </a:p>
          <a:p>
            <a:endParaRPr lang="en-GB" dirty="0"/>
          </a:p>
        </p:txBody>
      </p:sp>
      <p:sp>
        <p:nvSpPr>
          <p:cNvPr id="4" name="Slide Number Placeholder 3"/>
          <p:cNvSpPr>
            <a:spLocks noGrp="1"/>
          </p:cNvSpPr>
          <p:nvPr>
            <p:ph type="sldNum" sz="quarter" idx="10"/>
          </p:nvPr>
        </p:nvSpPr>
        <p:spPr/>
        <p:txBody>
          <a:bodyPr/>
          <a:lstStyle/>
          <a:p>
            <a:fld id="{5871B332-4D9C-4B5C-938F-8E2B37AF39FC}" type="slidenum">
              <a:rPr lang="en-GB" smtClean="0"/>
              <a:t>8</a:t>
            </a:fld>
            <a:endParaRPr lang="en-GB"/>
          </a:p>
        </p:txBody>
      </p:sp>
    </p:spTree>
    <p:extLst>
      <p:ext uri="{BB962C8B-B14F-4D97-AF65-F5344CB8AC3E}">
        <p14:creationId xmlns:p14="http://schemas.microsoft.com/office/powerpoint/2010/main" val="1491199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And this is where the idea of fuzzy neural networks comes from.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smtClean="0"/>
              <a:t>The combination of fuzzy logic and neural networks constitutes a powerful means for designing intelligent systems</a:t>
            </a:r>
            <a:r>
              <a:rPr lang="en-GB" baseline="0" dirty="0" smtClean="0"/>
              <a:t> which </a:t>
            </a:r>
            <a:r>
              <a:rPr lang="en-GB" dirty="0" smtClean="0"/>
              <a:t>combines the knowledge discovery and learning abilities of neural networks with the human-like knowledge representation and explanation abilities of fuzzy systems.  </a:t>
            </a:r>
          </a:p>
          <a:p>
            <a:pPr marL="171450" indent="-171450">
              <a:buFont typeface="Arial" panose="020B0604020202020204" pitchFamily="34" charset="0"/>
              <a:buChar char="•"/>
            </a:pPr>
            <a:endParaRPr lang="en-GB" dirty="0" smtClean="0"/>
          </a:p>
          <a:p>
            <a:pPr marL="171450" indent="-171450">
              <a:buFont typeface="Arial" panose="020B0604020202020204" pitchFamily="34" charset="0"/>
              <a:buChar char="•"/>
            </a:pPr>
            <a:r>
              <a:rPr lang="en-GB" dirty="0" smtClean="0"/>
              <a:t>This causes the neural networks to become much more translucent, whilst the fuzzy systems are able to learn. </a:t>
            </a:r>
          </a:p>
          <a:p>
            <a:pPr marL="628650" lvl="1" indent="-171450">
              <a:buFont typeface="Arial" panose="020B0604020202020204" pitchFamily="34" charset="0"/>
              <a:buChar char="•"/>
            </a:pPr>
            <a:r>
              <a:rPr lang="en-GB" dirty="0" smtClean="0"/>
              <a:t>Interpretability</a:t>
            </a:r>
            <a:r>
              <a:rPr lang="en-GB" baseline="0" dirty="0" smtClean="0"/>
              <a:t> means the </a:t>
            </a:r>
            <a:r>
              <a:rPr lang="en-GB" sz="1200" b="0" i="0" kern="1200" dirty="0" smtClean="0">
                <a:solidFill>
                  <a:schemeClr val="tx1"/>
                </a:solidFill>
                <a:effectLst/>
                <a:latin typeface="+mn-lt"/>
                <a:ea typeface="+mn-ea"/>
                <a:cs typeface="+mn-cs"/>
              </a:rPr>
              <a:t>relation between formal theories that expresses the possibility of interpreting or translating one into the other</a:t>
            </a:r>
            <a:endParaRPr lang="en-GB" dirty="0" smtClean="0"/>
          </a:p>
          <a:p>
            <a:pPr marL="171450" indent="-171450">
              <a:buFont typeface="Arial" panose="020B0604020202020204" pitchFamily="34" charset="0"/>
              <a:buChar char="•"/>
            </a:pPr>
            <a:endParaRPr lang="en-GB" dirty="0" smtClean="0"/>
          </a:p>
          <a:p>
            <a:pPr marL="171450" indent="-171450">
              <a:buFont typeface="Arial" panose="020B0604020202020204" pitchFamily="34" charset="0"/>
              <a:buChar char="•"/>
            </a:pPr>
            <a:r>
              <a:rPr lang="en-GB" dirty="0" smtClean="0"/>
              <a:t>Combines</a:t>
            </a:r>
            <a:r>
              <a:rPr lang="en-GB" baseline="0" dirty="0" smtClean="0"/>
              <a:t> both such that either:</a:t>
            </a:r>
          </a:p>
          <a:p>
            <a:pPr marL="628650" lvl="1" indent="-171450">
              <a:buFont typeface="Arial" panose="020B0604020202020204" pitchFamily="34" charset="0"/>
              <a:buChar char="•"/>
            </a:pPr>
            <a:r>
              <a:rPr lang="en-GB" baseline="0" dirty="0" smtClean="0"/>
              <a:t>Fuzzy system gives input to Neural Network</a:t>
            </a:r>
          </a:p>
          <a:p>
            <a:pPr marL="628650" lvl="1" indent="-171450">
              <a:buFont typeface="Arial" panose="020B0604020202020204" pitchFamily="34" charset="0"/>
              <a:buChar char="•"/>
            </a:pPr>
            <a:r>
              <a:rPr lang="en-GB" baseline="0" dirty="0" smtClean="0"/>
              <a:t>Neural Network give input to Fuzzy Systems</a:t>
            </a:r>
            <a:endParaRPr lang="en-GB" dirty="0" smtClean="0"/>
          </a:p>
        </p:txBody>
      </p:sp>
      <p:sp>
        <p:nvSpPr>
          <p:cNvPr id="4" name="Slide Number Placeholder 3"/>
          <p:cNvSpPr>
            <a:spLocks noGrp="1"/>
          </p:cNvSpPr>
          <p:nvPr>
            <p:ph type="sldNum" sz="quarter" idx="10"/>
          </p:nvPr>
        </p:nvSpPr>
        <p:spPr/>
        <p:txBody>
          <a:bodyPr/>
          <a:lstStyle/>
          <a:p>
            <a:fld id="{5871B332-4D9C-4B5C-938F-8E2B37AF39FC}" type="slidenum">
              <a:rPr lang="en-GB" smtClean="0"/>
              <a:t>9</a:t>
            </a:fld>
            <a:endParaRPr lang="en-GB"/>
          </a:p>
        </p:txBody>
      </p:sp>
    </p:spTree>
    <p:extLst>
      <p:ext uri="{BB962C8B-B14F-4D97-AF65-F5344CB8AC3E}">
        <p14:creationId xmlns:p14="http://schemas.microsoft.com/office/powerpoint/2010/main" val="8021840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GB" dirty="0" smtClean="0"/>
              <a:t>Two possible models of fuzzy neural systems are </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GB" baseline="0" dirty="0" smtClean="0"/>
              <a:t>Fuzzy system gives input to Neural Network</a:t>
            </a:r>
          </a:p>
          <a:p>
            <a:pPr marL="0" marR="0" lvl="1" indent="0" algn="l" defTabSz="914400" rtl="0" eaLnBrk="1" fontAlgn="auto" latinLnBrk="0" hangingPunct="1">
              <a:lnSpc>
                <a:spcPct val="100000"/>
              </a:lnSpc>
              <a:spcBef>
                <a:spcPts val="0"/>
              </a:spcBef>
              <a:spcAft>
                <a:spcPts val="0"/>
              </a:spcAft>
              <a:buClrTx/>
              <a:buSzTx/>
              <a:buFontTx/>
              <a:buNone/>
              <a:tabLst/>
              <a:defRPr/>
            </a:pPr>
            <a:r>
              <a:rPr lang="en-GB" dirty="0" smtClean="0"/>
              <a:t>	• In response to linguistic statements, the fuzzy interface block provides an input vector to a multi-layer neural network. The neural network can be adapted (trained) to yield desired command outputs or decisions. </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GB" baseline="0" dirty="0" smtClean="0"/>
              <a:t>Neural Network give input to Fuzzy Systems</a:t>
            </a:r>
            <a:endParaRPr lang="en-GB" dirty="0" smtClean="0"/>
          </a:p>
          <a:p>
            <a:r>
              <a:rPr lang="en-GB" dirty="0" smtClean="0"/>
              <a:t>	• A multi-layered neural network drives the fuzzy inference mechanism</a:t>
            </a:r>
          </a:p>
          <a:p>
            <a:endParaRPr lang="en-GB" dirty="0" smtClean="0"/>
          </a:p>
          <a:p>
            <a:endParaRPr lang="en-GB" dirty="0"/>
          </a:p>
        </p:txBody>
      </p:sp>
      <p:sp>
        <p:nvSpPr>
          <p:cNvPr id="4" name="Slide Number Placeholder 3"/>
          <p:cNvSpPr>
            <a:spLocks noGrp="1"/>
          </p:cNvSpPr>
          <p:nvPr>
            <p:ph type="sldNum" sz="quarter" idx="10"/>
          </p:nvPr>
        </p:nvSpPr>
        <p:spPr/>
        <p:txBody>
          <a:bodyPr/>
          <a:lstStyle/>
          <a:p>
            <a:fld id="{5871B332-4D9C-4B5C-938F-8E2B37AF39FC}" type="slidenum">
              <a:rPr lang="en-GB" smtClean="0"/>
              <a:t>10</a:t>
            </a:fld>
            <a:endParaRPr lang="en-GB"/>
          </a:p>
        </p:txBody>
      </p:sp>
    </p:spTree>
    <p:extLst>
      <p:ext uri="{BB962C8B-B14F-4D97-AF65-F5344CB8AC3E}">
        <p14:creationId xmlns:p14="http://schemas.microsoft.com/office/powerpoint/2010/main" val="29375147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A </a:t>
            </a:r>
            <a:r>
              <a:rPr lang="en-GB" sz="1200" kern="1200" dirty="0" smtClean="0">
                <a:solidFill>
                  <a:schemeClr val="tx1"/>
                </a:solidFill>
                <a:effectLst/>
                <a:latin typeface="+mn-lt"/>
                <a:ea typeface="+mn-ea"/>
                <a:cs typeface="+mn-cs"/>
              </a:rPr>
              <a:t>newer area to research is education where fuzzy systems are being developed to classify students and predict their academic performance</a:t>
            </a:r>
          </a:p>
          <a:p>
            <a:endParaRPr lang="en-GB" sz="1200" kern="1200" dirty="0" smtClean="0">
              <a:solidFill>
                <a:schemeClr val="tx1"/>
              </a:solidFill>
              <a:effectLst/>
              <a:latin typeface="+mn-lt"/>
              <a:ea typeface="+mn-ea"/>
              <a:cs typeface="+mn-cs"/>
            </a:endParaRPr>
          </a:p>
          <a:p>
            <a:r>
              <a:rPr lang="en-GB" dirty="0" smtClean="0"/>
              <a:t>Handwriting recognition</a:t>
            </a:r>
          </a:p>
          <a:p>
            <a:r>
              <a:rPr lang="en-GB" dirty="0" smtClean="0"/>
              <a:t>Automotive systems and manufacturing</a:t>
            </a:r>
          </a:p>
          <a:p>
            <a:r>
              <a:rPr lang="en-GB" dirty="0" smtClean="0"/>
              <a:t>Image</a:t>
            </a:r>
            <a:r>
              <a:rPr lang="en-GB" baseline="0" dirty="0" smtClean="0"/>
              <a:t> processing and data compression</a:t>
            </a:r>
          </a:p>
          <a:p>
            <a:r>
              <a:rPr lang="en-GB" baseline="0" dirty="0" smtClean="0"/>
              <a:t>Architecture</a:t>
            </a:r>
          </a:p>
          <a:p>
            <a:r>
              <a:rPr lang="en-GB" baseline="0" dirty="0" smtClean="0"/>
              <a:t>Decision-support systems</a:t>
            </a:r>
          </a:p>
          <a:p>
            <a:r>
              <a:rPr lang="en-GB" baseline="0" dirty="0" smtClean="0"/>
              <a:t>Power systems</a:t>
            </a:r>
          </a:p>
          <a:p>
            <a:endParaRPr lang="en-GB" dirty="0"/>
          </a:p>
        </p:txBody>
      </p:sp>
      <p:sp>
        <p:nvSpPr>
          <p:cNvPr id="4" name="Slide Number Placeholder 3"/>
          <p:cNvSpPr>
            <a:spLocks noGrp="1"/>
          </p:cNvSpPr>
          <p:nvPr>
            <p:ph type="sldNum" sz="quarter" idx="10"/>
          </p:nvPr>
        </p:nvSpPr>
        <p:spPr/>
        <p:txBody>
          <a:bodyPr/>
          <a:lstStyle/>
          <a:p>
            <a:fld id="{5871B332-4D9C-4B5C-938F-8E2B37AF39FC}" type="slidenum">
              <a:rPr lang="en-GB" smtClean="0"/>
              <a:t>11</a:t>
            </a:fld>
            <a:endParaRPr lang="en-GB"/>
          </a:p>
        </p:txBody>
      </p:sp>
    </p:spTree>
    <p:extLst>
      <p:ext uri="{BB962C8B-B14F-4D97-AF65-F5344CB8AC3E}">
        <p14:creationId xmlns:p14="http://schemas.microsoft.com/office/powerpoint/2010/main" val="4215043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kern="1200" dirty="0" smtClean="0">
                <a:solidFill>
                  <a:schemeClr val="tx1"/>
                </a:solidFill>
                <a:effectLst/>
                <a:latin typeface="+mn-lt"/>
                <a:ea typeface="+mn-ea"/>
                <a:cs typeface="+mn-cs"/>
              </a:rPr>
              <a:t>Signal Production</a:t>
            </a:r>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Brain signals need to be produced by the subject in order to be used. These signals could be the brain waves that are already generated subconsciously, which can be harder to detect, or to actively generate the signal through stimuli which the subject would have control over and could increase the strength through concentration.</a:t>
            </a:r>
          </a:p>
          <a:p>
            <a:r>
              <a:rPr lang="en-GB" sz="1200" kern="1200" dirty="0" smtClean="0">
                <a:solidFill>
                  <a:schemeClr val="tx1"/>
                </a:solidFill>
                <a:effectLst/>
                <a:latin typeface="+mn-lt"/>
                <a:ea typeface="+mn-ea"/>
                <a:cs typeface="+mn-cs"/>
              </a:rPr>
              <a:t> </a:t>
            </a:r>
          </a:p>
          <a:p>
            <a:r>
              <a:rPr lang="en-GB" sz="1200" b="1" kern="1200" dirty="0" smtClean="0">
                <a:solidFill>
                  <a:schemeClr val="tx1"/>
                </a:solidFill>
                <a:effectLst/>
                <a:latin typeface="+mn-lt"/>
                <a:ea typeface="+mn-ea"/>
                <a:cs typeface="+mn-cs"/>
              </a:rPr>
              <a:t>Signal Detection</a:t>
            </a:r>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There are various ways to detect the necessary signals. The most popular approaches are </a:t>
            </a:r>
            <a:r>
              <a:rPr lang="en-GB" sz="1200" kern="1200" dirty="0" err="1" smtClean="0">
                <a:solidFill>
                  <a:schemeClr val="tx1"/>
                </a:solidFill>
                <a:effectLst/>
                <a:latin typeface="+mn-lt"/>
                <a:ea typeface="+mn-ea"/>
                <a:cs typeface="+mn-cs"/>
              </a:rPr>
              <a:t>ElectroEncephaloGraph</a:t>
            </a:r>
            <a:r>
              <a:rPr lang="en-GB" sz="1200" kern="1200" dirty="0" smtClean="0">
                <a:solidFill>
                  <a:schemeClr val="tx1"/>
                </a:solidFill>
                <a:effectLst/>
                <a:latin typeface="+mn-lt"/>
                <a:ea typeface="+mn-ea"/>
                <a:cs typeface="+mn-cs"/>
              </a:rPr>
              <a:t> (EEG) which is for brain signal, </a:t>
            </a:r>
            <a:r>
              <a:rPr lang="en-GB" sz="1200" kern="1200" dirty="0" err="1" smtClean="0">
                <a:solidFill>
                  <a:schemeClr val="tx1"/>
                </a:solidFill>
                <a:effectLst/>
                <a:latin typeface="+mn-lt"/>
                <a:ea typeface="+mn-ea"/>
                <a:cs typeface="+mn-cs"/>
              </a:rPr>
              <a:t>ElectroMyoGraph</a:t>
            </a:r>
            <a:r>
              <a:rPr lang="en-GB" sz="1200" kern="1200" dirty="0" smtClean="0">
                <a:solidFill>
                  <a:schemeClr val="tx1"/>
                </a:solidFill>
                <a:effectLst/>
                <a:latin typeface="+mn-lt"/>
                <a:ea typeface="+mn-ea"/>
                <a:cs typeface="+mn-cs"/>
              </a:rPr>
              <a:t> (EMG) which is for muscles and Functional Magnetic Resonance Imaging (fMRI) which is used to measure the blood flow in the brain. Some other less popular approaches are </a:t>
            </a:r>
            <a:r>
              <a:rPr lang="en-GB" sz="1200" kern="1200" dirty="0" err="1" smtClean="0">
                <a:solidFill>
                  <a:schemeClr val="tx1"/>
                </a:solidFill>
                <a:effectLst/>
                <a:latin typeface="+mn-lt"/>
                <a:ea typeface="+mn-ea"/>
                <a:cs typeface="+mn-cs"/>
              </a:rPr>
              <a:t>MagnetoEncephaloGraphy</a:t>
            </a:r>
            <a:r>
              <a:rPr lang="en-GB" sz="1200" kern="1200" dirty="0" smtClean="0">
                <a:solidFill>
                  <a:schemeClr val="tx1"/>
                </a:solidFill>
                <a:effectLst/>
                <a:latin typeface="+mn-lt"/>
                <a:ea typeface="+mn-ea"/>
                <a:cs typeface="+mn-cs"/>
              </a:rPr>
              <a:t> (MEG) and </a:t>
            </a:r>
            <a:r>
              <a:rPr lang="en-GB" sz="1200" kern="1200" dirty="0" err="1" smtClean="0">
                <a:solidFill>
                  <a:schemeClr val="tx1"/>
                </a:solidFill>
                <a:effectLst/>
                <a:latin typeface="+mn-lt"/>
                <a:ea typeface="+mn-ea"/>
                <a:cs typeface="+mn-cs"/>
              </a:rPr>
              <a:t>ElectroCorticoGraphy</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ECoG</a:t>
            </a:r>
            <a:r>
              <a:rPr lang="en-GB" sz="1200" kern="1200" dirty="0" smtClean="0">
                <a:solidFill>
                  <a:schemeClr val="tx1"/>
                </a:solidFill>
                <a:effectLst/>
                <a:latin typeface="+mn-lt"/>
                <a:ea typeface="+mn-ea"/>
                <a:cs typeface="+mn-cs"/>
              </a:rPr>
              <a:t>). Depending on the purpose of detecting the signals each approach will have its strengths and weaknesses such as better temporal resolution or spatial resolution.</a:t>
            </a:r>
          </a:p>
          <a:p>
            <a:r>
              <a:rPr lang="en-GB" sz="1200" kern="1200" dirty="0" smtClean="0">
                <a:solidFill>
                  <a:schemeClr val="tx1"/>
                </a:solidFill>
                <a:effectLst/>
                <a:latin typeface="+mn-lt"/>
                <a:ea typeface="+mn-ea"/>
                <a:cs typeface="+mn-cs"/>
              </a:rPr>
              <a:t> </a:t>
            </a:r>
          </a:p>
          <a:p>
            <a:r>
              <a:rPr lang="en-GB" sz="1200" b="1" kern="1200" dirty="0" smtClean="0">
                <a:solidFill>
                  <a:schemeClr val="tx1"/>
                </a:solidFill>
                <a:effectLst/>
                <a:latin typeface="+mn-lt"/>
                <a:ea typeface="+mn-ea"/>
                <a:cs typeface="+mn-cs"/>
              </a:rPr>
              <a:t>Signal Processing</a:t>
            </a:r>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One of the major problems of from signal detecting is that a lot of noise is produced. For example when using EEG things like eye movement and facial reactions will be included in the data. This is where signal processing is used to filter the excess noise out of the data you have collected so that the data can be used for detecting actual brain signals.</a:t>
            </a:r>
          </a:p>
          <a:p>
            <a:r>
              <a:rPr lang="en-GB" sz="1200" kern="1200" dirty="0" smtClean="0">
                <a:solidFill>
                  <a:schemeClr val="tx1"/>
                </a:solidFill>
                <a:effectLst/>
                <a:latin typeface="+mn-lt"/>
                <a:ea typeface="+mn-ea"/>
                <a:cs typeface="+mn-cs"/>
              </a:rPr>
              <a:t> </a:t>
            </a:r>
          </a:p>
          <a:p>
            <a:r>
              <a:rPr lang="en-GB" sz="1200" b="1" kern="1200" dirty="0" smtClean="0">
                <a:solidFill>
                  <a:schemeClr val="tx1"/>
                </a:solidFill>
                <a:effectLst/>
                <a:latin typeface="+mn-lt"/>
                <a:ea typeface="+mn-ea"/>
                <a:cs typeface="+mn-cs"/>
              </a:rPr>
              <a:t>Signal Transduction</a:t>
            </a:r>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Once you have detected the desired signals in your data, you can use them. For example the subject could for example use the BCI to control the movement of a robot, assignment the movement of a limb to a direction the robot can move in. However an issue you will encounter here is that you need to use the data as efficiently as possible, whilst understanding that that BCI's can make mistakes. Current BCI's can be slow and make mistakes about distinguishing different brain signals. </a:t>
            </a:r>
          </a:p>
          <a:p>
            <a:endParaRPr lang="en-GB" dirty="0"/>
          </a:p>
        </p:txBody>
      </p:sp>
      <p:sp>
        <p:nvSpPr>
          <p:cNvPr id="4" name="Slide Number Placeholder 3"/>
          <p:cNvSpPr>
            <a:spLocks noGrp="1"/>
          </p:cNvSpPr>
          <p:nvPr>
            <p:ph type="sldNum" sz="quarter" idx="10"/>
          </p:nvPr>
        </p:nvSpPr>
        <p:spPr/>
        <p:txBody>
          <a:bodyPr/>
          <a:lstStyle/>
          <a:p>
            <a:fld id="{5871B332-4D9C-4B5C-938F-8E2B37AF39FC}" type="slidenum">
              <a:rPr lang="en-GB" smtClean="0"/>
              <a:t>14</a:t>
            </a:fld>
            <a:endParaRPr lang="en-GB"/>
          </a:p>
        </p:txBody>
      </p:sp>
    </p:spTree>
    <p:extLst>
      <p:ext uri="{BB962C8B-B14F-4D97-AF65-F5344CB8AC3E}">
        <p14:creationId xmlns:p14="http://schemas.microsoft.com/office/powerpoint/2010/main" val="3536682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3F8CA94A-6A7C-4951-9DE9-59CE0147FD65}" type="datetimeFigureOut">
              <a:rPr lang="en-GB" smtClean="0"/>
              <a:t>28/04/2015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93FD991-0392-428E-90DB-D10B3E554311}" type="slidenum">
              <a:rPr lang="en-GB" smtClean="0"/>
              <a:t>‹#›</a:t>
            </a:fld>
            <a:endParaRPr lang="en-GB"/>
          </a:p>
        </p:txBody>
      </p:sp>
    </p:spTree>
    <p:extLst>
      <p:ext uri="{BB962C8B-B14F-4D97-AF65-F5344CB8AC3E}">
        <p14:creationId xmlns:p14="http://schemas.microsoft.com/office/powerpoint/2010/main" val="1423042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F8CA94A-6A7C-4951-9DE9-59CE0147FD65}" type="datetimeFigureOut">
              <a:rPr lang="en-GB" smtClean="0"/>
              <a:t>28/04/2015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93FD991-0392-428E-90DB-D10B3E554311}" type="slidenum">
              <a:rPr lang="en-GB" smtClean="0"/>
              <a:t>‹#›</a:t>
            </a:fld>
            <a:endParaRPr lang="en-GB"/>
          </a:p>
        </p:txBody>
      </p:sp>
    </p:spTree>
    <p:extLst>
      <p:ext uri="{BB962C8B-B14F-4D97-AF65-F5344CB8AC3E}">
        <p14:creationId xmlns:p14="http://schemas.microsoft.com/office/powerpoint/2010/main" val="743823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F8CA94A-6A7C-4951-9DE9-59CE0147FD65}" type="datetimeFigureOut">
              <a:rPr lang="en-GB" smtClean="0"/>
              <a:t>28/04/2015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93FD991-0392-428E-90DB-D10B3E554311}" type="slidenum">
              <a:rPr lang="en-GB" smtClean="0"/>
              <a:t>‹#›</a:t>
            </a:fld>
            <a:endParaRPr lang="en-GB"/>
          </a:p>
        </p:txBody>
      </p:sp>
    </p:spTree>
    <p:extLst>
      <p:ext uri="{BB962C8B-B14F-4D97-AF65-F5344CB8AC3E}">
        <p14:creationId xmlns:p14="http://schemas.microsoft.com/office/powerpoint/2010/main" val="469891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F8CA94A-6A7C-4951-9DE9-59CE0147FD65}" type="datetimeFigureOut">
              <a:rPr lang="en-GB" smtClean="0"/>
              <a:t>28/04/2015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93FD991-0392-428E-90DB-D10B3E554311}" type="slidenum">
              <a:rPr lang="en-GB" smtClean="0"/>
              <a:t>‹#›</a:t>
            </a:fld>
            <a:endParaRPr lang="en-GB"/>
          </a:p>
        </p:txBody>
      </p:sp>
    </p:spTree>
    <p:extLst>
      <p:ext uri="{BB962C8B-B14F-4D97-AF65-F5344CB8AC3E}">
        <p14:creationId xmlns:p14="http://schemas.microsoft.com/office/powerpoint/2010/main" val="400046623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8CA94A-6A7C-4951-9DE9-59CE0147FD65}" type="datetimeFigureOut">
              <a:rPr lang="en-GB" smtClean="0"/>
              <a:t>28/04/2015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93FD991-0392-428E-90DB-D10B3E554311}" type="slidenum">
              <a:rPr lang="en-GB" smtClean="0"/>
              <a:t>‹#›</a:t>
            </a:fld>
            <a:endParaRPr lang="en-GB"/>
          </a:p>
        </p:txBody>
      </p:sp>
    </p:spTree>
    <p:extLst>
      <p:ext uri="{BB962C8B-B14F-4D97-AF65-F5344CB8AC3E}">
        <p14:creationId xmlns:p14="http://schemas.microsoft.com/office/powerpoint/2010/main" val="1833398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F8CA94A-6A7C-4951-9DE9-59CE0147FD65}" type="datetimeFigureOut">
              <a:rPr lang="en-GB" smtClean="0"/>
              <a:t>28/04/2015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93FD991-0392-428E-90DB-D10B3E554311}" type="slidenum">
              <a:rPr lang="en-GB" smtClean="0"/>
              <a:t>‹#›</a:t>
            </a:fld>
            <a:endParaRPr lang="en-GB"/>
          </a:p>
        </p:txBody>
      </p:sp>
    </p:spTree>
    <p:extLst>
      <p:ext uri="{BB962C8B-B14F-4D97-AF65-F5344CB8AC3E}">
        <p14:creationId xmlns:p14="http://schemas.microsoft.com/office/powerpoint/2010/main" val="2286029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3F8CA94A-6A7C-4951-9DE9-59CE0147FD65}" type="datetimeFigureOut">
              <a:rPr lang="en-GB" smtClean="0"/>
              <a:t>28/04/2015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93FD991-0392-428E-90DB-D10B3E554311}" type="slidenum">
              <a:rPr lang="en-GB" smtClean="0"/>
              <a:t>‹#›</a:t>
            </a:fld>
            <a:endParaRPr lang="en-GB"/>
          </a:p>
        </p:txBody>
      </p:sp>
    </p:spTree>
    <p:extLst>
      <p:ext uri="{BB962C8B-B14F-4D97-AF65-F5344CB8AC3E}">
        <p14:creationId xmlns:p14="http://schemas.microsoft.com/office/powerpoint/2010/main" val="1849849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3F8CA94A-6A7C-4951-9DE9-59CE0147FD65}" type="datetimeFigureOut">
              <a:rPr lang="en-GB" smtClean="0"/>
              <a:t>28/04/2015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93FD991-0392-428E-90DB-D10B3E554311}" type="slidenum">
              <a:rPr lang="en-GB" smtClean="0"/>
              <a:t>‹#›</a:t>
            </a:fld>
            <a:endParaRPr lang="en-GB"/>
          </a:p>
        </p:txBody>
      </p:sp>
    </p:spTree>
    <p:extLst>
      <p:ext uri="{BB962C8B-B14F-4D97-AF65-F5344CB8AC3E}">
        <p14:creationId xmlns:p14="http://schemas.microsoft.com/office/powerpoint/2010/main" val="89078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8CA94A-6A7C-4951-9DE9-59CE0147FD65}" type="datetimeFigureOut">
              <a:rPr lang="en-GB" smtClean="0"/>
              <a:t>28/04/2015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93FD991-0392-428E-90DB-D10B3E554311}" type="slidenum">
              <a:rPr lang="en-GB" smtClean="0"/>
              <a:t>‹#›</a:t>
            </a:fld>
            <a:endParaRPr lang="en-GB"/>
          </a:p>
        </p:txBody>
      </p:sp>
    </p:spTree>
    <p:extLst>
      <p:ext uri="{BB962C8B-B14F-4D97-AF65-F5344CB8AC3E}">
        <p14:creationId xmlns:p14="http://schemas.microsoft.com/office/powerpoint/2010/main" val="1423650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8CA94A-6A7C-4951-9DE9-59CE0147FD65}" type="datetimeFigureOut">
              <a:rPr lang="en-GB" smtClean="0"/>
              <a:t>28/04/2015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93FD991-0392-428E-90DB-D10B3E554311}" type="slidenum">
              <a:rPr lang="en-GB" smtClean="0"/>
              <a:t>‹#›</a:t>
            </a:fld>
            <a:endParaRPr lang="en-GB"/>
          </a:p>
        </p:txBody>
      </p:sp>
    </p:spTree>
    <p:extLst>
      <p:ext uri="{BB962C8B-B14F-4D97-AF65-F5344CB8AC3E}">
        <p14:creationId xmlns:p14="http://schemas.microsoft.com/office/powerpoint/2010/main" val="2529361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8CA94A-6A7C-4951-9DE9-59CE0147FD65}" type="datetimeFigureOut">
              <a:rPr lang="en-GB" smtClean="0"/>
              <a:t>28/04/2015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93FD991-0392-428E-90DB-D10B3E554311}" type="slidenum">
              <a:rPr lang="en-GB" smtClean="0"/>
              <a:t>‹#›</a:t>
            </a:fld>
            <a:endParaRPr lang="en-GB"/>
          </a:p>
        </p:txBody>
      </p:sp>
    </p:spTree>
    <p:extLst>
      <p:ext uri="{BB962C8B-B14F-4D97-AF65-F5344CB8AC3E}">
        <p14:creationId xmlns:p14="http://schemas.microsoft.com/office/powerpoint/2010/main" val="3501557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8CA94A-6A7C-4951-9DE9-59CE0147FD65}" type="datetimeFigureOut">
              <a:rPr lang="en-GB" smtClean="0"/>
              <a:t>28/04/2015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3FD991-0392-428E-90DB-D10B3E554311}" type="slidenum">
              <a:rPr lang="en-GB" smtClean="0"/>
              <a:t>‹#›</a:t>
            </a:fld>
            <a:endParaRPr lang="en-GB"/>
          </a:p>
        </p:txBody>
      </p:sp>
    </p:spTree>
    <p:extLst>
      <p:ext uri="{BB962C8B-B14F-4D97-AF65-F5344CB8AC3E}">
        <p14:creationId xmlns:p14="http://schemas.microsoft.com/office/powerpoint/2010/main" val="17399659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Fuzzy Neural Network</a:t>
            </a:r>
            <a:endParaRPr lang="en-GB" dirty="0"/>
          </a:p>
        </p:txBody>
      </p:sp>
      <p:sp>
        <p:nvSpPr>
          <p:cNvPr id="3" name="Subtitle 2"/>
          <p:cNvSpPr>
            <a:spLocks noGrp="1"/>
          </p:cNvSpPr>
          <p:nvPr>
            <p:ph type="subTitle" idx="1"/>
          </p:nvPr>
        </p:nvSpPr>
        <p:spPr/>
        <p:txBody>
          <a:bodyPr/>
          <a:lstStyle/>
          <a:p>
            <a:r>
              <a:rPr lang="en-GB" dirty="0" smtClean="0"/>
              <a:t>By Daniel </a:t>
            </a:r>
            <a:r>
              <a:rPr lang="en-GB" dirty="0" err="1" smtClean="0"/>
              <a:t>Elstob</a:t>
            </a:r>
            <a:endParaRPr lang="en-GB" dirty="0" smtClean="0"/>
          </a:p>
          <a:p>
            <a:r>
              <a:rPr lang="en-GB" dirty="0" smtClean="0"/>
              <a:t>14011862</a:t>
            </a:r>
            <a:endParaRPr lang="en-GB" dirty="0"/>
          </a:p>
        </p:txBody>
      </p:sp>
    </p:spTree>
    <p:extLst>
      <p:ext uri="{BB962C8B-B14F-4D97-AF65-F5344CB8AC3E}">
        <p14:creationId xmlns:p14="http://schemas.microsoft.com/office/powerpoint/2010/main" val="23480934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06800" y="408600"/>
            <a:ext cx="6530400" cy="302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7335" y="3429000"/>
            <a:ext cx="6529330" cy="30218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139952" y="6228018"/>
            <a:ext cx="4971940" cy="369333"/>
          </a:xfrm>
          <a:prstGeom prst="rect">
            <a:avLst/>
          </a:prstGeom>
          <a:noFill/>
        </p:spPr>
        <p:txBody>
          <a:bodyPr wrap="square" rtlCol="0">
            <a:spAutoFit/>
          </a:bodyPr>
          <a:lstStyle/>
          <a:p>
            <a:r>
              <a:rPr lang="en-GB" dirty="0" smtClean="0"/>
              <a:t>Fuzzy Neural Systems models (Fuller, 1999)</a:t>
            </a:r>
            <a:endParaRPr lang="en-GB" dirty="0"/>
          </a:p>
        </p:txBody>
      </p:sp>
      <p:sp>
        <p:nvSpPr>
          <p:cNvPr id="2" name="TextBox 1"/>
          <p:cNvSpPr txBox="1"/>
          <p:nvPr/>
        </p:nvSpPr>
        <p:spPr>
          <a:xfrm>
            <a:off x="467544" y="188640"/>
            <a:ext cx="2520280" cy="646331"/>
          </a:xfrm>
          <a:prstGeom prst="rect">
            <a:avLst/>
          </a:prstGeom>
          <a:noFill/>
        </p:spPr>
        <p:txBody>
          <a:bodyPr wrap="square" rtlCol="0">
            <a:spAutoFit/>
          </a:bodyPr>
          <a:lstStyle/>
          <a:p>
            <a:r>
              <a:rPr lang="en-GB" dirty="0" smtClean="0"/>
              <a:t>Fuzzy System to Neural Network</a:t>
            </a:r>
            <a:endParaRPr lang="en-GB" dirty="0"/>
          </a:p>
        </p:txBody>
      </p:sp>
      <p:sp>
        <p:nvSpPr>
          <p:cNvPr id="6" name="TextBox 5"/>
          <p:cNvSpPr txBox="1"/>
          <p:nvPr/>
        </p:nvSpPr>
        <p:spPr>
          <a:xfrm>
            <a:off x="650022" y="3790781"/>
            <a:ext cx="2520280" cy="646331"/>
          </a:xfrm>
          <a:prstGeom prst="rect">
            <a:avLst/>
          </a:prstGeom>
          <a:noFill/>
        </p:spPr>
        <p:txBody>
          <a:bodyPr wrap="square" rtlCol="0">
            <a:spAutoFit/>
          </a:bodyPr>
          <a:lstStyle/>
          <a:p>
            <a:r>
              <a:rPr lang="en-GB" dirty="0" smtClean="0"/>
              <a:t>Neural Network to Fuzzy System</a:t>
            </a:r>
            <a:endParaRPr lang="en-GB" dirty="0"/>
          </a:p>
        </p:txBody>
      </p:sp>
    </p:spTree>
    <p:extLst>
      <p:ext uri="{BB962C8B-B14F-4D97-AF65-F5344CB8AC3E}">
        <p14:creationId xmlns:p14="http://schemas.microsoft.com/office/powerpoint/2010/main" val="25853348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Research Areas</a:t>
            </a:r>
            <a:endParaRPr lang="en-GB" dirty="0"/>
          </a:p>
        </p:txBody>
      </p:sp>
      <p:sp>
        <p:nvSpPr>
          <p:cNvPr id="3" name="Content Placeholder 2"/>
          <p:cNvSpPr>
            <a:spLocks noGrp="1"/>
          </p:cNvSpPr>
          <p:nvPr>
            <p:ph idx="1"/>
          </p:nvPr>
        </p:nvSpPr>
        <p:spPr/>
        <p:txBody>
          <a:bodyPr>
            <a:normAutofit/>
          </a:bodyPr>
          <a:lstStyle/>
          <a:p>
            <a:r>
              <a:rPr lang="en-GB" dirty="0" smtClean="0"/>
              <a:t>Bankruptcy </a:t>
            </a:r>
            <a:r>
              <a:rPr lang="en-GB" sz="1400" dirty="0" smtClean="0"/>
              <a:t>(Vlachos </a:t>
            </a:r>
            <a:r>
              <a:rPr lang="en-GB" sz="1400" dirty="0"/>
              <a:t>and </a:t>
            </a:r>
            <a:r>
              <a:rPr lang="en-GB" sz="1400" dirty="0" err="1"/>
              <a:t>Tolias</a:t>
            </a:r>
            <a:r>
              <a:rPr lang="en-GB" sz="1400" dirty="0"/>
              <a:t>, 2003</a:t>
            </a:r>
            <a:r>
              <a:rPr lang="en-GB" sz="1400" dirty="0" smtClean="0"/>
              <a:t>),</a:t>
            </a:r>
            <a:r>
              <a:rPr lang="en-GB" sz="1400" dirty="0"/>
              <a:t> (Kumar </a:t>
            </a:r>
            <a:r>
              <a:rPr lang="en-GB" sz="1400" dirty="0" smtClean="0"/>
              <a:t>and </a:t>
            </a:r>
            <a:r>
              <a:rPr lang="en-GB" sz="1400" dirty="0"/>
              <a:t>Ravi, 2006)</a:t>
            </a:r>
            <a:r>
              <a:rPr lang="en-GB" sz="1400" dirty="0" smtClean="0"/>
              <a:t> </a:t>
            </a:r>
            <a:r>
              <a:rPr lang="en-GB" sz="1400" dirty="0"/>
              <a:t>(</a:t>
            </a:r>
            <a:r>
              <a:rPr lang="en-GB" sz="1400" dirty="0" err="1"/>
              <a:t>Purvinis</a:t>
            </a:r>
            <a:r>
              <a:rPr lang="en-GB" sz="1400" dirty="0"/>
              <a:t> et al, 2008</a:t>
            </a:r>
            <a:r>
              <a:rPr lang="en-GB" sz="1400" dirty="0" smtClean="0"/>
              <a:t>),</a:t>
            </a:r>
            <a:r>
              <a:rPr lang="en-GB" sz="1400" dirty="0"/>
              <a:t> (</a:t>
            </a:r>
            <a:r>
              <a:rPr lang="en-GB" sz="1400" dirty="0" err="1"/>
              <a:t>Zanganeh</a:t>
            </a:r>
            <a:r>
              <a:rPr lang="en-GB" sz="1400" dirty="0"/>
              <a:t>, </a:t>
            </a:r>
            <a:r>
              <a:rPr lang="en-GB" sz="1400" dirty="0" err="1"/>
              <a:t>Rabiee</a:t>
            </a:r>
            <a:r>
              <a:rPr lang="en-GB" sz="1400" dirty="0"/>
              <a:t> and </a:t>
            </a:r>
            <a:r>
              <a:rPr lang="en-GB" sz="1400" dirty="0" err="1"/>
              <a:t>Zarei</a:t>
            </a:r>
            <a:r>
              <a:rPr lang="en-GB" sz="1400" dirty="0"/>
              <a:t>, 2011</a:t>
            </a:r>
            <a:r>
              <a:rPr lang="en-GB" sz="1400" dirty="0" smtClean="0"/>
              <a:t>), </a:t>
            </a:r>
            <a:r>
              <a:rPr lang="en-GB" sz="1400" dirty="0"/>
              <a:t>(Arora and Saini, 2013</a:t>
            </a:r>
            <a:r>
              <a:rPr lang="en-GB" sz="1400" dirty="0" smtClean="0"/>
              <a:t>), (</a:t>
            </a:r>
            <a:r>
              <a:rPr lang="en-GB" sz="1400" dirty="0" err="1" smtClean="0"/>
              <a:t>Karamzadeh</a:t>
            </a:r>
            <a:r>
              <a:rPr lang="en-GB" sz="1400" dirty="0" smtClean="0"/>
              <a:t>, 2013) and </a:t>
            </a:r>
            <a:r>
              <a:rPr lang="en-GB" sz="1400" dirty="0"/>
              <a:t>(Arora and Saini, 2014)</a:t>
            </a:r>
            <a:endParaRPr lang="en-GB" sz="1400" dirty="0" smtClean="0"/>
          </a:p>
          <a:p>
            <a:endParaRPr lang="en-GB" dirty="0" smtClean="0"/>
          </a:p>
          <a:p>
            <a:r>
              <a:rPr lang="en-GB" dirty="0" smtClean="0"/>
              <a:t>Algorithmic </a:t>
            </a:r>
            <a:r>
              <a:rPr lang="en-GB" dirty="0" smtClean="0"/>
              <a:t>Trading</a:t>
            </a:r>
            <a:r>
              <a:rPr lang="en-GB" sz="1400" dirty="0" smtClean="0"/>
              <a:t>(</a:t>
            </a:r>
            <a:r>
              <a:rPr lang="en-GB" sz="1400" dirty="0" err="1" smtClean="0"/>
              <a:t>Doumpos</a:t>
            </a:r>
            <a:r>
              <a:rPr lang="en-GB" sz="1400" dirty="0"/>
              <a:t>, </a:t>
            </a:r>
            <a:r>
              <a:rPr lang="en-GB" sz="1400" dirty="0" err="1"/>
              <a:t>Zopounidis</a:t>
            </a:r>
            <a:r>
              <a:rPr lang="en-GB" sz="1400" dirty="0"/>
              <a:t>, and </a:t>
            </a:r>
            <a:r>
              <a:rPr lang="en-GB" sz="1400" dirty="0" err="1"/>
              <a:t>Pardalos</a:t>
            </a:r>
            <a:r>
              <a:rPr lang="en-GB" sz="1400" dirty="0"/>
              <a:t>, </a:t>
            </a:r>
            <a:r>
              <a:rPr lang="en-GB" sz="1400" dirty="0" smtClean="0"/>
              <a:t>2012) and (Vella </a:t>
            </a:r>
            <a:r>
              <a:rPr lang="en-GB" sz="1400" dirty="0"/>
              <a:t>and Ng, 2014) </a:t>
            </a:r>
            <a:endParaRPr lang="en-GB" sz="1400" dirty="0" smtClean="0"/>
          </a:p>
          <a:p>
            <a:endParaRPr lang="en-GB" dirty="0" smtClean="0"/>
          </a:p>
          <a:p>
            <a:r>
              <a:rPr lang="en-GB" dirty="0" smtClean="0"/>
              <a:t>Education </a:t>
            </a:r>
            <a:r>
              <a:rPr lang="en-GB" dirty="0" smtClean="0"/>
              <a:t>Systems</a:t>
            </a:r>
            <a:r>
              <a:rPr lang="en-GB" sz="1300" dirty="0" smtClean="0"/>
              <a:t> </a:t>
            </a:r>
            <a:r>
              <a:rPr lang="en-GB" sz="1300" dirty="0"/>
              <a:t>(</a:t>
            </a:r>
            <a:r>
              <a:rPr lang="en-GB" sz="1300" dirty="0" err="1"/>
              <a:t>Saber</a:t>
            </a:r>
            <a:r>
              <a:rPr lang="en-GB" sz="1300" dirty="0"/>
              <a:t> </a:t>
            </a:r>
            <a:r>
              <a:rPr lang="en-GB" sz="1300" dirty="0" err="1"/>
              <a:t>Iraji</a:t>
            </a:r>
            <a:r>
              <a:rPr lang="en-GB" sz="1300" dirty="0"/>
              <a:t> et al., 2012</a:t>
            </a:r>
            <a:r>
              <a:rPr lang="en-GB" sz="1300" dirty="0" smtClean="0"/>
              <a:t>), (</a:t>
            </a:r>
            <a:r>
              <a:rPr lang="en-GB" sz="1300" dirty="0" err="1" smtClean="0"/>
              <a:t>Inyang</a:t>
            </a:r>
            <a:r>
              <a:rPr lang="en-GB" sz="1300" dirty="0" smtClean="0"/>
              <a:t> and Joshua, 2013), </a:t>
            </a:r>
            <a:r>
              <a:rPr lang="en-GB" sz="1300" dirty="0"/>
              <a:t>(Arora and Saini, </a:t>
            </a:r>
            <a:r>
              <a:rPr lang="en-GB" sz="1300" dirty="0" smtClean="0"/>
              <a:t>2013) and (Do </a:t>
            </a:r>
            <a:r>
              <a:rPr lang="en-GB" sz="1300" dirty="0"/>
              <a:t>and Chen, 2013</a:t>
            </a:r>
            <a:r>
              <a:rPr lang="en-GB" sz="1300" dirty="0" smtClean="0"/>
              <a:t>).</a:t>
            </a:r>
          </a:p>
        </p:txBody>
      </p:sp>
    </p:spTree>
    <p:extLst>
      <p:ext uri="{BB962C8B-B14F-4D97-AF65-F5344CB8AC3E}">
        <p14:creationId xmlns:p14="http://schemas.microsoft.com/office/powerpoint/2010/main" val="36510525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References</a:t>
            </a:r>
            <a:endParaRPr lang="en-GB" dirty="0"/>
          </a:p>
        </p:txBody>
      </p:sp>
      <p:sp>
        <p:nvSpPr>
          <p:cNvPr id="3" name="Content Placeholder 2"/>
          <p:cNvSpPr>
            <a:spLocks noGrp="1"/>
          </p:cNvSpPr>
          <p:nvPr>
            <p:ph idx="1"/>
          </p:nvPr>
        </p:nvSpPr>
        <p:spPr/>
        <p:txBody>
          <a:bodyPr>
            <a:normAutofit fontScale="25000" lnSpcReduction="20000"/>
          </a:bodyPr>
          <a:lstStyle/>
          <a:p>
            <a:r>
              <a:rPr lang="en-GB" sz="5200" dirty="0" err="1"/>
              <a:t>Fullér</a:t>
            </a:r>
            <a:r>
              <a:rPr lang="en-GB" sz="5200" dirty="0"/>
              <a:t>, R. (1999). Fuzzy logic and neural nets in intelligent systems. </a:t>
            </a:r>
            <a:r>
              <a:rPr lang="en-GB" sz="5200" i="1" dirty="0"/>
              <a:t>Information Systems Day.–Turku Centre for Computer Science, </a:t>
            </a:r>
            <a:r>
              <a:rPr lang="en-GB" sz="5200" i="1" dirty="0" err="1"/>
              <a:t>Åbo</a:t>
            </a:r>
            <a:r>
              <a:rPr lang="en-GB" sz="5200" dirty="0"/>
              <a:t>, </a:t>
            </a:r>
            <a:r>
              <a:rPr lang="en-GB" sz="5200" i="1" dirty="0"/>
              <a:t>17</a:t>
            </a:r>
            <a:r>
              <a:rPr lang="en-GB" sz="5200" dirty="0"/>
              <a:t>, 74-94</a:t>
            </a:r>
            <a:r>
              <a:rPr lang="en-GB" sz="5200" dirty="0" smtClean="0"/>
              <a:t>.</a:t>
            </a:r>
          </a:p>
          <a:p>
            <a:r>
              <a:rPr lang="en-GB" sz="5200" dirty="0"/>
              <a:t>Vlachos, D. and </a:t>
            </a:r>
            <a:r>
              <a:rPr lang="en-GB" sz="5200" dirty="0" err="1"/>
              <a:t>Tolias</a:t>
            </a:r>
            <a:r>
              <a:rPr lang="en-GB" sz="5200" dirty="0"/>
              <a:t>, Y. (2003). Neuro-fuzzy </a:t>
            </a:r>
            <a:r>
              <a:rPr lang="en-GB" sz="5200" dirty="0" err="1"/>
              <a:t>modeling</a:t>
            </a:r>
            <a:r>
              <a:rPr lang="en-GB" sz="5200" dirty="0"/>
              <a:t> in bankruptcy prediction. </a:t>
            </a:r>
            <a:r>
              <a:rPr lang="en-GB" sz="5200" dirty="0" err="1"/>
              <a:t>Yugosl</a:t>
            </a:r>
            <a:r>
              <a:rPr lang="en-GB" sz="5200" dirty="0"/>
              <a:t>. j. </a:t>
            </a:r>
            <a:r>
              <a:rPr lang="en-GB" sz="5200" dirty="0" err="1"/>
              <a:t>oper</a:t>
            </a:r>
            <a:r>
              <a:rPr lang="en-GB" sz="5200" dirty="0"/>
              <a:t>. res., 13(2), pp.165-174</a:t>
            </a:r>
            <a:r>
              <a:rPr lang="en-GB" sz="5200" dirty="0" smtClean="0"/>
              <a:t>.</a:t>
            </a:r>
          </a:p>
          <a:p>
            <a:r>
              <a:rPr lang="en-GB" sz="5200" dirty="0" smtClean="0"/>
              <a:t>Kumar</a:t>
            </a:r>
            <a:r>
              <a:rPr lang="en-GB" sz="5200" dirty="0"/>
              <a:t>, P</a:t>
            </a:r>
            <a:r>
              <a:rPr lang="en-GB" sz="5200" dirty="0" smtClean="0"/>
              <a:t>., R. and </a:t>
            </a:r>
            <a:r>
              <a:rPr lang="en-GB" sz="5200" dirty="0"/>
              <a:t>Ravi, V. (2006) Bankruptcy prediction in banks by fuzzy rule based classifier. In: Proceedings of the 2006 first international conference on digital information management.  pp. 222–227. </a:t>
            </a:r>
            <a:endParaRPr lang="en-GB" sz="5200" dirty="0" smtClean="0"/>
          </a:p>
          <a:p>
            <a:r>
              <a:rPr lang="en-GB" sz="5200" dirty="0" err="1"/>
              <a:t>Purvinis</a:t>
            </a:r>
            <a:r>
              <a:rPr lang="en-GB" sz="5200" dirty="0"/>
              <a:t>, O., </a:t>
            </a:r>
            <a:r>
              <a:rPr lang="en-GB" sz="5200" dirty="0" err="1"/>
              <a:t>Virbickaite</a:t>
            </a:r>
            <a:r>
              <a:rPr lang="en-GB" sz="5200" dirty="0"/>
              <a:t>, R., &amp; </a:t>
            </a:r>
            <a:r>
              <a:rPr lang="en-GB" sz="5200" dirty="0" err="1"/>
              <a:t>Sukys</a:t>
            </a:r>
            <a:r>
              <a:rPr lang="en-GB" sz="5200" dirty="0"/>
              <a:t>, P. (2008). Interpretable nonlinear model for enterprise bankruptcy prediction. Nonlinear Analysis: Modelling and Control,13(1), pp. 61-70</a:t>
            </a:r>
            <a:r>
              <a:rPr lang="en-GB" sz="5200" dirty="0" smtClean="0"/>
              <a:t>.</a:t>
            </a:r>
          </a:p>
          <a:p>
            <a:r>
              <a:rPr lang="en-GB" sz="5200" dirty="0" err="1"/>
              <a:t>Zanganeh</a:t>
            </a:r>
            <a:r>
              <a:rPr lang="en-GB" sz="5200" dirty="0"/>
              <a:t>, T., </a:t>
            </a:r>
            <a:r>
              <a:rPr lang="en-GB" sz="5200" dirty="0" err="1"/>
              <a:t>Rabiee</a:t>
            </a:r>
            <a:r>
              <a:rPr lang="en-GB" sz="5200" dirty="0"/>
              <a:t>, M. and </a:t>
            </a:r>
            <a:r>
              <a:rPr lang="en-GB" sz="5200" dirty="0" err="1"/>
              <a:t>Zarei</a:t>
            </a:r>
            <a:r>
              <a:rPr lang="en-GB" sz="5200" dirty="0"/>
              <a:t>, M. (2011). Applying Adaptive </a:t>
            </a:r>
            <a:r>
              <a:rPr lang="en-GB" sz="5200" dirty="0" err="1"/>
              <a:t>NeuroFuzzy</a:t>
            </a:r>
            <a:r>
              <a:rPr lang="en-GB" sz="5200" dirty="0"/>
              <a:t> Model for Bankruptcy Prediction. International Journal of Computer Applications, 20(3), pp.15-21</a:t>
            </a:r>
            <a:r>
              <a:rPr lang="en-GB" sz="5200" dirty="0" smtClean="0"/>
              <a:t>.</a:t>
            </a:r>
            <a:endParaRPr lang="en-GB" sz="5200" dirty="0"/>
          </a:p>
          <a:p>
            <a:r>
              <a:rPr lang="en-GB" sz="5200" dirty="0" err="1"/>
              <a:t>Karamzadeh</a:t>
            </a:r>
            <a:r>
              <a:rPr lang="en-GB" sz="5200" dirty="0"/>
              <a:t>, M.S. (2013). Application and comparison of Altman and </a:t>
            </a:r>
            <a:r>
              <a:rPr lang="en-GB" sz="5200" dirty="0" err="1"/>
              <a:t>Ohlson</a:t>
            </a:r>
            <a:r>
              <a:rPr lang="en-GB" sz="5200" dirty="0"/>
              <a:t> models to predict bankruptcy of companies, Research Journal of Applied Sciences, Engineering and Technology, 5(6), pp. </a:t>
            </a:r>
            <a:r>
              <a:rPr lang="en-GB" sz="5200" dirty="0" smtClean="0"/>
              <a:t>2007-2011</a:t>
            </a:r>
          </a:p>
          <a:p>
            <a:r>
              <a:rPr lang="en-GB" sz="5200" dirty="0"/>
              <a:t>Arora, N. and Saini, J.R. (2013). Time series model for bankruptcy prediction via adaptive neuro-fuzzy inference system, International Journal of Hybrid Information Technology, 6(2), pp. 51-64</a:t>
            </a:r>
            <a:r>
              <a:rPr lang="en-GB" sz="5200" dirty="0" smtClean="0"/>
              <a:t>.</a:t>
            </a:r>
          </a:p>
          <a:p>
            <a:r>
              <a:rPr lang="en-GB" sz="5200" dirty="0" smtClean="0"/>
              <a:t>Arora</a:t>
            </a:r>
            <a:r>
              <a:rPr lang="en-GB" sz="5200" dirty="0"/>
              <a:t>, N. &amp; Saini, J.R. (2014). Bankruptcy Prediction of Financially Distressed Companies using Independent Component Analysis and Fuzzy Support Vector Machines, International Journal of Research in Computer and Communication Technology, 3(2), pp. 924-931</a:t>
            </a:r>
            <a:r>
              <a:rPr lang="en-GB" sz="5200" dirty="0" smtClean="0"/>
              <a:t>.</a:t>
            </a:r>
          </a:p>
          <a:p>
            <a:r>
              <a:rPr lang="en-GB" sz="5200" dirty="0" err="1"/>
              <a:t>Doumpos</a:t>
            </a:r>
            <a:r>
              <a:rPr lang="en-GB" sz="5200" dirty="0"/>
              <a:t>, M., </a:t>
            </a:r>
            <a:r>
              <a:rPr lang="en-GB" sz="5200" dirty="0" err="1"/>
              <a:t>Zopounidis</a:t>
            </a:r>
            <a:r>
              <a:rPr lang="en-GB" sz="5200" dirty="0"/>
              <a:t>, C., and </a:t>
            </a:r>
            <a:r>
              <a:rPr lang="en-GB" sz="5200" dirty="0" err="1"/>
              <a:t>Pardalos</a:t>
            </a:r>
            <a:r>
              <a:rPr lang="en-GB" sz="5200" dirty="0"/>
              <a:t>, P. M. (2012). Financial decision making using computational intelligence (Vol. 70). Springer Science &amp; Business Media.</a:t>
            </a:r>
          </a:p>
          <a:p>
            <a:r>
              <a:rPr lang="en-GB" sz="5200" dirty="0"/>
              <a:t>Vella, V. and Ng, W., L. (2014). Enhancing risk-adjusted performance of stock market intraday trading with Neuro-Fuzzy systems. </a:t>
            </a:r>
            <a:r>
              <a:rPr lang="en-GB" sz="5200" dirty="0" err="1"/>
              <a:t>Neurocomputing</a:t>
            </a:r>
            <a:r>
              <a:rPr lang="en-GB" sz="5200" dirty="0"/>
              <a:t> 141. pp. 170-187.</a:t>
            </a:r>
          </a:p>
          <a:p>
            <a:r>
              <a:rPr lang="en-GB" sz="5200" dirty="0" err="1"/>
              <a:t>Saber</a:t>
            </a:r>
            <a:r>
              <a:rPr lang="en-GB" sz="5200" dirty="0"/>
              <a:t> </a:t>
            </a:r>
            <a:r>
              <a:rPr lang="en-GB" sz="5200" dirty="0" err="1"/>
              <a:t>Iraji</a:t>
            </a:r>
            <a:r>
              <a:rPr lang="en-GB" sz="5200" dirty="0"/>
              <a:t>, M., </a:t>
            </a:r>
            <a:r>
              <a:rPr lang="en-GB" sz="5200" dirty="0" err="1"/>
              <a:t>Aboutalebi</a:t>
            </a:r>
            <a:r>
              <a:rPr lang="en-GB" sz="5200" dirty="0"/>
              <a:t>, M., </a:t>
            </a:r>
            <a:r>
              <a:rPr lang="en-GB" sz="5200" dirty="0" err="1"/>
              <a:t>Seyedaghaee</a:t>
            </a:r>
            <a:r>
              <a:rPr lang="en-GB" sz="5200" dirty="0"/>
              <a:t>, N. and </a:t>
            </a:r>
            <a:r>
              <a:rPr lang="en-GB" sz="5200" dirty="0" err="1"/>
              <a:t>Tosinia</a:t>
            </a:r>
            <a:r>
              <a:rPr lang="en-GB" sz="5200" dirty="0"/>
              <a:t>, A. (2012). Students Classification With Adaptive Neuro Fuzzy. IJMECS, 4(7), pp.42-49.</a:t>
            </a:r>
          </a:p>
          <a:p>
            <a:r>
              <a:rPr lang="en-GB" sz="5200" dirty="0" err="1"/>
              <a:t>Inyang</a:t>
            </a:r>
            <a:r>
              <a:rPr lang="en-GB" sz="5200" dirty="0"/>
              <a:t>, U. and Joshua, E. (2013). Fuzzy Clustering of Students’ Data Repository for At-Risks Students Identification and Monitoring. Computer and Information Science, 6(4).</a:t>
            </a:r>
          </a:p>
          <a:p>
            <a:r>
              <a:rPr lang="en-GB" sz="5200" dirty="0"/>
              <a:t>Do, Q. and Chen, J. (2013). A Neuro-Fuzzy Approach in the Classification of Students’ Academic Performance. Computational Intelligence and Neuroscience, 2013, pp.1-7.</a:t>
            </a:r>
          </a:p>
          <a:p>
            <a:endParaRPr lang="en-GB" dirty="0"/>
          </a:p>
        </p:txBody>
      </p:sp>
    </p:spTree>
    <p:extLst>
      <p:ext uri="{BB962C8B-B14F-4D97-AF65-F5344CB8AC3E}">
        <p14:creationId xmlns:p14="http://schemas.microsoft.com/office/powerpoint/2010/main" val="33473667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Brain Computer Interfaces</a:t>
            </a:r>
            <a:endParaRPr lang="en-GB" dirty="0"/>
          </a:p>
        </p:txBody>
      </p:sp>
      <p:sp>
        <p:nvSpPr>
          <p:cNvPr id="4" name="Subtitle 3"/>
          <p:cNvSpPr>
            <a:spLocks noGrp="1"/>
          </p:cNvSpPr>
          <p:nvPr>
            <p:ph type="subTitle" idx="1"/>
          </p:nvPr>
        </p:nvSpPr>
        <p:spPr/>
        <p:txBody>
          <a:bodyPr/>
          <a:lstStyle/>
          <a:p>
            <a:r>
              <a:rPr lang="en-GB" dirty="0"/>
              <a:t>By Daniel </a:t>
            </a:r>
            <a:r>
              <a:rPr lang="en-GB" dirty="0" err="1"/>
              <a:t>Elstob</a:t>
            </a:r>
            <a:endParaRPr lang="en-GB" dirty="0"/>
          </a:p>
          <a:p>
            <a:r>
              <a:rPr lang="en-GB" dirty="0"/>
              <a:t>14011862</a:t>
            </a:r>
          </a:p>
          <a:p>
            <a:endParaRPr lang="en-GB" dirty="0"/>
          </a:p>
        </p:txBody>
      </p:sp>
    </p:spTree>
    <p:extLst>
      <p:ext uri="{BB962C8B-B14F-4D97-AF65-F5344CB8AC3E}">
        <p14:creationId xmlns:p14="http://schemas.microsoft.com/office/powerpoint/2010/main" val="19697547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BCI</a:t>
            </a:r>
            <a:endParaRPr lang="en-GB" dirty="0"/>
          </a:p>
        </p:txBody>
      </p:sp>
      <p:sp>
        <p:nvSpPr>
          <p:cNvPr id="3" name="Content Placeholder 2"/>
          <p:cNvSpPr>
            <a:spLocks noGrp="1"/>
          </p:cNvSpPr>
          <p:nvPr>
            <p:ph idx="1"/>
          </p:nvPr>
        </p:nvSpPr>
        <p:spPr/>
        <p:txBody>
          <a:bodyPr>
            <a:normAutofit lnSpcReduction="10000"/>
          </a:bodyPr>
          <a:lstStyle/>
          <a:p>
            <a:r>
              <a:rPr lang="en-GB" dirty="0" err="1"/>
              <a:t>Mak</a:t>
            </a:r>
            <a:r>
              <a:rPr lang="en-GB" dirty="0"/>
              <a:t> and </a:t>
            </a:r>
            <a:r>
              <a:rPr lang="en-GB" dirty="0" err="1"/>
              <a:t>Wolpaw</a:t>
            </a:r>
            <a:r>
              <a:rPr lang="en-GB" dirty="0"/>
              <a:t> define BCI as “a communication and/or control system that allows real-time interaction between the human brain and external devices” </a:t>
            </a:r>
            <a:r>
              <a:rPr lang="en-GB" sz="1500" dirty="0"/>
              <a:t>(</a:t>
            </a:r>
            <a:r>
              <a:rPr lang="en-GB" sz="1500" dirty="0" err="1"/>
              <a:t>Mak</a:t>
            </a:r>
            <a:r>
              <a:rPr lang="en-GB" sz="1500" dirty="0"/>
              <a:t> and </a:t>
            </a:r>
            <a:r>
              <a:rPr lang="en-GB" sz="1500" dirty="0" err="1" smtClean="0"/>
              <a:t>Wolpaw</a:t>
            </a:r>
            <a:r>
              <a:rPr lang="en-GB" sz="1500" dirty="0"/>
              <a:t>, 2009</a:t>
            </a:r>
            <a:r>
              <a:rPr lang="en-GB" sz="1500" dirty="0" smtClean="0"/>
              <a:t>)</a:t>
            </a:r>
          </a:p>
          <a:p>
            <a:r>
              <a:rPr lang="en-GB" dirty="0" smtClean="0"/>
              <a:t>Four key elements of BCI </a:t>
            </a:r>
            <a:r>
              <a:rPr lang="en-GB" sz="1500" dirty="0" smtClean="0"/>
              <a:t>(</a:t>
            </a:r>
            <a:r>
              <a:rPr lang="en-GB" sz="1500" dirty="0" err="1" smtClean="0"/>
              <a:t>Wolpaw</a:t>
            </a:r>
            <a:r>
              <a:rPr lang="en-GB" sz="1500" dirty="0" smtClean="0"/>
              <a:t> et al., 2002)</a:t>
            </a:r>
          </a:p>
          <a:p>
            <a:pPr lvl="1"/>
            <a:r>
              <a:rPr lang="en-GB" dirty="0" smtClean="0"/>
              <a:t>Signal Producing</a:t>
            </a:r>
          </a:p>
          <a:p>
            <a:pPr lvl="1"/>
            <a:r>
              <a:rPr lang="en-GB" dirty="0" smtClean="0"/>
              <a:t>Signal Detection</a:t>
            </a:r>
          </a:p>
          <a:p>
            <a:pPr lvl="1"/>
            <a:r>
              <a:rPr lang="en-GB" dirty="0" smtClean="0"/>
              <a:t>Signal Processing </a:t>
            </a:r>
          </a:p>
          <a:p>
            <a:pPr lvl="1"/>
            <a:r>
              <a:rPr lang="en-GB" dirty="0" smtClean="0"/>
              <a:t>Signal Transduction</a:t>
            </a:r>
          </a:p>
        </p:txBody>
      </p:sp>
    </p:spTree>
    <p:extLst>
      <p:ext uri="{BB962C8B-B14F-4D97-AF65-F5344CB8AC3E}">
        <p14:creationId xmlns:p14="http://schemas.microsoft.com/office/powerpoint/2010/main" val="24146830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Types of BCI</a:t>
            </a:r>
            <a:endParaRPr lang="en-GB" dirty="0"/>
          </a:p>
        </p:txBody>
      </p:sp>
      <p:sp>
        <p:nvSpPr>
          <p:cNvPr id="3" name="Content Placeholder 2"/>
          <p:cNvSpPr>
            <a:spLocks noGrp="1"/>
          </p:cNvSpPr>
          <p:nvPr>
            <p:ph idx="1"/>
          </p:nvPr>
        </p:nvSpPr>
        <p:spPr/>
        <p:txBody>
          <a:bodyPr>
            <a:normAutofit/>
          </a:bodyPr>
          <a:lstStyle/>
          <a:p>
            <a:r>
              <a:rPr lang="en-GB" dirty="0" smtClean="0"/>
              <a:t>Invasive</a:t>
            </a:r>
          </a:p>
          <a:p>
            <a:pPr lvl="1"/>
            <a:r>
              <a:rPr lang="en-GB" dirty="0" smtClean="0"/>
              <a:t>Surgically implanted into the </a:t>
            </a:r>
            <a:r>
              <a:rPr lang="en-GB" dirty="0" smtClean="0"/>
              <a:t>brain</a:t>
            </a:r>
          </a:p>
          <a:p>
            <a:pPr lvl="1"/>
            <a:r>
              <a:rPr lang="en-GB" dirty="0" smtClean="0"/>
              <a:t>Applications </a:t>
            </a:r>
            <a:r>
              <a:rPr lang="en-GB" dirty="0" smtClean="0"/>
              <a:t>: treat acquired blindness </a:t>
            </a:r>
            <a:r>
              <a:rPr lang="en-GB" sz="1400" dirty="0" smtClean="0"/>
              <a:t>(</a:t>
            </a:r>
            <a:r>
              <a:rPr lang="en-GB" sz="1400" dirty="0" err="1" smtClean="0"/>
              <a:t>Dobelle</a:t>
            </a:r>
            <a:r>
              <a:rPr lang="en-GB" sz="1400" dirty="0" smtClean="0"/>
              <a:t>, 2000</a:t>
            </a:r>
            <a:r>
              <a:rPr lang="en-GB" sz="1400" dirty="0" smtClean="0"/>
              <a:t>) </a:t>
            </a:r>
            <a:r>
              <a:rPr lang="en-GB" dirty="0" smtClean="0"/>
              <a:t>and paralysis </a:t>
            </a:r>
            <a:r>
              <a:rPr lang="en-GB" sz="1400" dirty="0" smtClean="0"/>
              <a:t>(</a:t>
            </a:r>
            <a:r>
              <a:rPr lang="en-GB" sz="1400" dirty="0" err="1"/>
              <a:t>Birbaumer</a:t>
            </a:r>
            <a:r>
              <a:rPr lang="en-GB" sz="1400" dirty="0"/>
              <a:t>, </a:t>
            </a:r>
            <a:r>
              <a:rPr lang="en-GB" sz="1400" dirty="0" err="1"/>
              <a:t>Murguialday</a:t>
            </a:r>
            <a:r>
              <a:rPr lang="en-GB" sz="1400" dirty="0"/>
              <a:t> and Cohen, 2008</a:t>
            </a:r>
            <a:r>
              <a:rPr lang="en-GB" sz="1400" dirty="0" smtClean="0"/>
              <a:t>)</a:t>
            </a:r>
            <a:endParaRPr lang="en-GB" sz="1400" dirty="0" smtClean="0"/>
          </a:p>
          <a:p>
            <a:r>
              <a:rPr lang="en-GB" dirty="0" smtClean="0"/>
              <a:t>Non-invasive</a:t>
            </a:r>
          </a:p>
          <a:p>
            <a:pPr lvl="1"/>
            <a:r>
              <a:rPr lang="en-GB" dirty="0" smtClean="0"/>
              <a:t>Non-surgical approach (headsets</a:t>
            </a:r>
            <a:r>
              <a:rPr lang="en-GB" dirty="0" smtClean="0"/>
              <a:t>) </a:t>
            </a:r>
            <a:r>
              <a:rPr lang="en-GB" sz="1300" dirty="0"/>
              <a:t>(</a:t>
            </a:r>
            <a:r>
              <a:rPr lang="en-GB" sz="1300" dirty="0" err="1"/>
              <a:t>Pfurtscheller</a:t>
            </a:r>
            <a:r>
              <a:rPr lang="en-GB" sz="1300" dirty="0"/>
              <a:t> et al., 2003</a:t>
            </a:r>
            <a:r>
              <a:rPr lang="en-GB" sz="1300" dirty="0" smtClean="0"/>
              <a:t>)</a:t>
            </a:r>
            <a:endParaRPr lang="en-GB" sz="1300" dirty="0" smtClean="0"/>
          </a:p>
          <a:p>
            <a:r>
              <a:rPr lang="en-GB" dirty="0" smtClean="0"/>
              <a:t>Partially Invasive</a:t>
            </a:r>
            <a:endParaRPr lang="en-GB" dirty="0"/>
          </a:p>
          <a:p>
            <a:pPr lvl="1"/>
            <a:r>
              <a:rPr lang="en-GB" dirty="0" smtClean="0"/>
              <a:t>Surgically implanted inside the skull</a:t>
            </a:r>
            <a:endParaRPr lang="en-GB" dirty="0"/>
          </a:p>
        </p:txBody>
      </p:sp>
    </p:spTree>
    <p:extLst>
      <p:ext uri="{BB962C8B-B14F-4D97-AF65-F5344CB8AC3E}">
        <p14:creationId xmlns:p14="http://schemas.microsoft.com/office/powerpoint/2010/main" val="2568855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Osseointergrated</a:t>
            </a:r>
            <a:r>
              <a:rPr lang="en-GB" dirty="0" smtClean="0"/>
              <a:t> Prosthetic</a:t>
            </a:r>
            <a:endParaRPr lang="en-GB" dirty="0"/>
          </a:p>
        </p:txBody>
      </p:sp>
      <p:sp>
        <p:nvSpPr>
          <p:cNvPr id="3" name="Content Placeholder 2"/>
          <p:cNvSpPr>
            <a:spLocks noGrp="1"/>
          </p:cNvSpPr>
          <p:nvPr>
            <p:ph idx="1"/>
          </p:nvPr>
        </p:nvSpPr>
        <p:spPr/>
        <p:txBody>
          <a:bodyPr/>
          <a:lstStyle/>
          <a:p>
            <a:r>
              <a:rPr lang="en-GB" dirty="0" smtClean="0"/>
              <a:t>First implant with electrodes   		     directly into muscles and nerves</a:t>
            </a:r>
          </a:p>
          <a:p>
            <a:pPr lvl="1"/>
            <a:r>
              <a:rPr lang="en-GB" dirty="0" smtClean="0"/>
              <a:t>Titanium implant into bone</a:t>
            </a:r>
          </a:p>
          <a:p>
            <a:pPr lvl="1"/>
            <a:r>
              <a:rPr lang="en-GB" dirty="0" smtClean="0"/>
              <a:t>Component attached to implant</a:t>
            </a:r>
          </a:p>
          <a:p>
            <a:pPr lvl="1"/>
            <a:r>
              <a:rPr lang="en-GB" dirty="0" smtClean="0"/>
              <a:t>Prosthetic to component </a:t>
            </a:r>
            <a:endParaRPr lang="en-GB" dirty="0"/>
          </a:p>
        </p:txBody>
      </p:sp>
      <p:pic>
        <p:nvPicPr>
          <p:cNvPr id="3074" name="Picture 2" descr="http://www.chalmers.se/SiteCollectionImages/20140701-20141231/Armprotesen-690-x-33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437112"/>
            <a:ext cx="4153008" cy="198622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6512" y="6377552"/>
            <a:ext cx="4153008" cy="461665"/>
          </a:xfrm>
          <a:prstGeom prst="rect">
            <a:avLst/>
          </a:prstGeom>
          <a:noFill/>
        </p:spPr>
        <p:txBody>
          <a:bodyPr wrap="square" rtlCol="0">
            <a:spAutoFit/>
          </a:bodyPr>
          <a:lstStyle/>
          <a:p>
            <a:r>
              <a:rPr lang="en-GB" sz="1200" dirty="0" smtClean="0"/>
              <a:t>Max </a:t>
            </a:r>
            <a:r>
              <a:rPr lang="en-GB" sz="1200" dirty="0" err="1" smtClean="0"/>
              <a:t>Oritz</a:t>
            </a:r>
            <a:r>
              <a:rPr lang="en-GB" sz="1200" dirty="0" smtClean="0"/>
              <a:t> Catalan (left), Magnus </a:t>
            </a:r>
            <a:r>
              <a:rPr lang="en-GB" sz="1200" dirty="0" err="1" smtClean="0"/>
              <a:t>Niska</a:t>
            </a:r>
            <a:r>
              <a:rPr lang="en-GB" sz="1200" dirty="0" smtClean="0"/>
              <a:t> (</a:t>
            </a:r>
            <a:r>
              <a:rPr lang="en-GB" sz="1200" dirty="0" err="1"/>
              <a:t>c</a:t>
            </a:r>
            <a:r>
              <a:rPr lang="en-GB" sz="1200" dirty="0" err="1" smtClean="0"/>
              <a:t>enter</a:t>
            </a:r>
            <a:r>
              <a:rPr lang="en-GB" sz="1200" dirty="0" smtClean="0"/>
              <a:t>) and Rickard </a:t>
            </a:r>
            <a:r>
              <a:rPr lang="en-GB" sz="1200" dirty="0" err="1"/>
              <a:t>Brånemark</a:t>
            </a:r>
            <a:r>
              <a:rPr lang="en-GB" sz="1200" dirty="0"/>
              <a:t> </a:t>
            </a:r>
            <a:r>
              <a:rPr lang="en-GB" sz="1200" dirty="0" smtClean="0"/>
              <a:t>(right). </a:t>
            </a:r>
            <a:r>
              <a:rPr lang="en-GB" sz="1200" dirty="0" smtClean="0"/>
              <a:t>(Chalmers </a:t>
            </a:r>
            <a:r>
              <a:rPr lang="en-GB" sz="1200" dirty="0" smtClean="0"/>
              <a:t>University of </a:t>
            </a:r>
            <a:r>
              <a:rPr lang="en-GB" sz="1200" dirty="0" smtClean="0"/>
              <a:t>Technology, A., 2014</a:t>
            </a:r>
            <a:r>
              <a:rPr lang="en-GB" sz="1200" dirty="0" smtClean="0"/>
              <a:t>)</a:t>
            </a:r>
            <a:endParaRPr lang="en-GB" sz="1200" dirty="0"/>
          </a:p>
        </p:txBody>
      </p:sp>
      <p:pic>
        <p:nvPicPr>
          <p:cNvPr id="9" name="Picture 2" descr="http://media01.versus.io/00-blog-pics/00-post_header/Mind%20Control%20Arm%20Main%20Image.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74590" y="1268760"/>
            <a:ext cx="2763292" cy="184035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6921275" y="3068960"/>
            <a:ext cx="2763293" cy="400110"/>
          </a:xfrm>
          <a:prstGeom prst="rect">
            <a:avLst/>
          </a:prstGeom>
          <a:noFill/>
        </p:spPr>
        <p:txBody>
          <a:bodyPr wrap="square" rtlCol="0">
            <a:spAutoFit/>
          </a:bodyPr>
          <a:lstStyle/>
          <a:p>
            <a:r>
              <a:rPr lang="en-GB" sz="1000" dirty="0" smtClean="0"/>
              <a:t>Implanted Prosthetic (above</a:t>
            </a:r>
            <a:r>
              <a:rPr lang="en-GB" sz="1000" dirty="0" smtClean="0"/>
              <a:t>) (Chalmers </a:t>
            </a:r>
            <a:r>
              <a:rPr lang="en-GB" sz="1000" dirty="0" smtClean="0"/>
              <a:t>University of </a:t>
            </a:r>
            <a:r>
              <a:rPr lang="en-GB" sz="1000" dirty="0" smtClean="0"/>
              <a:t>Technology, B., 2014</a:t>
            </a:r>
            <a:r>
              <a:rPr lang="en-GB" sz="1000" dirty="0" smtClean="0"/>
              <a:t>)</a:t>
            </a:r>
            <a:endParaRPr lang="en-GB" sz="1000" dirty="0"/>
          </a:p>
        </p:txBody>
      </p:sp>
      <p:pic>
        <p:nvPicPr>
          <p:cNvPr id="1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3714" y="3971468"/>
            <a:ext cx="3312412" cy="28865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6804248" y="6719057"/>
            <a:ext cx="576064" cy="943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p:cNvSpPr txBox="1"/>
          <p:nvPr/>
        </p:nvSpPr>
        <p:spPr>
          <a:xfrm>
            <a:off x="6500332" y="3933056"/>
            <a:ext cx="2608172" cy="400110"/>
          </a:xfrm>
          <a:prstGeom prst="rect">
            <a:avLst/>
          </a:prstGeom>
          <a:noFill/>
        </p:spPr>
        <p:txBody>
          <a:bodyPr wrap="square" rtlCol="0">
            <a:spAutoFit/>
          </a:bodyPr>
          <a:lstStyle/>
          <a:p>
            <a:pPr algn="r"/>
            <a:r>
              <a:rPr lang="en-GB" sz="1000" dirty="0" smtClean="0"/>
              <a:t>Visual Representation (below). </a:t>
            </a:r>
          </a:p>
          <a:p>
            <a:pPr algn="r"/>
            <a:r>
              <a:rPr lang="en-GB" sz="1000" dirty="0" smtClean="0"/>
              <a:t>(Chalmers </a:t>
            </a:r>
            <a:r>
              <a:rPr lang="en-GB" sz="1000" dirty="0" smtClean="0"/>
              <a:t>University of </a:t>
            </a:r>
            <a:r>
              <a:rPr lang="en-GB" sz="1000" dirty="0" smtClean="0"/>
              <a:t>Technology, C ., 2014</a:t>
            </a:r>
            <a:r>
              <a:rPr lang="en-GB" sz="1000" dirty="0" smtClean="0"/>
              <a:t>)</a:t>
            </a:r>
            <a:endParaRPr lang="en-GB" sz="1000" dirty="0"/>
          </a:p>
        </p:txBody>
      </p:sp>
    </p:spTree>
    <p:extLst>
      <p:ext uri="{BB962C8B-B14F-4D97-AF65-F5344CB8AC3E}">
        <p14:creationId xmlns:p14="http://schemas.microsoft.com/office/powerpoint/2010/main" val="25618838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Benefits compared to socket prosthesis</a:t>
            </a:r>
            <a:endParaRPr lang="en-GB" dirty="0"/>
          </a:p>
        </p:txBody>
      </p:sp>
      <p:sp>
        <p:nvSpPr>
          <p:cNvPr id="3" name="Content Placeholder 2"/>
          <p:cNvSpPr>
            <a:spLocks noGrp="1"/>
          </p:cNvSpPr>
          <p:nvPr>
            <p:ph idx="1"/>
          </p:nvPr>
        </p:nvSpPr>
        <p:spPr/>
        <p:txBody>
          <a:bodyPr>
            <a:normAutofit lnSpcReduction="10000"/>
          </a:bodyPr>
          <a:lstStyle/>
          <a:p>
            <a:endParaRPr lang="en-GB" dirty="0" smtClean="0"/>
          </a:p>
          <a:p>
            <a:r>
              <a:rPr lang="en-GB" dirty="0" smtClean="0"/>
              <a:t>Increased </a:t>
            </a:r>
            <a:r>
              <a:rPr lang="en-GB" dirty="0" smtClean="0"/>
              <a:t>range of motion</a:t>
            </a:r>
          </a:p>
          <a:p>
            <a:r>
              <a:rPr lang="en-GB" dirty="0" smtClean="0"/>
              <a:t>Elimination of sores and pain</a:t>
            </a:r>
          </a:p>
          <a:p>
            <a:r>
              <a:rPr lang="en-GB" dirty="0" smtClean="0"/>
              <a:t>Stable and easy attachment</a:t>
            </a:r>
            <a:r>
              <a:rPr lang="en-GB" dirty="0" smtClean="0"/>
              <a:t>/</a:t>
            </a:r>
          </a:p>
          <a:p>
            <a:pPr marL="0" indent="0">
              <a:buNone/>
            </a:pPr>
            <a:r>
              <a:rPr lang="en-GB" dirty="0"/>
              <a:t>	</a:t>
            </a:r>
            <a:r>
              <a:rPr lang="en-GB" dirty="0" smtClean="0"/>
              <a:t>detachment</a:t>
            </a:r>
            <a:endParaRPr lang="en-GB" dirty="0" smtClean="0"/>
          </a:p>
          <a:p>
            <a:r>
              <a:rPr lang="en-GB" dirty="0" smtClean="0"/>
              <a:t>Increased sensory feedback</a:t>
            </a:r>
          </a:p>
          <a:p>
            <a:r>
              <a:rPr lang="en-GB" dirty="0" smtClean="0"/>
              <a:t>Can be worn all day</a:t>
            </a:r>
          </a:p>
          <a:p>
            <a:r>
              <a:rPr lang="en-GB" dirty="0" smtClean="0"/>
              <a:t>No socket adjustments</a:t>
            </a:r>
            <a:endParaRPr lang="en-GB"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8473" y="3429000"/>
            <a:ext cx="1645527" cy="3468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descr="http://media01.versus.io/00-blog-pics/00-post_header/Mind%20Control%20Arm%20Main%20Image.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44208" y="1052736"/>
            <a:ext cx="2763292" cy="184035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990893" y="2852936"/>
            <a:ext cx="2763293" cy="400110"/>
          </a:xfrm>
          <a:prstGeom prst="rect">
            <a:avLst/>
          </a:prstGeom>
          <a:noFill/>
        </p:spPr>
        <p:txBody>
          <a:bodyPr wrap="square" rtlCol="0">
            <a:spAutoFit/>
          </a:bodyPr>
          <a:lstStyle/>
          <a:p>
            <a:r>
              <a:rPr lang="en-GB" sz="1000" dirty="0" smtClean="0"/>
              <a:t>Implanted Prosthetic (above</a:t>
            </a:r>
            <a:r>
              <a:rPr lang="en-GB" sz="1000" dirty="0" smtClean="0"/>
              <a:t>) (Chalmers </a:t>
            </a:r>
            <a:r>
              <a:rPr lang="en-GB" sz="1000" dirty="0" smtClean="0"/>
              <a:t>University of </a:t>
            </a:r>
            <a:r>
              <a:rPr lang="en-GB" sz="1000" dirty="0" smtClean="0"/>
              <a:t>Technology, B., 2014</a:t>
            </a:r>
            <a:r>
              <a:rPr lang="en-GB" sz="1000" dirty="0" smtClean="0"/>
              <a:t>)</a:t>
            </a:r>
            <a:endParaRPr lang="en-GB" sz="1000" dirty="0"/>
          </a:p>
        </p:txBody>
      </p:sp>
      <p:sp>
        <p:nvSpPr>
          <p:cNvPr id="4" name="Rectangle 3"/>
          <p:cNvSpPr/>
          <p:nvPr/>
        </p:nvSpPr>
        <p:spPr>
          <a:xfrm>
            <a:off x="6465390" y="6631175"/>
            <a:ext cx="1418978" cy="246221"/>
          </a:xfrm>
          <a:prstGeom prst="rect">
            <a:avLst/>
          </a:prstGeom>
        </p:spPr>
        <p:txBody>
          <a:bodyPr wrap="none">
            <a:spAutoFit/>
          </a:bodyPr>
          <a:lstStyle/>
          <a:p>
            <a:r>
              <a:rPr lang="en-GB" sz="1000" dirty="0"/>
              <a:t>Socket </a:t>
            </a:r>
            <a:r>
              <a:rPr lang="en-GB" sz="1000" dirty="0" smtClean="0"/>
              <a:t>Prosthetic, 2015</a:t>
            </a:r>
            <a:endParaRPr lang="en-GB" sz="1000" dirty="0"/>
          </a:p>
        </p:txBody>
      </p:sp>
    </p:spTree>
    <p:extLst>
      <p:ext uri="{BB962C8B-B14F-4D97-AF65-F5344CB8AC3E}">
        <p14:creationId xmlns:p14="http://schemas.microsoft.com/office/powerpoint/2010/main" val="38713609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GB" dirty="0" smtClean="0"/>
              <a:t>Benefits of implanting electrodes</a:t>
            </a:r>
            <a:endParaRPr lang="en-GB" dirty="0"/>
          </a:p>
        </p:txBody>
      </p:sp>
      <p:sp>
        <p:nvSpPr>
          <p:cNvPr id="6" name="Content Placeholder 5"/>
          <p:cNvSpPr>
            <a:spLocks noGrp="1"/>
          </p:cNvSpPr>
          <p:nvPr>
            <p:ph idx="1"/>
          </p:nvPr>
        </p:nvSpPr>
        <p:spPr/>
        <p:txBody>
          <a:bodyPr/>
          <a:lstStyle/>
          <a:p>
            <a:r>
              <a:rPr lang="en-GB" dirty="0" smtClean="0"/>
              <a:t>Can </a:t>
            </a:r>
            <a:r>
              <a:rPr lang="en-GB" dirty="0"/>
              <a:t>control the prosthesis with less effort and more </a:t>
            </a:r>
            <a:r>
              <a:rPr lang="en-GB" dirty="0" smtClean="0"/>
              <a:t>precisely</a:t>
            </a:r>
            <a:endParaRPr lang="en-GB" dirty="0"/>
          </a:p>
          <a:p>
            <a:r>
              <a:rPr lang="en-GB" dirty="0" smtClean="0"/>
              <a:t>Prevents cross-talk</a:t>
            </a:r>
          </a:p>
          <a:p>
            <a:r>
              <a:rPr lang="en-GB" dirty="0" smtClean="0"/>
              <a:t>Increased motor signals</a:t>
            </a:r>
          </a:p>
          <a:p>
            <a:r>
              <a:rPr lang="en-GB" dirty="0" smtClean="0"/>
              <a:t>After fitting, little or no recalibration needed</a:t>
            </a:r>
          </a:p>
          <a:p>
            <a:r>
              <a:rPr lang="en-GB" dirty="0" smtClean="0"/>
              <a:t>Control not affected by environmental conditions</a:t>
            </a:r>
          </a:p>
          <a:p>
            <a:r>
              <a:rPr lang="en-GB" dirty="0" smtClean="0"/>
              <a:t>Bidirectional signals</a:t>
            </a:r>
            <a:endParaRPr lang="en-GB" dirty="0"/>
          </a:p>
        </p:txBody>
      </p:sp>
    </p:spTree>
    <p:extLst>
      <p:ext uri="{BB962C8B-B14F-4D97-AF65-F5344CB8AC3E}">
        <p14:creationId xmlns:p14="http://schemas.microsoft.com/office/powerpoint/2010/main" val="16095680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Collaborative Thinking</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Connect </a:t>
            </a:r>
            <a:r>
              <a:rPr lang="en-GB" dirty="0"/>
              <a:t>two or more </a:t>
            </a:r>
            <a:r>
              <a:rPr lang="en-GB" dirty="0" smtClean="0"/>
              <a:t>brain together for decision making</a:t>
            </a:r>
          </a:p>
          <a:p>
            <a:r>
              <a:rPr lang="en-GB" dirty="0" smtClean="0"/>
              <a:t>In 2013 two mice connected via </a:t>
            </a:r>
            <a:r>
              <a:rPr lang="en-GB" dirty="0" smtClean="0"/>
              <a:t>internet </a:t>
            </a:r>
            <a:r>
              <a:rPr lang="en-GB" sz="1500" dirty="0"/>
              <a:t>(</a:t>
            </a:r>
            <a:r>
              <a:rPr lang="en-GB" sz="1500" dirty="0" err="1"/>
              <a:t>Pais</a:t>
            </a:r>
            <a:r>
              <a:rPr lang="en-GB" sz="1500" dirty="0"/>
              <a:t>-Vieira et al., 2013</a:t>
            </a:r>
            <a:r>
              <a:rPr lang="en-GB" sz="1500" dirty="0" smtClean="0"/>
              <a:t>)</a:t>
            </a:r>
            <a:endParaRPr lang="en-GB" sz="1500" dirty="0" smtClean="0"/>
          </a:p>
          <a:p>
            <a:r>
              <a:rPr lang="en-GB" dirty="0" smtClean="0"/>
              <a:t>In 2014 </a:t>
            </a:r>
            <a:r>
              <a:rPr lang="en-GB" dirty="0"/>
              <a:t>“two participants had to carry out a specific task in the form of a series of consecutive trials of a computer game” </a:t>
            </a:r>
            <a:r>
              <a:rPr lang="en-GB" sz="1500" dirty="0"/>
              <a:t>(</a:t>
            </a:r>
            <a:r>
              <a:rPr lang="en-GB" sz="1500" dirty="0" err="1"/>
              <a:t>Roa</a:t>
            </a:r>
            <a:r>
              <a:rPr lang="en-GB" sz="1500" dirty="0"/>
              <a:t> et al., 2014) </a:t>
            </a:r>
            <a:endParaRPr lang="en-GB" sz="1500" dirty="0" smtClean="0"/>
          </a:p>
          <a:p>
            <a:r>
              <a:rPr lang="en-GB" dirty="0" smtClean="0"/>
              <a:t>In 2014 </a:t>
            </a:r>
            <a:r>
              <a:rPr lang="en-GB" dirty="0"/>
              <a:t>“demonstrate the feasibility of direct brain-to-brain communication” </a:t>
            </a:r>
            <a:r>
              <a:rPr lang="en-GB" sz="1500" dirty="0"/>
              <a:t>(</a:t>
            </a:r>
            <a:r>
              <a:rPr lang="en-GB" sz="1500" dirty="0" err="1"/>
              <a:t>Grau</a:t>
            </a:r>
            <a:r>
              <a:rPr lang="en-GB" sz="1500" dirty="0"/>
              <a:t> et al., 2014</a:t>
            </a:r>
            <a:r>
              <a:rPr lang="en-GB" sz="1500" dirty="0" smtClean="0"/>
              <a:t>)</a:t>
            </a:r>
          </a:p>
          <a:p>
            <a:pPr lvl="1"/>
            <a:r>
              <a:rPr lang="en-GB" dirty="0"/>
              <a:t>“streams of pseudo-random bits representing the words “</a:t>
            </a:r>
            <a:r>
              <a:rPr lang="en-GB" i="1" dirty="0" err="1"/>
              <a:t>hola</a:t>
            </a:r>
            <a:r>
              <a:rPr lang="en-GB" dirty="0"/>
              <a:t>” and “</a:t>
            </a:r>
            <a:r>
              <a:rPr lang="en-GB" i="1" dirty="0"/>
              <a:t>ciao</a:t>
            </a:r>
            <a:r>
              <a:rPr lang="en-GB" dirty="0" smtClean="0"/>
              <a:t>”” </a:t>
            </a:r>
            <a:endParaRPr lang="en-GB" dirty="0"/>
          </a:p>
          <a:p>
            <a:endParaRPr lang="en-GB" dirty="0"/>
          </a:p>
        </p:txBody>
      </p:sp>
    </p:spTree>
    <p:extLst>
      <p:ext uri="{BB962C8B-B14F-4D97-AF65-F5344CB8AC3E}">
        <p14:creationId xmlns:p14="http://schemas.microsoft.com/office/powerpoint/2010/main" val="38549688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Neural Networks</a:t>
            </a:r>
            <a:endParaRPr lang="en-GB" dirty="0"/>
          </a:p>
        </p:txBody>
      </p:sp>
      <p:sp>
        <p:nvSpPr>
          <p:cNvPr id="3" name="Content Placeholder 2"/>
          <p:cNvSpPr>
            <a:spLocks noGrp="1"/>
          </p:cNvSpPr>
          <p:nvPr>
            <p:ph idx="1"/>
          </p:nvPr>
        </p:nvSpPr>
        <p:spPr/>
        <p:txBody>
          <a:bodyPr>
            <a:normAutofit/>
          </a:bodyPr>
          <a:lstStyle/>
          <a:p>
            <a:r>
              <a:rPr lang="en-GB" dirty="0" smtClean="0"/>
              <a:t>Simplified Mathematical model of brain-like systems</a:t>
            </a:r>
          </a:p>
          <a:p>
            <a:endParaRPr lang="en-GB" dirty="0" smtClean="0"/>
          </a:p>
          <a:p>
            <a:r>
              <a:rPr lang="en-GB" dirty="0" smtClean="0"/>
              <a:t>Is not programmed, but is trained</a:t>
            </a:r>
          </a:p>
          <a:p>
            <a:pPr lvl="1"/>
            <a:r>
              <a:rPr lang="en-GB" dirty="0" smtClean="0"/>
              <a:t>Supervised Learning</a:t>
            </a:r>
          </a:p>
          <a:p>
            <a:pPr lvl="2"/>
            <a:r>
              <a:rPr lang="en-GB" dirty="0" smtClean="0"/>
              <a:t>Given training data and desired response</a:t>
            </a:r>
          </a:p>
          <a:p>
            <a:pPr lvl="1"/>
            <a:r>
              <a:rPr lang="en-GB" dirty="0" smtClean="0"/>
              <a:t>Unsupervised Learning</a:t>
            </a:r>
          </a:p>
          <a:p>
            <a:pPr lvl="2"/>
            <a:r>
              <a:rPr lang="en-GB" dirty="0" smtClean="0"/>
              <a:t>Given training data but no desired response</a:t>
            </a:r>
          </a:p>
          <a:p>
            <a:endParaRPr lang="en-GB" dirty="0"/>
          </a:p>
          <a:p>
            <a:endParaRPr lang="en-GB" dirty="0"/>
          </a:p>
        </p:txBody>
      </p:sp>
    </p:spTree>
    <p:extLst>
      <p:ext uri="{BB962C8B-B14F-4D97-AF65-F5344CB8AC3E}">
        <p14:creationId xmlns:p14="http://schemas.microsoft.com/office/powerpoint/2010/main" val="39759585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a:t>
            </a:r>
            <a:endParaRPr lang="en-GB" dirty="0"/>
          </a:p>
        </p:txBody>
      </p:sp>
      <p:sp>
        <p:nvSpPr>
          <p:cNvPr id="3" name="Content Placeholder 2"/>
          <p:cNvSpPr>
            <a:spLocks noGrp="1"/>
          </p:cNvSpPr>
          <p:nvPr>
            <p:ph idx="1"/>
          </p:nvPr>
        </p:nvSpPr>
        <p:spPr/>
        <p:txBody>
          <a:bodyPr>
            <a:normAutofit fontScale="40000" lnSpcReduction="20000"/>
          </a:bodyPr>
          <a:lstStyle/>
          <a:p>
            <a:r>
              <a:rPr lang="en-GB" dirty="0" err="1"/>
              <a:t>Mak</a:t>
            </a:r>
            <a:r>
              <a:rPr lang="en-GB" dirty="0"/>
              <a:t>, J. and </a:t>
            </a:r>
            <a:r>
              <a:rPr lang="en-GB" dirty="0" err="1"/>
              <a:t>Wolpaw</a:t>
            </a:r>
            <a:r>
              <a:rPr lang="en-GB" dirty="0"/>
              <a:t>, J. (2009). Clinical Applications of Brain-Computer Interfaces: Current State and Future Prospects. IEEE Reviews in Biomedical Engineering, 2, pp.187-199</a:t>
            </a:r>
            <a:r>
              <a:rPr lang="en-GB" dirty="0" smtClean="0"/>
              <a:t>.</a:t>
            </a:r>
          </a:p>
          <a:p>
            <a:r>
              <a:rPr lang="en-GB" dirty="0" err="1"/>
              <a:t>Wolpaw</a:t>
            </a:r>
            <a:r>
              <a:rPr lang="en-GB" dirty="0"/>
              <a:t>, J., </a:t>
            </a:r>
            <a:r>
              <a:rPr lang="en-GB" dirty="0" err="1"/>
              <a:t>Birbaumer</a:t>
            </a:r>
            <a:r>
              <a:rPr lang="en-GB" dirty="0"/>
              <a:t>, N., McFarland, D., </a:t>
            </a:r>
            <a:r>
              <a:rPr lang="en-GB" dirty="0" err="1"/>
              <a:t>Pfurtscheller</a:t>
            </a:r>
            <a:r>
              <a:rPr lang="en-GB" dirty="0"/>
              <a:t>, G. and Vaughan, T. (2002). Brain–computer interfaces for communication and control. Clinical Neurophysiology, 113(6), pp.767-791</a:t>
            </a:r>
            <a:r>
              <a:rPr lang="en-GB" dirty="0" smtClean="0"/>
              <a:t>.</a:t>
            </a:r>
          </a:p>
          <a:p>
            <a:r>
              <a:rPr lang="en-GB" dirty="0" err="1" smtClean="0"/>
              <a:t>Dobelle</a:t>
            </a:r>
            <a:r>
              <a:rPr lang="en-GB" dirty="0"/>
              <a:t>, W. (2000). Artificial Vision for the Blind by Connecting a Television Camera to the Visual Cortex. ASAIO Journal, 46(1), pp.3-9</a:t>
            </a:r>
            <a:r>
              <a:rPr lang="en-GB" dirty="0"/>
              <a:t>. </a:t>
            </a:r>
            <a:endParaRPr lang="en-GB" dirty="0" smtClean="0"/>
          </a:p>
          <a:p>
            <a:r>
              <a:rPr lang="en-GB" dirty="0" err="1" smtClean="0"/>
              <a:t>Birbaumer</a:t>
            </a:r>
            <a:r>
              <a:rPr lang="en-GB" dirty="0"/>
              <a:t>, N., </a:t>
            </a:r>
            <a:r>
              <a:rPr lang="en-GB" dirty="0" err="1"/>
              <a:t>Murguialday</a:t>
            </a:r>
            <a:r>
              <a:rPr lang="en-GB" dirty="0"/>
              <a:t>, A. and Cohen, L. (2008). Brain–computer interface in </a:t>
            </a:r>
            <a:r>
              <a:rPr lang="en-GB" dirty="0" err="1"/>
              <a:t>paralysis.Current</a:t>
            </a:r>
            <a:r>
              <a:rPr lang="en-GB" dirty="0"/>
              <a:t> Opinion in Neurology, 21(6), pp.634-638</a:t>
            </a:r>
            <a:r>
              <a:rPr lang="en-GB" dirty="0" smtClean="0"/>
              <a:t>.</a:t>
            </a:r>
          </a:p>
          <a:p>
            <a:r>
              <a:rPr lang="en-GB" dirty="0" err="1"/>
              <a:t>Pfurtscheller</a:t>
            </a:r>
            <a:r>
              <a:rPr lang="en-GB" dirty="0"/>
              <a:t>, G., Müller, G., </a:t>
            </a:r>
            <a:r>
              <a:rPr lang="en-GB" dirty="0" err="1"/>
              <a:t>Pfurtscheller</a:t>
            </a:r>
            <a:r>
              <a:rPr lang="en-GB" dirty="0"/>
              <a:t>, J., </a:t>
            </a:r>
            <a:r>
              <a:rPr lang="en-GB" dirty="0" err="1"/>
              <a:t>Gerner</a:t>
            </a:r>
            <a:r>
              <a:rPr lang="en-GB" dirty="0"/>
              <a:t>, H. and Rupp, R. (2003). ‘Thought’ – control of functional electrical stimulation to restore hand grasp in a patient with tetraplegia. Neuroscience Letters, 351(1), pp.33-36.</a:t>
            </a:r>
          </a:p>
          <a:p>
            <a:r>
              <a:rPr lang="en-GB" dirty="0" smtClean="0"/>
              <a:t>Chalmers </a:t>
            </a:r>
            <a:r>
              <a:rPr lang="en-GB" dirty="0" smtClean="0"/>
              <a:t>University of </a:t>
            </a:r>
            <a:r>
              <a:rPr lang="en-GB" dirty="0" smtClean="0"/>
              <a:t>Technology, A. </a:t>
            </a:r>
            <a:r>
              <a:rPr lang="en-GB" dirty="0" smtClean="0"/>
              <a:t>(2014). Retrieved from Chalmers University of Technology. http://www.chalmers.se/SiteCollectionImages/20140701-20141231/Armprotesen-690-x-330.jpg</a:t>
            </a:r>
          </a:p>
          <a:p>
            <a:r>
              <a:rPr lang="en-GB" dirty="0"/>
              <a:t>Chalmers University of Technology, </a:t>
            </a:r>
            <a:r>
              <a:rPr lang="en-GB" dirty="0" smtClean="0"/>
              <a:t>B. (</a:t>
            </a:r>
            <a:r>
              <a:rPr lang="en-GB" dirty="0" smtClean="0"/>
              <a:t>2014). Retrieved from Chalmers University of Technology http://media01.versus.io/00-blog-pics/00-post_header/Mind%20Control%20Arm%20Main%20Image.jpg</a:t>
            </a:r>
          </a:p>
          <a:p>
            <a:r>
              <a:rPr lang="en-GB" dirty="0"/>
              <a:t>Chalmers University of Technology, </a:t>
            </a:r>
            <a:r>
              <a:rPr lang="en-GB" dirty="0" smtClean="0"/>
              <a:t>C. (</a:t>
            </a:r>
            <a:r>
              <a:rPr lang="en-GB" dirty="0" smtClean="0"/>
              <a:t>2014). Retrieved from Chalmers University of Technology http://</a:t>
            </a:r>
            <a:r>
              <a:rPr lang="en-GB" dirty="0" smtClean="0"/>
              <a:t>www.chalmers.se/SiteCollectionImages/AUTUMN%202012/Max-Ortiz-robotarm.jpg</a:t>
            </a:r>
          </a:p>
          <a:p>
            <a:r>
              <a:rPr lang="en-GB" dirty="0" smtClean="0"/>
              <a:t>Socket Prosthetic (2015) Retrieved from https</a:t>
            </a:r>
            <a:r>
              <a:rPr lang="en-GB" dirty="0"/>
              <a:t>://www.fairview.org/fv/groups/public/documents/images/104745.jpg</a:t>
            </a:r>
            <a:endParaRPr lang="en-GB" dirty="0" smtClean="0"/>
          </a:p>
          <a:p>
            <a:r>
              <a:rPr lang="en-GB" dirty="0" err="1"/>
              <a:t>Pais</a:t>
            </a:r>
            <a:r>
              <a:rPr lang="en-GB" dirty="0"/>
              <a:t>-Vieira, M., </a:t>
            </a:r>
            <a:r>
              <a:rPr lang="en-GB" dirty="0" err="1"/>
              <a:t>Lebedev</a:t>
            </a:r>
            <a:r>
              <a:rPr lang="en-GB" dirty="0"/>
              <a:t>, M., </a:t>
            </a:r>
            <a:r>
              <a:rPr lang="en-GB" dirty="0" err="1"/>
              <a:t>Kunicki</a:t>
            </a:r>
            <a:r>
              <a:rPr lang="en-GB" dirty="0"/>
              <a:t>, C., Wang, J. and </a:t>
            </a:r>
            <a:r>
              <a:rPr lang="en-GB" dirty="0" err="1"/>
              <a:t>Nicolelis</a:t>
            </a:r>
            <a:r>
              <a:rPr lang="en-GB" dirty="0"/>
              <a:t>, M. (2013). A Brain-to-Brain Interface for Real-Time Sharing of Sensorimotor Information. Scientific Reports, 3.</a:t>
            </a:r>
          </a:p>
          <a:p>
            <a:r>
              <a:rPr lang="en-GB" dirty="0" smtClean="0"/>
              <a:t>Rao</a:t>
            </a:r>
            <a:r>
              <a:rPr lang="en-GB" dirty="0"/>
              <a:t>, R., </a:t>
            </a:r>
            <a:r>
              <a:rPr lang="en-GB" dirty="0" err="1"/>
              <a:t>Stocco</a:t>
            </a:r>
            <a:r>
              <a:rPr lang="en-GB" dirty="0"/>
              <a:t>, A., Bryan, M., </a:t>
            </a:r>
            <a:r>
              <a:rPr lang="en-GB" dirty="0" err="1"/>
              <a:t>Sarma</a:t>
            </a:r>
            <a:r>
              <a:rPr lang="en-GB" dirty="0"/>
              <a:t>, D., </a:t>
            </a:r>
            <a:r>
              <a:rPr lang="en-GB" dirty="0" err="1"/>
              <a:t>Youngquist</a:t>
            </a:r>
            <a:r>
              <a:rPr lang="en-GB" dirty="0"/>
              <a:t>, T., Wu, J. and Prat, C. (2014). A Direct Brain-to-Brain Interface in Humans. </a:t>
            </a:r>
            <a:r>
              <a:rPr lang="en-GB" dirty="0" err="1"/>
              <a:t>PLoS</a:t>
            </a:r>
            <a:r>
              <a:rPr lang="en-GB" dirty="0"/>
              <a:t> ONE, 9(11), p.e111332.</a:t>
            </a:r>
          </a:p>
          <a:p>
            <a:r>
              <a:rPr lang="en-GB" dirty="0" err="1"/>
              <a:t>Grau</a:t>
            </a:r>
            <a:r>
              <a:rPr lang="en-GB" dirty="0"/>
              <a:t>, C., </a:t>
            </a:r>
            <a:r>
              <a:rPr lang="en-GB" dirty="0" err="1"/>
              <a:t>Ginhoux</a:t>
            </a:r>
            <a:r>
              <a:rPr lang="en-GB" dirty="0"/>
              <a:t>, R., </a:t>
            </a:r>
            <a:r>
              <a:rPr lang="en-GB" dirty="0" err="1"/>
              <a:t>Riera</a:t>
            </a:r>
            <a:r>
              <a:rPr lang="en-GB" dirty="0"/>
              <a:t>, A., Nguyen, T., </a:t>
            </a:r>
            <a:r>
              <a:rPr lang="en-GB" dirty="0" err="1"/>
              <a:t>Chauvat</a:t>
            </a:r>
            <a:r>
              <a:rPr lang="en-GB" dirty="0"/>
              <a:t>, H., Berg, M., </a:t>
            </a:r>
            <a:r>
              <a:rPr lang="en-GB" dirty="0" err="1"/>
              <a:t>Amengual</a:t>
            </a:r>
            <a:r>
              <a:rPr lang="en-GB" dirty="0"/>
              <a:t>, J., </a:t>
            </a:r>
            <a:r>
              <a:rPr lang="en-GB" dirty="0" err="1"/>
              <a:t>Pascual</a:t>
            </a:r>
            <a:r>
              <a:rPr lang="en-GB" dirty="0"/>
              <a:t>-Leone, A. and </a:t>
            </a:r>
            <a:r>
              <a:rPr lang="en-GB" dirty="0" err="1"/>
              <a:t>Ruffini</a:t>
            </a:r>
            <a:r>
              <a:rPr lang="en-GB" dirty="0"/>
              <a:t>, G. (2014). Conscious Brain-to-Brain Communication in Humans Using Non-Invasive Technologies. </a:t>
            </a:r>
            <a:r>
              <a:rPr lang="en-GB" dirty="0" err="1"/>
              <a:t>PLoS</a:t>
            </a:r>
            <a:r>
              <a:rPr lang="en-GB" dirty="0"/>
              <a:t> ONE, 9(8), p.e105225.</a:t>
            </a:r>
          </a:p>
          <a:p>
            <a:endParaRPr lang="en-GB" dirty="0"/>
          </a:p>
        </p:txBody>
      </p:sp>
    </p:spTree>
    <p:extLst>
      <p:ext uri="{BB962C8B-B14F-4D97-AF65-F5344CB8AC3E}">
        <p14:creationId xmlns:p14="http://schemas.microsoft.com/office/powerpoint/2010/main" val="28356051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Fuzzy Logic</a:t>
            </a:r>
            <a:endParaRPr lang="en-GB" dirty="0"/>
          </a:p>
        </p:txBody>
      </p:sp>
      <p:sp>
        <p:nvSpPr>
          <p:cNvPr id="3" name="Content Placeholder 2"/>
          <p:cNvSpPr>
            <a:spLocks noGrp="1"/>
          </p:cNvSpPr>
          <p:nvPr>
            <p:ph idx="1"/>
          </p:nvPr>
        </p:nvSpPr>
        <p:spPr/>
        <p:txBody>
          <a:bodyPr>
            <a:normAutofit/>
          </a:bodyPr>
          <a:lstStyle/>
          <a:p>
            <a:r>
              <a:rPr lang="en-GB" dirty="0" smtClean="0"/>
              <a:t>It is a rule based systems first introduced by </a:t>
            </a:r>
            <a:r>
              <a:rPr lang="en-GB" dirty="0" err="1" smtClean="0"/>
              <a:t>Lotfi</a:t>
            </a:r>
            <a:r>
              <a:rPr lang="en-GB" dirty="0" smtClean="0"/>
              <a:t> </a:t>
            </a:r>
            <a:r>
              <a:rPr lang="en-GB" dirty="0" err="1" smtClean="0"/>
              <a:t>Zadeh</a:t>
            </a:r>
            <a:r>
              <a:rPr lang="en-GB" dirty="0" smtClean="0"/>
              <a:t> </a:t>
            </a:r>
            <a:r>
              <a:rPr lang="en-GB" sz="1400" dirty="0" smtClean="0"/>
              <a:t>(</a:t>
            </a:r>
            <a:r>
              <a:rPr lang="en-GB" sz="1400" dirty="0" err="1" smtClean="0"/>
              <a:t>Zadeh</a:t>
            </a:r>
            <a:r>
              <a:rPr lang="en-GB" sz="1400" dirty="0" smtClean="0"/>
              <a:t> 1965) </a:t>
            </a:r>
          </a:p>
          <a:p>
            <a:r>
              <a:rPr lang="en-GB" dirty="0"/>
              <a:t>Created to model human reasoning processes</a:t>
            </a:r>
          </a:p>
          <a:p>
            <a:r>
              <a:rPr lang="en-GB" dirty="0" smtClean="0"/>
              <a:t>A means of representing data that is not precise - approximate reasoning</a:t>
            </a:r>
          </a:p>
          <a:p>
            <a:r>
              <a:rPr lang="en-GB" dirty="0" smtClean="0"/>
              <a:t>Consists </a:t>
            </a:r>
            <a:r>
              <a:rPr lang="en-GB" dirty="0"/>
              <a:t>of fuzzy sets and fuzzy </a:t>
            </a:r>
            <a:r>
              <a:rPr lang="en-GB" dirty="0" smtClean="0"/>
              <a:t>rules</a:t>
            </a:r>
          </a:p>
        </p:txBody>
      </p:sp>
    </p:spTree>
    <p:extLst>
      <p:ext uri="{BB962C8B-B14F-4D97-AF65-F5344CB8AC3E}">
        <p14:creationId xmlns:p14="http://schemas.microsoft.com/office/powerpoint/2010/main" val="35909545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Fuzzy Sets</a:t>
            </a:r>
            <a:endParaRPr lang="en-GB" dirty="0"/>
          </a:p>
        </p:txBody>
      </p:sp>
      <p:sp>
        <p:nvSpPr>
          <p:cNvPr id="3" name="Content Placeholder 2"/>
          <p:cNvSpPr>
            <a:spLocks noGrp="1"/>
          </p:cNvSpPr>
          <p:nvPr>
            <p:ph idx="1"/>
          </p:nvPr>
        </p:nvSpPr>
        <p:spPr/>
        <p:txBody>
          <a:bodyPr>
            <a:normAutofit/>
          </a:bodyPr>
          <a:lstStyle/>
          <a:p>
            <a:r>
              <a:rPr lang="en-GB" dirty="0" smtClean="0"/>
              <a:t>Allow us to </a:t>
            </a:r>
          </a:p>
          <a:p>
            <a:pPr lvl="1"/>
            <a:r>
              <a:rPr lang="en-GB" dirty="0" smtClean="0"/>
              <a:t>model concepts and objects in the real world </a:t>
            </a:r>
          </a:p>
          <a:p>
            <a:pPr lvl="1"/>
            <a:r>
              <a:rPr lang="en-GB" dirty="0" smtClean="0"/>
              <a:t>deal with situations that are not precise </a:t>
            </a:r>
          </a:p>
          <a:p>
            <a:r>
              <a:rPr lang="en-GB" dirty="0"/>
              <a:t>Real world decisions contain high levels of </a:t>
            </a:r>
            <a:r>
              <a:rPr lang="en-GB" dirty="0" smtClean="0"/>
              <a:t>uncertainty</a:t>
            </a:r>
          </a:p>
          <a:p>
            <a:r>
              <a:rPr lang="en-GB" dirty="0" smtClean="0"/>
              <a:t>Fuzzy </a:t>
            </a:r>
            <a:r>
              <a:rPr lang="en-GB" dirty="0"/>
              <a:t>sets are a collection of related items which belong to that set to different </a:t>
            </a:r>
            <a:r>
              <a:rPr lang="en-GB" dirty="0" smtClean="0"/>
              <a:t>degrees </a:t>
            </a:r>
            <a:endParaRPr lang="en-GB" dirty="0"/>
          </a:p>
        </p:txBody>
      </p:sp>
    </p:spTree>
    <p:extLst>
      <p:ext uri="{BB962C8B-B14F-4D97-AF65-F5344CB8AC3E}">
        <p14:creationId xmlns:p14="http://schemas.microsoft.com/office/powerpoint/2010/main" val="35561565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Fuzzy Rules</a:t>
            </a:r>
            <a:endParaRPr lang="en-GB" dirty="0"/>
          </a:p>
        </p:txBody>
      </p:sp>
      <p:sp>
        <p:nvSpPr>
          <p:cNvPr id="3" name="Content Placeholder 2"/>
          <p:cNvSpPr>
            <a:spLocks noGrp="1"/>
          </p:cNvSpPr>
          <p:nvPr>
            <p:ph idx="1"/>
          </p:nvPr>
        </p:nvSpPr>
        <p:spPr/>
        <p:txBody>
          <a:bodyPr>
            <a:normAutofit fontScale="92500"/>
          </a:bodyPr>
          <a:lstStyle/>
          <a:p>
            <a:r>
              <a:rPr lang="en-GB" dirty="0" smtClean="0"/>
              <a:t>Can be </a:t>
            </a:r>
            <a:r>
              <a:rPr lang="en-GB" dirty="0"/>
              <a:t>thought of as common sense </a:t>
            </a:r>
            <a:r>
              <a:rPr lang="en-GB" dirty="0" smtClean="0"/>
              <a:t>rules</a:t>
            </a:r>
          </a:p>
          <a:p>
            <a:r>
              <a:rPr lang="en-GB" dirty="0" smtClean="0"/>
              <a:t>In </a:t>
            </a:r>
            <a:r>
              <a:rPr lang="en-GB" dirty="0"/>
              <a:t>rules we use worlds rather that numbers to describe </a:t>
            </a:r>
            <a:r>
              <a:rPr lang="en-GB" dirty="0" smtClean="0"/>
              <a:t>items</a:t>
            </a:r>
          </a:p>
          <a:p>
            <a:pPr lvl="1"/>
            <a:r>
              <a:rPr lang="en-GB" dirty="0" smtClean="0"/>
              <a:t>Take partially true facts and find out to what degree they are true</a:t>
            </a:r>
          </a:p>
          <a:p>
            <a:pPr lvl="1"/>
            <a:r>
              <a:rPr lang="en-GB" dirty="0" smtClean="0"/>
              <a:t> then take another fact making it true to that degree</a:t>
            </a:r>
          </a:p>
          <a:p>
            <a:r>
              <a:rPr lang="en-GB" dirty="0" smtClean="0"/>
              <a:t>A number of rules can then be combined and a decision can be made</a:t>
            </a:r>
          </a:p>
          <a:p>
            <a:r>
              <a:rPr lang="en-GB" dirty="0" smtClean="0"/>
              <a:t>This whole process is called inference</a:t>
            </a:r>
          </a:p>
          <a:p>
            <a:endParaRPr lang="en-GB" dirty="0" smtClean="0"/>
          </a:p>
        </p:txBody>
      </p:sp>
    </p:spTree>
    <p:extLst>
      <p:ext uri="{BB962C8B-B14F-4D97-AF65-F5344CB8AC3E}">
        <p14:creationId xmlns:p14="http://schemas.microsoft.com/office/powerpoint/2010/main" val="33924971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Characteristics of Fuzzy Logic</a:t>
            </a:r>
            <a:endParaRPr lang="en-GB" dirty="0"/>
          </a:p>
        </p:txBody>
      </p:sp>
      <p:sp>
        <p:nvSpPr>
          <p:cNvPr id="3" name="Content Placeholder 2"/>
          <p:cNvSpPr>
            <a:spLocks noGrp="1"/>
          </p:cNvSpPr>
          <p:nvPr>
            <p:ph idx="1"/>
          </p:nvPr>
        </p:nvSpPr>
        <p:spPr/>
        <p:txBody>
          <a:bodyPr>
            <a:normAutofit/>
          </a:bodyPr>
          <a:lstStyle/>
          <a:p>
            <a:r>
              <a:rPr lang="en-GB" dirty="0" smtClean="0"/>
              <a:t>Exact reasoning is viewed as a limiting case of approximate reasoning</a:t>
            </a:r>
          </a:p>
          <a:p>
            <a:r>
              <a:rPr lang="en-GB" dirty="0" smtClean="0"/>
              <a:t>Everything is a matter of degree</a:t>
            </a:r>
          </a:p>
          <a:p>
            <a:r>
              <a:rPr lang="en-GB" dirty="0" smtClean="0"/>
              <a:t>Knowledge is interpreted as a collection of fuzzy constraints on a collection of variables</a:t>
            </a:r>
          </a:p>
          <a:p>
            <a:r>
              <a:rPr lang="en-GB" dirty="0" smtClean="0"/>
              <a:t>Inference is viewed as a process of propagation of constraints </a:t>
            </a:r>
          </a:p>
          <a:p>
            <a:r>
              <a:rPr lang="en-GB" dirty="0" smtClean="0"/>
              <a:t>Any logical system can be </a:t>
            </a:r>
            <a:r>
              <a:rPr lang="en-GB" dirty="0" err="1" smtClean="0"/>
              <a:t>fuzzified</a:t>
            </a:r>
            <a:endParaRPr lang="en-GB" dirty="0"/>
          </a:p>
        </p:txBody>
      </p:sp>
    </p:spTree>
    <p:extLst>
      <p:ext uri="{BB962C8B-B14F-4D97-AF65-F5344CB8AC3E}">
        <p14:creationId xmlns:p14="http://schemas.microsoft.com/office/powerpoint/2010/main" val="30461456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Characteristics of Fuzzy Systems</a:t>
            </a:r>
            <a:endParaRPr lang="en-GB" dirty="0"/>
          </a:p>
        </p:txBody>
      </p:sp>
      <p:sp>
        <p:nvSpPr>
          <p:cNvPr id="3" name="Content Placeholder 2"/>
          <p:cNvSpPr>
            <a:spLocks noGrp="1"/>
          </p:cNvSpPr>
          <p:nvPr>
            <p:ph idx="1"/>
          </p:nvPr>
        </p:nvSpPr>
        <p:spPr/>
        <p:txBody>
          <a:bodyPr>
            <a:normAutofit/>
          </a:bodyPr>
          <a:lstStyle/>
          <a:p>
            <a:r>
              <a:rPr lang="en-GB" dirty="0" smtClean="0"/>
              <a:t>Fuzzy systems are suitable for uncertain or approximation reasoning</a:t>
            </a:r>
          </a:p>
          <a:p>
            <a:endParaRPr lang="en-GB" dirty="0" smtClean="0"/>
          </a:p>
          <a:p>
            <a:r>
              <a:rPr lang="en-GB" dirty="0" smtClean="0"/>
              <a:t>Fuzzy logic allows decision making with estimated values under incomplete or uncertain information</a:t>
            </a:r>
            <a:endParaRPr lang="en-GB" dirty="0"/>
          </a:p>
        </p:txBody>
      </p:sp>
    </p:spTree>
    <p:extLst>
      <p:ext uri="{BB962C8B-B14F-4D97-AF65-F5344CB8AC3E}">
        <p14:creationId xmlns:p14="http://schemas.microsoft.com/office/powerpoint/2010/main" val="6447862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smtClean="0"/>
              <a:t>Strengths and Weaknesses</a:t>
            </a:r>
            <a:endParaRPr lang="en-GB" dirty="0"/>
          </a:p>
        </p:txBody>
      </p:sp>
      <p:sp>
        <p:nvSpPr>
          <p:cNvPr id="8" name="Content Placeholder 7"/>
          <p:cNvSpPr>
            <a:spLocks noGrp="1"/>
          </p:cNvSpPr>
          <p:nvPr>
            <p:ph sz="half" idx="1"/>
          </p:nvPr>
        </p:nvSpPr>
        <p:spPr>
          <a:xfrm>
            <a:off x="457200" y="1600200"/>
            <a:ext cx="3898776" cy="4525963"/>
          </a:xfrm>
        </p:spPr>
        <p:txBody>
          <a:bodyPr>
            <a:normAutofit fontScale="92500"/>
          </a:bodyPr>
          <a:lstStyle/>
          <a:p>
            <a:pPr marL="0" indent="0">
              <a:buNone/>
            </a:pPr>
            <a:r>
              <a:rPr lang="en-GB" dirty="0" smtClean="0"/>
              <a:t>Fuzzy Systems are good at:</a:t>
            </a:r>
          </a:p>
          <a:p>
            <a:r>
              <a:rPr lang="en-GB" dirty="0" smtClean="0"/>
              <a:t>Knowledge Representation</a:t>
            </a:r>
          </a:p>
          <a:p>
            <a:r>
              <a:rPr lang="en-GB" dirty="0" smtClean="0"/>
              <a:t>Uncertainty Tolerance</a:t>
            </a:r>
          </a:p>
          <a:p>
            <a:r>
              <a:rPr lang="en-GB" dirty="0" smtClean="0"/>
              <a:t>Imprecision Tolerance</a:t>
            </a:r>
          </a:p>
          <a:p>
            <a:pPr marL="0" indent="0">
              <a:buNone/>
            </a:pPr>
            <a:r>
              <a:rPr lang="en-GB" dirty="0" smtClean="0"/>
              <a:t>Lack the ability:</a:t>
            </a:r>
          </a:p>
          <a:p>
            <a:r>
              <a:rPr lang="en-GB" dirty="0" smtClean="0"/>
              <a:t>To Learn</a:t>
            </a:r>
          </a:p>
          <a:p>
            <a:r>
              <a:rPr lang="en-GB" dirty="0" smtClean="0"/>
              <a:t>Discover Knowledge</a:t>
            </a:r>
            <a:endParaRPr lang="en-GB" dirty="0"/>
          </a:p>
        </p:txBody>
      </p:sp>
      <p:sp>
        <p:nvSpPr>
          <p:cNvPr id="9" name="Content Placeholder 8"/>
          <p:cNvSpPr>
            <a:spLocks noGrp="1"/>
          </p:cNvSpPr>
          <p:nvPr>
            <p:ph sz="half" idx="2"/>
          </p:nvPr>
        </p:nvSpPr>
        <p:spPr>
          <a:xfrm>
            <a:off x="4499992" y="1600200"/>
            <a:ext cx="4186808" cy="4525963"/>
          </a:xfrm>
        </p:spPr>
        <p:txBody>
          <a:bodyPr>
            <a:normAutofit fontScale="92500"/>
          </a:bodyPr>
          <a:lstStyle/>
          <a:p>
            <a:pPr marL="0" indent="0">
              <a:buNone/>
            </a:pPr>
            <a:r>
              <a:rPr lang="en-GB" dirty="0" smtClean="0"/>
              <a:t>Neural Networks are </a:t>
            </a:r>
            <a:r>
              <a:rPr lang="en-GB" dirty="0"/>
              <a:t>good at:</a:t>
            </a:r>
          </a:p>
          <a:p>
            <a:r>
              <a:rPr lang="en-GB" dirty="0" smtClean="0"/>
              <a:t>Dealing with raw data</a:t>
            </a:r>
          </a:p>
          <a:p>
            <a:r>
              <a:rPr lang="en-GB" dirty="0" smtClean="0"/>
              <a:t>Learning and Adapting</a:t>
            </a:r>
          </a:p>
          <a:p>
            <a:r>
              <a:rPr lang="en-GB" dirty="0" smtClean="0"/>
              <a:t>Knowledge Discovery</a:t>
            </a:r>
          </a:p>
          <a:p>
            <a:r>
              <a:rPr lang="en-GB" dirty="0" smtClean="0"/>
              <a:t>Data Mining</a:t>
            </a:r>
            <a:endParaRPr lang="en-GB" dirty="0"/>
          </a:p>
          <a:p>
            <a:pPr marL="0" indent="0">
              <a:buNone/>
            </a:pPr>
            <a:r>
              <a:rPr lang="en-GB" dirty="0" smtClean="0"/>
              <a:t>Lack </a:t>
            </a:r>
            <a:r>
              <a:rPr lang="en-GB" dirty="0"/>
              <a:t>the ability:</a:t>
            </a:r>
          </a:p>
          <a:p>
            <a:r>
              <a:rPr lang="en-GB" dirty="0" smtClean="0"/>
              <a:t>Knowledge Representation</a:t>
            </a:r>
            <a:endParaRPr lang="en-GB" dirty="0"/>
          </a:p>
          <a:p>
            <a:r>
              <a:rPr lang="en-GB" dirty="0" smtClean="0"/>
              <a:t>Explanation Ability</a:t>
            </a:r>
            <a:endParaRPr lang="en-GB" dirty="0"/>
          </a:p>
        </p:txBody>
      </p:sp>
    </p:spTree>
    <p:extLst>
      <p:ext uri="{BB962C8B-B14F-4D97-AF65-F5344CB8AC3E}">
        <p14:creationId xmlns:p14="http://schemas.microsoft.com/office/powerpoint/2010/main" val="41953361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Fuzzy Neural Networks</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Combination of Fuzzy Logic and Neural Networks</a:t>
            </a:r>
          </a:p>
          <a:p>
            <a:r>
              <a:rPr lang="en-GB" dirty="0" smtClean="0"/>
              <a:t>Combines </a:t>
            </a:r>
            <a:r>
              <a:rPr lang="en-GB" dirty="0"/>
              <a:t>the </a:t>
            </a:r>
            <a:endParaRPr lang="en-GB" dirty="0" smtClean="0"/>
          </a:p>
          <a:p>
            <a:pPr lvl="1"/>
            <a:r>
              <a:rPr lang="en-GB" dirty="0" smtClean="0"/>
              <a:t>knowledge </a:t>
            </a:r>
            <a:r>
              <a:rPr lang="en-GB" dirty="0"/>
              <a:t>discovery and learning abilities of neural </a:t>
            </a:r>
            <a:r>
              <a:rPr lang="en-GB" dirty="0" smtClean="0"/>
              <a:t>networks</a:t>
            </a:r>
          </a:p>
          <a:p>
            <a:pPr lvl="1"/>
            <a:r>
              <a:rPr lang="en-GB" dirty="0" smtClean="0"/>
              <a:t>knowledge </a:t>
            </a:r>
            <a:r>
              <a:rPr lang="en-GB" dirty="0"/>
              <a:t>representation and explanation abilities of fuzzy systems</a:t>
            </a:r>
            <a:endParaRPr lang="en-GB" dirty="0" smtClean="0"/>
          </a:p>
          <a:p>
            <a:r>
              <a:rPr lang="en-GB" dirty="0" smtClean="0"/>
              <a:t>Created to combine</a:t>
            </a:r>
          </a:p>
          <a:p>
            <a:pPr lvl="1"/>
            <a:r>
              <a:rPr lang="en-GB" dirty="0" smtClean="0"/>
              <a:t>Interpretability of Fuzzy Systems</a:t>
            </a:r>
          </a:p>
          <a:p>
            <a:pPr lvl="1"/>
            <a:r>
              <a:rPr lang="en-GB" dirty="0" smtClean="0"/>
              <a:t>Mapping precision and automation of Neural Networks</a:t>
            </a:r>
          </a:p>
          <a:p>
            <a:r>
              <a:rPr lang="en-GB" dirty="0" smtClean="0"/>
              <a:t>Combines both such that either</a:t>
            </a:r>
          </a:p>
          <a:p>
            <a:pPr lvl="1"/>
            <a:r>
              <a:rPr lang="en-GB" dirty="0" smtClean="0"/>
              <a:t>Fuzzy System give input to Neural Network</a:t>
            </a:r>
          </a:p>
          <a:p>
            <a:pPr lvl="1"/>
            <a:r>
              <a:rPr lang="en-GB" dirty="0" smtClean="0"/>
              <a:t>Neural Network give input to Fuzzy System</a:t>
            </a:r>
          </a:p>
        </p:txBody>
      </p:sp>
    </p:spTree>
    <p:extLst>
      <p:ext uri="{BB962C8B-B14F-4D97-AF65-F5344CB8AC3E}">
        <p14:creationId xmlns:p14="http://schemas.microsoft.com/office/powerpoint/2010/main" val="15123032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1614</TotalTime>
  <Words>2082</Words>
  <Application>Microsoft Office PowerPoint</Application>
  <PresentationFormat>On-screen Show (4:3)</PresentationFormat>
  <Paragraphs>268</Paragraphs>
  <Slides>20</Slides>
  <Notes>14</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Fuzzy Neural Network</vt:lpstr>
      <vt:lpstr>Neural Networks</vt:lpstr>
      <vt:lpstr>Fuzzy Logic</vt:lpstr>
      <vt:lpstr>Fuzzy Sets</vt:lpstr>
      <vt:lpstr>Fuzzy Rules</vt:lpstr>
      <vt:lpstr>Characteristics of Fuzzy Logic</vt:lpstr>
      <vt:lpstr>Characteristics of Fuzzy Systems</vt:lpstr>
      <vt:lpstr>Strengths and Weaknesses</vt:lpstr>
      <vt:lpstr>Fuzzy Neural Networks</vt:lpstr>
      <vt:lpstr>PowerPoint Presentation</vt:lpstr>
      <vt:lpstr>Research Areas</vt:lpstr>
      <vt:lpstr>References</vt:lpstr>
      <vt:lpstr>Brain Computer Interfaces</vt:lpstr>
      <vt:lpstr>What is BCI</vt:lpstr>
      <vt:lpstr>Types of BCI</vt:lpstr>
      <vt:lpstr>Osseointergrated Prosthetic</vt:lpstr>
      <vt:lpstr>Benefits compared to socket prosthesis</vt:lpstr>
      <vt:lpstr>Benefits of implanting electrodes</vt:lpstr>
      <vt:lpstr>Collaborative Thinking</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Fuzzy Neural Network</dc:title>
  <dc:creator>Danny</dc:creator>
  <cp:lastModifiedBy>DANIEL ELSTOB</cp:lastModifiedBy>
  <cp:revision>50</cp:revision>
  <dcterms:created xsi:type="dcterms:W3CDTF">2015-04-26T08:56:26Z</dcterms:created>
  <dcterms:modified xsi:type="dcterms:W3CDTF">2015-04-28T09:55:48Z</dcterms:modified>
</cp:coreProperties>
</file>