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64" r:id="rId3"/>
    <p:sldId id="271" r:id="rId4"/>
    <p:sldId id="272" r:id="rId5"/>
    <p:sldId id="265" r:id="rId6"/>
    <p:sldId id="270" r:id="rId7"/>
    <p:sldId id="266" r:id="rId8"/>
    <p:sldId id="269" r:id="rId9"/>
    <p:sldId id="262" r:id="rId10"/>
    <p:sldId id="267" r:id="rId11"/>
    <p:sldId id="263" r:id="rId12"/>
    <p:sldId id="260"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50" autoAdjust="0"/>
  </p:normalViewPr>
  <p:slideViewPr>
    <p:cSldViewPr>
      <p:cViewPr varScale="1">
        <p:scale>
          <a:sx n="56" d="100"/>
          <a:sy n="56" d="100"/>
        </p:scale>
        <p:origin x="-96" y="-3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D90CA-CE0B-46A6-B92C-87625FC7F6DB}" type="datetimeFigureOut">
              <a:rPr lang="en-GB" smtClean="0"/>
              <a:pPr/>
              <a:t>16/05/2012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DDD02-A19B-46C8-95FC-FEAF4A161DB0}"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nominettrust.org.u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2FDDD02-A19B-46C8-95FC-FEAF4A161DB0}"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After Jam</a:t>
            </a:r>
            <a:r>
              <a:rPr lang="en-GB" baseline="0" dirty="0" smtClean="0"/>
              <a:t> had taken a look at the current website design they advise changing the design to a single page website (shown)</a:t>
            </a:r>
            <a:endParaRPr lang="en-GB" dirty="0"/>
          </a:p>
        </p:txBody>
      </p:sp>
      <p:sp>
        <p:nvSpPr>
          <p:cNvPr id="4" name="Slide Number Placeholder 3"/>
          <p:cNvSpPr>
            <a:spLocks noGrp="1"/>
          </p:cNvSpPr>
          <p:nvPr>
            <p:ph type="sldNum" sz="quarter" idx="10"/>
          </p:nvPr>
        </p:nvSpPr>
        <p:spPr/>
        <p:txBody>
          <a:bodyPr/>
          <a:lstStyle/>
          <a:p>
            <a:fld id="{E2FDDD02-A19B-46C8-95FC-FEAF4A161DB0}"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Invited</a:t>
            </a:r>
            <a:r>
              <a:rPr lang="en-GB" baseline="0" dirty="0" smtClean="0"/>
              <a:t> by Jam, held by </a:t>
            </a:r>
            <a:r>
              <a:rPr lang="en-GB" baseline="0" dirty="0" err="1" smtClean="0"/>
              <a:t>Abhay</a:t>
            </a:r>
            <a:r>
              <a:rPr lang="en-GB" baseline="0" dirty="0" smtClean="0"/>
              <a:t> </a:t>
            </a:r>
            <a:r>
              <a:rPr lang="en-GB" baseline="0" dirty="0" err="1" smtClean="0"/>
              <a:t>Adhikari</a:t>
            </a:r>
            <a:endParaRPr lang="en-GB" baseline="0" dirty="0" smtClean="0"/>
          </a:p>
          <a:p>
            <a:r>
              <a:rPr lang="en-GB" dirty="0" smtClean="0"/>
              <a:t>One of the aims of this project is to enable organisations to re-imagine how they engage with digital media and social networks to make and engage new audiences </a:t>
            </a:r>
            <a:r>
              <a:rPr lang="en-GB" dirty="0" smtClean="0"/>
              <a:t>online</a:t>
            </a:r>
            <a:r>
              <a:rPr lang="en-GB" sz="1200" kern="1200" dirty="0" smtClean="0">
                <a:solidFill>
                  <a:schemeClr val="tx1"/>
                </a:solidFill>
                <a:latin typeface="+mn-lt"/>
                <a:ea typeface="+mn-ea"/>
                <a:cs typeface="+mn-cs"/>
              </a:rPr>
              <a:t>, to rethink the tagline in more detail and about the audience in more depth.</a:t>
            </a:r>
          </a:p>
          <a:p>
            <a:r>
              <a:rPr lang="en-GB" sz="1200" kern="1200" dirty="0" smtClean="0">
                <a:solidFill>
                  <a:schemeClr val="tx1"/>
                </a:solidFill>
                <a:latin typeface="+mn-lt"/>
                <a:ea typeface="+mn-ea"/>
                <a:cs typeface="+mn-cs"/>
              </a:rPr>
              <a:t>To do this there were many different activities to help such as creating mind maps.</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E2FDDD02-A19B-46C8-95FC-FEAF4A161DB0}"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Up to date website knowledge – they had little</a:t>
            </a:r>
            <a:r>
              <a:rPr lang="en-GB" baseline="0" dirty="0" smtClean="0"/>
              <a:t> to no knowledge</a:t>
            </a:r>
            <a:endParaRPr lang="en-GB" dirty="0" smtClean="0"/>
          </a:p>
          <a:p>
            <a:r>
              <a:rPr lang="en-GB" dirty="0" smtClean="0"/>
              <a:t>To aid design from a youth point of view</a:t>
            </a:r>
            <a:r>
              <a:rPr lang="en-GB" baseline="0" dirty="0" smtClean="0"/>
              <a:t> – youngest</a:t>
            </a:r>
            <a:endParaRPr lang="en-GB" dirty="0" smtClean="0"/>
          </a:p>
          <a:p>
            <a:r>
              <a:rPr lang="en-GB" dirty="0" smtClean="0"/>
              <a:t>To be a middle man between </a:t>
            </a:r>
            <a:r>
              <a:rPr lang="en-GB" dirty="0" err="1" smtClean="0"/>
              <a:t>WeMakeJam</a:t>
            </a:r>
            <a:r>
              <a:rPr lang="en-GB" dirty="0" smtClean="0"/>
              <a:t> and NC&amp;YC – as I could easily</a:t>
            </a:r>
            <a:r>
              <a:rPr lang="en-GB" baseline="0" dirty="0" smtClean="0"/>
              <a:t> keep contact between each organisation without it affecting my work</a:t>
            </a:r>
            <a:endParaRPr lang="en-GB" dirty="0" smtClean="0"/>
          </a:p>
          <a:p>
            <a:endParaRPr lang="en-GB" dirty="0"/>
          </a:p>
        </p:txBody>
      </p:sp>
      <p:sp>
        <p:nvSpPr>
          <p:cNvPr id="4" name="Slide Number Placeholder 3"/>
          <p:cNvSpPr>
            <a:spLocks noGrp="1"/>
          </p:cNvSpPr>
          <p:nvPr>
            <p:ph type="sldNum" sz="quarter" idx="10"/>
          </p:nvPr>
        </p:nvSpPr>
        <p:spPr/>
        <p:txBody>
          <a:bodyPr/>
          <a:lstStyle/>
          <a:p>
            <a:fld id="{E2FDDD02-A19B-46C8-95FC-FEAF4A161DB0}"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2FDDD02-A19B-46C8-95FC-FEAF4A161DB0}" type="slidenum">
              <a:rPr lang="en-GB" smtClean="0"/>
              <a:pPr/>
              <a:t>13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For the work experience I took a placement at Neston Youth and Community Centre, a centre that offers a range of activities, classes, meetings and room hire.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latin typeface="+mn-lt"/>
                <a:ea typeface="+mn-ea"/>
                <a:cs typeface="+mn-cs"/>
              </a:rPr>
              <a:t>The team that I worked with consisted of my supervisor Helen Barrie, Gareth (works with the council), Rob (volunteer worker).</a:t>
            </a:r>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main purpose of my being there was to help design and create a website to help advertise to a new and wider audience and bring in new clients. </a:t>
            </a:r>
          </a:p>
          <a:p>
            <a:endParaRPr lang="en-GB" dirty="0"/>
          </a:p>
        </p:txBody>
      </p:sp>
      <p:sp>
        <p:nvSpPr>
          <p:cNvPr id="4" name="Slide Number Placeholder 3"/>
          <p:cNvSpPr>
            <a:spLocks noGrp="1"/>
          </p:cNvSpPr>
          <p:nvPr>
            <p:ph type="sldNum" sz="quarter" idx="10"/>
          </p:nvPr>
        </p:nvSpPr>
        <p:spPr/>
        <p:txBody>
          <a:bodyPr/>
          <a:lstStyle/>
          <a:p>
            <a:fld id="{E2FDDD02-A19B-46C8-95FC-FEAF4A161DB0}"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Transferable</a:t>
            </a:r>
            <a:r>
              <a:rPr lang="en-GB" baseline="0" dirty="0" smtClean="0"/>
              <a:t> target – Communication skills.</a:t>
            </a:r>
          </a:p>
          <a:p>
            <a:r>
              <a:rPr lang="en-GB" dirty="0" smtClean="0"/>
              <a:t>Planning meeting with staff – The meeting was to design the website. As they had different areas of work it was difficult</a:t>
            </a:r>
            <a:r>
              <a:rPr lang="en-GB" baseline="0" dirty="0" smtClean="0"/>
              <a:t> to gather them all at the same time.</a:t>
            </a:r>
            <a:endParaRPr lang="en-GB" dirty="0" smtClean="0"/>
          </a:p>
          <a:p>
            <a:r>
              <a:rPr lang="en-GB" dirty="0" smtClean="0"/>
              <a:t>Giving design views from youth point of view – As I</a:t>
            </a:r>
            <a:r>
              <a:rPr lang="en-GB" baseline="0" dirty="0" smtClean="0"/>
              <a:t> was the youngest of group, I helped with the design of website and the language used which potentially unsuitable for teenagers.</a:t>
            </a:r>
            <a:endParaRPr lang="en-GB" dirty="0" smtClean="0"/>
          </a:p>
          <a:p>
            <a:r>
              <a:rPr lang="en-GB" dirty="0" smtClean="0"/>
              <a:t>Planning meeting with supervisor – </a:t>
            </a:r>
            <a:r>
              <a:rPr lang="en-GB" dirty="0" smtClean="0"/>
              <a:t>This was to </a:t>
            </a:r>
            <a:r>
              <a:rPr lang="en-GB" dirty="0" smtClean="0"/>
              <a:t>see how </a:t>
            </a:r>
            <a:r>
              <a:rPr lang="en-GB" dirty="0" smtClean="0"/>
              <a:t>I was </a:t>
            </a:r>
            <a:r>
              <a:rPr lang="en-GB" dirty="0" smtClean="0"/>
              <a:t>doing, what the next </a:t>
            </a:r>
            <a:r>
              <a:rPr lang="en-GB" dirty="0" smtClean="0"/>
              <a:t>steps were</a:t>
            </a:r>
            <a:r>
              <a:rPr lang="en-GB" baseline="0" dirty="0" smtClean="0"/>
              <a:t> and if there were any new </a:t>
            </a:r>
            <a:r>
              <a:rPr lang="en-GB" baseline="0" dirty="0" smtClean="0"/>
              <a:t>tasks.</a:t>
            </a:r>
            <a:endParaRPr lang="en-GB" dirty="0" smtClean="0"/>
          </a:p>
          <a:p>
            <a:r>
              <a:rPr lang="en-GB" dirty="0" smtClean="0"/>
              <a:t>Communicating between </a:t>
            </a:r>
            <a:r>
              <a:rPr lang="en-GB" dirty="0" err="1" smtClean="0"/>
              <a:t>WeMakeJam</a:t>
            </a:r>
            <a:r>
              <a:rPr lang="en-GB" dirty="0" smtClean="0"/>
              <a:t> and NC&amp;YC – </a:t>
            </a:r>
            <a:r>
              <a:rPr lang="en-GB" dirty="0" smtClean="0"/>
              <a:t>Toward the</a:t>
            </a:r>
            <a:r>
              <a:rPr lang="en-GB" baseline="0" dirty="0" smtClean="0"/>
              <a:t> start of the website creation a company from Manchester called </a:t>
            </a:r>
            <a:r>
              <a:rPr lang="en-GB" baseline="0" dirty="0" err="1" smtClean="0"/>
              <a:t>stardotstar</a:t>
            </a:r>
            <a:r>
              <a:rPr lang="en-GB" baseline="0" dirty="0" smtClean="0"/>
              <a:t> were holding their own project called </a:t>
            </a:r>
            <a:r>
              <a:rPr lang="en-GB" baseline="0" dirty="0" err="1" smtClean="0"/>
              <a:t>WeMakeJam</a:t>
            </a:r>
            <a:r>
              <a:rPr lang="en-GB" baseline="0" dirty="0" smtClean="0"/>
              <a:t> and offered NC&amp;YC a position in a trail for their new website building software. I would become</a:t>
            </a:r>
            <a:r>
              <a:rPr lang="en-GB" dirty="0" smtClean="0"/>
              <a:t> </a:t>
            </a:r>
            <a:r>
              <a:rPr lang="en-GB" dirty="0" smtClean="0"/>
              <a:t>a </a:t>
            </a:r>
            <a:r>
              <a:rPr lang="en-GB" dirty="0" smtClean="0"/>
              <a:t>middleman between</a:t>
            </a:r>
            <a:r>
              <a:rPr lang="en-GB" baseline="0" dirty="0" smtClean="0"/>
              <a:t> the two</a:t>
            </a:r>
            <a:r>
              <a:rPr lang="en-GB" dirty="0" smtClean="0"/>
              <a:t>.</a:t>
            </a:r>
            <a:endParaRPr lang="en-GB" dirty="0" smtClean="0"/>
          </a:p>
          <a:p>
            <a:endParaRPr lang="en-GB" dirty="0"/>
          </a:p>
        </p:txBody>
      </p:sp>
      <p:sp>
        <p:nvSpPr>
          <p:cNvPr id="4" name="Slide Number Placeholder 3"/>
          <p:cNvSpPr>
            <a:spLocks noGrp="1"/>
          </p:cNvSpPr>
          <p:nvPr>
            <p:ph type="sldNum" sz="quarter" idx="10"/>
          </p:nvPr>
        </p:nvSpPr>
        <p:spPr/>
        <p:txBody>
          <a:bodyPr/>
          <a:lstStyle/>
          <a:p>
            <a:fld id="{E2FDDD02-A19B-46C8-95FC-FEAF4A161DB0}"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Transferable</a:t>
            </a:r>
            <a:r>
              <a:rPr lang="en-GB" baseline="0" dirty="0" smtClean="0"/>
              <a:t> target – Communication skills.</a:t>
            </a:r>
          </a:p>
          <a:p>
            <a:r>
              <a:rPr lang="en-GB" dirty="0" smtClean="0"/>
              <a:t>Planning meeting with planning group – to design the website as they had different areas of work it was difficult</a:t>
            </a:r>
            <a:r>
              <a:rPr lang="en-GB" baseline="0" dirty="0" smtClean="0"/>
              <a:t> to gather them all at the same time.</a:t>
            </a:r>
            <a:endParaRPr lang="en-GB" dirty="0" smtClean="0"/>
          </a:p>
          <a:p>
            <a:r>
              <a:rPr lang="en-GB" dirty="0" smtClean="0"/>
              <a:t>Planning meeting with supervisor – to see how I’m doing, what the next step were</a:t>
            </a:r>
            <a:r>
              <a:rPr lang="en-GB" baseline="0" dirty="0" smtClean="0"/>
              <a:t>, new tasks.</a:t>
            </a:r>
          </a:p>
          <a:p>
            <a:r>
              <a:rPr lang="en-GB" baseline="0" dirty="0" smtClean="0"/>
              <a:t>Finishing website on time to show supervisor.</a:t>
            </a:r>
            <a:endParaRPr lang="en-GB" dirty="0"/>
          </a:p>
        </p:txBody>
      </p:sp>
      <p:sp>
        <p:nvSpPr>
          <p:cNvPr id="4" name="Slide Number Placeholder 3"/>
          <p:cNvSpPr>
            <a:spLocks noGrp="1"/>
          </p:cNvSpPr>
          <p:nvPr>
            <p:ph type="sldNum" sz="quarter" idx="10"/>
          </p:nvPr>
        </p:nvSpPr>
        <p:spPr/>
        <p:txBody>
          <a:bodyPr/>
          <a:lstStyle/>
          <a:p>
            <a:fld id="{E2FDDD02-A19B-46C8-95FC-FEAF4A161DB0}"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After meeting the staff they</a:t>
            </a:r>
            <a:r>
              <a:rPr lang="en-GB" baseline="0" dirty="0" smtClean="0"/>
              <a:t> planned a meeting to start designing the website</a:t>
            </a:r>
          </a:p>
          <a:p>
            <a:r>
              <a:rPr lang="en-GB" baseline="0" dirty="0" smtClean="0"/>
              <a:t>Website design decided on (shown)</a:t>
            </a:r>
          </a:p>
          <a:p>
            <a:r>
              <a:rPr lang="en-GB" baseline="0" dirty="0" smtClean="0"/>
              <a:t>A Home page, About Us page and Courses </a:t>
            </a:r>
            <a:r>
              <a:rPr lang="en-GB" baseline="0" dirty="0" smtClean="0"/>
              <a:t>page</a:t>
            </a:r>
            <a:endParaRPr lang="en-GB" baseline="0" dirty="0" smtClean="0"/>
          </a:p>
        </p:txBody>
      </p:sp>
      <p:sp>
        <p:nvSpPr>
          <p:cNvPr id="4" name="Slide Number Placeholder 3"/>
          <p:cNvSpPr>
            <a:spLocks noGrp="1"/>
          </p:cNvSpPr>
          <p:nvPr>
            <p:ph type="sldNum" sz="quarter" idx="10"/>
          </p:nvPr>
        </p:nvSpPr>
        <p:spPr/>
        <p:txBody>
          <a:bodyPr/>
          <a:lstStyle/>
          <a:p>
            <a:fld id="{E2FDDD02-A19B-46C8-95FC-FEAF4A161DB0}"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Practical</a:t>
            </a:r>
            <a:r>
              <a:rPr lang="en-GB" baseline="0" dirty="0" smtClean="0"/>
              <a:t> target – Advance web design skills.</a:t>
            </a:r>
          </a:p>
          <a:p>
            <a:r>
              <a:rPr lang="en-GB" baseline="0" dirty="0" smtClean="0"/>
              <a:t>Created website using HTML 5 and </a:t>
            </a:r>
            <a:r>
              <a:rPr lang="en-GB" baseline="0" dirty="0" smtClean="0"/>
              <a:t>JavaScript</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HTML5 - While </a:t>
            </a:r>
            <a:r>
              <a:rPr lang="en-GB" sz="1200" kern="1200" dirty="0" smtClean="0">
                <a:solidFill>
                  <a:schemeClr val="tx1"/>
                </a:solidFill>
                <a:latin typeface="+mn-lt"/>
                <a:ea typeface="+mn-ea"/>
                <a:cs typeface="+mn-cs"/>
              </a:rPr>
              <a:t>some feature will not be available to certain browsers or older versions of browsers, the staff a I decide that html 5 would allow more </a:t>
            </a:r>
            <a:r>
              <a:rPr lang="en-GB" sz="1200" kern="1200" dirty="0" smtClean="0">
                <a:solidFill>
                  <a:schemeClr val="tx1"/>
                </a:solidFill>
                <a:latin typeface="+mn-lt"/>
                <a:ea typeface="+mn-ea"/>
                <a:cs typeface="+mn-cs"/>
              </a:rPr>
              <a:t>flexibility </a:t>
            </a:r>
            <a:r>
              <a:rPr lang="en-GB" sz="1200" kern="1200" dirty="0" smtClean="0">
                <a:solidFill>
                  <a:schemeClr val="tx1"/>
                </a:solidFill>
                <a:latin typeface="+mn-lt"/>
                <a:ea typeface="+mn-ea"/>
                <a:cs typeface="+mn-cs"/>
              </a:rPr>
              <a:t>when creating the website and would load faster.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latin typeface="+mn-lt"/>
                <a:ea typeface="+mn-ea"/>
                <a:cs typeface="+mn-cs"/>
              </a:rPr>
              <a:t>MySQL</a:t>
            </a:r>
            <a:r>
              <a:rPr lang="en-GB" sz="1200" kern="1200" dirty="0" smtClean="0">
                <a:solidFill>
                  <a:schemeClr val="tx1"/>
                </a:solidFill>
                <a:latin typeface="+mn-lt"/>
                <a:ea typeface="+mn-ea"/>
                <a:cs typeface="+mn-cs"/>
              </a:rPr>
              <a:t> was to be used later however was never learnt due to setbacks </a:t>
            </a:r>
            <a:r>
              <a:rPr lang="en-GB" sz="1200" kern="1200" dirty="0" smtClean="0">
                <a:solidFill>
                  <a:schemeClr val="tx1"/>
                </a:solidFill>
                <a:latin typeface="+mn-lt"/>
                <a:ea typeface="+mn-ea"/>
                <a:cs typeface="+mn-cs"/>
              </a:rPr>
              <a:t>later in</a:t>
            </a:r>
            <a:r>
              <a:rPr lang="en-GB" sz="1200" kern="1200" baseline="0" dirty="0" smtClean="0">
                <a:solidFill>
                  <a:schemeClr val="tx1"/>
                </a:solidFill>
                <a:latin typeface="+mn-lt"/>
                <a:ea typeface="+mn-ea"/>
                <a:cs typeface="+mn-cs"/>
              </a:rPr>
              <a:t> time.</a:t>
            </a:r>
            <a:endParaRPr lang="en-GB" sz="1200" kern="1200" dirty="0" smtClean="0">
              <a:solidFill>
                <a:schemeClr val="tx1"/>
              </a:solidFill>
              <a:latin typeface="+mn-lt"/>
              <a:ea typeface="+mn-ea"/>
              <a:cs typeface="+mn-cs"/>
            </a:endParaRPr>
          </a:p>
          <a:p>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E2FDDD02-A19B-46C8-95FC-FEAF4A161DB0}"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After the design had been decided upon</a:t>
            </a:r>
            <a:r>
              <a:rPr lang="en-GB" baseline="0" dirty="0" smtClean="0"/>
              <a:t> we began creating the website.</a:t>
            </a:r>
          </a:p>
          <a:p>
            <a:r>
              <a:rPr lang="en-GB" baseline="0" dirty="0" smtClean="0"/>
              <a:t>There were a few alterations in the design as we created it</a:t>
            </a:r>
            <a:r>
              <a:rPr lang="en-GB" baseline="0" dirty="0" smtClean="0"/>
              <a:t>.</a:t>
            </a:r>
          </a:p>
          <a:p>
            <a:r>
              <a:rPr lang="en-GB" baseline="0" dirty="0" smtClean="0"/>
              <a:t>This website is up online until the new one is created. </a:t>
            </a:r>
            <a:endParaRPr lang="en-GB" dirty="0"/>
          </a:p>
        </p:txBody>
      </p:sp>
      <p:sp>
        <p:nvSpPr>
          <p:cNvPr id="4" name="Slide Number Placeholder 3"/>
          <p:cNvSpPr>
            <a:spLocks noGrp="1"/>
          </p:cNvSpPr>
          <p:nvPr>
            <p:ph type="sldNum" sz="quarter" idx="10"/>
          </p:nvPr>
        </p:nvSpPr>
        <p:spPr/>
        <p:txBody>
          <a:bodyPr/>
          <a:lstStyle/>
          <a:p>
            <a:fld id="{E2FDDD02-A19B-46C8-95FC-FEAF4A161DB0}"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Practical</a:t>
            </a:r>
            <a:r>
              <a:rPr lang="en-GB" baseline="0" dirty="0" smtClean="0"/>
              <a:t> Target – create a database.</a:t>
            </a:r>
          </a:p>
          <a:p>
            <a:r>
              <a:rPr lang="en-GB" baseline="0" dirty="0" smtClean="0"/>
              <a:t>Created a database to store course and room details.</a:t>
            </a:r>
          </a:p>
          <a:p>
            <a:r>
              <a:rPr lang="en-GB" baseline="0" dirty="0" smtClean="0"/>
              <a:t>Will eventually be linked with website.</a:t>
            </a:r>
            <a:endParaRPr lang="en-GB" dirty="0"/>
          </a:p>
        </p:txBody>
      </p:sp>
      <p:sp>
        <p:nvSpPr>
          <p:cNvPr id="4" name="Slide Number Placeholder 3"/>
          <p:cNvSpPr>
            <a:spLocks noGrp="1"/>
          </p:cNvSpPr>
          <p:nvPr>
            <p:ph type="sldNum" sz="quarter" idx="10"/>
          </p:nvPr>
        </p:nvSpPr>
        <p:spPr/>
        <p:txBody>
          <a:bodyPr/>
          <a:lstStyle/>
          <a:p>
            <a:fld id="{E2FDDD02-A19B-46C8-95FC-FEAF4A161DB0}"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After creating</a:t>
            </a:r>
            <a:r>
              <a:rPr lang="en-GB" baseline="0" dirty="0" smtClean="0"/>
              <a:t> the website we started connecting with the </a:t>
            </a:r>
            <a:r>
              <a:rPr lang="en-GB" baseline="0" dirty="0" err="1" smtClean="0"/>
              <a:t>WeMakeJam</a:t>
            </a:r>
            <a:r>
              <a:rPr lang="en-GB" baseline="0" dirty="0" smtClean="0"/>
              <a:t> project.</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 Jam offers a straightforward way to create and look after a website for your organisation, along with somewhere to turn for help and inspiration if you get stuck. Building a friendly </a:t>
            </a:r>
            <a:r>
              <a:rPr lang="en-GB" b="0" dirty="0" smtClean="0"/>
              <a:t>software</a:t>
            </a:r>
            <a:r>
              <a:rPr lang="en-GB" dirty="0" smtClean="0"/>
              <a:t> tool, a helpful </a:t>
            </a:r>
            <a:r>
              <a:rPr lang="en-GB" b="0" dirty="0" smtClean="0"/>
              <a:t>community</a:t>
            </a:r>
            <a:r>
              <a:rPr lang="en-GB" dirty="0" smtClean="0"/>
              <a:t> and a tried-and-tested recipe for online </a:t>
            </a:r>
            <a:r>
              <a:rPr lang="en-GB" b="0" dirty="0" smtClean="0"/>
              <a:t>sustainability and effectiveness</a:t>
            </a:r>
            <a:r>
              <a:rPr lang="en-GB" dirty="0" smtClean="0"/>
              <a:t>.</a:t>
            </a:r>
          </a:p>
          <a:p>
            <a:endParaRPr lang="en-GB" dirty="0" smtClean="0"/>
          </a:p>
          <a:p>
            <a:r>
              <a:rPr lang="en-GB" dirty="0" smtClean="0"/>
              <a:t>2. Worked with not-for-profits groups to develop a </a:t>
            </a:r>
            <a:r>
              <a:rPr lang="en-GB" b="0" dirty="0" smtClean="0"/>
              <a:t>practical</a:t>
            </a:r>
            <a:r>
              <a:rPr lang="en-GB" dirty="0" smtClean="0"/>
              <a:t> digital strategy that makes things happen in the real world. Jam is designed especially for the voluntary sector: funded by the </a:t>
            </a:r>
            <a:r>
              <a:rPr lang="en-GB" sz="1200" b="1" kern="1200" dirty="0" err="1" smtClean="0">
                <a:solidFill>
                  <a:schemeClr val="tx1"/>
                </a:solidFill>
                <a:latin typeface="+mn-lt"/>
                <a:ea typeface="+mn-ea"/>
                <a:cs typeface="+mn-cs"/>
                <a:hlinkClick r:id="rId3"/>
              </a:rPr>
              <a:t>Nominet</a:t>
            </a:r>
            <a:r>
              <a:rPr lang="en-GB" sz="1200" b="1" kern="1200" dirty="0" smtClean="0">
                <a:solidFill>
                  <a:schemeClr val="tx1"/>
                </a:solidFill>
                <a:latin typeface="+mn-lt"/>
                <a:ea typeface="+mn-ea"/>
                <a:cs typeface="+mn-cs"/>
                <a:hlinkClick r:id="rId3"/>
              </a:rPr>
              <a:t> Trust</a:t>
            </a:r>
            <a:r>
              <a:rPr lang="en-GB" dirty="0" smtClean="0"/>
              <a:t> to help not-for-profits and community groups communicate better online.</a:t>
            </a:r>
          </a:p>
          <a:p>
            <a:endParaRPr lang="en-GB" dirty="0" smtClean="0"/>
          </a:p>
          <a:p>
            <a:r>
              <a:rPr lang="en-GB" dirty="0" smtClean="0"/>
              <a:t>3. Helps </a:t>
            </a:r>
            <a:r>
              <a:rPr lang="en-GB" b="0" dirty="0" smtClean="0"/>
              <a:t>formulate the online goals, express them effectively, and prompt visitors to take action. Helps focus on who you want to talk to, what you want to say to them, and what you need them to do. </a:t>
            </a:r>
            <a:endParaRPr lang="en-GB" dirty="0"/>
          </a:p>
        </p:txBody>
      </p:sp>
      <p:sp>
        <p:nvSpPr>
          <p:cNvPr id="4" name="Slide Number Placeholder 3"/>
          <p:cNvSpPr>
            <a:spLocks noGrp="1"/>
          </p:cNvSpPr>
          <p:nvPr>
            <p:ph type="sldNum" sz="quarter" idx="10"/>
          </p:nvPr>
        </p:nvSpPr>
        <p:spPr/>
        <p:txBody>
          <a:bodyPr/>
          <a:lstStyle/>
          <a:p>
            <a:fld id="{E2FDDD02-A19B-46C8-95FC-FEAF4A161DB0}"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3DEE3AF-1FEC-4686-BF35-73CC664B9F64}" type="datetimeFigureOut">
              <a:rPr lang="en-US" smtClean="0"/>
              <a:pPr/>
              <a:t>5/16/2012</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98844155-1E4E-49FB-A84A-F8810D61114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DEE3AF-1FEC-4686-BF35-73CC664B9F64}" type="datetimeFigureOut">
              <a:rPr lang="en-US" smtClean="0"/>
              <a:pPr/>
              <a:t>5/16/2012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844155-1E4E-49FB-A84A-F8810D61114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DEE3AF-1FEC-4686-BF35-73CC664B9F64}" type="datetimeFigureOut">
              <a:rPr lang="en-US" smtClean="0"/>
              <a:pPr/>
              <a:t>5/16/2012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844155-1E4E-49FB-A84A-F8810D61114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DEE3AF-1FEC-4686-BF35-73CC664B9F64}" type="datetimeFigureOut">
              <a:rPr lang="en-US" smtClean="0"/>
              <a:pPr/>
              <a:t>5/16/2012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844155-1E4E-49FB-A84A-F8810D61114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DEE3AF-1FEC-4686-BF35-73CC664B9F64}" type="datetimeFigureOut">
              <a:rPr lang="en-US" smtClean="0"/>
              <a:pPr/>
              <a:t>5/16/2012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844155-1E4E-49FB-A84A-F8810D61114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DEE3AF-1FEC-4686-BF35-73CC664B9F64}" type="datetimeFigureOut">
              <a:rPr lang="en-US" smtClean="0"/>
              <a:pPr/>
              <a:t>5/16/2012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844155-1E4E-49FB-A84A-F8810D61114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3DEE3AF-1FEC-4686-BF35-73CC664B9F64}" type="datetimeFigureOut">
              <a:rPr lang="en-US" smtClean="0"/>
              <a:pPr/>
              <a:t>5/16/2012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844155-1E4E-49FB-A84A-F8810D61114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DEE3AF-1FEC-4686-BF35-73CC664B9F64}" type="datetimeFigureOut">
              <a:rPr lang="en-US" smtClean="0"/>
              <a:pPr/>
              <a:t>5/16/2012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844155-1E4E-49FB-A84A-F8810D61114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EE3AF-1FEC-4686-BF35-73CC664B9F64}" type="datetimeFigureOut">
              <a:rPr lang="en-US" smtClean="0"/>
              <a:pPr/>
              <a:t>5/16/2012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844155-1E4E-49FB-A84A-F8810D61114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DEE3AF-1FEC-4686-BF35-73CC664B9F64}" type="datetimeFigureOut">
              <a:rPr lang="en-US" smtClean="0"/>
              <a:pPr/>
              <a:t>5/16/2012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844155-1E4E-49FB-A84A-F8810D61114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DEE3AF-1FEC-4686-BF35-73CC664B9F64}" type="datetimeFigureOut">
              <a:rPr lang="en-US" smtClean="0"/>
              <a:pPr/>
              <a:t>5/16/2012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98844155-1E4E-49FB-A84A-F8810D611143}"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3DEE3AF-1FEC-4686-BF35-73CC664B9F64}" type="datetimeFigureOut">
              <a:rPr lang="en-US" smtClean="0"/>
              <a:pPr/>
              <a:t>5/16/2012</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8844155-1E4E-49FB-A84A-F8810D611143}"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nominettrust.org.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NC&amp;YC Work Placement</a:t>
            </a:r>
            <a:endParaRPr lang="en-GB" dirty="0"/>
          </a:p>
        </p:txBody>
      </p:sp>
      <p:sp>
        <p:nvSpPr>
          <p:cNvPr id="3" name="Subtitle 2"/>
          <p:cNvSpPr>
            <a:spLocks noGrp="1"/>
          </p:cNvSpPr>
          <p:nvPr>
            <p:ph type="subTitle" idx="1"/>
          </p:nvPr>
        </p:nvSpPr>
        <p:spPr/>
        <p:txBody>
          <a:bodyPr/>
          <a:lstStyle/>
          <a:p>
            <a:r>
              <a:rPr lang="en-GB" dirty="0" smtClean="0"/>
              <a:t>CO4044 CPD</a:t>
            </a:r>
          </a:p>
          <a:p>
            <a:r>
              <a:rPr lang="en-GB" dirty="0" smtClean="0"/>
              <a:t>By Daniel Elstob</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332656"/>
            <a:ext cx="6347048" cy="1399032"/>
          </a:xfrm>
        </p:spPr>
        <p:txBody>
          <a:bodyPr/>
          <a:lstStyle/>
          <a:p>
            <a:r>
              <a:rPr lang="en-GB" dirty="0" smtClean="0"/>
              <a:t>Plan design changes</a:t>
            </a:r>
            <a:endParaRPr lang="en-GB" dirty="0"/>
          </a:p>
        </p:txBody>
      </p:sp>
      <p:sp>
        <p:nvSpPr>
          <p:cNvPr id="3" name="Content Placeholder 2"/>
          <p:cNvSpPr>
            <a:spLocks noGrp="1"/>
          </p:cNvSpPr>
          <p:nvPr>
            <p:ph idx="1"/>
          </p:nvPr>
        </p:nvSpPr>
        <p:spPr/>
        <p:txBody>
          <a:bodyPr/>
          <a:lstStyle/>
          <a:p>
            <a:pPr lvl="0"/>
            <a:r>
              <a:rPr lang="en-GB" dirty="0" smtClean="0"/>
              <a:t>Jam members advise redesign and invite NC&amp;YC to Digital </a:t>
            </a:r>
            <a:r>
              <a:rPr lang="en-GB" dirty="0" smtClean="0"/>
              <a:t>Identities</a:t>
            </a:r>
          </a:p>
          <a:p>
            <a:pPr lvl="0"/>
            <a:endParaRPr lang="en-GB" sz="2800" dirty="0" smtClean="0"/>
          </a:p>
          <a:p>
            <a:pPr lvl="0"/>
            <a:r>
              <a:rPr lang="en-GB" sz="2800" dirty="0" smtClean="0"/>
              <a:t>Redesign </a:t>
            </a:r>
            <a:r>
              <a:rPr lang="en-GB" sz="2800" dirty="0" smtClean="0"/>
              <a:t>of </a:t>
            </a:r>
            <a:endParaRPr lang="en-GB" sz="2800" dirty="0" smtClean="0"/>
          </a:p>
          <a:p>
            <a:pPr lvl="0">
              <a:buNone/>
            </a:pPr>
            <a:r>
              <a:rPr lang="en-GB" sz="2800" dirty="0" smtClean="0"/>
              <a:t> website </a:t>
            </a:r>
            <a:r>
              <a:rPr lang="en-GB" sz="2800" dirty="0" smtClean="0"/>
              <a:t>into a </a:t>
            </a:r>
            <a:endParaRPr lang="en-GB" sz="2800" dirty="0" smtClean="0"/>
          </a:p>
          <a:p>
            <a:pPr lvl="0">
              <a:buNone/>
            </a:pPr>
            <a:r>
              <a:rPr lang="en-GB" sz="2800" dirty="0" smtClean="0"/>
              <a:t> one-page website</a:t>
            </a:r>
            <a:endParaRPr lang="en-GB" sz="2800" dirty="0" smtClean="0"/>
          </a:p>
          <a:p>
            <a:endParaRPr lang="en-GB" dirty="0" smtClean="0"/>
          </a:p>
          <a:p>
            <a:endParaRPr lang="en-GB" dirty="0" smtClean="0"/>
          </a:p>
        </p:txBody>
      </p:sp>
      <p:pic>
        <p:nvPicPr>
          <p:cNvPr id="25602" name="Picture 2"/>
          <p:cNvPicPr>
            <a:picLocks noChangeAspect="1" noChangeArrowheads="1"/>
          </p:cNvPicPr>
          <p:nvPr/>
        </p:nvPicPr>
        <p:blipFill>
          <a:blip r:embed="rId3" cstate="print"/>
          <a:srcRect l="16144" t="13300" r="16920" b="3401"/>
          <a:stretch>
            <a:fillRect/>
          </a:stretch>
        </p:blipFill>
        <p:spPr bwMode="auto">
          <a:xfrm>
            <a:off x="3525348" y="2924944"/>
            <a:ext cx="5618652" cy="3933056"/>
          </a:xfrm>
          <a:prstGeom prst="rect">
            <a:avLst/>
          </a:prstGeom>
          <a:noFill/>
          <a:ln w="9525">
            <a:noFill/>
            <a:miter lim="800000"/>
            <a:headEnd/>
            <a:tailEnd/>
          </a:ln>
        </p:spPr>
      </p:pic>
      <p:sp>
        <p:nvSpPr>
          <p:cNvPr id="6" name="Content Placeholder 2"/>
          <p:cNvSpPr txBox="1">
            <a:spLocks/>
          </p:cNvSpPr>
          <p:nvPr/>
        </p:nvSpPr>
        <p:spPr>
          <a:xfrm>
            <a:off x="467544" y="3321496"/>
            <a:ext cx="2952328" cy="4427984"/>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GB"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857232"/>
            <a:ext cx="9063402" cy="898966"/>
          </a:xfrm>
        </p:spPr>
        <p:txBody>
          <a:bodyPr>
            <a:normAutofit fontScale="90000"/>
          </a:bodyPr>
          <a:lstStyle/>
          <a:p>
            <a:r>
              <a:rPr lang="en-GB" dirty="0" smtClean="0"/>
              <a:t>Digital Identities in Interesting Spaces</a:t>
            </a:r>
            <a:endParaRPr lang="en-GB" dirty="0"/>
          </a:p>
        </p:txBody>
      </p:sp>
      <p:sp>
        <p:nvSpPr>
          <p:cNvPr id="3" name="Content Placeholder 2"/>
          <p:cNvSpPr>
            <a:spLocks noGrp="1"/>
          </p:cNvSpPr>
          <p:nvPr>
            <p:ph idx="1"/>
          </p:nvPr>
        </p:nvSpPr>
        <p:spPr>
          <a:xfrm>
            <a:off x="4499992" y="4221088"/>
            <a:ext cx="4644008" cy="2636912"/>
          </a:xfrm>
        </p:spPr>
        <p:txBody>
          <a:bodyPr>
            <a:normAutofit/>
          </a:bodyPr>
          <a:lstStyle/>
          <a:p>
            <a:r>
              <a:rPr lang="en-GB" dirty="0" smtClean="0"/>
              <a:t>Held by </a:t>
            </a:r>
            <a:r>
              <a:rPr lang="en-GB" dirty="0" err="1" smtClean="0"/>
              <a:t>Abhay</a:t>
            </a:r>
            <a:r>
              <a:rPr lang="en-GB" dirty="0" smtClean="0"/>
              <a:t> </a:t>
            </a:r>
            <a:r>
              <a:rPr lang="en-GB" dirty="0" err="1" smtClean="0"/>
              <a:t>Adhikari</a:t>
            </a:r>
            <a:endParaRPr lang="en-GB" dirty="0" smtClean="0"/>
          </a:p>
          <a:p>
            <a:endParaRPr lang="en-GB" dirty="0" smtClean="0"/>
          </a:p>
          <a:p>
            <a:r>
              <a:rPr lang="en-GB" dirty="0" smtClean="0"/>
              <a:t>Purpose to re-imagine organisation appearance</a:t>
            </a:r>
            <a:endParaRPr lang="en-GB" dirty="0"/>
          </a:p>
        </p:txBody>
      </p:sp>
      <p:pic>
        <p:nvPicPr>
          <p:cNvPr id="25" name="Picture 21"/>
          <p:cNvPicPr>
            <a:picLocks noChangeAspect="1" noChangeArrowheads="1"/>
          </p:cNvPicPr>
          <p:nvPr/>
        </p:nvPicPr>
        <p:blipFill>
          <a:blip r:embed="rId3" cstate="print"/>
          <a:srcRect l="5118" t="16800" r="54720" b="27638"/>
          <a:stretch>
            <a:fillRect/>
          </a:stretch>
        </p:blipFill>
        <p:spPr bwMode="auto">
          <a:xfrm>
            <a:off x="179512" y="3429000"/>
            <a:ext cx="4263444" cy="3317804"/>
          </a:xfrm>
          <a:prstGeom prst="rect">
            <a:avLst/>
          </a:prstGeom>
          <a:noFill/>
          <a:ln w="9525">
            <a:noFill/>
            <a:miter lim="800000"/>
            <a:headEnd/>
            <a:tailEnd/>
          </a:ln>
        </p:spPr>
      </p:pic>
      <p:pic>
        <p:nvPicPr>
          <p:cNvPr id="26" name="Picture 25" descr="jam_workshop.jpg"/>
          <p:cNvPicPr>
            <a:picLocks noChangeAspect="1"/>
          </p:cNvPicPr>
          <p:nvPr/>
        </p:nvPicPr>
        <p:blipFill>
          <a:blip r:embed="rId4" cstate="print"/>
          <a:stretch>
            <a:fillRect/>
          </a:stretch>
        </p:blipFill>
        <p:spPr>
          <a:xfrm>
            <a:off x="5076056" y="1988840"/>
            <a:ext cx="4067944" cy="1989755"/>
          </a:xfrm>
          <a:prstGeom prst="rect">
            <a:avLst/>
          </a:prstGeom>
        </p:spPr>
      </p:pic>
      <p:pic>
        <p:nvPicPr>
          <p:cNvPr id="15362" name="Picture 2" descr="http://dhyaandesign.com/wp-content/uploads/2011/02/dhyaan_design_logo.jpg"/>
          <p:cNvPicPr>
            <a:picLocks noChangeAspect="1" noChangeArrowheads="1"/>
          </p:cNvPicPr>
          <p:nvPr/>
        </p:nvPicPr>
        <p:blipFill>
          <a:blip r:embed="rId5" cstate="print"/>
          <a:srcRect/>
          <a:stretch>
            <a:fillRect/>
          </a:stretch>
        </p:blipFill>
        <p:spPr bwMode="auto">
          <a:xfrm>
            <a:off x="1214414" y="2214554"/>
            <a:ext cx="2325090" cy="72923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692696"/>
            <a:ext cx="6491064" cy="1399032"/>
          </a:xfrm>
        </p:spPr>
        <p:txBody>
          <a:bodyPr>
            <a:normAutofit fontScale="90000"/>
          </a:bodyPr>
          <a:lstStyle/>
          <a:p>
            <a:r>
              <a:rPr lang="en-GB" dirty="0" smtClean="0"/>
              <a:t>Benefit to organisation</a:t>
            </a:r>
            <a:br>
              <a:rPr lang="en-GB" dirty="0" smtClean="0"/>
            </a:br>
            <a:endParaRPr lang="en-GB" dirty="0"/>
          </a:p>
        </p:txBody>
      </p:sp>
      <p:sp>
        <p:nvSpPr>
          <p:cNvPr id="3" name="Content Placeholder 2"/>
          <p:cNvSpPr>
            <a:spLocks noGrp="1"/>
          </p:cNvSpPr>
          <p:nvPr>
            <p:ph idx="1"/>
          </p:nvPr>
        </p:nvSpPr>
        <p:spPr/>
        <p:txBody>
          <a:bodyPr/>
          <a:lstStyle/>
          <a:p>
            <a:r>
              <a:rPr lang="en-GB" dirty="0" smtClean="0"/>
              <a:t>Up to date website knowledge</a:t>
            </a:r>
          </a:p>
          <a:p>
            <a:endParaRPr lang="en-GB" dirty="0" smtClean="0"/>
          </a:p>
          <a:p>
            <a:r>
              <a:rPr lang="en-GB" dirty="0" smtClean="0"/>
              <a:t>To aid design from a youth point of view</a:t>
            </a:r>
          </a:p>
          <a:p>
            <a:endParaRPr lang="en-GB" dirty="0" smtClean="0"/>
          </a:p>
          <a:p>
            <a:r>
              <a:rPr lang="en-GB" dirty="0" smtClean="0"/>
              <a:t>To be a link between </a:t>
            </a:r>
            <a:r>
              <a:rPr lang="en-GB" dirty="0" err="1" smtClean="0"/>
              <a:t>WeMakeJam</a:t>
            </a:r>
            <a:r>
              <a:rPr lang="en-GB" dirty="0" smtClean="0"/>
              <a:t> and NC&amp;YC</a:t>
            </a:r>
          </a:p>
          <a:p>
            <a:endParaRPr lang="en-GB"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2204864"/>
            <a:ext cx="5040560" cy="1399032"/>
          </a:xfrm>
        </p:spPr>
        <p:txBody>
          <a:bodyPr/>
          <a:lstStyle/>
          <a:p>
            <a:r>
              <a:rPr lang="en-GB" dirty="0" smtClean="0"/>
              <a:t>Any Questions?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056" y="836712"/>
            <a:ext cx="3096344" cy="1143000"/>
          </a:xfrm>
        </p:spPr>
        <p:txBody>
          <a:bodyPr>
            <a:normAutofit/>
          </a:bodyPr>
          <a:lstStyle/>
          <a:p>
            <a:r>
              <a:rPr lang="en-GB" dirty="0" smtClean="0"/>
              <a:t>NC&amp;YC</a:t>
            </a:r>
            <a:endParaRPr lang="en-GB" dirty="0"/>
          </a:p>
        </p:txBody>
      </p:sp>
      <p:sp>
        <p:nvSpPr>
          <p:cNvPr id="3" name="Content Placeholder 2"/>
          <p:cNvSpPr>
            <a:spLocks noGrp="1"/>
          </p:cNvSpPr>
          <p:nvPr>
            <p:ph idx="1"/>
          </p:nvPr>
        </p:nvSpPr>
        <p:spPr>
          <a:xfrm>
            <a:off x="467544" y="2708920"/>
            <a:ext cx="8219256" cy="3129211"/>
          </a:xfrm>
        </p:spPr>
        <p:txBody>
          <a:bodyPr/>
          <a:lstStyle/>
          <a:p>
            <a:r>
              <a:rPr lang="en-GB" dirty="0" smtClean="0"/>
              <a:t>Community Centre offering activities, classes, meetings and room hire</a:t>
            </a:r>
          </a:p>
          <a:p>
            <a:pPr>
              <a:buNone/>
            </a:pPr>
            <a:endParaRPr lang="en-GB" dirty="0" smtClean="0"/>
          </a:p>
          <a:p>
            <a:r>
              <a:rPr lang="en-GB" dirty="0" smtClean="0"/>
              <a:t>Team - Helen Barrie, Gareth, Rob</a:t>
            </a:r>
          </a:p>
          <a:p>
            <a:endParaRPr lang="en-GB" dirty="0" smtClean="0"/>
          </a:p>
          <a:p>
            <a:endParaRPr lang="en-GB" dirty="0"/>
          </a:p>
        </p:txBody>
      </p:sp>
      <p:pic>
        <p:nvPicPr>
          <p:cNvPr id="4" name="Picture 3" descr="http://www.nestoncyc.co.uk/images/wpfb841f7d_0f.jpg"/>
          <p:cNvPicPr>
            <a:picLocks noChangeAspect="1" noChangeArrowheads="1"/>
          </p:cNvPicPr>
          <p:nvPr/>
        </p:nvPicPr>
        <p:blipFill>
          <a:blip r:embed="rId3" cstate="print"/>
          <a:srcRect/>
          <a:stretch>
            <a:fillRect/>
          </a:stretch>
        </p:blipFill>
        <p:spPr bwMode="auto">
          <a:xfrm>
            <a:off x="0" y="0"/>
            <a:ext cx="4359993" cy="2204864"/>
          </a:xfrm>
          <a:prstGeom prst="rect">
            <a:avLst/>
          </a:prstGeom>
          <a:noFill/>
        </p:spPr>
      </p:pic>
      <p:pic>
        <p:nvPicPr>
          <p:cNvPr id="5" name="Picture 4" descr="room_for_hire_02.jpg"/>
          <p:cNvPicPr>
            <a:picLocks noChangeAspect="1"/>
          </p:cNvPicPr>
          <p:nvPr/>
        </p:nvPicPr>
        <p:blipFill>
          <a:blip r:embed="rId4" cstate="print"/>
          <a:stretch>
            <a:fillRect/>
          </a:stretch>
        </p:blipFill>
        <p:spPr>
          <a:xfrm>
            <a:off x="0" y="5157192"/>
            <a:ext cx="3246997" cy="1700808"/>
          </a:xfrm>
          <a:prstGeom prst="rect">
            <a:avLst/>
          </a:prstGeom>
        </p:spPr>
      </p:pic>
      <p:pic>
        <p:nvPicPr>
          <p:cNvPr id="6" name="Picture 5" descr="room_for_hire_01.jpg"/>
          <p:cNvPicPr>
            <a:picLocks noChangeAspect="1"/>
          </p:cNvPicPr>
          <p:nvPr/>
        </p:nvPicPr>
        <p:blipFill>
          <a:blip r:embed="rId5" cstate="print"/>
          <a:stretch>
            <a:fillRect/>
          </a:stretch>
        </p:blipFill>
        <p:spPr>
          <a:xfrm>
            <a:off x="3203848" y="5157192"/>
            <a:ext cx="3022205" cy="1700808"/>
          </a:xfrm>
          <a:prstGeom prst="rect">
            <a:avLst/>
          </a:prstGeom>
        </p:spPr>
      </p:pic>
      <p:pic>
        <p:nvPicPr>
          <p:cNvPr id="8" name="Picture 7" descr="room_for_hire_00.jpg"/>
          <p:cNvPicPr>
            <a:picLocks noChangeAspect="1"/>
          </p:cNvPicPr>
          <p:nvPr/>
        </p:nvPicPr>
        <p:blipFill>
          <a:blip r:embed="rId6" cstate="print"/>
          <a:stretch>
            <a:fillRect/>
          </a:stretch>
        </p:blipFill>
        <p:spPr>
          <a:xfrm>
            <a:off x="6156175" y="5157192"/>
            <a:ext cx="3022205" cy="17008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332656"/>
            <a:ext cx="6059016" cy="1399032"/>
          </a:xfrm>
        </p:spPr>
        <p:txBody>
          <a:bodyPr/>
          <a:lstStyle/>
          <a:p>
            <a:r>
              <a:rPr lang="en-GB" dirty="0" smtClean="0"/>
              <a:t>Communication skills</a:t>
            </a:r>
            <a:endParaRPr lang="en-GB" dirty="0"/>
          </a:p>
        </p:txBody>
      </p:sp>
      <p:sp>
        <p:nvSpPr>
          <p:cNvPr id="3" name="Content Placeholder 2"/>
          <p:cNvSpPr>
            <a:spLocks noGrp="1"/>
          </p:cNvSpPr>
          <p:nvPr>
            <p:ph idx="1"/>
          </p:nvPr>
        </p:nvSpPr>
        <p:spPr/>
        <p:txBody>
          <a:bodyPr>
            <a:normAutofit/>
          </a:bodyPr>
          <a:lstStyle/>
          <a:p>
            <a:r>
              <a:rPr lang="en-GB" dirty="0" smtClean="0"/>
              <a:t>Planning meetings with the staff</a:t>
            </a:r>
          </a:p>
          <a:p>
            <a:endParaRPr lang="en-GB" dirty="0" smtClean="0"/>
          </a:p>
          <a:p>
            <a:r>
              <a:rPr lang="en-GB" dirty="0" smtClean="0"/>
              <a:t>Giving design views from youth point of </a:t>
            </a:r>
            <a:r>
              <a:rPr lang="en-GB" dirty="0" smtClean="0"/>
              <a:t>view in the meeting</a:t>
            </a:r>
            <a:endParaRPr lang="en-GB" dirty="0" smtClean="0"/>
          </a:p>
          <a:p>
            <a:endParaRPr lang="en-GB" dirty="0" smtClean="0"/>
          </a:p>
          <a:p>
            <a:r>
              <a:rPr lang="en-GB" dirty="0" smtClean="0"/>
              <a:t>Planning meeting with supervisor</a:t>
            </a:r>
          </a:p>
          <a:p>
            <a:endParaRPr lang="en-GB" dirty="0" smtClean="0"/>
          </a:p>
          <a:p>
            <a:r>
              <a:rPr lang="en-GB" dirty="0" smtClean="0"/>
              <a:t>Communicating between </a:t>
            </a:r>
            <a:r>
              <a:rPr lang="en-GB" dirty="0" err="1" smtClean="0"/>
              <a:t>WeMakeJam</a:t>
            </a:r>
            <a:r>
              <a:rPr lang="en-GB" dirty="0" smtClean="0"/>
              <a:t> and NC&amp;YC</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824" y="260648"/>
            <a:ext cx="5698976" cy="1399032"/>
          </a:xfrm>
        </p:spPr>
        <p:txBody>
          <a:bodyPr/>
          <a:lstStyle/>
          <a:p>
            <a:r>
              <a:rPr lang="en-GB" dirty="0" smtClean="0"/>
              <a:t>Time management</a:t>
            </a:r>
            <a:endParaRPr lang="en-GB" dirty="0"/>
          </a:p>
        </p:txBody>
      </p:sp>
      <p:sp>
        <p:nvSpPr>
          <p:cNvPr id="3" name="Content Placeholder 2"/>
          <p:cNvSpPr>
            <a:spLocks noGrp="1"/>
          </p:cNvSpPr>
          <p:nvPr>
            <p:ph idx="1"/>
          </p:nvPr>
        </p:nvSpPr>
        <p:spPr/>
        <p:txBody>
          <a:bodyPr/>
          <a:lstStyle/>
          <a:p>
            <a:r>
              <a:rPr lang="en-GB" dirty="0" smtClean="0"/>
              <a:t>Planning meetings with planning group</a:t>
            </a:r>
          </a:p>
          <a:p>
            <a:endParaRPr lang="en-GB" dirty="0" smtClean="0"/>
          </a:p>
          <a:p>
            <a:r>
              <a:rPr lang="en-GB" dirty="0" smtClean="0"/>
              <a:t>Planning meetings with supervisor</a:t>
            </a:r>
          </a:p>
          <a:p>
            <a:endParaRPr lang="en-GB" dirty="0" smtClean="0"/>
          </a:p>
          <a:p>
            <a:r>
              <a:rPr lang="en-GB" dirty="0" smtClean="0"/>
              <a:t>Finishing tasks on time e.g. </a:t>
            </a:r>
            <a:r>
              <a:rPr lang="en-GB" dirty="0" smtClean="0"/>
              <a:t>website </a:t>
            </a:r>
            <a:r>
              <a:rPr lang="en-GB" dirty="0" smtClean="0"/>
              <a:t>designs, draft website</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032" y="260648"/>
            <a:ext cx="4283968" cy="1399032"/>
          </a:xfrm>
        </p:spPr>
        <p:txBody>
          <a:bodyPr/>
          <a:lstStyle/>
          <a:p>
            <a:r>
              <a:rPr lang="en-GB" dirty="0" smtClean="0"/>
              <a:t>First Designs</a:t>
            </a:r>
            <a:endParaRPr lang="en-GB" dirty="0"/>
          </a:p>
        </p:txBody>
      </p:sp>
      <p:sp>
        <p:nvSpPr>
          <p:cNvPr id="3" name="Content Placeholder 2"/>
          <p:cNvSpPr>
            <a:spLocks noGrp="1"/>
          </p:cNvSpPr>
          <p:nvPr>
            <p:ph idx="1"/>
          </p:nvPr>
        </p:nvSpPr>
        <p:spPr/>
        <p:txBody>
          <a:bodyPr/>
          <a:lstStyle/>
          <a:p>
            <a:r>
              <a:rPr lang="en-GB" dirty="0" smtClean="0"/>
              <a:t>Staff meet to plan website design</a:t>
            </a:r>
            <a:endParaRPr lang="en-GB" dirty="0"/>
          </a:p>
        </p:txBody>
      </p:sp>
      <p:pic>
        <p:nvPicPr>
          <p:cNvPr id="24578" name="Picture 2"/>
          <p:cNvPicPr>
            <a:picLocks noChangeAspect="1" noChangeArrowheads="1"/>
          </p:cNvPicPr>
          <p:nvPr/>
        </p:nvPicPr>
        <p:blipFill>
          <a:blip r:embed="rId3" cstate="print"/>
          <a:srcRect l="16144" t="14000" r="16923" b="3401"/>
          <a:stretch>
            <a:fillRect/>
          </a:stretch>
        </p:blipFill>
        <p:spPr bwMode="auto">
          <a:xfrm>
            <a:off x="323528" y="2708920"/>
            <a:ext cx="5688632" cy="3948744"/>
          </a:xfrm>
          <a:prstGeom prst="rect">
            <a:avLst/>
          </a:prstGeom>
          <a:noFill/>
          <a:ln w="9525">
            <a:noFill/>
            <a:miter lim="800000"/>
            <a:headEnd/>
            <a:tailEnd/>
          </a:ln>
        </p:spPr>
      </p:pic>
      <p:pic>
        <p:nvPicPr>
          <p:cNvPr id="24580" name="Picture 4"/>
          <p:cNvPicPr>
            <a:picLocks noChangeAspect="1" noChangeArrowheads="1"/>
          </p:cNvPicPr>
          <p:nvPr/>
        </p:nvPicPr>
        <p:blipFill>
          <a:blip r:embed="rId4" cstate="print"/>
          <a:srcRect l="17250" t="17097" r="19229" b="6338"/>
          <a:stretch>
            <a:fillRect/>
          </a:stretch>
        </p:blipFill>
        <p:spPr bwMode="auto">
          <a:xfrm>
            <a:off x="6084169" y="2708919"/>
            <a:ext cx="2736303" cy="39695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60648"/>
            <a:ext cx="7427168" cy="1399032"/>
          </a:xfrm>
        </p:spPr>
        <p:txBody>
          <a:bodyPr/>
          <a:lstStyle/>
          <a:p>
            <a:pPr algn="r"/>
            <a:r>
              <a:rPr lang="en-GB" dirty="0" smtClean="0"/>
              <a:t>Advance web design skills</a:t>
            </a:r>
            <a:endParaRPr lang="en-GB" dirty="0"/>
          </a:p>
        </p:txBody>
      </p:sp>
      <p:sp>
        <p:nvSpPr>
          <p:cNvPr id="3" name="Content Placeholder 2"/>
          <p:cNvSpPr>
            <a:spLocks noGrp="1"/>
          </p:cNvSpPr>
          <p:nvPr>
            <p:ph idx="1"/>
          </p:nvPr>
        </p:nvSpPr>
        <p:spPr/>
        <p:txBody>
          <a:bodyPr/>
          <a:lstStyle/>
          <a:p>
            <a:r>
              <a:rPr lang="en-GB" dirty="0" smtClean="0"/>
              <a:t>HMTL 5</a:t>
            </a:r>
          </a:p>
          <a:p>
            <a:endParaRPr lang="en-GB" dirty="0" smtClean="0"/>
          </a:p>
          <a:p>
            <a:r>
              <a:rPr lang="en-GB" dirty="0" smtClean="0"/>
              <a:t>JavaScript</a:t>
            </a:r>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3071803" y="2393785"/>
            <a:ext cx="6048386" cy="41737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92" y="260648"/>
            <a:ext cx="6048672" cy="1399032"/>
          </a:xfrm>
        </p:spPr>
        <p:txBody>
          <a:bodyPr/>
          <a:lstStyle/>
          <a:p>
            <a:pPr algn="r"/>
            <a:r>
              <a:rPr lang="en-GB" dirty="0" smtClean="0"/>
              <a:t>Create the website</a:t>
            </a:r>
            <a:endParaRPr lang="en-GB" dirty="0"/>
          </a:p>
        </p:txBody>
      </p:sp>
      <p:sp>
        <p:nvSpPr>
          <p:cNvPr id="3" name="Content Placeholder 2"/>
          <p:cNvSpPr>
            <a:spLocks noGrp="1"/>
          </p:cNvSpPr>
          <p:nvPr>
            <p:ph idx="1"/>
          </p:nvPr>
        </p:nvSpPr>
        <p:spPr>
          <a:xfrm>
            <a:off x="827584" y="1700808"/>
            <a:ext cx="7920880" cy="4393960"/>
          </a:xfrm>
        </p:spPr>
        <p:txBody>
          <a:bodyPr/>
          <a:lstStyle/>
          <a:p>
            <a:r>
              <a:rPr lang="en-GB" dirty="0" smtClean="0"/>
              <a:t>Website created with staff approved designs</a:t>
            </a:r>
            <a:endParaRPr lang="en-GB" dirty="0"/>
          </a:p>
        </p:txBody>
      </p:sp>
      <p:grpSp>
        <p:nvGrpSpPr>
          <p:cNvPr id="7" name="Group 6"/>
          <p:cNvGrpSpPr/>
          <p:nvPr/>
        </p:nvGrpSpPr>
        <p:grpSpPr>
          <a:xfrm>
            <a:off x="158167" y="2571744"/>
            <a:ext cx="8914427" cy="4005064"/>
            <a:chOff x="179512" y="2852936"/>
            <a:chExt cx="8914427" cy="4005064"/>
          </a:xfrm>
        </p:grpSpPr>
        <p:pic>
          <p:nvPicPr>
            <p:cNvPr id="4" name="Picture 3"/>
            <p:cNvPicPr/>
            <p:nvPr/>
          </p:nvPicPr>
          <p:blipFill>
            <a:blip r:embed="rId3" cstate="print"/>
            <a:srcRect l="27238" t="8411" r="28204" b="2663"/>
            <a:stretch>
              <a:fillRect/>
            </a:stretch>
          </p:blipFill>
          <p:spPr bwMode="auto">
            <a:xfrm>
              <a:off x="179512" y="2852936"/>
              <a:ext cx="2952328" cy="4005064"/>
            </a:xfrm>
            <a:prstGeom prst="rect">
              <a:avLst/>
            </a:prstGeom>
            <a:noFill/>
            <a:ln w="9525">
              <a:noFill/>
              <a:miter lim="800000"/>
              <a:headEnd/>
              <a:tailEnd/>
            </a:ln>
          </p:spPr>
        </p:pic>
        <p:pic>
          <p:nvPicPr>
            <p:cNvPr id="5" name="Picture 4"/>
            <p:cNvPicPr/>
            <p:nvPr/>
          </p:nvPicPr>
          <p:blipFill>
            <a:blip r:embed="rId4" cstate="print"/>
            <a:srcRect l="26671" t="8648" r="27530" b="2458"/>
            <a:stretch>
              <a:fillRect/>
            </a:stretch>
          </p:blipFill>
          <p:spPr bwMode="auto">
            <a:xfrm>
              <a:off x="3203848" y="2852936"/>
              <a:ext cx="2808312" cy="4005064"/>
            </a:xfrm>
            <a:prstGeom prst="rect">
              <a:avLst/>
            </a:prstGeom>
            <a:noFill/>
            <a:ln w="9525">
              <a:noFill/>
              <a:miter lim="800000"/>
              <a:headEnd/>
              <a:tailEnd/>
            </a:ln>
          </p:spPr>
        </p:pic>
        <p:pic>
          <p:nvPicPr>
            <p:cNvPr id="6" name="Picture 5"/>
            <p:cNvPicPr/>
            <p:nvPr/>
          </p:nvPicPr>
          <p:blipFill>
            <a:blip r:embed="rId5" cstate="print"/>
            <a:srcRect l="27245" t="8580" r="27901" b="3846"/>
            <a:stretch>
              <a:fillRect/>
            </a:stretch>
          </p:blipFill>
          <p:spPr bwMode="auto">
            <a:xfrm>
              <a:off x="6084168" y="2852936"/>
              <a:ext cx="3009771" cy="4005064"/>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058" y="642918"/>
            <a:ext cx="4906888" cy="1399032"/>
          </a:xfrm>
        </p:spPr>
        <p:txBody>
          <a:bodyPr>
            <a:normAutofit fontScale="90000"/>
          </a:bodyPr>
          <a:lstStyle/>
          <a:p>
            <a:pPr algn="r"/>
            <a:r>
              <a:rPr lang="en-GB" dirty="0" smtClean="0"/>
              <a:t>Build database</a:t>
            </a:r>
            <a:br>
              <a:rPr lang="en-GB" dirty="0" smtClean="0"/>
            </a:br>
            <a:endParaRPr lang="en-GB" dirty="0"/>
          </a:p>
        </p:txBody>
      </p:sp>
      <p:sp>
        <p:nvSpPr>
          <p:cNvPr id="3" name="Content Placeholder 2"/>
          <p:cNvSpPr>
            <a:spLocks noGrp="1"/>
          </p:cNvSpPr>
          <p:nvPr>
            <p:ph idx="1"/>
          </p:nvPr>
        </p:nvSpPr>
        <p:spPr>
          <a:xfrm>
            <a:off x="467544" y="1340768"/>
            <a:ext cx="8229600" cy="4572000"/>
          </a:xfrm>
        </p:spPr>
        <p:txBody>
          <a:bodyPr/>
          <a:lstStyle/>
          <a:p>
            <a:r>
              <a:rPr lang="en-GB" dirty="0" smtClean="0"/>
              <a:t>Create a database for courses and rooms</a:t>
            </a:r>
            <a:endParaRPr lang="en-GB" dirty="0"/>
          </a:p>
        </p:txBody>
      </p:sp>
      <p:pic>
        <p:nvPicPr>
          <p:cNvPr id="5" name="Picture 4"/>
          <p:cNvPicPr/>
          <p:nvPr/>
        </p:nvPicPr>
        <p:blipFill>
          <a:blip r:embed="rId3" cstate="print"/>
          <a:srcRect t="2575"/>
          <a:stretch>
            <a:fillRect/>
          </a:stretch>
        </p:blipFill>
        <p:spPr bwMode="auto">
          <a:xfrm>
            <a:off x="0" y="2492896"/>
            <a:ext cx="6084168" cy="3356992"/>
          </a:xfrm>
          <a:prstGeom prst="rect">
            <a:avLst/>
          </a:prstGeom>
          <a:noFill/>
          <a:ln w="9525">
            <a:noFill/>
            <a:miter lim="800000"/>
            <a:headEnd/>
            <a:tailEnd/>
          </a:ln>
        </p:spPr>
      </p:pic>
      <p:pic>
        <p:nvPicPr>
          <p:cNvPr id="4" name="Picture 3"/>
          <p:cNvPicPr/>
          <p:nvPr/>
        </p:nvPicPr>
        <p:blipFill>
          <a:blip r:embed="rId4" cstate="print"/>
          <a:srcRect t="2712"/>
          <a:stretch>
            <a:fillRect/>
          </a:stretch>
        </p:blipFill>
        <p:spPr bwMode="auto">
          <a:xfrm>
            <a:off x="2663280" y="3068960"/>
            <a:ext cx="6480720" cy="36560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430" y="1428736"/>
            <a:ext cx="6264696" cy="1143000"/>
          </a:xfrm>
        </p:spPr>
        <p:txBody>
          <a:bodyPr/>
          <a:lstStyle/>
          <a:p>
            <a:r>
              <a:rPr lang="en-GB" dirty="0" err="1" smtClean="0"/>
              <a:t>WeMakeJam</a:t>
            </a:r>
            <a:endParaRPr lang="en-GB" dirty="0"/>
          </a:p>
        </p:txBody>
      </p:sp>
      <p:pic>
        <p:nvPicPr>
          <p:cNvPr id="5" name="Content Placeholder 4" descr="JAM"/>
          <p:cNvPicPr>
            <a:picLocks noGrp="1"/>
          </p:cNvPicPr>
          <p:nvPr>
            <p:ph idx="1"/>
          </p:nvPr>
        </p:nvPicPr>
        <p:blipFill>
          <a:blip r:embed="rId3" cstate="print"/>
          <a:srcRect/>
          <a:stretch>
            <a:fillRect/>
          </a:stretch>
        </p:blipFill>
        <p:spPr bwMode="auto">
          <a:xfrm>
            <a:off x="357158" y="0"/>
            <a:ext cx="2857500" cy="2857500"/>
          </a:xfrm>
          <a:prstGeom prst="rect">
            <a:avLst/>
          </a:prstGeom>
          <a:noFill/>
          <a:ln w="9525">
            <a:noFill/>
            <a:miter lim="800000"/>
            <a:headEnd/>
            <a:tailEnd/>
          </a:ln>
        </p:spPr>
      </p:pic>
      <p:sp>
        <p:nvSpPr>
          <p:cNvPr id="6" name="Rectangle 5"/>
          <p:cNvSpPr/>
          <p:nvPr/>
        </p:nvSpPr>
        <p:spPr>
          <a:xfrm>
            <a:off x="214282" y="2714620"/>
            <a:ext cx="3888432" cy="646331"/>
          </a:xfrm>
          <a:prstGeom prst="rect">
            <a:avLst/>
          </a:prstGeom>
        </p:spPr>
        <p:txBody>
          <a:bodyPr wrap="square">
            <a:spAutoFit/>
          </a:bodyPr>
          <a:lstStyle/>
          <a:p>
            <a:r>
              <a:rPr lang="en-GB" b="1" dirty="0" smtClean="0"/>
              <a:t>Got something to shout about?</a:t>
            </a:r>
          </a:p>
          <a:p>
            <a:r>
              <a:rPr lang="en-GB" dirty="0" smtClean="0"/>
              <a:t>We can help you find your voice online</a:t>
            </a:r>
            <a:endParaRPr lang="en-GB" dirty="0"/>
          </a:p>
        </p:txBody>
      </p:sp>
      <p:sp>
        <p:nvSpPr>
          <p:cNvPr id="9" name="Content Placeholder 2"/>
          <p:cNvSpPr txBox="1">
            <a:spLocks/>
          </p:cNvSpPr>
          <p:nvPr/>
        </p:nvSpPr>
        <p:spPr>
          <a:xfrm>
            <a:off x="467544" y="3861048"/>
            <a:ext cx="8424936" cy="262515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Project</a:t>
            </a:r>
            <a:r>
              <a:rPr kumimoji="0" lang="en-GB" sz="3200" b="0" i="0" u="none" strike="noStrike" kern="1200" cap="none" spc="0" normalizeH="0" noProof="0" dirty="0" smtClean="0">
                <a:ln>
                  <a:noFill/>
                </a:ln>
                <a:solidFill>
                  <a:schemeClr val="tx1"/>
                </a:solidFill>
                <a:effectLst/>
                <a:uLnTx/>
                <a:uFillTx/>
                <a:latin typeface="+mn-lt"/>
                <a:ea typeface="+mn-ea"/>
                <a:cs typeface="+mn-cs"/>
              </a:rPr>
              <a:t> to build a software tool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Designed for the voluntary</a:t>
            </a:r>
            <a:r>
              <a:rPr kumimoji="0" lang="en-GB" sz="3200" b="0" i="0" u="none" strike="noStrike" kern="1200" cap="none" spc="0" normalizeH="0" noProof="0" dirty="0" smtClean="0">
                <a:ln>
                  <a:noFill/>
                </a:ln>
                <a:solidFill>
                  <a:schemeClr val="tx1"/>
                </a:solidFill>
                <a:effectLst/>
                <a:uLnTx/>
                <a:uFillTx/>
                <a:latin typeface="+mn-lt"/>
                <a:ea typeface="+mn-ea"/>
                <a:cs typeface="+mn-cs"/>
              </a:rPr>
              <a:t> sector</a:t>
            </a:r>
          </a:p>
          <a:p>
            <a:pPr marL="342900" lvl="0" indent="-342900">
              <a:spcBef>
                <a:spcPct val="20000"/>
              </a:spcBef>
              <a:buFont typeface="Arial" pitchFamily="34" charset="0"/>
              <a:buChar char="•"/>
            </a:pPr>
            <a:r>
              <a:rPr lang="en-GB" sz="3200" baseline="0" dirty="0" smtClean="0"/>
              <a:t>Funded by </a:t>
            </a:r>
            <a:r>
              <a:rPr lang="en-GB" sz="3200" b="1" dirty="0" err="1" smtClean="0">
                <a:hlinkClick r:id="rId4"/>
              </a:rPr>
              <a:t>Nominet</a:t>
            </a:r>
            <a:r>
              <a:rPr lang="en-GB" sz="3200" b="1" dirty="0" smtClean="0">
                <a:hlinkClick r:id="rId4"/>
              </a:rPr>
              <a:t> Trust</a:t>
            </a:r>
            <a:r>
              <a:rPr lang="en-GB" sz="3200" dirty="0" smtClean="0"/>
              <a:t>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1193</TotalTime>
  <Words>972</Words>
  <Application>Microsoft Office PowerPoint</Application>
  <PresentationFormat>On-screen Show (4:3)</PresentationFormat>
  <Paragraphs>106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NC&amp;YC Work Placement</vt:lpstr>
      <vt:lpstr>NC&amp;YC</vt:lpstr>
      <vt:lpstr>Communication skills</vt:lpstr>
      <vt:lpstr>Time management</vt:lpstr>
      <vt:lpstr>First Designs</vt:lpstr>
      <vt:lpstr>Advance web design skills</vt:lpstr>
      <vt:lpstr>Create the website</vt:lpstr>
      <vt:lpstr>Build database </vt:lpstr>
      <vt:lpstr>WeMakeJam</vt:lpstr>
      <vt:lpstr>Plan design changes</vt:lpstr>
      <vt:lpstr>Digital Identities in Interesting Spaces</vt:lpstr>
      <vt:lpstr>Benefit to organisation </vt:lpstr>
      <vt:lpstr>Any Questions?</vt:lpstr>
    </vt:vector>
  </TitlesOfParts>
  <Company>RM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Elstob</dc:creator>
  <cp:lastModifiedBy>Daniel Elstob</cp:lastModifiedBy>
  <cp:revision>75</cp:revision>
  <dcterms:created xsi:type="dcterms:W3CDTF">2012-05-09T11:33:01Z</dcterms:created>
  <dcterms:modified xsi:type="dcterms:W3CDTF">2012-05-16T12:31:35Z</dcterms:modified>
</cp:coreProperties>
</file>