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7" r:id="rId2"/>
    <p:sldId id="258" r:id="rId3"/>
    <p:sldId id="261" r:id="rId4"/>
    <p:sldId id="274" r:id="rId5"/>
    <p:sldId id="263" r:id="rId6"/>
    <p:sldId id="259" r:id="rId7"/>
    <p:sldId id="269" r:id="rId8"/>
    <p:sldId id="264" r:id="rId9"/>
    <p:sldId id="265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813EE-81C9-374B-BF0F-FCDC0262A3D7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D95A5-6A4E-AD41-BCF3-879FFB1A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26 on 2 nights 16 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D95A5-6A4E-AD41-BCF3-879FFB1A34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r>
              <a:rPr lang="en-US" baseline="0" dirty="0" smtClean="0"/>
              <a:t> duration 5-syll 150ms, carrier frequency 6kHz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D95A5-6A4E-AD41-BCF3-879FFB1A34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49F5-D750-CE47-9639-6CF77F048C6D}" type="datetimeFigureOut">
              <a:rPr lang="en-US" smtClean="0"/>
              <a:t>17/11/22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144E-1AFB-6B4B-8BE7-1DDFA7552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1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differences in acoustic features allow for reliable individual identification of field crickets?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6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0369" y="3065551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3384" y="3725951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8707" y="4247683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822" y="4095283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1836" y="4864094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2648" y="5418092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26" y="1698260"/>
            <a:ext cx="1416381" cy="8827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381917" y="2581005"/>
            <a:ext cx="651466" cy="48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6033384" y="2581005"/>
            <a:ext cx="160774" cy="1144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33384" y="2581005"/>
            <a:ext cx="930811" cy="1666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85" y="4261533"/>
            <a:ext cx="1416381" cy="88274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3959966" y="4432465"/>
            <a:ext cx="650240" cy="270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7" idx="1"/>
          </p:cNvCxnSpPr>
          <p:nvPr/>
        </p:nvCxnSpPr>
        <p:spPr>
          <a:xfrm>
            <a:off x="3959966" y="4702906"/>
            <a:ext cx="1751870" cy="34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65" y="5048760"/>
            <a:ext cx="1416381" cy="88274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12366" y="4464615"/>
            <a:ext cx="650240" cy="953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12366" y="5233427"/>
            <a:ext cx="1599470" cy="18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3"/>
          <p:cNvSpPr txBox="1">
            <a:spLocks/>
          </p:cNvSpPr>
          <p:nvPr/>
        </p:nvSpPr>
        <p:spPr>
          <a:xfrm>
            <a:off x="71352" y="113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0000FF"/>
                </a:solidFill>
              </a:rPr>
              <a:t>Motivation: </a:t>
            </a:r>
          </a:p>
          <a:p>
            <a:pPr algn="l"/>
            <a:r>
              <a:rPr lang="en-US" sz="3200" dirty="0" smtClean="0">
                <a:solidFill>
                  <a:srgbClr val="0000FF"/>
                </a:solidFill>
              </a:rPr>
              <a:t>Density estimation with passive acoustic arrays 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73876" y="4143508"/>
            <a:ext cx="2036255" cy="19697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50254" y="3865349"/>
            <a:ext cx="176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Same frog?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p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 r="3786" b="37470"/>
          <a:stretch/>
        </p:blipFill>
        <p:spPr>
          <a:xfrm>
            <a:off x="636690" y="191378"/>
            <a:ext cx="8393751" cy="25276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7571" y="5322887"/>
            <a:ext cx="69454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Estimate </a:t>
            </a:r>
            <a:r>
              <a:rPr lang="en-US" sz="2400" dirty="0" smtClean="0">
                <a:solidFill>
                  <a:srgbClr val="FF0000"/>
                </a:solidFill>
              </a:rPr>
              <a:t>call density   </a:t>
            </a:r>
            <a:r>
              <a:rPr lang="en-US" sz="2400" dirty="0" smtClean="0"/>
              <a:t>X   External estimate of call rate = Density of calling animals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0" y="2933150"/>
            <a:ext cx="8248177" cy="22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6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50" y="3751850"/>
            <a:ext cx="2944311" cy="14721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51" y="1256888"/>
            <a:ext cx="1469756" cy="2358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95" y="1695501"/>
            <a:ext cx="2254039" cy="14048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541" y="3345572"/>
            <a:ext cx="1586613" cy="18185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544" y="1870560"/>
            <a:ext cx="1302918" cy="1641676"/>
          </a:xfrm>
          <a:prstGeom prst="rect">
            <a:avLst/>
          </a:prstGeom>
        </p:spPr>
      </p:pic>
      <p:sp>
        <p:nvSpPr>
          <p:cNvPr id="23" name="Title 3"/>
          <p:cNvSpPr txBox="1">
            <a:spLocks/>
          </p:cNvSpPr>
          <p:nvPr/>
        </p:nvSpPr>
        <p:spPr>
          <a:xfrm>
            <a:off x="71352" y="113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0000FF"/>
                </a:solidFill>
              </a:rPr>
              <a:t>Motivation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1352" y="113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0000FF"/>
                </a:solidFill>
              </a:rPr>
              <a:t>Field cricket </a:t>
            </a:r>
            <a:r>
              <a:rPr lang="en-US" sz="3200" i="1" dirty="0" err="1" smtClean="0">
                <a:solidFill>
                  <a:srgbClr val="0000FF"/>
                </a:solidFill>
              </a:rPr>
              <a:t>Pleibeiogryllus</a:t>
            </a:r>
            <a:r>
              <a:rPr lang="en-US" sz="3200" i="1" dirty="0" smtClean="0">
                <a:solidFill>
                  <a:srgbClr val="0000FF"/>
                </a:solidFill>
              </a:rPr>
              <a:t> </a:t>
            </a:r>
            <a:r>
              <a:rPr lang="en-US" sz="3200" i="1" dirty="0" err="1" smtClean="0">
                <a:solidFill>
                  <a:srgbClr val="0000FF"/>
                </a:solidFill>
              </a:rPr>
              <a:t>guttiventris</a:t>
            </a:r>
            <a:endParaRPr lang="en-US" sz="3200" i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718632" y="1670885"/>
            <a:ext cx="2711238" cy="36601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640" y="933722"/>
            <a:ext cx="87363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42 males captured </a:t>
            </a:r>
            <a:r>
              <a:rPr lang="en-US" sz="3200" dirty="0"/>
              <a:t>from a natural </a:t>
            </a:r>
            <a:r>
              <a:rPr lang="en-US" sz="3200" dirty="0" smtClean="0"/>
              <a:t>population, marked and released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055364" y="4972143"/>
            <a:ext cx="7019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Calls of marked individuals recorded multiple times within and across nights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01086"/>
            <a:ext cx="741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Nandi &amp; </a:t>
            </a:r>
            <a:r>
              <a:rPr lang="en-US" sz="2400" dirty="0" err="1" smtClean="0"/>
              <a:t>Balakrishnan</a:t>
            </a:r>
            <a:r>
              <a:rPr lang="en-US" sz="2400" dirty="0" smtClean="0"/>
              <a:t>, Animal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22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25" y="200948"/>
            <a:ext cx="6739064" cy="4426249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94399"/>
              </p:ext>
            </p:extLst>
          </p:nvPr>
        </p:nvGraphicFramePr>
        <p:xfrm>
          <a:off x="1554446" y="5126293"/>
          <a:ext cx="6264151" cy="878839"/>
        </p:xfrm>
        <a:graphic>
          <a:graphicData uri="http://schemas.openxmlformats.org/drawingml/2006/table">
            <a:tbl>
              <a:tblPr/>
              <a:tblGrid>
                <a:gridCol w="1311151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Syllables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47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171" t="18245" r="5934" b="23445"/>
          <a:stretch/>
        </p:blipFill>
        <p:spPr>
          <a:xfrm>
            <a:off x="360857" y="4199647"/>
            <a:ext cx="2718587" cy="1310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321" y="3676427"/>
            <a:ext cx="316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For each recording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262508" y="2674875"/>
            <a:ext cx="1841743" cy="3493937"/>
            <a:chOff x="3262508" y="2674875"/>
            <a:chExt cx="1841743" cy="349393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1397" t="19312" r="6159" b="23089"/>
            <a:stretch/>
          </p:blipFill>
          <p:spPr>
            <a:xfrm>
              <a:off x="3648360" y="3645057"/>
              <a:ext cx="1089685" cy="48224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1397" t="19312" r="6159" b="23089"/>
            <a:stretch/>
          </p:blipFill>
          <p:spPr>
            <a:xfrm rot="10800000">
              <a:off x="3648360" y="4127306"/>
              <a:ext cx="1089685" cy="48224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1397" t="19312" r="6159" b="23089"/>
            <a:stretch/>
          </p:blipFill>
          <p:spPr>
            <a:xfrm>
              <a:off x="3660862" y="4657775"/>
              <a:ext cx="1089685" cy="4822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1397" t="19312" r="6159" b="23089"/>
            <a:stretch/>
          </p:blipFill>
          <p:spPr>
            <a:xfrm>
              <a:off x="3648360" y="5204313"/>
              <a:ext cx="1089685" cy="48224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1397" t="19312" r="6159" b="23089"/>
            <a:stretch/>
          </p:blipFill>
          <p:spPr>
            <a:xfrm rot="10800000">
              <a:off x="3676939" y="5686563"/>
              <a:ext cx="1089685" cy="48224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262508" y="2674875"/>
              <a:ext cx="18417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Extract  </a:t>
              </a:r>
            </a:p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chirps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11171" t="18245" r="5934" b="23445"/>
          <a:stretch/>
        </p:blipFill>
        <p:spPr>
          <a:xfrm>
            <a:off x="2321680" y="234220"/>
            <a:ext cx="1351112" cy="6511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11171" t="18245" r="5934" b="23445"/>
          <a:stretch/>
        </p:blipFill>
        <p:spPr>
          <a:xfrm>
            <a:off x="2321680" y="1499083"/>
            <a:ext cx="1351112" cy="6511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11171" t="18245" r="5934" b="23445"/>
          <a:stretch/>
        </p:blipFill>
        <p:spPr>
          <a:xfrm>
            <a:off x="2321680" y="870416"/>
            <a:ext cx="1351112" cy="6511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3" y="393838"/>
            <a:ext cx="1423533" cy="163161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687533" y="234220"/>
            <a:ext cx="150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Night 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3695240" y="854341"/>
            <a:ext cx="150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Night 2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5240" y="1499083"/>
            <a:ext cx="150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Night 3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1331" y="202070"/>
            <a:ext cx="4985195" cy="203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1358010" y="2238182"/>
            <a:ext cx="1680611" cy="1406875"/>
          </a:xfrm>
          <a:prstGeom prst="down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664342" y="575854"/>
            <a:ext cx="641261" cy="581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632188" y="1141326"/>
            <a:ext cx="641261" cy="45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29" idx="1"/>
          </p:cNvCxnSpPr>
          <p:nvPr/>
        </p:nvCxnSpPr>
        <p:spPr>
          <a:xfrm>
            <a:off x="1631326" y="1209645"/>
            <a:ext cx="690354" cy="614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738045" y="1051009"/>
            <a:ext cx="2200224" cy="4089015"/>
            <a:chOff x="4738045" y="1051009"/>
            <a:chExt cx="2200224" cy="408901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1397" t="19312" r="6159" b="23089"/>
            <a:stretch/>
          </p:blipFill>
          <p:spPr>
            <a:xfrm flipV="1">
              <a:off x="5466303" y="2488639"/>
              <a:ext cx="1089685" cy="48224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1397" t="19312" r="6159" b="23089"/>
            <a:stretch/>
          </p:blipFill>
          <p:spPr>
            <a:xfrm rot="10800000">
              <a:off x="5466303" y="2970888"/>
              <a:ext cx="1089685" cy="4822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1397" t="19312" r="6159" b="23089"/>
            <a:stretch/>
          </p:blipFill>
          <p:spPr>
            <a:xfrm>
              <a:off x="5494882" y="3501357"/>
              <a:ext cx="1089685" cy="482249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466303" y="2488639"/>
              <a:ext cx="1089685" cy="149496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875030" y="3299447"/>
              <a:ext cx="442992" cy="952613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96526" y="1051009"/>
              <a:ext cx="18417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70% for model training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5" name="Right Bracket 54"/>
            <p:cNvSpPr/>
            <p:nvPr/>
          </p:nvSpPr>
          <p:spPr>
            <a:xfrm>
              <a:off x="4738045" y="3676427"/>
              <a:ext cx="136985" cy="1463597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83016" y="4485859"/>
            <a:ext cx="2218894" cy="2406657"/>
            <a:chOff x="4783016" y="4485859"/>
            <a:chExt cx="2218894" cy="240665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11397" t="19312" r="6159" b="23089"/>
            <a:stretch/>
          </p:blipFill>
          <p:spPr>
            <a:xfrm rot="10800000">
              <a:off x="5494882" y="4485860"/>
              <a:ext cx="1089685" cy="48224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11397" t="19312" r="6159" b="23089"/>
            <a:stretch/>
          </p:blipFill>
          <p:spPr>
            <a:xfrm>
              <a:off x="5523461" y="4968110"/>
              <a:ext cx="1089685" cy="48224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523461" y="4485859"/>
              <a:ext cx="1089685" cy="964499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56" idx="2"/>
            </p:cNvCxnSpPr>
            <p:nvPr/>
          </p:nvCxnSpPr>
          <p:spPr>
            <a:xfrm flipV="1">
              <a:off x="4875030" y="5509767"/>
              <a:ext cx="494809" cy="176796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60167" y="5507521"/>
              <a:ext cx="18417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FF"/>
                  </a:solidFill>
                </a:rPr>
                <a:t>3</a:t>
              </a:r>
              <a:r>
                <a:rPr lang="en-US" sz="2800" dirty="0" smtClean="0">
                  <a:solidFill>
                    <a:srgbClr val="0000FF"/>
                  </a:solidFill>
                </a:rPr>
                <a:t>0% for model testing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56" name="Right Bracket 55"/>
            <p:cNvSpPr/>
            <p:nvPr/>
          </p:nvSpPr>
          <p:spPr>
            <a:xfrm>
              <a:off x="4783016" y="5204313"/>
              <a:ext cx="92014" cy="964500"/>
            </a:xfrm>
            <a:prstGeom prst="rightBracket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00702"/>
              </p:ext>
            </p:extLst>
          </p:nvPr>
        </p:nvGraphicFramePr>
        <p:xfrm>
          <a:off x="7002576" y="1988557"/>
          <a:ext cx="2000745" cy="2010148"/>
        </p:xfrm>
        <a:graphic>
          <a:graphicData uri="http://schemas.openxmlformats.org/drawingml/2006/table">
            <a:tbl>
              <a:tblPr/>
              <a:tblGrid>
                <a:gridCol w="666915"/>
                <a:gridCol w="666915"/>
                <a:gridCol w="666915"/>
              </a:tblGrid>
              <a:tr h="502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temp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spec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2000" b="1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2000" b="1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is-IS" sz="2000" b="1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is-IS" sz="2000" b="1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2000" b="1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2000" b="1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74878"/>
              </p:ext>
            </p:extLst>
          </p:nvPr>
        </p:nvGraphicFramePr>
        <p:xfrm>
          <a:off x="7018654" y="4504693"/>
          <a:ext cx="2000745" cy="1005074"/>
        </p:xfrm>
        <a:graphic>
          <a:graphicData uri="http://schemas.openxmlformats.org/drawingml/2006/table">
            <a:tbl>
              <a:tblPr/>
              <a:tblGrid>
                <a:gridCol w="666915"/>
                <a:gridCol w="666915"/>
                <a:gridCol w="666915"/>
              </a:tblGrid>
              <a:tr h="502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2000" b="1" i="0" u="none" strike="noStrike" baseline="-25000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000" b="1" i="0" u="none" strike="noStrike" baseline="-25000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2000" b="1" i="0" u="none" strike="noStrike" baseline="-25000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000" b="1" i="0" u="none" strike="noStrike" baseline="-25000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is-IS" sz="2000" b="1" i="0" u="none" strike="noStrike" baseline="-25000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is-IS" sz="2000" b="1" i="0" u="none" strike="noStrike" baseline="-25000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is-IS" sz="2000" b="1" i="0" u="none" strike="noStrike" baseline="-25000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is-IS" sz="2000" b="1" i="0" u="none" strike="noStrike" baseline="-25000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3" name="Straight Arrow Connector 62"/>
          <p:cNvCxnSpPr/>
          <p:nvPr/>
        </p:nvCxnSpPr>
        <p:spPr>
          <a:xfrm>
            <a:off x="6629223" y="2739175"/>
            <a:ext cx="389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653007" y="3245225"/>
            <a:ext cx="389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676791" y="3783425"/>
            <a:ext cx="389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700575" y="4787800"/>
            <a:ext cx="389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40436" y="5293850"/>
            <a:ext cx="389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40436" y="181184"/>
            <a:ext cx="226288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Predictive models</a:t>
            </a:r>
            <a:endParaRPr lang="en-US" sz="2800" dirty="0"/>
          </a:p>
        </p:txBody>
      </p:sp>
      <p:sp>
        <p:nvSpPr>
          <p:cNvPr id="69" name="Up Arrow 68"/>
          <p:cNvSpPr/>
          <p:nvPr/>
        </p:nvSpPr>
        <p:spPr>
          <a:xfrm>
            <a:off x="7459896" y="1209645"/>
            <a:ext cx="948565" cy="815806"/>
          </a:xfrm>
          <a:prstGeom prst="up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6525169" y="2131777"/>
            <a:ext cx="1378191" cy="7137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6613146" y="2845501"/>
            <a:ext cx="1321033" cy="570350"/>
          </a:xfrm>
          <a:prstGeom prst="bentConnector3">
            <a:avLst>
              <a:gd name="adj1" fmla="val 993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6555988" y="3343807"/>
            <a:ext cx="1378191" cy="570350"/>
          </a:xfrm>
          <a:prstGeom prst="bentConnector3">
            <a:avLst>
              <a:gd name="adj1" fmla="val 985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 animBg="1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3" y="183788"/>
            <a:ext cx="5053980" cy="3319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6498" y="217024"/>
            <a:ext cx="2090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Temporal features</a:t>
            </a:r>
            <a:endParaRPr lang="en-US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16844" y="4728981"/>
            <a:ext cx="35132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 smtClean="0"/>
              <a:t>Spectral features</a:t>
            </a:r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-546614" y="5313757"/>
            <a:ext cx="4676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0000"/>
                </a:solidFill>
              </a:rPr>
              <a:t>F0</a:t>
            </a:r>
          </a:p>
          <a:p>
            <a:pPr algn="r"/>
            <a:r>
              <a:rPr lang="en-US" sz="2800" dirty="0" smtClean="0">
                <a:solidFill>
                  <a:srgbClr val="FF0000"/>
                </a:solidFill>
              </a:rPr>
              <a:t>Mel-filtered </a:t>
            </a:r>
            <a:r>
              <a:rPr lang="en-US" sz="2800" dirty="0" err="1" smtClean="0">
                <a:solidFill>
                  <a:srgbClr val="FF0000"/>
                </a:solidFill>
              </a:rPr>
              <a:t>cepstral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coeffs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2714" y="1334226"/>
            <a:ext cx="276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Syllable duration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6498" y="1761466"/>
            <a:ext cx="276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Syllable gap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214753" y="1294242"/>
            <a:ext cx="942877" cy="11491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10469" y="4999327"/>
            <a:ext cx="707387" cy="11077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4151" y="6113415"/>
            <a:ext cx="334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Lee, Chou, Han &amp; Huang (2006) </a:t>
            </a:r>
            <a:endParaRPr lang="en-US" dirty="0"/>
          </a:p>
        </p:txBody>
      </p:sp>
      <p:pic>
        <p:nvPicPr>
          <p:cNvPr id="11" name="Picture 10" descr="sp_frame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6" t="22645" r="10969" b="17912"/>
          <a:stretch/>
        </p:blipFill>
        <p:spPr>
          <a:xfrm>
            <a:off x="5214753" y="3394619"/>
            <a:ext cx="3710409" cy="32537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57630" y="6482747"/>
            <a:ext cx="23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(kHz)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423519" y="3509037"/>
            <a:ext cx="3428823" cy="2433049"/>
            <a:chOff x="5372261" y="3504689"/>
            <a:chExt cx="3428823" cy="2433049"/>
          </a:xfrm>
        </p:grpSpPr>
        <p:sp>
          <p:nvSpPr>
            <p:cNvPr id="15" name="Rectangle 14"/>
            <p:cNvSpPr/>
            <p:nvPr/>
          </p:nvSpPr>
          <p:spPr>
            <a:xfrm>
              <a:off x="5372261" y="3520428"/>
              <a:ext cx="1171547" cy="2417310"/>
            </a:xfrm>
            <a:prstGeom prst="rect">
              <a:avLst/>
            </a:prstGeom>
            <a:solidFill>
              <a:srgbClr val="0000FF">
                <a:alpha val="4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43808" y="3520326"/>
              <a:ext cx="1214217" cy="2417310"/>
            </a:xfrm>
            <a:prstGeom prst="rect">
              <a:avLst/>
            </a:prstGeom>
            <a:solidFill>
              <a:srgbClr val="CCFFCC">
                <a:alpha val="4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58025" y="3504689"/>
              <a:ext cx="1043059" cy="2417310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89193" y="3490454"/>
            <a:ext cx="3428822" cy="2442731"/>
            <a:chOff x="5389193" y="3512456"/>
            <a:chExt cx="3428822" cy="2442731"/>
          </a:xfrm>
        </p:grpSpPr>
        <p:sp>
          <p:nvSpPr>
            <p:cNvPr id="20" name="Rectangle 19"/>
            <p:cNvSpPr/>
            <p:nvPr/>
          </p:nvSpPr>
          <p:spPr>
            <a:xfrm>
              <a:off x="5389193" y="3528195"/>
              <a:ext cx="635292" cy="2417310"/>
            </a:xfrm>
            <a:prstGeom prst="rect">
              <a:avLst/>
            </a:prstGeom>
            <a:solidFill>
              <a:srgbClr val="0000FF">
                <a:alpha val="4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24485" y="3537877"/>
              <a:ext cx="1029581" cy="2417310"/>
            </a:xfrm>
            <a:prstGeom prst="rect">
              <a:avLst/>
            </a:prstGeom>
            <a:solidFill>
              <a:srgbClr val="CCFFCC">
                <a:alpha val="4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4066" y="3512456"/>
              <a:ext cx="1763949" cy="2417310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4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gging_proced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7800"/>
            <a:ext cx="7239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4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37778"/>
              </p:ext>
            </p:extLst>
          </p:nvPr>
        </p:nvGraphicFramePr>
        <p:xfrm>
          <a:off x="803868" y="1800402"/>
          <a:ext cx="7807325" cy="3868297"/>
        </p:xfrm>
        <a:graphic>
          <a:graphicData uri="http://schemas.openxmlformats.org/drawingml/2006/table">
            <a:tbl>
              <a:tblPr/>
              <a:tblGrid>
                <a:gridCol w="2459837"/>
                <a:gridCol w="1782496"/>
                <a:gridCol w="1782496"/>
                <a:gridCol w="1782496"/>
              </a:tblGrid>
              <a:tr h="648478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478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Spectral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Both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Bagging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3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62" y="-1682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00FF"/>
                </a:solidFill>
              </a:rPr>
              <a:t>Accuracy across all nights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3484" y="4918952"/>
            <a:ext cx="4565971" cy="610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09077"/>
              </p:ext>
            </p:extLst>
          </p:nvPr>
        </p:nvGraphicFramePr>
        <p:xfrm>
          <a:off x="1221877" y="1256888"/>
          <a:ext cx="6716432" cy="2382693"/>
        </p:xfrm>
        <a:graphic>
          <a:graphicData uri="http://schemas.openxmlformats.org/drawingml/2006/table">
            <a:tbl>
              <a:tblPr/>
              <a:tblGrid>
                <a:gridCol w="1679108"/>
                <a:gridCol w="1679108"/>
                <a:gridCol w="1679108"/>
                <a:gridCol w="1679108"/>
              </a:tblGrid>
              <a:tr h="597757">
                <a:tc rowSpan="2" gridSpan="2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data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94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Night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Night 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75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Training data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Night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97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Night 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8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99.5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71352" y="113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0000FF"/>
                </a:solidFill>
              </a:rPr>
              <a:t>Accuracy between nights</a:t>
            </a:r>
            <a:endParaRPr 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82783"/>
              </p:ext>
            </p:extLst>
          </p:nvPr>
        </p:nvGraphicFramePr>
        <p:xfrm>
          <a:off x="248196" y="4753152"/>
          <a:ext cx="4587774" cy="1680140"/>
        </p:xfrm>
        <a:graphic>
          <a:graphicData uri="http://schemas.openxmlformats.org/drawingml/2006/table">
            <a:tbl>
              <a:tblPr/>
              <a:tblGrid>
                <a:gridCol w="2555925"/>
                <a:gridCol w="2031849"/>
              </a:tblGrid>
              <a:tr h="32827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correct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0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2-syllable chirps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0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2/3-syllable chirps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749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2/3/4-syllable chirps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506" y="4613527"/>
            <a:ext cx="4462465" cy="205760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irpsperIn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4" b="12850"/>
          <a:stretch/>
        </p:blipFill>
        <p:spPr>
          <a:xfrm>
            <a:off x="4787739" y="4598743"/>
            <a:ext cx="1881662" cy="20545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1555" y="4726052"/>
            <a:ext cx="2205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Equal chirps/cricket (28)</a:t>
            </a:r>
          </a:p>
          <a:p>
            <a:endParaRPr lang="en-US" sz="2800" dirty="0" smtClean="0"/>
          </a:p>
          <a:p>
            <a:r>
              <a:rPr lang="en-US" sz="2800" dirty="0" smtClean="0"/>
              <a:t>99% correct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5970" y="4613527"/>
            <a:ext cx="4086966" cy="205760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254</Words>
  <Application>Microsoft Macintosh PowerPoint</Application>
  <PresentationFormat>On-screen Show (4:3)</PresentationFormat>
  <Paragraphs>107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Do differences in acoustic features allow for reliable individual identification of field crickets?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across all nights</vt:lpstr>
      <vt:lpstr>PowerPoint Presentation</vt:lpstr>
      <vt:lpstr>PowerPoint Presentation</vt:lpstr>
      <vt:lpstr>PowerPoint Presentation</vt:lpstr>
    </vt:vector>
  </TitlesOfParts>
  <Company>ian.durbach@uct.ac.za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Durbach</dc:creator>
  <cp:lastModifiedBy>Ian Durbach</cp:lastModifiedBy>
  <cp:revision>44</cp:revision>
  <dcterms:created xsi:type="dcterms:W3CDTF">2017-10-08T12:43:17Z</dcterms:created>
  <dcterms:modified xsi:type="dcterms:W3CDTF">2017-11-21T22:17:34Z</dcterms:modified>
</cp:coreProperties>
</file>