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3" r:id="rId4"/>
    <p:sldId id="278" r:id="rId5"/>
    <p:sldId id="279" r:id="rId6"/>
    <p:sldId id="280" r:id="rId7"/>
    <p:sldId id="281" r:id="rId8"/>
    <p:sldId id="265" r:id="rId9"/>
    <p:sldId id="258" r:id="rId10"/>
    <p:sldId id="266" r:id="rId11"/>
    <p:sldId id="259" r:id="rId12"/>
    <p:sldId id="260" r:id="rId13"/>
    <p:sldId id="261" r:id="rId14"/>
    <p:sldId id="273" r:id="rId15"/>
    <p:sldId id="269" r:id="rId16"/>
    <p:sldId id="270" r:id="rId17"/>
    <p:sldId id="271" r:id="rId18"/>
    <p:sldId id="272" r:id="rId19"/>
    <p:sldId id="282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728"/>
  </p:normalViewPr>
  <p:slideViewPr>
    <p:cSldViewPr snapToGrid="0" snapToObjects="1">
      <p:cViewPr>
        <p:scale>
          <a:sx n="91" d="100"/>
          <a:sy n="91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AC037-695B-7B44-B17A-4BA960B480BA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5828E-5B68-F64B-BFD5-836608330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5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FB80-DE9D-A841-9440-844E84B19391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655A-10DD-D84D-A7BA-D3BF7517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2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FB80-DE9D-A841-9440-844E84B19391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655A-10DD-D84D-A7BA-D3BF7517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FB80-DE9D-A841-9440-844E84B19391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655A-10DD-D84D-A7BA-D3BF7517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FB80-DE9D-A841-9440-844E84B19391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655A-10DD-D84D-A7BA-D3BF7517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6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FB80-DE9D-A841-9440-844E84B19391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655A-10DD-D84D-A7BA-D3BF7517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FB80-DE9D-A841-9440-844E84B19391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655A-10DD-D84D-A7BA-D3BF7517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FB80-DE9D-A841-9440-844E84B19391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655A-10DD-D84D-A7BA-D3BF7517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1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FB80-DE9D-A841-9440-844E84B19391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655A-10DD-D84D-A7BA-D3BF7517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FB80-DE9D-A841-9440-844E84B19391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655A-10DD-D84D-A7BA-D3BF7517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9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FB80-DE9D-A841-9440-844E84B19391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655A-10DD-D84D-A7BA-D3BF7517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4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FB80-DE9D-A841-9440-844E84B19391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655A-10DD-D84D-A7BA-D3BF7517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0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5FB80-DE9D-A841-9440-844E84B19391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4655A-10DD-D84D-A7BA-D3BF7517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3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studio/keras/tree/master/vignettes/examples" TargetMode="External"/><Relationship Id="rId3" Type="http://schemas.openxmlformats.org/officeDocument/2006/relationships/image" Target="../media/image3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0.png"/><Relationship Id="rId3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7999"/>
          </a:xfrm>
        </p:spPr>
        <p:txBody>
          <a:bodyPr anchor="ctr"/>
          <a:lstStyle/>
          <a:p>
            <a:r>
              <a:rPr lang="en-US" dirty="0" smtClean="0"/>
              <a:t>Neural networks: forward and backward passing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8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2708"/>
            <a:ext cx="10515600" cy="5614255"/>
          </a:xfrm>
        </p:spPr>
        <p:txBody>
          <a:bodyPr/>
          <a:lstStyle/>
          <a:p>
            <a:r>
              <a:rPr lang="en-US" dirty="0" smtClean="0"/>
              <a:t>Before proceeding, let’s understand the term “error”.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444952" y="1938364"/>
                <a:ext cx="3211841" cy="3557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𝐸</m:t>
                      </m:r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b="0" i="1" dirty="0" smtClean="0">
                  <a:latin typeface="Cambria Math" charset="0"/>
                </a:endParaRPr>
              </a:p>
              <a:p>
                <a:endParaRPr lang="en-US" sz="3200" b="0" i="1" dirty="0" smtClean="0">
                  <a:latin typeface="Cambria Math" charset="0"/>
                </a:endParaRPr>
              </a:p>
              <a:p>
                <a:endParaRPr lang="en-US" sz="3200" b="0" i="1" dirty="0" smtClean="0">
                  <a:latin typeface="Cambria Math" charset="0"/>
                </a:endParaRPr>
              </a:p>
              <a:p>
                <a:endParaRPr lang="en-US" sz="3200" b="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  <m:sub/>
                      </m:sSub>
                    </m:oMath>
                  </m:oMathPara>
                </a14:m>
                <a:endParaRPr lang="en-US" sz="3200" b="0" dirty="0" smtClean="0"/>
              </a:p>
              <a:p>
                <a:endParaRPr lang="en-US" sz="3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  <m:sub/>
                      </m:sSub>
                    </m:oMath>
                  </m:oMathPara>
                </a14:m>
                <a:endParaRPr lang="en-US" sz="3200" b="0" dirty="0" smtClean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952" y="1938364"/>
                <a:ext cx="3211841" cy="35576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/>
          <p:cNvSpPr/>
          <p:nvPr/>
        </p:nvSpPr>
        <p:spPr>
          <a:xfrm>
            <a:off x="604911" y="1955410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04910" y="4386777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923735" y="1955410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923734" y="4386777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242558" y="1955410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242557" y="4386777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041009" y="2391508"/>
            <a:ext cx="60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041008" y="4828123"/>
            <a:ext cx="60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191018" y="2391508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1       </a:t>
            </a:r>
            <a:r>
              <a:rPr lang="en-US" dirty="0" smtClean="0">
                <a:solidFill>
                  <a:srgbClr val="0070C0"/>
                </a:solidFill>
              </a:rPr>
              <a:t>a1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53502" y="4828123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r>
              <a:rPr lang="en-US" dirty="0"/>
              <a:t>2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a2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58259" y="2377662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r>
              <a:rPr lang="en-US" dirty="0"/>
              <a:t>3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o1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58259" y="4828123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r>
              <a:rPr lang="en-US" dirty="0"/>
              <a:t>4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o2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9" name="Straight Connector 68"/>
          <p:cNvCxnSpPr>
            <a:stCxn id="59" idx="6"/>
            <a:endCxn id="61" idx="2"/>
          </p:cNvCxnSpPr>
          <p:nvPr/>
        </p:nvCxnSpPr>
        <p:spPr>
          <a:xfrm>
            <a:off x="1997612" y="2581422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997611" y="5012789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316435" y="2580863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316434" y="5012789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9" idx="6"/>
            <a:endCxn id="62" idx="2"/>
          </p:cNvCxnSpPr>
          <p:nvPr/>
        </p:nvCxnSpPr>
        <p:spPr>
          <a:xfrm>
            <a:off x="1997612" y="2581422"/>
            <a:ext cx="926122" cy="2431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0" idx="6"/>
            <a:endCxn id="61" idx="2"/>
          </p:cNvCxnSpPr>
          <p:nvPr/>
        </p:nvCxnSpPr>
        <p:spPr>
          <a:xfrm flipV="1">
            <a:off x="1997611" y="2581422"/>
            <a:ext cx="926124" cy="2431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316433" y="2576174"/>
            <a:ext cx="926124" cy="2436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63" idx="2"/>
          </p:cNvCxnSpPr>
          <p:nvPr/>
        </p:nvCxnSpPr>
        <p:spPr>
          <a:xfrm flipV="1">
            <a:off x="4316433" y="2581422"/>
            <a:ext cx="926125" cy="2431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080845" y="2171169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w1                                        w5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080845" y="5045999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w4                                        w8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804767" y="4042733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w3                                        w7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00046" y="2858516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w2                                        w6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1" name="Straight Connector 80"/>
          <p:cNvCxnSpPr>
            <a:stCxn id="61" idx="0"/>
            <a:endCxn id="61" idx="4"/>
          </p:cNvCxnSpPr>
          <p:nvPr/>
        </p:nvCxnSpPr>
        <p:spPr>
          <a:xfrm>
            <a:off x="3620086" y="1955410"/>
            <a:ext cx="0" cy="125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594293" y="4386776"/>
            <a:ext cx="0" cy="125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899048" y="1955410"/>
            <a:ext cx="0" cy="125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938907" y="4386776"/>
            <a:ext cx="0" cy="125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3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01858"/>
                <a:ext cx="10515600" cy="537510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We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adjust each weight one by one</a:t>
                </a:r>
                <a:r>
                  <a:rPr lang="en-US" dirty="0" smtClean="0"/>
                  <a:t>. To do this, we take a weight and ask “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if we change this weight, what other changes will happen to the network?”. 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Or: “if we change the weight, how will the error change?”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r>
                  <a:rPr lang="en-US" dirty="0" smtClean="0"/>
                  <a:t>By answering this question, it will help us get an intuition into the mathematical expression.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Update weight </a:t>
                </a:r>
                <a:r>
                  <a:rPr lang="en-US" i="1" dirty="0" err="1" smtClean="0"/>
                  <a:t>i</a:t>
                </a:r>
                <a:r>
                  <a:rPr lang="en-US" dirty="0" smtClean="0"/>
                  <a:t> like so: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𝜂</m:t>
                    </m:r>
                    <m:f>
                      <m:fPr>
                        <m:ctrlPr>
                          <a:rPr lang="mr-IN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ⅆ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,</a:t>
                </a:r>
              </a:p>
              <a:p>
                <a:pPr marL="0" indent="0" algn="ctr">
                  <a:buNone/>
                </a:pPr>
                <a:r>
                  <a:rPr lang="en-US" dirty="0"/>
                  <a:t>e</a:t>
                </a:r>
                <a:r>
                  <a:rPr lang="en-US" dirty="0" smtClean="0"/>
                  <a:t>rror E, learning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𝜂</m:t>
                    </m:r>
                  </m:oMath>
                </a14:m>
                <a:r>
                  <a:rPr lang="en-US" dirty="0" smtClean="0"/>
                  <a:t> (how drastic of a change will we make)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01858"/>
                <a:ext cx="10515600" cy="5375105"/>
              </a:xfrm>
              <a:blipFill rotWithShape="0">
                <a:blip r:embed="rId2"/>
                <a:stretch>
                  <a:fillRect l="-928" t="-1816" r="-290" b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22994"/>
                <a:ext cx="10515600" cy="627322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0" dirty="0" smtClean="0">
                    <a:ea typeface="Cambria Math" charset="0"/>
                    <a:cs typeface="Cambria Math" charset="0"/>
                  </a:rPr>
                  <a:t>This “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ⅆ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” </m:t>
                    </m:r>
                  </m:oMath>
                </a14:m>
                <a:r>
                  <a:rPr lang="en-US" dirty="0" smtClean="0"/>
                  <a:t>can be read as: what change in network predictive error will we get if we change weight </a:t>
                </a:r>
                <a:r>
                  <a:rPr lang="en-US" i="1" dirty="0" err="1" smtClean="0"/>
                  <a:t>i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All we need to do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find out what computations are affected </a:t>
                </a:r>
                <a:r>
                  <a:rPr lang="en-US" dirty="0" smtClean="0"/>
                  <a:t>once we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change weight </a:t>
                </a:r>
                <a:r>
                  <a:rPr lang="en-US" i="1" dirty="0" err="1" smtClean="0">
                    <a:solidFill>
                      <a:srgbClr val="FF0000"/>
                    </a:solidFill>
                  </a:rPr>
                  <a:t>i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Changing w5 </a:t>
                </a:r>
                <a:r>
                  <a:rPr lang="en-US" dirty="0" smtClean="0"/>
                  <a:t>means that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z3 will change</a:t>
                </a:r>
                <a:r>
                  <a:rPr lang="en-US" dirty="0" smtClean="0"/>
                  <a:t>, consequently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a3 will change</a:t>
                </a:r>
                <a:r>
                  <a:rPr lang="en-US" dirty="0" smtClean="0"/>
                  <a:t>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and so will E</a:t>
                </a:r>
                <a:r>
                  <a:rPr lang="en-US" dirty="0" smtClean="0"/>
                  <a:t>. w5 -&gt; z3 -&gt; o1 -&gt; 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22994"/>
                <a:ext cx="10515600" cy="6273228"/>
              </a:xfrm>
              <a:blipFill rotWithShape="0">
                <a:blip r:embed="rId2"/>
                <a:stretch>
                  <a:fillRect l="-1043" t="-777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/>
          <p:cNvSpPr/>
          <p:nvPr/>
        </p:nvSpPr>
        <p:spPr>
          <a:xfrm>
            <a:off x="4023360" y="1899139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023359" y="4330506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342184" y="1899139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342183" y="4330506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661007" y="1899139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661006" y="4330506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459458" y="2335237"/>
            <a:ext cx="60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459457" y="4771852"/>
            <a:ext cx="60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609467" y="2335237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1       </a:t>
            </a:r>
            <a:r>
              <a:rPr lang="en-US" dirty="0" smtClean="0">
                <a:solidFill>
                  <a:srgbClr val="0070C0"/>
                </a:solidFill>
              </a:rPr>
              <a:t>a1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571951" y="4771852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r>
              <a:rPr lang="en-US" dirty="0"/>
              <a:t>2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a2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876708" y="2321391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r>
              <a:rPr lang="en-US" dirty="0"/>
              <a:t>3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o1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876708" y="4771852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r>
              <a:rPr lang="en-US" dirty="0"/>
              <a:t>4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o2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9" name="Straight Connector 68"/>
          <p:cNvCxnSpPr>
            <a:stCxn id="59" idx="6"/>
            <a:endCxn id="61" idx="2"/>
          </p:cNvCxnSpPr>
          <p:nvPr/>
        </p:nvCxnSpPr>
        <p:spPr>
          <a:xfrm>
            <a:off x="5416061" y="2525151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416060" y="4956518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734884" y="2524592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734883" y="4956518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9" idx="6"/>
            <a:endCxn id="62" idx="2"/>
          </p:cNvCxnSpPr>
          <p:nvPr/>
        </p:nvCxnSpPr>
        <p:spPr>
          <a:xfrm>
            <a:off x="5416061" y="2525151"/>
            <a:ext cx="926122" cy="2431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0" idx="6"/>
            <a:endCxn id="61" idx="2"/>
          </p:cNvCxnSpPr>
          <p:nvPr/>
        </p:nvCxnSpPr>
        <p:spPr>
          <a:xfrm flipV="1">
            <a:off x="5416060" y="2525151"/>
            <a:ext cx="926124" cy="2431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734882" y="2519903"/>
            <a:ext cx="926124" cy="2436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63" idx="2"/>
          </p:cNvCxnSpPr>
          <p:nvPr/>
        </p:nvCxnSpPr>
        <p:spPr>
          <a:xfrm flipV="1">
            <a:off x="7734882" y="2525151"/>
            <a:ext cx="926125" cy="2431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499294" y="2114898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w1                                        w5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99294" y="4989728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w4                                        w8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223216" y="3986462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w3                                        w7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518495" y="2802245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w2                                        w6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1" name="Straight Connector 80"/>
          <p:cNvCxnSpPr>
            <a:stCxn id="61" idx="0"/>
            <a:endCxn id="61" idx="4"/>
          </p:cNvCxnSpPr>
          <p:nvPr/>
        </p:nvCxnSpPr>
        <p:spPr>
          <a:xfrm>
            <a:off x="7038535" y="1899139"/>
            <a:ext cx="0" cy="125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012742" y="4330505"/>
            <a:ext cx="0" cy="125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9317497" y="1899139"/>
            <a:ext cx="0" cy="125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9357356" y="4330505"/>
            <a:ext cx="0" cy="125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3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7410" y="606317"/>
            <a:ext cx="4481731" cy="2263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ripple effect is as follows: w5 -&gt; z3 -&gt; o1 -&gt; 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Analytically, </a:t>
            </a:r>
            <a:r>
              <a:rPr lang="en-US" dirty="0" smtClean="0"/>
              <a:t>this translates to: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7178761" y="2717762"/>
                <a:ext cx="3368743" cy="781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ⅆ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ⅆ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×</m:t>
                    </m:r>
                    <m:f>
                      <m:fPr>
                        <m:ctrlPr>
                          <a:rPr lang="mr-I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ⅆ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×</a:t>
                </a:r>
                <a:r>
                  <a:rPr lang="mr-IN" sz="2800" b="0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ⅆ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761" y="2717762"/>
                <a:ext cx="3368743" cy="781111"/>
              </a:xfrm>
              <a:prstGeom prst="rect">
                <a:avLst/>
              </a:prstGeom>
              <a:blipFill rotWithShape="0">
                <a:blip r:embed="rId2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ontent Placeholder 2"/>
          <p:cNvSpPr txBox="1">
            <a:spLocks/>
          </p:cNvSpPr>
          <p:nvPr/>
        </p:nvSpPr>
        <p:spPr>
          <a:xfrm>
            <a:off x="1112518" y="5444268"/>
            <a:ext cx="9777047" cy="2263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FF0000"/>
                </a:solidFill>
              </a:rPr>
              <a:t>In a computer package, </a:t>
            </a:r>
            <a:r>
              <a:rPr lang="en-US" dirty="0" smtClean="0"/>
              <a:t>these derivatives will be computed automatically for you. In fact, </a:t>
            </a:r>
            <a:r>
              <a:rPr lang="en-US" dirty="0" smtClean="0">
                <a:solidFill>
                  <a:srgbClr val="FF0000"/>
                </a:solidFill>
              </a:rPr>
              <a:t>this entire process is done for you.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18979" y="379120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18978" y="2810487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37803" y="379120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37802" y="2810487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6626" y="379120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256625" y="2810487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055077" y="815218"/>
            <a:ext cx="60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55076" y="3251833"/>
            <a:ext cx="60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205086" y="815218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1       </a:t>
            </a:r>
            <a:r>
              <a:rPr lang="en-US" dirty="0" smtClean="0">
                <a:solidFill>
                  <a:srgbClr val="0070C0"/>
                </a:solidFill>
              </a:rPr>
              <a:t>a1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67570" y="3251833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r>
              <a:rPr lang="en-US" dirty="0"/>
              <a:t>2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a2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72327" y="801372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r>
              <a:rPr lang="en-US" dirty="0"/>
              <a:t>3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o1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72327" y="3251833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r>
              <a:rPr lang="en-US" dirty="0"/>
              <a:t>4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o2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7" name="Straight Connector 46"/>
          <p:cNvCxnSpPr>
            <a:stCxn id="37" idx="6"/>
            <a:endCxn id="39" idx="2"/>
          </p:cNvCxnSpPr>
          <p:nvPr/>
        </p:nvCxnSpPr>
        <p:spPr>
          <a:xfrm>
            <a:off x="2011680" y="1005132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011679" y="3436499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330503" y="1004573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30502" y="3436499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7" idx="6"/>
            <a:endCxn id="40" idx="2"/>
          </p:cNvCxnSpPr>
          <p:nvPr/>
        </p:nvCxnSpPr>
        <p:spPr>
          <a:xfrm>
            <a:off x="2011680" y="1005132"/>
            <a:ext cx="926122" cy="2431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8" idx="6"/>
            <a:endCxn id="39" idx="2"/>
          </p:cNvCxnSpPr>
          <p:nvPr/>
        </p:nvCxnSpPr>
        <p:spPr>
          <a:xfrm flipV="1">
            <a:off x="2011679" y="1005132"/>
            <a:ext cx="926124" cy="2431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330501" y="999884"/>
            <a:ext cx="926124" cy="2436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41" idx="2"/>
          </p:cNvCxnSpPr>
          <p:nvPr/>
        </p:nvCxnSpPr>
        <p:spPr>
          <a:xfrm flipV="1">
            <a:off x="4330501" y="1005132"/>
            <a:ext cx="926125" cy="2431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094913" y="594879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w1                                        w5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94913" y="3469709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w4                                        w8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18835" y="2466443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w3                                        w7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14114" y="1282226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w2                                        w6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9" name="Straight Connector 58"/>
          <p:cNvCxnSpPr>
            <a:stCxn id="39" idx="0"/>
            <a:endCxn id="39" idx="4"/>
          </p:cNvCxnSpPr>
          <p:nvPr/>
        </p:nvCxnSpPr>
        <p:spPr>
          <a:xfrm>
            <a:off x="3634154" y="379120"/>
            <a:ext cx="0" cy="125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608361" y="2810486"/>
            <a:ext cx="0" cy="125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913116" y="379120"/>
            <a:ext cx="0" cy="125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952975" y="2810486"/>
            <a:ext cx="0" cy="125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47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1249" y="2951029"/>
            <a:ext cx="4481731" cy="2263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ripple effect is as follows: w5 -&gt;  o1 -&gt; 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Analytically, </a:t>
            </a:r>
            <a:r>
              <a:rPr lang="en-US" dirty="0" smtClean="0"/>
              <a:t>this translates to: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8200" y="2365938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8199" y="4797305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57024" y="2365938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57023" y="4797305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75847" y="2365938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75846" y="4797305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74298" y="2802036"/>
            <a:ext cx="60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74297" y="5238651"/>
            <a:ext cx="60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59302" y="2816289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a1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27944" y="5271861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a2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78128" y="2802036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o1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12557" y="5251732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o2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230901" y="2991950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230900" y="5423317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49724" y="2991391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49723" y="5423317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30901" y="2991950"/>
            <a:ext cx="926122" cy="2431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230900" y="2991950"/>
            <a:ext cx="926124" cy="2431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49722" y="2986702"/>
            <a:ext cx="926124" cy="2436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549722" y="2991950"/>
            <a:ext cx="926125" cy="2431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14134" y="2581697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w1                                        w5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14134" y="5456527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w4                                        w8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81784" y="4584799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w3                                        w7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14134" y="3196187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w2                                        w6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7322600" y="5062474"/>
                <a:ext cx="2493631" cy="766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ⅆ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ⅆ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×</m:t>
                    </m:r>
                    <m:f>
                      <m:fPr>
                        <m:ctrlPr>
                          <a:rPr lang="mr-I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ⅆ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600" y="5062474"/>
                <a:ext cx="2493631" cy="766428"/>
              </a:xfrm>
              <a:prstGeom prst="rect">
                <a:avLst/>
              </a:prstGeom>
              <a:blipFill rotWithShape="0">
                <a:blip r:embed="rId2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ontent Placeholder 2"/>
          <p:cNvSpPr txBox="1">
            <a:spLocks/>
          </p:cNvSpPr>
          <p:nvPr/>
        </p:nvSpPr>
        <p:spPr>
          <a:xfrm>
            <a:off x="838199" y="506310"/>
            <a:ext cx="9777047" cy="2263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Let’s simplify the problem by </a:t>
            </a:r>
            <a:r>
              <a:rPr lang="en-US" dirty="0" smtClean="0">
                <a:solidFill>
                  <a:srgbClr val="FF0000"/>
                </a:solidFill>
              </a:rPr>
              <a:t>removing the non-linear function </a:t>
            </a:r>
            <a:r>
              <a:rPr lang="en-US" dirty="0" smtClean="0"/>
              <a:t>in layer 2 and 3 and </a:t>
            </a:r>
            <a:r>
              <a:rPr lang="en-US" dirty="0" smtClean="0">
                <a:solidFill>
                  <a:srgbClr val="FF0000"/>
                </a:solidFill>
              </a:rPr>
              <a:t>simply have a linear function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(previously had o1(z3) and o2(z4) where o1 and o2 were non-linear functions) 				                 </a:t>
            </a:r>
            <a:r>
              <a:rPr lang="en-US" u="sng" dirty="0" smtClean="0">
                <a:solidFill>
                  <a:schemeClr val="accent1"/>
                </a:solidFill>
              </a:rPr>
              <a:t>Let’s </a:t>
            </a:r>
            <a:r>
              <a:rPr lang="en-US" u="sng" dirty="0">
                <a:solidFill>
                  <a:schemeClr val="accent1"/>
                </a:solidFill>
              </a:rPr>
              <a:t>update </a:t>
            </a:r>
            <a:r>
              <a:rPr lang="en-US" u="sng" dirty="0" smtClean="0">
                <a:solidFill>
                  <a:schemeClr val="accent1"/>
                </a:solidFill>
              </a:rPr>
              <a:t>w5</a:t>
            </a:r>
            <a:endParaRPr lang="en-US" u="sng" dirty="0">
              <a:solidFill>
                <a:schemeClr val="accent1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0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12295" y="2540742"/>
                <a:ext cx="2493631" cy="766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ⅆ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ⅆ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×</m:t>
                    </m:r>
                    <m:f>
                      <m:fPr>
                        <m:ctrlPr>
                          <a:rPr lang="mr-I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ⅆ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95" y="2540742"/>
                <a:ext cx="2493631" cy="766428"/>
              </a:xfrm>
              <a:prstGeom prst="rect">
                <a:avLst/>
              </a:prstGeom>
              <a:blipFill rotWithShape="0">
                <a:blip r:embed="rId2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 flipH="1">
            <a:off x="7337155" y="2301591"/>
            <a:ext cx="14067" cy="31511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7360013" y="5452754"/>
            <a:ext cx="3026897" cy="23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7365290" y="2540742"/>
            <a:ext cx="3080825" cy="1943927"/>
          </a:xfrm>
          <a:custGeom>
            <a:avLst/>
            <a:gdLst>
              <a:gd name="connsiteX0" fmla="*/ 0 w 3080825"/>
              <a:gd name="connsiteY0" fmla="*/ 1913206 h 1943927"/>
              <a:gd name="connsiteX1" fmla="*/ 576775 w 3080825"/>
              <a:gd name="connsiteY1" fmla="*/ 1913206 h 1943927"/>
              <a:gd name="connsiteX2" fmla="*/ 647114 w 3080825"/>
              <a:gd name="connsiteY2" fmla="*/ 1899138 h 1943927"/>
              <a:gd name="connsiteX3" fmla="*/ 717452 w 3080825"/>
              <a:gd name="connsiteY3" fmla="*/ 1871003 h 1943927"/>
              <a:gd name="connsiteX4" fmla="*/ 801858 w 3080825"/>
              <a:gd name="connsiteY4" fmla="*/ 1842867 h 1943927"/>
              <a:gd name="connsiteX5" fmla="*/ 844062 w 3080825"/>
              <a:gd name="connsiteY5" fmla="*/ 1828800 h 1943927"/>
              <a:gd name="connsiteX6" fmla="*/ 900332 w 3080825"/>
              <a:gd name="connsiteY6" fmla="*/ 1800664 h 1943927"/>
              <a:gd name="connsiteX7" fmla="*/ 984738 w 3080825"/>
              <a:gd name="connsiteY7" fmla="*/ 1772529 h 1943927"/>
              <a:gd name="connsiteX8" fmla="*/ 1111348 w 3080825"/>
              <a:gd name="connsiteY8" fmla="*/ 1702190 h 1943927"/>
              <a:gd name="connsiteX9" fmla="*/ 1153551 w 3080825"/>
              <a:gd name="connsiteY9" fmla="*/ 1688123 h 1943927"/>
              <a:gd name="connsiteX10" fmla="*/ 1237957 w 3080825"/>
              <a:gd name="connsiteY10" fmla="*/ 1631852 h 1943927"/>
              <a:gd name="connsiteX11" fmla="*/ 1294228 w 3080825"/>
              <a:gd name="connsiteY11" fmla="*/ 1589649 h 1943927"/>
              <a:gd name="connsiteX12" fmla="*/ 1364566 w 3080825"/>
              <a:gd name="connsiteY12" fmla="*/ 1547446 h 1943927"/>
              <a:gd name="connsiteX13" fmla="*/ 1392702 w 3080825"/>
              <a:gd name="connsiteY13" fmla="*/ 1519310 h 1943927"/>
              <a:gd name="connsiteX14" fmla="*/ 1434905 w 3080825"/>
              <a:gd name="connsiteY14" fmla="*/ 1491175 h 1943927"/>
              <a:gd name="connsiteX15" fmla="*/ 1561514 w 3080825"/>
              <a:gd name="connsiteY15" fmla="*/ 1392701 h 1943927"/>
              <a:gd name="connsiteX16" fmla="*/ 1617785 w 3080825"/>
              <a:gd name="connsiteY16" fmla="*/ 1350498 h 1943927"/>
              <a:gd name="connsiteX17" fmla="*/ 1674055 w 3080825"/>
              <a:gd name="connsiteY17" fmla="*/ 1294227 h 1943927"/>
              <a:gd name="connsiteX18" fmla="*/ 1716258 w 3080825"/>
              <a:gd name="connsiteY18" fmla="*/ 1280160 h 1943927"/>
              <a:gd name="connsiteX19" fmla="*/ 1800665 w 3080825"/>
              <a:gd name="connsiteY19" fmla="*/ 1209821 h 1943927"/>
              <a:gd name="connsiteX20" fmla="*/ 1842868 w 3080825"/>
              <a:gd name="connsiteY20" fmla="*/ 1167618 h 1943927"/>
              <a:gd name="connsiteX21" fmla="*/ 1885071 w 3080825"/>
              <a:gd name="connsiteY21" fmla="*/ 1139483 h 1943927"/>
              <a:gd name="connsiteX22" fmla="*/ 1969477 w 3080825"/>
              <a:gd name="connsiteY22" fmla="*/ 1055077 h 1943927"/>
              <a:gd name="connsiteX23" fmla="*/ 2011680 w 3080825"/>
              <a:gd name="connsiteY23" fmla="*/ 1012874 h 1943927"/>
              <a:gd name="connsiteX24" fmla="*/ 2096086 w 3080825"/>
              <a:gd name="connsiteY24" fmla="*/ 928467 h 1943927"/>
              <a:gd name="connsiteX25" fmla="*/ 2138289 w 3080825"/>
              <a:gd name="connsiteY25" fmla="*/ 886264 h 1943927"/>
              <a:gd name="connsiteX26" fmla="*/ 2208628 w 3080825"/>
              <a:gd name="connsiteY26" fmla="*/ 801858 h 1943927"/>
              <a:gd name="connsiteX27" fmla="*/ 2250831 w 3080825"/>
              <a:gd name="connsiteY27" fmla="*/ 745587 h 1943927"/>
              <a:gd name="connsiteX28" fmla="*/ 2307102 w 3080825"/>
              <a:gd name="connsiteY28" fmla="*/ 703384 h 1943927"/>
              <a:gd name="connsiteX29" fmla="*/ 2405575 w 3080825"/>
              <a:gd name="connsiteY29" fmla="*/ 618978 h 1943927"/>
              <a:gd name="connsiteX30" fmla="*/ 2489982 w 3080825"/>
              <a:gd name="connsiteY30" fmla="*/ 534572 h 1943927"/>
              <a:gd name="connsiteX31" fmla="*/ 2518117 w 3080825"/>
              <a:gd name="connsiteY31" fmla="*/ 492369 h 1943927"/>
              <a:gd name="connsiteX32" fmla="*/ 2560320 w 3080825"/>
              <a:gd name="connsiteY32" fmla="*/ 464234 h 1943927"/>
              <a:gd name="connsiteX33" fmla="*/ 2644726 w 3080825"/>
              <a:gd name="connsiteY33" fmla="*/ 379827 h 1943927"/>
              <a:gd name="connsiteX34" fmla="*/ 2672862 w 3080825"/>
              <a:gd name="connsiteY34" fmla="*/ 351692 h 1943927"/>
              <a:gd name="connsiteX35" fmla="*/ 2715065 w 3080825"/>
              <a:gd name="connsiteY35" fmla="*/ 323557 h 1943927"/>
              <a:gd name="connsiteX36" fmla="*/ 2743200 w 3080825"/>
              <a:gd name="connsiteY36" fmla="*/ 295421 h 1943927"/>
              <a:gd name="connsiteX37" fmla="*/ 2827606 w 3080825"/>
              <a:gd name="connsiteY37" fmla="*/ 239150 h 1943927"/>
              <a:gd name="connsiteX38" fmla="*/ 2940148 w 3080825"/>
              <a:gd name="connsiteY38" fmla="*/ 140677 h 1943927"/>
              <a:gd name="connsiteX39" fmla="*/ 2968283 w 3080825"/>
              <a:gd name="connsiteY39" fmla="*/ 112541 h 1943927"/>
              <a:gd name="connsiteX40" fmla="*/ 2996418 w 3080825"/>
              <a:gd name="connsiteY40" fmla="*/ 70338 h 1943927"/>
              <a:gd name="connsiteX41" fmla="*/ 3038622 w 3080825"/>
              <a:gd name="connsiteY41" fmla="*/ 42203 h 1943927"/>
              <a:gd name="connsiteX42" fmla="*/ 3066757 w 3080825"/>
              <a:gd name="connsiteY42" fmla="*/ 14067 h 1943927"/>
              <a:gd name="connsiteX43" fmla="*/ 3080825 w 3080825"/>
              <a:gd name="connsiteY43" fmla="*/ 0 h 1943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080825" h="1943927">
                <a:moveTo>
                  <a:pt x="0" y="1913206"/>
                </a:moveTo>
                <a:cubicBezTo>
                  <a:pt x="220493" y="1968330"/>
                  <a:pt x="74294" y="1937134"/>
                  <a:pt x="576775" y="1913206"/>
                </a:cubicBezTo>
                <a:cubicBezTo>
                  <a:pt x="600659" y="1912069"/>
                  <a:pt x="624212" y="1906009"/>
                  <a:pt x="647114" y="1899138"/>
                </a:cubicBezTo>
                <a:cubicBezTo>
                  <a:pt x="671301" y="1891882"/>
                  <a:pt x="693720" y="1879633"/>
                  <a:pt x="717452" y="1871003"/>
                </a:cubicBezTo>
                <a:cubicBezTo>
                  <a:pt x="745324" y="1860868"/>
                  <a:pt x="773723" y="1852245"/>
                  <a:pt x="801858" y="1842867"/>
                </a:cubicBezTo>
                <a:cubicBezTo>
                  <a:pt x="815926" y="1838178"/>
                  <a:pt x="830799" y="1835432"/>
                  <a:pt x="844062" y="1828800"/>
                </a:cubicBezTo>
                <a:cubicBezTo>
                  <a:pt x="862819" y="1819421"/>
                  <a:pt x="880861" y="1808452"/>
                  <a:pt x="900332" y="1800664"/>
                </a:cubicBezTo>
                <a:cubicBezTo>
                  <a:pt x="927868" y="1789649"/>
                  <a:pt x="959307" y="1787787"/>
                  <a:pt x="984738" y="1772529"/>
                </a:cubicBezTo>
                <a:cubicBezTo>
                  <a:pt x="1029196" y="1745855"/>
                  <a:pt x="1064263" y="1722369"/>
                  <a:pt x="1111348" y="1702190"/>
                </a:cubicBezTo>
                <a:cubicBezTo>
                  <a:pt x="1124978" y="1696349"/>
                  <a:pt x="1139483" y="1692812"/>
                  <a:pt x="1153551" y="1688123"/>
                </a:cubicBezTo>
                <a:cubicBezTo>
                  <a:pt x="1181686" y="1669366"/>
                  <a:pt x="1210905" y="1652141"/>
                  <a:pt x="1237957" y="1631852"/>
                </a:cubicBezTo>
                <a:cubicBezTo>
                  <a:pt x="1256714" y="1617784"/>
                  <a:pt x="1274720" y="1602655"/>
                  <a:pt x="1294228" y="1589649"/>
                </a:cubicBezTo>
                <a:cubicBezTo>
                  <a:pt x="1316978" y="1574482"/>
                  <a:pt x="1342317" y="1563339"/>
                  <a:pt x="1364566" y="1547446"/>
                </a:cubicBezTo>
                <a:cubicBezTo>
                  <a:pt x="1375359" y="1539737"/>
                  <a:pt x="1382345" y="1527596"/>
                  <a:pt x="1392702" y="1519310"/>
                </a:cubicBezTo>
                <a:cubicBezTo>
                  <a:pt x="1405904" y="1508748"/>
                  <a:pt x="1421379" y="1501319"/>
                  <a:pt x="1434905" y="1491175"/>
                </a:cubicBezTo>
                <a:cubicBezTo>
                  <a:pt x="1477677" y="1459096"/>
                  <a:pt x="1519136" y="1425299"/>
                  <a:pt x="1561514" y="1392701"/>
                </a:cubicBezTo>
                <a:cubicBezTo>
                  <a:pt x="1580098" y="1378406"/>
                  <a:pt x="1601206" y="1367077"/>
                  <a:pt x="1617785" y="1350498"/>
                </a:cubicBezTo>
                <a:cubicBezTo>
                  <a:pt x="1636542" y="1331741"/>
                  <a:pt x="1652470" y="1309645"/>
                  <a:pt x="1674055" y="1294227"/>
                </a:cubicBezTo>
                <a:cubicBezTo>
                  <a:pt x="1686121" y="1285608"/>
                  <a:pt x="1702190" y="1284849"/>
                  <a:pt x="1716258" y="1280160"/>
                </a:cubicBezTo>
                <a:cubicBezTo>
                  <a:pt x="1789349" y="1207069"/>
                  <a:pt x="1683622" y="1310143"/>
                  <a:pt x="1800665" y="1209821"/>
                </a:cubicBezTo>
                <a:cubicBezTo>
                  <a:pt x="1815770" y="1196874"/>
                  <a:pt x="1827584" y="1180354"/>
                  <a:pt x="1842868" y="1167618"/>
                </a:cubicBezTo>
                <a:cubicBezTo>
                  <a:pt x="1855856" y="1156794"/>
                  <a:pt x="1872434" y="1150715"/>
                  <a:pt x="1885071" y="1139483"/>
                </a:cubicBezTo>
                <a:cubicBezTo>
                  <a:pt x="1914810" y="1113048"/>
                  <a:pt x="1941342" y="1083212"/>
                  <a:pt x="1969477" y="1055077"/>
                </a:cubicBezTo>
                <a:lnTo>
                  <a:pt x="2011680" y="1012874"/>
                </a:lnTo>
                <a:lnTo>
                  <a:pt x="2096086" y="928467"/>
                </a:lnTo>
                <a:cubicBezTo>
                  <a:pt x="2110154" y="914399"/>
                  <a:pt x="2129392" y="904058"/>
                  <a:pt x="2138289" y="886264"/>
                </a:cubicBezTo>
                <a:cubicBezTo>
                  <a:pt x="2198651" y="765545"/>
                  <a:pt x="2129091" y="881396"/>
                  <a:pt x="2208628" y="801858"/>
                </a:cubicBezTo>
                <a:cubicBezTo>
                  <a:pt x="2225207" y="785279"/>
                  <a:pt x="2234252" y="762166"/>
                  <a:pt x="2250831" y="745587"/>
                </a:cubicBezTo>
                <a:cubicBezTo>
                  <a:pt x="2267410" y="729008"/>
                  <a:pt x="2289457" y="718823"/>
                  <a:pt x="2307102" y="703384"/>
                </a:cubicBezTo>
                <a:cubicBezTo>
                  <a:pt x="2416267" y="607865"/>
                  <a:pt x="2315206" y="679225"/>
                  <a:pt x="2405575" y="618978"/>
                </a:cubicBezTo>
                <a:cubicBezTo>
                  <a:pt x="2471885" y="519516"/>
                  <a:pt x="2385284" y="639270"/>
                  <a:pt x="2489982" y="534572"/>
                </a:cubicBezTo>
                <a:cubicBezTo>
                  <a:pt x="2501937" y="522617"/>
                  <a:pt x="2506162" y="504324"/>
                  <a:pt x="2518117" y="492369"/>
                </a:cubicBezTo>
                <a:cubicBezTo>
                  <a:pt x="2530072" y="480414"/>
                  <a:pt x="2547683" y="475467"/>
                  <a:pt x="2560320" y="464234"/>
                </a:cubicBezTo>
                <a:cubicBezTo>
                  <a:pt x="2590059" y="437799"/>
                  <a:pt x="2616590" y="407963"/>
                  <a:pt x="2644726" y="379827"/>
                </a:cubicBezTo>
                <a:cubicBezTo>
                  <a:pt x="2654105" y="370448"/>
                  <a:pt x="2661826" y="359049"/>
                  <a:pt x="2672862" y="351692"/>
                </a:cubicBezTo>
                <a:cubicBezTo>
                  <a:pt x="2686930" y="342314"/>
                  <a:pt x="2701863" y="334119"/>
                  <a:pt x="2715065" y="323557"/>
                </a:cubicBezTo>
                <a:cubicBezTo>
                  <a:pt x="2725422" y="315271"/>
                  <a:pt x="2732589" y="303379"/>
                  <a:pt x="2743200" y="295421"/>
                </a:cubicBezTo>
                <a:cubicBezTo>
                  <a:pt x="2770251" y="275132"/>
                  <a:pt x="2827606" y="239150"/>
                  <a:pt x="2827606" y="239150"/>
                </a:cubicBezTo>
                <a:cubicBezTo>
                  <a:pt x="2907333" y="119562"/>
                  <a:pt x="2776007" y="304824"/>
                  <a:pt x="2940148" y="140677"/>
                </a:cubicBezTo>
                <a:cubicBezTo>
                  <a:pt x="2949526" y="131298"/>
                  <a:pt x="2959998" y="122898"/>
                  <a:pt x="2968283" y="112541"/>
                </a:cubicBezTo>
                <a:cubicBezTo>
                  <a:pt x="2978845" y="99339"/>
                  <a:pt x="2984463" y="82293"/>
                  <a:pt x="2996418" y="70338"/>
                </a:cubicBezTo>
                <a:cubicBezTo>
                  <a:pt x="3008373" y="58383"/>
                  <a:pt x="3025419" y="52765"/>
                  <a:pt x="3038622" y="42203"/>
                </a:cubicBezTo>
                <a:cubicBezTo>
                  <a:pt x="3048979" y="33918"/>
                  <a:pt x="3057378" y="23446"/>
                  <a:pt x="3066757" y="14067"/>
                </a:cubicBezTo>
                <a:lnTo>
                  <a:pt x="3080825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endCxn id="37" idx="15"/>
          </p:cNvCxnSpPr>
          <p:nvPr/>
        </p:nvCxnSpPr>
        <p:spPr>
          <a:xfrm flipV="1">
            <a:off x="8905702" y="3933443"/>
            <a:ext cx="21102" cy="1519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>
          <a:xfrm>
            <a:off x="512295" y="660243"/>
            <a:ext cx="4697432" cy="2263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The ripple effect is as follows: w5 -&gt; o1 -&gt; E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FF0000"/>
                </a:solidFill>
              </a:rPr>
              <a:t>Numerically, </a:t>
            </a:r>
            <a:r>
              <a:rPr lang="en-US" dirty="0" smtClean="0"/>
              <a:t>this translates to: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770184" y="5573558"/>
                <a:ext cx="15824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+0.001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184" y="5573558"/>
                <a:ext cx="158242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931" t="-143478" r="-3475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/>
          <p:cNvCxnSpPr>
            <a:endCxn id="37" idx="28"/>
          </p:cNvCxnSpPr>
          <p:nvPr/>
        </p:nvCxnSpPr>
        <p:spPr>
          <a:xfrm flipV="1">
            <a:off x="9646306" y="3244126"/>
            <a:ext cx="26086" cy="2207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7360013" y="910712"/>
                <a:ext cx="3456587" cy="763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0" dirty="0" smtClean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What does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ⅆ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 mean?</a:t>
                </a: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013" y="910712"/>
                <a:ext cx="3456587" cy="763992"/>
              </a:xfrm>
              <a:prstGeom prst="rect">
                <a:avLst/>
              </a:prstGeom>
              <a:blipFill rotWithShape="0">
                <a:blip r:embed="rId4"/>
                <a:stretch>
                  <a:fillRect l="-3527" r="-2646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563431" y="3792598"/>
                <a:ext cx="6167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𝐸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431" y="3792598"/>
                <a:ext cx="61670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921" t="-2174" r="-1386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836694" y="3110359"/>
                <a:ext cx="1453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𝐸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+0.001)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694" y="3110359"/>
                <a:ext cx="145347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347" t="-2174" r="-543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>
            <a:endCxn id="37" idx="15"/>
          </p:cNvCxnSpPr>
          <p:nvPr/>
        </p:nvCxnSpPr>
        <p:spPr>
          <a:xfrm>
            <a:off x="7360013" y="3931098"/>
            <a:ext cx="1566791" cy="2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37" idx="28"/>
          </p:cNvCxnSpPr>
          <p:nvPr/>
        </p:nvCxnSpPr>
        <p:spPr>
          <a:xfrm>
            <a:off x="7398208" y="3228683"/>
            <a:ext cx="2274184" cy="1544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512295" y="4484669"/>
                <a:ext cx="3715441" cy="782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ⅆ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mr-I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den>
                    </m:f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f>
                      <m:fPr>
                        <m:ctrlPr>
                          <a:rPr lang="mr-I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Δ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− 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95" y="4484669"/>
                <a:ext cx="3715441" cy="782330"/>
              </a:xfrm>
              <a:prstGeom prst="rect">
                <a:avLst/>
              </a:prstGeom>
              <a:blipFill rotWithShape="0">
                <a:blip r:embed="rId7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12295" y="5573558"/>
                <a:ext cx="4683462" cy="7342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For example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f>
                      <m:fPr>
                        <m:ctrlPr>
                          <a:rPr lang="mr-I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+0.001</m:t>
                            </m:r>
                          </m:e>
                        </m:d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− 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0.001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95" y="5573558"/>
                <a:ext cx="4683462" cy="734240"/>
              </a:xfrm>
              <a:prstGeom prst="rect">
                <a:avLst/>
              </a:prstGeom>
              <a:blipFill rotWithShape="0">
                <a:blip r:embed="rId8"/>
                <a:stretch>
                  <a:fillRect l="-2604" b="-10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ounded Rectangle 54"/>
          <p:cNvSpPr/>
          <p:nvPr/>
        </p:nvSpPr>
        <p:spPr>
          <a:xfrm>
            <a:off x="323557" y="3512705"/>
            <a:ext cx="5331655" cy="30006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/>
          <p:cNvSpPr txBox="1">
            <a:spLocks/>
          </p:cNvSpPr>
          <p:nvPr/>
        </p:nvSpPr>
        <p:spPr>
          <a:xfrm>
            <a:off x="520852" y="3759294"/>
            <a:ext cx="4697432" cy="415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Let’s </a:t>
            </a:r>
            <a:r>
              <a:rPr lang="en-US" smtClean="0"/>
              <a:t>recap derivatives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4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095204" y="479241"/>
                <a:ext cx="2493631" cy="766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ⅆ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ⅆ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×</m:t>
                    </m:r>
                    <m:f>
                      <m:fPr>
                        <m:ctrlPr>
                          <a:rPr lang="mr-I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ⅆ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204" y="479241"/>
                <a:ext cx="2493631" cy="766428"/>
              </a:xfrm>
              <a:prstGeom prst="rect">
                <a:avLst/>
              </a:prstGeom>
              <a:blipFill rotWithShape="0"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31302" y="1627640"/>
                <a:ext cx="4157035" cy="998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ⅆ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+0.01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0.01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302" y="1627640"/>
                <a:ext cx="4157035" cy="9989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60512" y="625018"/>
            <a:ext cx="398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want to compute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60511" y="1865526"/>
            <a:ext cx="398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Let’s solve the first term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781030" y="3209283"/>
            <a:ext cx="593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already know what E is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092066" y="2554945"/>
                <a:ext cx="2991460" cy="1820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b="0" i="1" dirty="0" smtClean="0">
                  <a:latin typeface="Cambria Math" charset="0"/>
                </a:endParaRPr>
              </a:p>
              <a:p>
                <a:endParaRPr lang="en-US" sz="2800" b="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  <m:sub/>
                      </m:sSub>
                    </m:oMath>
                  </m:oMathPara>
                </a14:m>
                <a:endParaRPr lang="en-US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  <m:sub/>
                      </m:sSub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066" y="2554945"/>
                <a:ext cx="2991460" cy="18202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32112" y="5080047"/>
                <a:ext cx="43165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+0.01−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112" y="5080047"/>
                <a:ext cx="4316566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60511" y="5080047"/>
                <a:ext cx="32716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+0.01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11" y="5080047"/>
                <a:ext cx="3271601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60510" y="5784907"/>
            <a:ext cx="398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Let’s do this step in Exce</a:t>
            </a:r>
            <a:r>
              <a:rPr lang="en-US" sz="28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154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095204" y="479241"/>
                <a:ext cx="2493631" cy="766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ⅆ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ⅆ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×</m:t>
                    </m:r>
                    <m:f>
                      <m:fPr>
                        <m:ctrlPr>
                          <a:rPr lang="mr-I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ⅆ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204" y="479241"/>
                <a:ext cx="2493631" cy="766428"/>
              </a:xfrm>
              <a:prstGeom prst="rect">
                <a:avLst/>
              </a:prstGeom>
              <a:blipFill rotWithShape="0"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051806" y="1627640"/>
                <a:ext cx="4370492" cy="1001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+0.01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0.01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806" y="1627640"/>
                <a:ext cx="4370492" cy="10016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60512" y="625018"/>
            <a:ext cx="398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want to compute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60511" y="1865526"/>
            <a:ext cx="4671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Let’s solve the second term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60510" y="5784907"/>
            <a:ext cx="398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Let’s do this step in Exce</a:t>
            </a:r>
            <a:r>
              <a:rPr lang="en-US" sz="28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464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095204" y="479241"/>
                <a:ext cx="2493631" cy="766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ⅆ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ⅆ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×</m:t>
                    </m:r>
                    <m:f>
                      <m:fPr>
                        <m:ctrlPr>
                          <a:rPr lang="mr-I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ⅆ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204" y="479241"/>
                <a:ext cx="2493631" cy="766428"/>
              </a:xfrm>
              <a:prstGeom prst="rect">
                <a:avLst/>
              </a:prstGeom>
              <a:blipFill rotWithShape="0"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60512" y="625018"/>
            <a:ext cx="398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want to compute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790321" y="600845"/>
            <a:ext cx="4671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and can now do this in Excel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68902" y="2105258"/>
                <a:ext cx="2948499" cy="781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5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′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</a:rPr>
                      <m:t>−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𝜂</m:t>
                    </m:r>
                    <m:f>
                      <m:fPr>
                        <m:ctrlPr>
                          <a:rPr lang="mr-IN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ⅆ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 smtClean="0"/>
                  <a:t>,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902" y="2105258"/>
                <a:ext cx="2948499" cy="781111"/>
              </a:xfrm>
              <a:prstGeom prst="rect">
                <a:avLst/>
              </a:prstGeom>
              <a:blipFill rotWithShape="0">
                <a:blip r:embed="rId3"/>
                <a:stretch>
                  <a:fillRect r="-2479"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60511" y="2012734"/>
            <a:ext cx="39811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final step is to update the weight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60511" y="4821478"/>
            <a:ext cx="85819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Effects on learning rate?</a:t>
            </a:r>
          </a:p>
          <a:p>
            <a:endParaRPr lang="en-US" sz="2800" dirty="0"/>
          </a:p>
          <a:p>
            <a:r>
              <a:rPr lang="en-US" sz="2800" dirty="0" smtClean="0">
                <a:solidFill>
                  <a:srgbClr val="FF0000"/>
                </a:solidFill>
              </a:rPr>
              <a:t>Another example?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7666" y="3605952"/>
            <a:ext cx="8581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Let’s do this final step in Excel.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24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550" y="609600"/>
            <a:ext cx="61849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0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Pass (linear)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793502" y="2882596"/>
                <a:ext cx="3319435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b="0" dirty="0" smtClean="0"/>
              </a:p>
              <a:p>
                <a:endParaRPr lang="en-US" sz="3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b="0" dirty="0" smtClean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502" y="2882596"/>
                <a:ext cx="3319435" cy="14773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7812703" y="5594675"/>
            <a:ext cx="3094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Let’s do this in Excel</a:t>
            </a:r>
            <a:endParaRPr lang="en-US" sz="2800" dirty="0"/>
          </a:p>
        </p:txBody>
      </p:sp>
      <p:sp>
        <p:nvSpPr>
          <p:cNvPr id="67" name="Oval 66"/>
          <p:cNvSpPr/>
          <p:nvPr/>
        </p:nvSpPr>
        <p:spPr>
          <a:xfrm>
            <a:off x="838200" y="2365938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38199" y="4797305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157024" y="2365938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157023" y="4797305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475847" y="2365938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475846" y="4797305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274298" y="2802036"/>
            <a:ext cx="60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274297" y="5238651"/>
            <a:ext cx="60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259302" y="2816289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a1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27944" y="5271861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a2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578128" y="2802036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o1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12557" y="5251732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o2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2230901" y="2991950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230900" y="5423317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549724" y="2991391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49723" y="5423317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233467" y="3144963"/>
            <a:ext cx="926122" cy="2431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2230900" y="2991950"/>
            <a:ext cx="926124" cy="2431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549722" y="2986702"/>
            <a:ext cx="926124" cy="2436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549722" y="2991950"/>
            <a:ext cx="926125" cy="2431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314134" y="2581697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w1                                        w5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314134" y="5456527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w4                                        w8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955407" y="3392374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w3                                        w7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977394" y="4645850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w2                                        w6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3635323" y="1449406"/>
            <a:ext cx="436099" cy="689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7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8302"/>
            <a:ext cx="10515600" cy="56986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Finally, here is how to </a:t>
            </a:r>
            <a:r>
              <a:rPr lang="en-US" dirty="0" smtClean="0">
                <a:solidFill>
                  <a:srgbClr val="FF0000"/>
                </a:solidFill>
              </a:rPr>
              <a:t>update the weights in the earlier layers</a:t>
            </a:r>
            <a:r>
              <a:rPr lang="en-US" dirty="0" smtClean="0"/>
              <a:t> in the network.</a:t>
            </a:r>
          </a:p>
          <a:p>
            <a:pPr marL="0" indent="0">
              <a:buNone/>
            </a:pPr>
            <a:r>
              <a:rPr lang="en-US" dirty="0" smtClean="0"/>
              <a:t>Like before:                                                  </a:t>
            </a:r>
            <a:r>
              <a:rPr lang="en-US" u="sng" dirty="0" smtClean="0">
                <a:solidFill>
                  <a:schemeClr val="accent1"/>
                </a:solidFill>
              </a:rPr>
              <a:t>Let’s update w1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61126" y="1083790"/>
                <a:ext cx="298132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  <m:f>
                        <m:fPr>
                          <m:ctrlPr>
                            <a:rPr lang="mr-IN" sz="28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28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ⅆ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126" y="1083790"/>
                <a:ext cx="2981329" cy="9808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963723" y="4072679"/>
                <a:ext cx="2617704" cy="7931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ⅆ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num>
                      <m:den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ⅆ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𝐸</m:t>
                            </m:r>
                          </m:e>
                          <m:sub/>
                        </m:sSub>
                      </m:num>
                      <m:den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 ×</m:t>
                    </m:r>
                    <m:f>
                      <m:fPr>
                        <m:ctrlPr>
                          <a:rPr lang="mr-I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ⅆ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723" y="4072679"/>
                <a:ext cx="2617704" cy="7931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671382" y="2617810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71381" y="5049177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990206" y="2617810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990205" y="5049177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309029" y="2617810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9028" y="5049177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107480" y="3053908"/>
            <a:ext cx="60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07479" y="5490523"/>
            <a:ext cx="60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92484" y="3068161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a1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61126" y="5523733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a2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11310" y="3053908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o1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45739" y="5503604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o2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2064083" y="3243822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064082" y="5675189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382906" y="3243263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382905" y="5675189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064083" y="3243822"/>
            <a:ext cx="926122" cy="2431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064082" y="3243822"/>
            <a:ext cx="926124" cy="2431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382904" y="3238574"/>
            <a:ext cx="926124" cy="2436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382904" y="3243822"/>
            <a:ext cx="926125" cy="2431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47316" y="2833569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w1                                        w5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47316" y="5708399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w4                                        w8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14966" y="4836671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w3                                        w7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47316" y="3448059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w2                                        w6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7149204" y="2440616"/>
            <a:ext cx="4481731" cy="1425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The ripple effect is as follows: w1 -&gt;  a1 -&gt; E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3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8302"/>
            <a:ext cx="10515600" cy="569866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10341" y="478302"/>
                <a:ext cx="2617704" cy="7931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ⅆ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num>
                      <m:den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ⅆ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𝐸</m:t>
                            </m:r>
                          </m:e>
                          <m:sub/>
                        </m:sSub>
                      </m:num>
                      <m:den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 ×</m:t>
                    </m:r>
                    <m:f>
                      <m:fPr>
                        <m:ctrlPr>
                          <a:rPr lang="mr-I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ⅆ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41" y="478302"/>
                <a:ext cx="2617704" cy="7931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Content Placeholder 2"/>
          <p:cNvSpPr txBox="1">
            <a:spLocks/>
          </p:cNvSpPr>
          <p:nvPr/>
        </p:nvSpPr>
        <p:spPr>
          <a:xfrm>
            <a:off x="6978400" y="529746"/>
            <a:ext cx="4481731" cy="1425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The ripple effect is as follows: w1 -&gt;  a1 -&gt; E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116146" y="1563339"/>
                <a:ext cx="41592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Remember: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 charset="0"/>
                      </a:rPr>
                      <m:t>𝐸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𝑜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FF0000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𝑜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146" y="1563339"/>
                <a:ext cx="4159216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293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610341" y="2343535"/>
                <a:ext cx="2856103" cy="7877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ⅆ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num>
                      <m:den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ⅆ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𝑜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b/>
                        </m:sSub>
                      </m:num>
                      <m:den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f>
                      <m:fPr>
                        <m:ctrlPr>
                          <a:rPr lang="mr-I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ⅆ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41" y="2343535"/>
                <a:ext cx="2856103" cy="787716"/>
              </a:xfrm>
              <a:prstGeom prst="rect">
                <a:avLst/>
              </a:prstGeom>
              <a:blipFill rotWithShape="0"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957904" y="1271468"/>
            <a:ext cx="961289" cy="982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1786597" y="3205326"/>
            <a:ext cx="116886" cy="7331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50457" y="4254337"/>
                <a:ext cx="2222916" cy="10006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80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28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𝑜</m:t>
                                  </m:r>
                                  <m:r>
                                    <a:rPr lang="en-US" sz="2800" i="1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b/>
                          </m:sSub>
                        </m:num>
                        <m:den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f>
                        <m:fPr>
                          <m:ctrlPr>
                            <a:rPr lang="mr-I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57" y="4254337"/>
                <a:ext cx="2222916" cy="100065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3158271" y="4277612"/>
                <a:ext cx="266847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</a:rPr>
                  <a:t>Remember: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o</m:t>
                        </m:r>
                      </m:e>
                      <m:sub>
                        <m: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w</m:t>
                        </m:r>
                      </m:e>
                      <m:sub>
                        <m: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a</m:t>
                        </m:r>
                      </m:e>
                      <m:sub>
                        <m: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w</m:t>
                        </m:r>
                      </m:e>
                      <m:sub>
                        <m: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a</m:t>
                        </m:r>
                      </m:e>
                      <m:sub>
                        <m: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271" y="4277612"/>
                <a:ext cx="2668477" cy="954107"/>
              </a:xfrm>
              <a:prstGeom prst="rect">
                <a:avLst/>
              </a:prstGeom>
              <a:blipFill rotWithShape="0">
                <a:blip r:embed="rId6"/>
                <a:stretch>
                  <a:fillRect l="-4566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/>
          <p:cNvSpPr/>
          <p:nvPr/>
        </p:nvSpPr>
        <p:spPr>
          <a:xfrm>
            <a:off x="6660260" y="1673632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660259" y="4104999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979083" y="1673632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8052958" y="2299644"/>
            <a:ext cx="926125" cy="2431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817370" y="1889391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                          w5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85020" y="3892493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                            w7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786169" y="2104105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a1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104995" y="2089852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o1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8066330" y="2305287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759427" y="4559426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a2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2773373" y="5723578"/>
                <a:ext cx="1757212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w</m:t>
                          </m:r>
                        </m:e>
                        <m:sub>
                          <m:r>
                            <a:rPr lang="en-US" sz="2800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373" y="5723578"/>
                <a:ext cx="1757212" cy="98084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/>
          <p:nvPr/>
        </p:nvCxnSpPr>
        <p:spPr>
          <a:xfrm>
            <a:off x="2449778" y="5357023"/>
            <a:ext cx="323595" cy="3665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08053" y="6024448"/>
            <a:ext cx="42118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Let’s do </a:t>
            </a:r>
            <a:r>
              <a:rPr lang="en-US" sz="2800" dirty="0" smtClean="0"/>
              <a:t>these steps </a:t>
            </a:r>
            <a:r>
              <a:rPr lang="en-US" sz="2800" dirty="0"/>
              <a:t>in Excel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4644501" y="5855326"/>
                <a:ext cx="2558457" cy="763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</a:rPr>
                  <a:t>(similar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8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sz="28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ⅆ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 )</a:t>
                </a: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501" y="5855326"/>
                <a:ext cx="2558457" cy="763992"/>
              </a:xfrm>
              <a:prstGeom prst="rect">
                <a:avLst/>
              </a:prstGeom>
              <a:blipFill rotWithShape="0">
                <a:blip r:embed="rId8"/>
                <a:stretch>
                  <a:fillRect l="-5000" r="-381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10385156" y="2315254"/>
            <a:ext cx="607627" cy="1236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1079078" y="3283705"/>
                <a:ext cx="7925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𝑜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078" y="3283705"/>
                <a:ext cx="792589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2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Keras</a:t>
            </a:r>
            <a:r>
              <a:rPr lang="en-US" dirty="0" smtClean="0"/>
              <a:t> is a platform that allows you to easily create neural network models. It is possible to interface between </a:t>
            </a:r>
            <a:r>
              <a:rPr lang="en-US" dirty="0" err="1" smtClean="0"/>
              <a:t>Keras</a:t>
            </a:r>
            <a:r>
              <a:rPr lang="en-US" dirty="0" smtClean="0"/>
              <a:t> and R.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</a:t>
            </a:r>
            <a:r>
              <a:rPr lang="en-US" dirty="0" smtClean="0">
                <a:solidFill>
                  <a:srgbClr val="FF0000"/>
                </a:solidFill>
              </a:rPr>
              <a:t>define a sequential model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 smtClean="0">
                <a:solidFill>
                  <a:srgbClr val="FF0000"/>
                </a:solidFill>
              </a:rPr>
              <a:t>a neural network architecture </a:t>
            </a:r>
            <a:r>
              <a:rPr lang="en-US" dirty="0" smtClean="0"/>
              <a:t>(number of layers, type of layer </a:t>
            </a:r>
            <a:r>
              <a:rPr lang="en-US" dirty="0" err="1" smtClean="0"/>
              <a:t>etc</a:t>
            </a:r>
            <a:r>
              <a:rPr lang="mr-IN" dirty="0" smtClean="0"/>
              <a:t>…</a:t>
            </a:r>
            <a:r>
              <a:rPr lang="en-US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</a:t>
            </a:r>
            <a:r>
              <a:rPr lang="en-US" dirty="0" smtClean="0">
                <a:solidFill>
                  <a:srgbClr val="FF0000"/>
                </a:solidFill>
              </a:rPr>
              <a:t>a loss function </a:t>
            </a:r>
            <a:r>
              <a:rPr lang="en-US" dirty="0" smtClean="0"/>
              <a:t>(so that the network knows if it’s doing a good job)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Finally, </a:t>
            </a:r>
            <a:r>
              <a:rPr lang="en-US" dirty="0" smtClean="0">
                <a:solidFill>
                  <a:srgbClr val="FF0000"/>
                </a:solidFill>
              </a:rPr>
              <a:t>train</a:t>
            </a:r>
            <a:r>
              <a:rPr lang="en-US" dirty="0" smtClean="0"/>
              <a:t> the model, </a:t>
            </a:r>
            <a:r>
              <a:rPr lang="en-US" dirty="0" smtClean="0">
                <a:solidFill>
                  <a:srgbClr val="FF0000"/>
                </a:solidFill>
              </a:rPr>
              <a:t>validate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test</a:t>
            </a:r>
            <a:r>
              <a:rPr lang="en-US" dirty="0" smtClean="0"/>
              <a:t> on new data.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3964"/>
            <a:ext cx="4254305" cy="123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5479"/>
            <a:ext cx="10515600" cy="5712729"/>
          </a:xfrm>
        </p:spPr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Keras</a:t>
            </a:r>
            <a:r>
              <a:rPr lang="en-US" dirty="0" smtClean="0">
                <a:solidFill>
                  <a:srgbClr val="FF0000"/>
                </a:solidFill>
              </a:rPr>
              <a:t> can use a CPU or GPU </a:t>
            </a:r>
            <a:r>
              <a:rPr lang="en-US" dirty="0" smtClean="0"/>
              <a:t>(faster execution).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To use </a:t>
            </a:r>
            <a:r>
              <a:rPr lang="en-US" dirty="0" err="1" smtClean="0"/>
              <a:t>Keras</a:t>
            </a:r>
            <a:r>
              <a:rPr lang="en-US" dirty="0" smtClean="0"/>
              <a:t> in R, </a:t>
            </a:r>
            <a:r>
              <a:rPr lang="en-US" dirty="0" smtClean="0">
                <a:solidFill>
                  <a:srgbClr val="FF0000"/>
                </a:solidFill>
              </a:rPr>
              <a:t>import this</a:t>
            </a:r>
            <a:r>
              <a:rPr lang="en-US" dirty="0" smtClean="0"/>
              <a:t>: </a:t>
            </a:r>
            <a:r>
              <a:rPr lang="en-US" dirty="0"/>
              <a:t>library(</a:t>
            </a:r>
            <a:r>
              <a:rPr lang="en-US" dirty="0" err="1"/>
              <a:t>keras</a:t>
            </a:r>
            <a:r>
              <a:rPr lang="en-US" dirty="0" smtClean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M</a:t>
            </a:r>
            <a:r>
              <a:rPr lang="en-US" dirty="0" smtClean="0"/>
              <a:t>odel is </a:t>
            </a:r>
            <a:r>
              <a:rPr lang="en-US" dirty="0" err="1" smtClean="0">
                <a:solidFill>
                  <a:srgbClr val="FF0000"/>
                </a:solidFill>
              </a:rPr>
              <a:t>initialised</a:t>
            </a:r>
            <a:r>
              <a:rPr lang="en-US" dirty="0" smtClean="0">
                <a:solidFill>
                  <a:srgbClr val="FF0000"/>
                </a:solidFill>
              </a:rPr>
              <a:t> as follows</a:t>
            </a:r>
            <a:r>
              <a:rPr lang="en-US" dirty="0" smtClean="0"/>
              <a:t>: </a:t>
            </a:r>
            <a:r>
              <a:rPr lang="en-US" dirty="0"/>
              <a:t>model &lt;- </a:t>
            </a:r>
            <a:r>
              <a:rPr lang="en-US" dirty="0" err="1"/>
              <a:t>keras_model_sequential</a:t>
            </a:r>
            <a:r>
              <a:rPr lang="en-US" dirty="0" smtClean="0"/>
              <a:t>()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Example </a:t>
            </a:r>
            <a:r>
              <a:rPr lang="en-US" dirty="0" smtClean="0">
                <a:solidFill>
                  <a:srgbClr val="FF0000"/>
                </a:solidFill>
              </a:rPr>
              <a:t>model in R</a:t>
            </a:r>
            <a:r>
              <a:rPr lang="en-US" dirty="0" smtClean="0"/>
              <a:t>: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model %&gt;%  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</a:t>
            </a:r>
            <a:r>
              <a:rPr lang="en-US" dirty="0" err="1" smtClean="0">
                <a:solidFill>
                  <a:schemeClr val="accent1"/>
                </a:solidFill>
              </a:rPr>
              <a:t>layer_dense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smtClean="0"/>
              <a:t>units </a:t>
            </a:r>
            <a:r>
              <a:rPr lang="en-US" dirty="0"/>
              <a:t>= 256, activation = '</a:t>
            </a:r>
            <a:r>
              <a:rPr lang="en-US" dirty="0" err="1"/>
              <a:t>relu</a:t>
            </a:r>
            <a:r>
              <a:rPr lang="en-US" dirty="0"/>
              <a:t>', </a:t>
            </a:r>
            <a:r>
              <a:rPr lang="en-US" dirty="0" err="1"/>
              <a:t>input_shape</a:t>
            </a:r>
            <a:r>
              <a:rPr lang="en-US" dirty="0"/>
              <a:t> = c(784)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%&gt;%   </a:t>
            </a:r>
            <a:r>
              <a:rPr lang="en-US" dirty="0" smtClean="0"/>
              <a:t>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layer_dense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smtClean="0"/>
              <a:t>units </a:t>
            </a:r>
            <a:r>
              <a:rPr lang="en-US" dirty="0"/>
              <a:t>= 10, activation = '</a:t>
            </a:r>
            <a:r>
              <a:rPr lang="en-US" dirty="0" err="1"/>
              <a:t>softmax</a:t>
            </a:r>
            <a:r>
              <a:rPr lang="en-US" dirty="0"/>
              <a:t>'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E</a:t>
            </a:r>
            <a:r>
              <a:rPr lang="en-US" dirty="0" smtClean="0"/>
              <a:t>xamples </a:t>
            </a:r>
            <a:r>
              <a:rPr lang="en-US" dirty="0"/>
              <a:t>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github.com/rstudio/keras/tree/master/vignettes/examples</a:t>
            </a:r>
            <a:r>
              <a:rPr lang="en-US" dirty="0" smtClean="0"/>
              <a:t>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 rot="5400000">
                <a:off x="6334173" y="400121"/>
                <a:ext cx="422487" cy="62634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mr-IN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334173" y="400121"/>
                <a:ext cx="422487" cy="62634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781822" y="2843546"/>
            <a:ext cx="1800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parameters</a:t>
            </a:r>
            <a:endParaRPr 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47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</a:t>
            </a:r>
            <a:r>
              <a:rPr lang="en-US" dirty="0"/>
              <a:t>Pass (</a:t>
            </a:r>
            <a:r>
              <a:rPr lang="en-US" dirty="0" smtClean="0"/>
              <a:t>linear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793502" y="2882596"/>
                <a:ext cx="3576557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b="0" dirty="0" smtClean="0"/>
              </a:p>
              <a:p>
                <a:endParaRPr lang="en-US" sz="3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b="0" dirty="0" smtClean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502" y="2882596"/>
                <a:ext cx="3576557" cy="14773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7812703" y="5594675"/>
            <a:ext cx="3094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Let’s do this in Excel</a:t>
            </a:r>
            <a:endParaRPr lang="en-US" sz="2800" dirty="0"/>
          </a:p>
        </p:txBody>
      </p:sp>
      <p:sp>
        <p:nvSpPr>
          <p:cNvPr id="110" name="Oval 109"/>
          <p:cNvSpPr/>
          <p:nvPr/>
        </p:nvSpPr>
        <p:spPr>
          <a:xfrm>
            <a:off x="838200" y="2365938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838199" y="4797305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3157024" y="2365938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157023" y="4797305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5475847" y="2365938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5475846" y="4797305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1274298" y="2802036"/>
            <a:ext cx="60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274297" y="5238651"/>
            <a:ext cx="60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259302" y="2816289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a1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227944" y="5271861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a2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578128" y="2802036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o1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612557" y="5251732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o2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2230901" y="2991950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230900" y="5423317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549724" y="2991391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4549723" y="5423317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2233467" y="3144963"/>
            <a:ext cx="926122" cy="2431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2230900" y="2991950"/>
            <a:ext cx="926124" cy="2431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4549722" y="2986702"/>
            <a:ext cx="926124" cy="2436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4549722" y="2991950"/>
            <a:ext cx="926125" cy="2431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314134" y="2581697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w1                                        w5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314134" y="5456527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w4                                        w8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955407" y="3392374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w3                                        w7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977394" y="4645850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w2                                        w6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Down Arrow 133"/>
          <p:cNvSpPr/>
          <p:nvPr/>
        </p:nvSpPr>
        <p:spPr>
          <a:xfrm>
            <a:off x="6000158" y="1434535"/>
            <a:ext cx="436099" cy="689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</a:t>
            </a:r>
            <a:r>
              <a:rPr lang="en-US" dirty="0"/>
              <a:t>Pass (non-linear)</a:t>
            </a:r>
          </a:p>
        </p:txBody>
      </p:sp>
      <p:sp>
        <p:nvSpPr>
          <p:cNvPr id="4" name="Oval 3"/>
          <p:cNvSpPr/>
          <p:nvPr/>
        </p:nvSpPr>
        <p:spPr>
          <a:xfrm>
            <a:off x="604911" y="1955410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4910" y="4386777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23735" y="1955410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23734" y="4386777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42558" y="1955410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42557" y="4386777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41009" y="2391508"/>
            <a:ext cx="60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41008" y="4828123"/>
            <a:ext cx="60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91018" y="2391508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1       </a:t>
            </a:r>
            <a:r>
              <a:rPr lang="en-US" dirty="0" smtClean="0">
                <a:solidFill>
                  <a:srgbClr val="0070C0"/>
                </a:solidFill>
              </a:rPr>
              <a:t>a1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53502" y="4828123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r>
              <a:rPr lang="en-US" dirty="0"/>
              <a:t>2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a2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58259" y="2377662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r>
              <a:rPr lang="en-US" dirty="0"/>
              <a:t>3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o1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58259" y="4828123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r>
              <a:rPr lang="en-US" dirty="0"/>
              <a:t>4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o2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7" name="Straight Connector 16"/>
          <p:cNvCxnSpPr>
            <a:stCxn id="4" idx="6"/>
            <a:endCxn id="6" idx="2"/>
          </p:cNvCxnSpPr>
          <p:nvPr/>
        </p:nvCxnSpPr>
        <p:spPr>
          <a:xfrm>
            <a:off x="1997612" y="2581422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97611" y="5012789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316435" y="2580863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16434" y="5012789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6"/>
            <a:endCxn id="7" idx="2"/>
          </p:cNvCxnSpPr>
          <p:nvPr/>
        </p:nvCxnSpPr>
        <p:spPr>
          <a:xfrm>
            <a:off x="1997612" y="2581422"/>
            <a:ext cx="926122" cy="2431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6"/>
            <a:endCxn id="6" idx="2"/>
          </p:cNvCxnSpPr>
          <p:nvPr/>
        </p:nvCxnSpPr>
        <p:spPr>
          <a:xfrm flipV="1">
            <a:off x="1997611" y="2581422"/>
            <a:ext cx="926124" cy="2431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316433" y="2576174"/>
            <a:ext cx="926124" cy="2436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8" idx="2"/>
          </p:cNvCxnSpPr>
          <p:nvPr/>
        </p:nvCxnSpPr>
        <p:spPr>
          <a:xfrm flipV="1">
            <a:off x="4316433" y="2581422"/>
            <a:ext cx="926125" cy="2431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80845" y="2171169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w1                                        w5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80845" y="5045999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w4                                        w8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92227" y="3029336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w3                                        w7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86536" y="4053786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w2                                        w6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Connector 39"/>
          <p:cNvCxnSpPr>
            <a:stCxn id="6" idx="0"/>
            <a:endCxn id="6" idx="4"/>
          </p:cNvCxnSpPr>
          <p:nvPr/>
        </p:nvCxnSpPr>
        <p:spPr>
          <a:xfrm>
            <a:off x="3620086" y="1955410"/>
            <a:ext cx="0" cy="125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594293" y="4386776"/>
            <a:ext cx="0" cy="125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899048" y="1955410"/>
            <a:ext cx="0" cy="125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938907" y="4386776"/>
            <a:ext cx="0" cy="125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793502" y="2882596"/>
                <a:ext cx="3133294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b="0" dirty="0" smtClean="0"/>
              </a:p>
              <a:p>
                <a:endParaRPr lang="en-US" sz="3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b="0" dirty="0" smtClean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502" y="2882596"/>
                <a:ext cx="3133294" cy="14773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7812703" y="5594675"/>
            <a:ext cx="3094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Let’s do this in Excel</a:t>
            </a:r>
            <a:endParaRPr lang="en-US" sz="2800" dirty="0"/>
          </a:p>
        </p:txBody>
      </p:sp>
      <p:sp>
        <p:nvSpPr>
          <p:cNvPr id="34" name="Down Arrow 33"/>
          <p:cNvSpPr/>
          <p:nvPr/>
        </p:nvSpPr>
        <p:spPr>
          <a:xfrm>
            <a:off x="3037446" y="1266093"/>
            <a:ext cx="436099" cy="689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</a:t>
            </a:r>
            <a:r>
              <a:rPr lang="en-US" dirty="0"/>
              <a:t>Pass (non-linear)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793502" y="2882596"/>
                <a:ext cx="2642134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𝑓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charset="0"/>
                            </a:rPr>
                            <m:t>) </m:t>
                          </m:r>
                        </m:e>
                        <m:sub/>
                      </m:sSub>
                    </m:oMath>
                  </m:oMathPara>
                </a14:m>
                <a:endParaRPr lang="en-US" sz="3200" b="0" dirty="0" smtClean="0"/>
              </a:p>
              <a:p>
                <a:endParaRPr lang="en-US" sz="3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𝑓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charset="0"/>
                            </a:rPr>
                            <m:t>) </m:t>
                          </m:r>
                        </m:e>
                        <m:sub/>
                      </m:sSub>
                    </m:oMath>
                  </m:oMathPara>
                </a14:m>
                <a:endParaRPr lang="en-US" sz="3200" b="0" dirty="0" smtClean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502" y="2882596"/>
                <a:ext cx="2642134" cy="14773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7812703" y="5594675"/>
            <a:ext cx="3094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Let’s do this in Excel</a:t>
            </a:r>
            <a:endParaRPr lang="en-US" sz="2800" dirty="0"/>
          </a:p>
        </p:txBody>
      </p:sp>
      <p:sp>
        <p:nvSpPr>
          <p:cNvPr id="33" name="Oval 32"/>
          <p:cNvSpPr/>
          <p:nvPr/>
        </p:nvSpPr>
        <p:spPr>
          <a:xfrm>
            <a:off x="604911" y="1955410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04910" y="4386777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23735" y="1955410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23734" y="4386777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242558" y="1955410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242557" y="4386777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041009" y="2391508"/>
            <a:ext cx="60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41008" y="4828123"/>
            <a:ext cx="60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191018" y="2391508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1       </a:t>
            </a:r>
            <a:r>
              <a:rPr lang="en-US" dirty="0" smtClean="0">
                <a:solidFill>
                  <a:srgbClr val="0070C0"/>
                </a:solidFill>
              </a:rPr>
              <a:t>a1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53502" y="4828123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r>
              <a:rPr lang="en-US" dirty="0"/>
              <a:t>2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a2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58259" y="2377662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r>
              <a:rPr lang="en-US" dirty="0"/>
              <a:t>3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o1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458259" y="4828123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r>
              <a:rPr lang="en-US" dirty="0"/>
              <a:t>4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o2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74" name="Straight Connector 73"/>
          <p:cNvCxnSpPr>
            <a:stCxn id="37" idx="6"/>
            <a:endCxn id="40" idx="2"/>
          </p:cNvCxnSpPr>
          <p:nvPr/>
        </p:nvCxnSpPr>
        <p:spPr>
          <a:xfrm>
            <a:off x="1997612" y="2581422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997611" y="5012789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316435" y="2580863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316434" y="5012789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37" idx="6"/>
            <a:endCxn id="44" idx="2"/>
          </p:cNvCxnSpPr>
          <p:nvPr/>
        </p:nvCxnSpPr>
        <p:spPr>
          <a:xfrm>
            <a:off x="1997612" y="2581422"/>
            <a:ext cx="926122" cy="2431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8" idx="6"/>
            <a:endCxn id="40" idx="2"/>
          </p:cNvCxnSpPr>
          <p:nvPr/>
        </p:nvCxnSpPr>
        <p:spPr>
          <a:xfrm flipV="1">
            <a:off x="1997611" y="2581422"/>
            <a:ext cx="926124" cy="2431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316433" y="2576174"/>
            <a:ext cx="926124" cy="2436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45" idx="2"/>
          </p:cNvCxnSpPr>
          <p:nvPr/>
        </p:nvCxnSpPr>
        <p:spPr>
          <a:xfrm flipV="1">
            <a:off x="4316433" y="2581422"/>
            <a:ext cx="926125" cy="2431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80845" y="2171169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w1                                        w5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080845" y="5045999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w4                                        w8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692227" y="3029336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w3                                        w7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886536" y="4053786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w2                                        w6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6" name="Straight Connector 85"/>
          <p:cNvCxnSpPr>
            <a:stCxn id="40" idx="0"/>
            <a:endCxn id="40" idx="4"/>
          </p:cNvCxnSpPr>
          <p:nvPr/>
        </p:nvCxnSpPr>
        <p:spPr>
          <a:xfrm>
            <a:off x="3620086" y="1955410"/>
            <a:ext cx="0" cy="125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594293" y="4386776"/>
            <a:ext cx="0" cy="125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899048" y="1955410"/>
            <a:ext cx="0" cy="125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938907" y="4386776"/>
            <a:ext cx="0" cy="125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Down Arrow 89"/>
          <p:cNvSpPr/>
          <p:nvPr/>
        </p:nvSpPr>
        <p:spPr>
          <a:xfrm>
            <a:off x="3620084" y="1279349"/>
            <a:ext cx="436099" cy="689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165" y="44606"/>
            <a:ext cx="3380447" cy="272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8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</a:t>
            </a:r>
            <a:r>
              <a:rPr lang="en-US" dirty="0"/>
              <a:t>Pass (non-linear)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793502" y="2882596"/>
                <a:ext cx="3516219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b="0" dirty="0" smtClean="0"/>
              </a:p>
              <a:p>
                <a:endParaRPr lang="en-US" sz="3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b="0" dirty="0" smtClean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502" y="2882596"/>
                <a:ext cx="3516219" cy="14773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7812703" y="5594675"/>
            <a:ext cx="3094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Let’s do this in Excel</a:t>
            </a:r>
            <a:endParaRPr lang="en-US" sz="2800" dirty="0"/>
          </a:p>
        </p:txBody>
      </p:sp>
      <p:sp>
        <p:nvSpPr>
          <p:cNvPr id="33" name="Oval 32"/>
          <p:cNvSpPr/>
          <p:nvPr/>
        </p:nvSpPr>
        <p:spPr>
          <a:xfrm>
            <a:off x="604911" y="1955410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04910" y="4386777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23735" y="1955410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23734" y="4386777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242558" y="1955410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242557" y="4386777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041009" y="2391508"/>
            <a:ext cx="60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41008" y="4828123"/>
            <a:ext cx="60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191018" y="2391508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1       </a:t>
            </a:r>
            <a:r>
              <a:rPr lang="en-US" dirty="0" smtClean="0">
                <a:solidFill>
                  <a:srgbClr val="0070C0"/>
                </a:solidFill>
              </a:rPr>
              <a:t>a1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53502" y="4828123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r>
              <a:rPr lang="en-US" dirty="0"/>
              <a:t>2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a2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58259" y="2377662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r>
              <a:rPr lang="en-US" dirty="0"/>
              <a:t>3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o1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458259" y="4828123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r>
              <a:rPr lang="en-US" dirty="0"/>
              <a:t>4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o2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74" name="Straight Connector 73"/>
          <p:cNvCxnSpPr>
            <a:stCxn id="37" idx="6"/>
            <a:endCxn id="40" idx="2"/>
          </p:cNvCxnSpPr>
          <p:nvPr/>
        </p:nvCxnSpPr>
        <p:spPr>
          <a:xfrm>
            <a:off x="1997612" y="2581422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997611" y="5012789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316435" y="2580863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316434" y="5012789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37" idx="6"/>
            <a:endCxn id="44" idx="2"/>
          </p:cNvCxnSpPr>
          <p:nvPr/>
        </p:nvCxnSpPr>
        <p:spPr>
          <a:xfrm>
            <a:off x="1997612" y="2581422"/>
            <a:ext cx="926122" cy="2431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8" idx="6"/>
            <a:endCxn id="40" idx="2"/>
          </p:cNvCxnSpPr>
          <p:nvPr/>
        </p:nvCxnSpPr>
        <p:spPr>
          <a:xfrm flipV="1">
            <a:off x="1997611" y="2581422"/>
            <a:ext cx="926124" cy="2431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316433" y="2576174"/>
            <a:ext cx="926124" cy="2436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45" idx="2"/>
          </p:cNvCxnSpPr>
          <p:nvPr/>
        </p:nvCxnSpPr>
        <p:spPr>
          <a:xfrm flipV="1">
            <a:off x="4316433" y="2581422"/>
            <a:ext cx="926125" cy="2431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80845" y="2171169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w1                                        w5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080845" y="5045999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w4                                        w8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692227" y="3029336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w3                                        w7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886536" y="4053786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w2                                        w6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6" name="Straight Connector 85"/>
          <p:cNvCxnSpPr>
            <a:stCxn id="40" idx="0"/>
            <a:endCxn id="40" idx="4"/>
          </p:cNvCxnSpPr>
          <p:nvPr/>
        </p:nvCxnSpPr>
        <p:spPr>
          <a:xfrm>
            <a:off x="3620086" y="1955410"/>
            <a:ext cx="0" cy="125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594293" y="4386776"/>
            <a:ext cx="0" cy="125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899048" y="1955410"/>
            <a:ext cx="0" cy="125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938907" y="4386776"/>
            <a:ext cx="0" cy="125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Down Arrow 89"/>
          <p:cNvSpPr/>
          <p:nvPr/>
        </p:nvSpPr>
        <p:spPr>
          <a:xfrm>
            <a:off x="5359788" y="1266700"/>
            <a:ext cx="436099" cy="689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4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</a:t>
            </a:r>
            <a:r>
              <a:rPr lang="en-US" dirty="0"/>
              <a:t>Pass (non-linear)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793502" y="2882596"/>
                <a:ext cx="2669962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charset="0"/>
                            </a:rPr>
                            <m:t>) </m:t>
                          </m:r>
                        </m:e>
                        <m:sub/>
                      </m:sSub>
                    </m:oMath>
                  </m:oMathPara>
                </a14:m>
                <a:endParaRPr lang="en-US" sz="3200" b="0" dirty="0" smtClean="0"/>
              </a:p>
              <a:p>
                <a:endParaRPr lang="en-US" sz="3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charset="0"/>
                            </a:rPr>
                            <m:t>) </m:t>
                          </m:r>
                        </m:e>
                        <m:sub/>
                      </m:sSub>
                    </m:oMath>
                  </m:oMathPara>
                </a14:m>
                <a:endParaRPr lang="en-US" sz="3200" b="0" dirty="0" smtClean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502" y="2882596"/>
                <a:ext cx="2669962" cy="14773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6907236" y="5608743"/>
            <a:ext cx="44465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Let’s do this in Excel. Then </a:t>
            </a:r>
            <a:r>
              <a:rPr lang="en-US" sz="2800" dirty="0" smtClean="0">
                <a:solidFill>
                  <a:srgbClr val="FF0000"/>
                </a:solidFill>
              </a:rPr>
              <a:t>add a non-linear activation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4911" y="1955410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04910" y="4386777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23735" y="1955410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23734" y="4386777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242558" y="1955410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242557" y="4386777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041009" y="2391508"/>
            <a:ext cx="60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41008" y="4828123"/>
            <a:ext cx="60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191018" y="2391508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1       </a:t>
            </a:r>
            <a:r>
              <a:rPr lang="en-US" dirty="0" smtClean="0">
                <a:solidFill>
                  <a:srgbClr val="0070C0"/>
                </a:solidFill>
              </a:rPr>
              <a:t>a1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53502" y="4828123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r>
              <a:rPr lang="en-US" dirty="0"/>
              <a:t>2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a2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58259" y="2377662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r>
              <a:rPr lang="en-US" dirty="0"/>
              <a:t>3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o1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458259" y="4828123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r>
              <a:rPr lang="en-US" dirty="0"/>
              <a:t>4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o2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74" name="Straight Connector 73"/>
          <p:cNvCxnSpPr>
            <a:stCxn id="37" idx="6"/>
            <a:endCxn id="40" idx="2"/>
          </p:cNvCxnSpPr>
          <p:nvPr/>
        </p:nvCxnSpPr>
        <p:spPr>
          <a:xfrm>
            <a:off x="1997612" y="2581422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997611" y="5012789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316435" y="2580863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316434" y="5012789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37" idx="6"/>
            <a:endCxn id="44" idx="2"/>
          </p:cNvCxnSpPr>
          <p:nvPr/>
        </p:nvCxnSpPr>
        <p:spPr>
          <a:xfrm>
            <a:off x="1997612" y="2581422"/>
            <a:ext cx="926122" cy="2431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8" idx="6"/>
            <a:endCxn id="40" idx="2"/>
          </p:cNvCxnSpPr>
          <p:nvPr/>
        </p:nvCxnSpPr>
        <p:spPr>
          <a:xfrm flipV="1">
            <a:off x="1997611" y="2581422"/>
            <a:ext cx="926124" cy="2431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316433" y="2576174"/>
            <a:ext cx="926124" cy="2436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45" idx="2"/>
          </p:cNvCxnSpPr>
          <p:nvPr/>
        </p:nvCxnSpPr>
        <p:spPr>
          <a:xfrm flipV="1">
            <a:off x="4316433" y="2581422"/>
            <a:ext cx="926125" cy="2431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80845" y="2171169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w1                                        w5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080845" y="5045999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w4                                        w8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692227" y="3029336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w3                                        w7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886536" y="4053786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w2                                        w6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6" name="Straight Connector 85"/>
          <p:cNvCxnSpPr>
            <a:stCxn id="40" idx="0"/>
            <a:endCxn id="40" idx="4"/>
          </p:cNvCxnSpPr>
          <p:nvPr/>
        </p:nvCxnSpPr>
        <p:spPr>
          <a:xfrm>
            <a:off x="3620086" y="1955410"/>
            <a:ext cx="0" cy="125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594293" y="4386776"/>
            <a:ext cx="0" cy="125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899048" y="1955410"/>
            <a:ext cx="0" cy="125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938907" y="4386776"/>
            <a:ext cx="0" cy="125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Down Arrow 89"/>
          <p:cNvSpPr/>
          <p:nvPr/>
        </p:nvSpPr>
        <p:spPr>
          <a:xfrm>
            <a:off x="6121788" y="1279349"/>
            <a:ext cx="436099" cy="689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2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Pass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076047" y="1908564"/>
            <a:ext cx="5225566" cy="4431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 smtClean="0"/>
              <a:t>We have now completed </a:t>
            </a:r>
          </a:p>
          <a:p>
            <a:r>
              <a:rPr lang="en-US" sz="3200" dirty="0" smtClean="0"/>
              <a:t>a full forward pass. (with/without non-linearity) </a:t>
            </a:r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The n</a:t>
            </a:r>
            <a:r>
              <a:rPr lang="en-US" sz="3200" b="0" dirty="0" smtClean="0"/>
              <a:t>ext step to to </a:t>
            </a:r>
            <a:r>
              <a:rPr lang="en-US" sz="3200" b="0" dirty="0" smtClean="0">
                <a:solidFill>
                  <a:srgbClr val="FF0000"/>
                </a:solidFill>
              </a:rPr>
              <a:t>compare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the prediction of the network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t</a:t>
            </a:r>
            <a:r>
              <a:rPr lang="en-US" sz="3200" b="0" dirty="0" smtClean="0">
                <a:solidFill>
                  <a:srgbClr val="FF0000"/>
                </a:solidFill>
              </a:rPr>
              <a:t>o the true values</a:t>
            </a:r>
            <a:r>
              <a:rPr lang="en-US" sz="3200" b="0" dirty="0" smtClean="0"/>
              <a:t> for given input.</a:t>
            </a:r>
          </a:p>
        </p:txBody>
      </p:sp>
      <p:sp>
        <p:nvSpPr>
          <p:cNvPr id="32" name="Oval 31"/>
          <p:cNvSpPr/>
          <p:nvPr/>
        </p:nvSpPr>
        <p:spPr>
          <a:xfrm>
            <a:off x="604911" y="1955410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04910" y="4386777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923735" y="1955410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923734" y="4386777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242558" y="1955410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242557" y="4386777"/>
            <a:ext cx="1392701" cy="125202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041009" y="2391508"/>
            <a:ext cx="60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41008" y="4828123"/>
            <a:ext cx="60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191018" y="2391508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1       </a:t>
            </a:r>
            <a:r>
              <a:rPr lang="en-US" dirty="0" smtClean="0">
                <a:solidFill>
                  <a:srgbClr val="0070C0"/>
                </a:solidFill>
              </a:rPr>
              <a:t>a1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53502" y="4828123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r>
              <a:rPr lang="en-US" dirty="0"/>
              <a:t>2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a2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58259" y="2377662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r>
              <a:rPr lang="en-US" dirty="0"/>
              <a:t>3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o1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58259" y="4828123"/>
            <a:ext cx="12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r>
              <a:rPr lang="en-US" dirty="0"/>
              <a:t>4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o2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53" name="Straight Connector 52"/>
          <p:cNvCxnSpPr>
            <a:stCxn id="35" idx="6"/>
            <a:endCxn id="41" idx="2"/>
          </p:cNvCxnSpPr>
          <p:nvPr/>
        </p:nvCxnSpPr>
        <p:spPr>
          <a:xfrm>
            <a:off x="1997612" y="2581422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997611" y="5012789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316435" y="2580863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316434" y="5012789"/>
            <a:ext cx="926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5" idx="6"/>
            <a:endCxn id="42" idx="2"/>
          </p:cNvCxnSpPr>
          <p:nvPr/>
        </p:nvCxnSpPr>
        <p:spPr>
          <a:xfrm>
            <a:off x="1997612" y="2581422"/>
            <a:ext cx="926122" cy="2431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9" idx="6"/>
            <a:endCxn id="41" idx="2"/>
          </p:cNvCxnSpPr>
          <p:nvPr/>
        </p:nvCxnSpPr>
        <p:spPr>
          <a:xfrm flipV="1">
            <a:off x="1997611" y="2581422"/>
            <a:ext cx="926124" cy="2431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316433" y="2576174"/>
            <a:ext cx="926124" cy="2436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43" idx="2"/>
          </p:cNvCxnSpPr>
          <p:nvPr/>
        </p:nvCxnSpPr>
        <p:spPr>
          <a:xfrm flipV="1">
            <a:off x="4316433" y="2581422"/>
            <a:ext cx="926125" cy="2431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080845" y="2171169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w1                                        w5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80845" y="5045999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w4                                        w8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04767" y="4042733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w3                                        w7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00046" y="2858516"/>
            <a:ext cx="57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w2                                        w6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5" name="Straight Connector 64"/>
          <p:cNvCxnSpPr>
            <a:stCxn id="41" idx="0"/>
            <a:endCxn id="41" idx="4"/>
          </p:cNvCxnSpPr>
          <p:nvPr/>
        </p:nvCxnSpPr>
        <p:spPr>
          <a:xfrm>
            <a:off x="3620086" y="1955410"/>
            <a:ext cx="0" cy="125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594293" y="4386776"/>
            <a:ext cx="0" cy="125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899048" y="1955410"/>
            <a:ext cx="0" cy="125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938907" y="4386776"/>
            <a:ext cx="0" cy="125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12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a way to </a:t>
            </a:r>
            <a:r>
              <a:rPr lang="en-US" dirty="0" smtClean="0">
                <a:solidFill>
                  <a:srgbClr val="FF0000"/>
                </a:solidFill>
              </a:rPr>
              <a:t>adjust the weights</a:t>
            </a:r>
            <a:r>
              <a:rPr lang="en-US" dirty="0" smtClean="0"/>
              <a:t> so that the output of the network is closer to the correct output.</a:t>
            </a:r>
          </a:p>
          <a:p>
            <a:endParaRPr lang="en-US" dirty="0"/>
          </a:p>
          <a:p>
            <a:r>
              <a:rPr lang="en-US" dirty="0" smtClean="0"/>
              <a:t>We can use </a:t>
            </a:r>
            <a:r>
              <a:rPr lang="en-US" dirty="0" smtClean="0">
                <a:solidFill>
                  <a:srgbClr val="FF0000"/>
                </a:solidFill>
              </a:rPr>
              <a:t>back propagation</a:t>
            </a:r>
            <a:r>
              <a:rPr lang="en-US" dirty="0" smtClean="0"/>
              <a:t> to do this.</a:t>
            </a:r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 smtClean="0">
                <a:solidFill>
                  <a:srgbClr val="FF0000"/>
                </a:solidFill>
              </a:rPr>
              <a:t>compute the errors </a:t>
            </a:r>
            <a:r>
              <a:rPr lang="en-US" dirty="0" smtClean="0"/>
              <a:t>obtained at the end of the network and </a:t>
            </a:r>
            <a:r>
              <a:rPr lang="en-US" dirty="0" smtClean="0">
                <a:solidFill>
                  <a:srgbClr val="FF0000"/>
                </a:solidFill>
              </a:rPr>
              <a:t>“back propagate” those errors through the network</a:t>
            </a:r>
            <a:r>
              <a:rPr lang="en-US" dirty="0" smtClean="0"/>
              <a:t> one layer at a time to adjust the weights.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3796</TotalTime>
  <Words>1942</Words>
  <Application>Microsoft Macintosh PowerPoint</Application>
  <PresentationFormat>Widescreen</PresentationFormat>
  <Paragraphs>283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Calibri Light</vt:lpstr>
      <vt:lpstr>Cambria Math</vt:lpstr>
      <vt:lpstr>Mangal</vt:lpstr>
      <vt:lpstr>Arial</vt:lpstr>
      <vt:lpstr>Office Theme</vt:lpstr>
      <vt:lpstr>Neural networks: forward and backward passing </vt:lpstr>
      <vt:lpstr>Forward Pass (linear)</vt:lpstr>
      <vt:lpstr>Forward Pass (linear)</vt:lpstr>
      <vt:lpstr>Forward Pass (non-linear)</vt:lpstr>
      <vt:lpstr>Forward Pass (non-linear)</vt:lpstr>
      <vt:lpstr>Forward Pass (non-linear)</vt:lpstr>
      <vt:lpstr>Forward Pass (non-linear)</vt:lpstr>
      <vt:lpstr>Forward Pass</vt:lpstr>
      <vt:lpstr>Backward Pass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Dufourq</dc:creator>
  <cp:lastModifiedBy>Emmanuel Dufourq</cp:lastModifiedBy>
  <cp:revision>34</cp:revision>
  <dcterms:created xsi:type="dcterms:W3CDTF">2017-11-06T14:46:43Z</dcterms:created>
  <dcterms:modified xsi:type="dcterms:W3CDTF">2017-11-20T17:26:53Z</dcterms:modified>
</cp:coreProperties>
</file>