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56" r:id="rId4"/>
    <p:sldId id="265" r:id="rId5"/>
    <p:sldId id="257" r:id="rId6"/>
    <p:sldId id="258" r:id="rId7"/>
    <p:sldId id="259" r:id="rId8"/>
    <p:sldId id="260" r:id="rId9"/>
    <p:sldId id="261" r:id="rId10"/>
    <p:sldId id="262" r:id="rId11"/>
    <p:sldId id="263" r:id="rId12"/>
    <p:sldId id="264" r:id="rId13"/>
    <p:sldId id="268"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4" autoAdjust="0"/>
    <p:restoredTop sz="94660"/>
  </p:normalViewPr>
  <p:slideViewPr>
    <p:cSldViewPr snapToGrid="0">
      <p:cViewPr varScale="1">
        <p:scale>
          <a:sx n="75" d="100"/>
          <a:sy n="75" d="100"/>
        </p:scale>
        <p:origin x="8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306395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13353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59977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277396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351385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33982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206526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377370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48040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35560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FEBB2223-9521-4856-8498-7EF9C0F4CD92}" type="datetimeFigureOut">
              <a:rPr lang="ko-KR" altLang="en-US" smtClean="0"/>
              <a:t>2021-03-03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85415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B2223-9521-4856-8498-7EF9C0F4CD92}" type="datetimeFigureOut">
              <a:rPr lang="ko-KR" altLang="en-US" smtClean="0"/>
              <a:t>2021-03-03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A8B85-0520-4569-94AC-B12BCA880F2D}" type="slidenum">
              <a:rPr lang="ko-KR" altLang="en-US" smtClean="0"/>
              <a:t>‹#›</a:t>
            </a:fld>
            <a:endParaRPr lang="ko-KR" altLang="en-US"/>
          </a:p>
        </p:txBody>
      </p:sp>
    </p:spTree>
    <p:extLst>
      <p:ext uri="{BB962C8B-B14F-4D97-AF65-F5344CB8AC3E}">
        <p14:creationId xmlns:p14="http://schemas.microsoft.com/office/powerpoint/2010/main" val="293938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recisely.com/e/er?s=1450716703&amp;lid=5914&amp;elqTrackId=1278EAB2EF85B05A6F21EFBA7CF48DE7&amp;elq=c9d74f0de7d54197b8b862cccd5f09a1&amp;elqaid=7951&amp;elqat=1" TargetMode="External"/><Relationship Id="rId2" Type="http://schemas.openxmlformats.org/officeDocument/2006/relationships/hyperlink" Target="https://app.precisely.com/e/er?s=1450716703&amp;lid=5914&amp;elqTrackId=5F90778CA1B9CA9C99CA29F32EC6B792&amp;elq=c9d74f0de7d54197b8b862cccd5f09a1&amp;elqaid=7951&amp;elqat=1"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[WEBINAR] Struggling with Unreliable Data? Learn How to Build </a:t>
            </a:r>
            <a:r>
              <a:rPr lang="en-US" altLang="ko-KR" dirty="0" err="1"/>
              <a:t>Trustin</a:t>
            </a:r>
            <a:r>
              <a:rPr lang="en-US" altLang="ko-KR" dirty="0"/>
              <a:t> Data for Better Decisions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smtClean="0"/>
              <a:t>Wednesday, March 3 at 2:00 PM AEDT (3</a:t>
            </a:r>
            <a:r>
              <a:rPr lang="ko-KR" altLang="en-US" dirty="0" smtClean="0"/>
              <a:t>월 </a:t>
            </a:r>
            <a:r>
              <a:rPr lang="en-US" altLang="ko-KR" dirty="0" smtClean="0"/>
              <a:t>3</a:t>
            </a:r>
            <a:r>
              <a:rPr lang="ko-KR" altLang="en-US" dirty="0" smtClean="0"/>
              <a:t>일 수요일 </a:t>
            </a:r>
            <a:r>
              <a:rPr lang="en-US" altLang="ko-KR" dirty="0" smtClean="0"/>
              <a:t>12</a:t>
            </a:r>
            <a:r>
              <a:rPr lang="ko-KR" altLang="en-US" dirty="0" smtClean="0"/>
              <a:t>시</a:t>
            </a:r>
            <a:r>
              <a:rPr lang="en-US" altLang="ko-KR" dirty="0" smtClean="0"/>
              <a:t>)</a:t>
            </a:r>
            <a:br>
              <a:rPr lang="en-US" altLang="ko-KR" dirty="0" smtClean="0"/>
            </a:br>
            <a:endParaRPr lang="en-US" altLang="ko-KR" dirty="0" smtClean="0"/>
          </a:p>
          <a:p>
            <a:r>
              <a:rPr lang="en-US" altLang="ko-KR" dirty="0"/>
              <a:t>Trusted decisions are powered by trusted data. If your business embraces a data-driven culture, then every decision you make, and every answer offered by machine learning and analytics, is guided by data. Your success or failure will be determined by having data you can trust.</a:t>
            </a:r>
          </a:p>
          <a:p>
            <a:pPr marL="0" indent="0">
              <a:buNone/>
            </a:pPr>
            <a:r>
              <a:rPr lang="en-US" altLang="ko-KR" dirty="0"/>
              <a:t/>
            </a:r>
            <a:br>
              <a:rPr lang="en-US" altLang="ko-KR" dirty="0"/>
            </a:br>
            <a:endParaRPr lang="en-US" altLang="ko-KR" dirty="0"/>
          </a:p>
          <a:p>
            <a:r>
              <a:rPr lang="en-US" altLang="ko-KR" u="sng" dirty="0">
                <a:hlinkClick r:id="rId2"/>
              </a:rPr>
              <a:t>Join our expert panel on Wednesday, March 3rd at 2:00 PM AEDT</a:t>
            </a:r>
            <a:r>
              <a:rPr lang="en-US" altLang="ko-KR" dirty="0"/>
              <a:t> as they discuss key topics such as:</a:t>
            </a:r>
          </a:p>
          <a:p>
            <a:pPr marL="0" indent="0">
              <a:buNone/>
            </a:pPr>
            <a:r>
              <a:rPr lang="en-US" altLang="ko-KR" dirty="0" smtClean="0"/>
              <a:t>- Why </a:t>
            </a:r>
            <a:r>
              <a:rPr lang="en-US" altLang="ko-KR" dirty="0"/>
              <a:t>accuracy, consistency, and context are essential elements of data integrity</a:t>
            </a:r>
          </a:p>
          <a:p>
            <a:pPr marL="0" indent="0">
              <a:buNone/>
            </a:pPr>
            <a:r>
              <a:rPr lang="en-US" altLang="ko-KR" dirty="0" smtClean="0"/>
              <a:t>- Best </a:t>
            </a:r>
            <a:r>
              <a:rPr lang="en-US" altLang="ko-KR" dirty="0"/>
              <a:t>practices in breaking down data silos and ensuring data quality</a:t>
            </a:r>
          </a:p>
          <a:p>
            <a:pPr marL="0" indent="0">
              <a:buNone/>
            </a:pPr>
            <a:r>
              <a:rPr lang="en-US" altLang="ko-KR" dirty="0" smtClean="0"/>
              <a:t>- How </a:t>
            </a:r>
            <a:r>
              <a:rPr lang="en-US" altLang="ko-KR" dirty="0"/>
              <a:t>to visualize trends, relationships, and patterns in data</a:t>
            </a:r>
          </a:p>
          <a:p>
            <a:pPr marL="0" indent="0">
              <a:buNone/>
            </a:pPr>
            <a:r>
              <a:rPr lang="en-US" altLang="ko-KR" dirty="0" smtClean="0"/>
              <a:t>- How </a:t>
            </a:r>
            <a:r>
              <a:rPr lang="en-US" altLang="ko-KR" dirty="0"/>
              <a:t>location intelligence and enrichment can make data more valuable and complete</a:t>
            </a:r>
          </a:p>
          <a:p>
            <a:r>
              <a:rPr lang="en-US" altLang="ko-KR" u="sng" dirty="0">
                <a:hlinkClick r:id="rId3"/>
              </a:rPr>
              <a:t>Register now</a:t>
            </a:r>
            <a:r>
              <a:rPr lang="en-US" altLang="ko-KR" dirty="0"/>
              <a:t> to explore the steps you can take to support better, faster decisions. </a:t>
            </a:r>
          </a:p>
          <a:p>
            <a:endParaRPr lang="ko-KR" altLang="en-US" dirty="0"/>
          </a:p>
        </p:txBody>
      </p:sp>
    </p:spTree>
    <p:extLst>
      <p:ext uri="{BB962C8B-B14F-4D97-AF65-F5344CB8AC3E}">
        <p14:creationId xmlns:p14="http://schemas.microsoft.com/office/powerpoint/2010/main" val="77912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5435" y="1326776"/>
            <a:ext cx="3514165" cy="4893647"/>
          </a:xfrm>
          <a:prstGeom prst="rect">
            <a:avLst/>
          </a:prstGeom>
          <a:noFill/>
        </p:spPr>
        <p:txBody>
          <a:bodyPr wrap="square" rtlCol="0">
            <a:spAutoFit/>
          </a:bodyPr>
          <a:lstStyle/>
          <a:p>
            <a:pPr fontAlgn="base"/>
            <a:r>
              <a:rPr lang="en-US" altLang="ko-KR" sz="1200" dirty="0"/>
              <a:t>Clarence </a:t>
            </a:r>
            <a:r>
              <a:rPr lang="en-US" altLang="ko-KR" sz="1200" dirty="0" err="1"/>
              <a:t>Hempfield</a:t>
            </a:r>
            <a:r>
              <a:rPr lang="en-US" altLang="ko-KR" sz="1200" dirty="0"/>
              <a:t> is Vice President, Product Management, Location Intelligence for Precisely. </a:t>
            </a:r>
            <a:r>
              <a:rPr lang="en-US" altLang="ko-KR" sz="1200" dirty="0" err="1"/>
              <a:t>Hempfield</a:t>
            </a:r>
            <a:r>
              <a:rPr lang="en-US" altLang="ko-KR" sz="1200" dirty="0"/>
              <a:t> has over 25 years of experience in the high-tech industry with extensive experience in product management, product marketing, sales and communications. </a:t>
            </a:r>
            <a:r>
              <a:rPr lang="en-US" altLang="ko-KR" sz="1200" dirty="0" err="1"/>
              <a:t>Hempfield</a:t>
            </a:r>
            <a:r>
              <a:rPr lang="en-US" altLang="ko-KR" sz="1200" dirty="0"/>
              <a:t> currently leads a team of product managers focused on Big Data/</a:t>
            </a:r>
            <a:r>
              <a:rPr lang="en-US" altLang="ko-KR" sz="1200" dirty="0" err="1"/>
              <a:t>IoT</a:t>
            </a:r>
            <a:r>
              <a:rPr lang="en-US" altLang="ko-KR" sz="1200" dirty="0"/>
              <a:t>, Location Analytics, Business Intelligence and GIS Solutions at Precisely.</a:t>
            </a:r>
          </a:p>
          <a:p>
            <a:pPr fontAlgn="base"/>
            <a:r>
              <a:rPr lang="en-US" altLang="ko-KR" sz="1200" dirty="0"/>
              <a:t>Prior to joining Precisely, he held sales and marketing leadership positions with industry giants, Pitney Bowes, Xerox and Océ. </a:t>
            </a:r>
            <a:r>
              <a:rPr lang="en-US" altLang="ko-KR" sz="1200" dirty="0" err="1"/>
              <a:t>Hempfield</a:t>
            </a:r>
            <a:r>
              <a:rPr lang="en-US" altLang="ko-KR" sz="1200" dirty="0"/>
              <a:t> has spent the majority of his career in data-intensive domains, which include location intelligence, data management, predictive analytics and customer communication management. He is an active blogger, who has also been published in trade journals and has presented at numerous company and industry events.</a:t>
            </a:r>
          </a:p>
          <a:p>
            <a:pPr fontAlgn="base"/>
            <a:r>
              <a:rPr lang="en-US" altLang="ko-KR" sz="1200" dirty="0" err="1"/>
              <a:t>Hempfield</a:t>
            </a:r>
            <a:r>
              <a:rPr lang="en-US" altLang="ko-KR" sz="1200" dirty="0"/>
              <a:t> holds BAs in Political Science &amp; Economics and a MBA. </a:t>
            </a:r>
            <a:r>
              <a:rPr lang="en-US" altLang="ko-KR" sz="1200" dirty="0" err="1"/>
              <a:t>Hempfield</a:t>
            </a:r>
            <a:r>
              <a:rPr lang="en-US" altLang="ko-KR" sz="1200" dirty="0"/>
              <a:t> also is a certified information management professional (CIMP) and a certified industry analyst relations professional (CIARP).</a:t>
            </a:r>
          </a:p>
        </p:txBody>
      </p:sp>
      <p:sp>
        <p:nvSpPr>
          <p:cNvPr id="6" name="TextBox 5"/>
          <p:cNvSpPr txBox="1"/>
          <p:nvPr/>
        </p:nvSpPr>
        <p:spPr>
          <a:xfrm>
            <a:off x="7547535" y="1326775"/>
            <a:ext cx="3514165" cy="4154984"/>
          </a:xfrm>
          <a:prstGeom prst="rect">
            <a:avLst/>
          </a:prstGeom>
          <a:noFill/>
        </p:spPr>
        <p:txBody>
          <a:bodyPr wrap="square" rtlCol="0">
            <a:spAutoFit/>
          </a:bodyPr>
          <a:lstStyle/>
          <a:p>
            <a:pPr fontAlgn="base"/>
            <a:r>
              <a:rPr lang="en-US" altLang="ko-KR" sz="1200" dirty="0" smtClean="0"/>
              <a:t>Clarence </a:t>
            </a:r>
            <a:r>
              <a:rPr lang="en-US" altLang="ko-KR" sz="1200" dirty="0" err="1" smtClean="0"/>
              <a:t>Hempfield</a:t>
            </a:r>
            <a:r>
              <a:rPr lang="ko-KR" altLang="en-US" sz="1200" dirty="0" smtClean="0"/>
              <a:t>는 제품 관리 부사장</a:t>
            </a:r>
            <a:r>
              <a:rPr lang="en-US" altLang="ko-KR" sz="1200" dirty="0" smtClean="0"/>
              <a:t>, </a:t>
            </a:r>
            <a:r>
              <a:rPr lang="ko-KR" altLang="en-US" sz="1200" dirty="0" smtClean="0"/>
              <a:t>위치 </a:t>
            </a:r>
            <a:r>
              <a:rPr lang="ko-KR" altLang="en-US" sz="1200" dirty="0" err="1" smtClean="0"/>
              <a:t>인텔리전스</a:t>
            </a:r>
            <a:r>
              <a:rPr lang="en-US" altLang="ko-KR" sz="1200" dirty="0" smtClean="0"/>
              <a:t>(Location Intelligence)</a:t>
            </a:r>
            <a:r>
              <a:rPr lang="ko-KR" altLang="en-US" sz="1200" dirty="0" smtClean="0"/>
              <a:t>를 맡고 있습니다</a:t>
            </a:r>
            <a:r>
              <a:rPr lang="en-US" altLang="ko-KR" sz="1200" dirty="0" smtClean="0"/>
              <a:t>. </a:t>
            </a:r>
            <a:r>
              <a:rPr lang="en-US" altLang="ko-KR" sz="1200" dirty="0" err="1" smtClean="0"/>
              <a:t>Hempfield</a:t>
            </a:r>
            <a:r>
              <a:rPr lang="ko-KR" altLang="en-US" sz="1200" dirty="0" smtClean="0"/>
              <a:t>는 제품 관리</a:t>
            </a:r>
            <a:r>
              <a:rPr lang="en-US" altLang="ko-KR" sz="1200" dirty="0" smtClean="0"/>
              <a:t>, </a:t>
            </a:r>
            <a:r>
              <a:rPr lang="ko-KR" altLang="en-US" sz="1200" dirty="0" smtClean="0"/>
              <a:t>제품 마케팅</a:t>
            </a:r>
            <a:r>
              <a:rPr lang="en-US" altLang="ko-KR" sz="1200" dirty="0" smtClean="0"/>
              <a:t>, </a:t>
            </a:r>
            <a:r>
              <a:rPr lang="ko-KR" altLang="en-US" sz="1200" dirty="0" smtClean="0"/>
              <a:t>판매 및 통신 분야에서 광범위한 경험을 가진 </a:t>
            </a:r>
            <a:r>
              <a:rPr lang="en-US" altLang="ko-KR" sz="1200" dirty="0" smtClean="0"/>
              <a:t>25</a:t>
            </a:r>
            <a:r>
              <a:rPr lang="ko-KR" altLang="en-US" sz="1200" dirty="0" smtClean="0"/>
              <a:t>년 이상의 첨단 기술 산업 경험을 보유하고 있다</a:t>
            </a:r>
            <a:r>
              <a:rPr lang="en-US" altLang="ko-KR" sz="1200" dirty="0" smtClean="0"/>
              <a:t>. </a:t>
            </a:r>
            <a:r>
              <a:rPr lang="en-US" altLang="ko-KR" sz="1200" dirty="0" err="1" smtClean="0"/>
              <a:t>Hempfield</a:t>
            </a:r>
            <a:r>
              <a:rPr lang="ko-KR" altLang="en-US" sz="1200" dirty="0" smtClean="0"/>
              <a:t>는 현재 빅 데이터</a:t>
            </a:r>
            <a:r>
              <a:rPr lang="en-US" altLang="ko-KR" sz="1200" dirty="0" smtClean="0"/>
              <a:t>/</a:t>
            </a:r>
            <a:r>
              <a:rPr lang="en-US" altLang="ko-KR" sz="1200" dirty="0" err="1" smtClean="0"/>
              <a:t>IoT</a:t>
            </a:r>
            <a:r>
              <a:rPr lang="en-US" altLang="ko-KR" sz="1200" dirty="0" smtClean="0"/>
              <a:t>, </a:t>
            </a:r>
            <a:r>
              <a:rPr lang="ko-KR" altLang="en-US" sz="1200" dirty="0" smtClean="0"/>
              <a:t>위치 분석</a:t>
            </a:r>
            <a:r>
              <a:rPr lang="en-US" altLang="ko-KR" sz="1200" dirty="0" smtClean="0"/>
              <a:t>, </a:t>
            </a:r>
            <a:r>
              <a:rPr lang="ko-KR" altLang="en-US" sz="1200" dirty="0" smtClean="0"/>
              <a:t>비즈니스 </a:t>
            </a:r>
            <a:r>
              <a:rPr lang="ko-KR" altLang="en-US" sz="1200" dirty="0" err="1" smtClean="0"/>
              <a:t>인텔리전스</a:t>
            </a:r>
            <a:r>
              <a:rPr lang="ko-KR" altLang="en-US" sz="1200" dirty="0" smtClean="0"/>
              <a:t> 및 </a:t>
            </a:r>
            <a:r>
              <a:rPr lang="en-US" altLang="ko-KR" sz="1200" dirty="0" smtClean="0"/>
              <a:t>GIS </a:t>
            </a:r>
            <a:r>
              <a:rPr lang="ko-KR" altLang="en-US" sz="1200" dirty="0" smtClean="0"/>
              <a:t>솔루션에 초점을 맞춘 제품 관리자 팀을 이끌고 있습니다</a:t>
            </a:r>
            <a:r>
              <a:rPr lang="en-US" altLang="ko-KR" sz="1200" dirty="0" smtClean="0"/>
              <a:t>.</a:t>
            </a:r>
          </a:p>
          <a:p>
            <a:pPr fontAlgn="base"/>
            <a:endParaRPr lang="en-US" altLang="ko-KR" sz="1200" dirty="0" smtClean="0"/>
          </a:p>
          <a:p>
            <a:pPr fontAlgn="base"/>
            <a:r>
              <a:rPr lang="en-US" altLang="ko-KR" sz="1200" dirty="0" smtClean="0"/>
              <a:t>Precision</a:t>
            </a:r>
            <a:r>
              <a:rPr lang="ko-KR" altLang="en-US" sz="1200" dirty="0" smtClean="0"/>
              <a:t>에 입사하기 전에는 업계 거물인 </a:t>
            </a:r>
            <a:r>
              <a:rPr lang="en-US" altLang="ko-KR" sz="1200" dirty="0" smtClean="0"/>
              <a:t>Pitney Bowes, Xerox </a:t>
            </a:r>
            <a:r>
              <a:rPr lang="ko-KR" altLang="en-US" sz="1200" dirty="0" smtClean="0"/>
              <a:t>및 </a:t>
            </a:r>
            <a:r>
              <a:rPr lang="en-US" altLang="ko-KR" sz="1200" dirty="0" err="1" smtClean="0"/>
              <a:t>Oecé</a:t>
            </a:r>
            <a:r>
              <a:rPr lang="ko-KR" altLang="en-US" sz="1200" dirty="0" smtClean="0"/>
              <a:t>와 함께 영업 및 마케팅 리더 직책을 역임했습니다</a:t>
            </a:r>
            <a:r>
              <a:rPr lang="en-US" altLang="ko-KR" sz="1200" dirty="0" smtClean="0"/>
              <a:t>. </a:t>
            </a:r>
            <a:r>
              <a:rPr lang="en-US" altLang="ko-KR" sz="1200" dirty="0" err="1" smtClean="0"/>
              <a:t>Hempfield</a:t>
            </a:r>
            <a:r>
              <a:rPr lang="ko-KR" altLang="en-US" sz="1200" dirty="0" smtClean="0"/>
              <a:t>는 대부분의 경력을 위치 정보</a:t>
            </a:r>
            <a:r>
              <a:rPr lang="en-US" altLang="ko-KR" sz="1200" dirty="0" smtClean="0"/>
              <a:t>, </a:t>
            </a:r>
            <a:r>
              <a:rPr lang="ko-KR" altLang="en-US" sz="1200" dirty="0" smtClean="0"/>
              <a:t>데이터 관리</a:t>
            </a:r>
            <a:r>
              <a:rPr lang="en-US" altLang="ko-KR" sz="1200" dirty="0" smtClean="0"/>
              <a:t>, </a:t>
            </a:r>
            <a:r>
              <a:rPr lang="ko-KR" altLang="en-US" sz="1200" dirty="0" smtClean="0"/>
              <a:t>예측 분석 및 고객 통신 관리를 포함하는 데이터 집약적인 영역에서 보냈다</a:t>
            </a:r>
            <a:r>
              <a:rPr lang="en-US" altLang="ko-KR" sz="1200" dirty="0" smtClean="0"/>
              <a:t>. </a:t>
            </a:r>
            <a:r>
              <a:rPr lang="ko-KR" altLang="en-US" sz="1200" dirty="0" smtClean="0"/>
              <a:t>그는 활발한 블로거로 무역 저널에도 실렸고 수많은 기업 및 업계 행사에서 발표를 했다</a:t>
            </a:r>
            <a:r>
              <a:rPr lang="en-US" altLang="ko-KR" sz="1200" dirty="0" smtClean="0"/>
              <a:t>.</a:t>
            </a:r>
          </a:p>
          <a:p>
            <a:pPr fontAlgn="base"/>
            <a:endParaRPr lang="en-US" altLang="ko-KR" sz="1200" dirty="0" smtClean="0"/>
          </a:p>
          <a:p>
            <a:pPr fontAlgn="base"/>
            <a:r>
              <a:rPr lang="en-US" altLang="ko-KR" sz="1200" dirty="0" err="1" smtClean="0"/>
              <a:t>Hempfield</a:t>
            </a:r>
            <a:r>
              <a:rPr lang="ko-KR" altLang="en-US" sz="1200" dirty="0" smtClean="0"/>
              <a:t>는 정치경제학 </a:t>
            </a:r>
            <a:r>
              <a:rPr lang="en-US" altLang="ko-KR" sz="1200" dirty="0" smtClean="0"/>
              <a:t>BA</a:t>
            </a:r>
            <a:r>
              <a:rPr lang="ko-KR" altLang="en-US" sz="1200" dirty="0" smtClean="0"/>
              <a:t>와 </a:t>
            </a:r>
            <a:r>
              <a:rPr lang="en-US" altLang="ko-KR" sz="1200" dirty="0" smtClean="0"/>
              <a:t>MBA</a:t>
            </a:r>
            <a:r>
              <a:rPr lang="ko-KR" altLang="en-US" sz="1200" dirty="0" smtClean="0"/>
              <a:t>를 보유하고 있다</a:t>
            </a:r>
            <a:r>
              <a:rPr lang="en-US" altLang="ko-KR" sz="1200" dirty="0" smtClean="0"/>
              <a:t>. </a:t>
            </a:r>
            <a:r>
              <a:rPr lang="ko-KR" altLang="en-US" sz="1200" dirty="0" smtClean="0"/>
              <a:t>또한 </a:t>
            </a:r>
            <a:r>
              <a:rPr lang="en-US" altLang="ko-KR" sz="1200" dirty="0" err="1" smtClean="0"/>
              <a:t>Hempfield</a:t>
            </a:r>
            <a:r>
              <a:rPr lang="ko-KR" altLang="en-US" sz="1200" dirty="0" smtClean="0"/>
              <a:t>는 </a:t>
            </a:r>
            <a:r>
              <a:rPr lang="en-US" altLang="ko-KR" sz="1200" dirty="0" smtClean="0"/>
              <a:t>CIMP(</a:t>
            </a:r>
            <a:r>
              <a:rPr lang="ko-KR" altLang="en-US" sz="1200" dirty="0" smtClean="0"/>
              <a:t>인증된 정보 관리 전문가</a:t>
            </a:r>
            <a:r>
              <a:rPr lang="en-US" altLang="ko-KR" sz="1200" dirty="0" smtClean="0"/>
              <a:t>)</a:t>
            </a:r>
            <a:r>
              <a:rPr lang="ko-KR" altLang="en-US" sz="1200" dirty="0" smtClean="0"/>
              <a:t>와 </a:t>
            </a:r>
            <a:r>
              <a:rPr lang="en-US" altLang="ko-KR" sz="1200" dirty="0" smtClean="0"/>
              <a:t>CIRP(</a:t>
            </a:r>
            <a:r>
              <a:rPr lang="ko-KR" altLang="en-US" sz="1200" dirty="0" smtClean="0"/>
              <a:t>인증된 산업 분석가 관계 전문가</a:t>
            </a:r>
            <a:r>
              <a:rPr lang="en-US" altLang="ko-KR" sz="1200" dirty="0" smtClean="0"/>
              <a:t>)</a:t>
            </a:r>
            <a:r>
              <a:rPr lang="ko-KR" altLang="en-US" sz="1200" dirty="0" smtClean="0"/>
              <a:t>이다</a:t>
            </a:r>
            <a:r>
              <a:rPr lang="en-US" altLang="ko-KR" sz="1200" dirty="0" smtClean="0"/>
              <a:t>.</a:t>
            </a:r>
            <a:endParaRPr lang="ko-KR" altLang="en-US" sz="1200" dirty="0"/>
          </a:p>
        </p:txBody>
      </p:sp>
      <p:pic>
        <p:nvPicPr>
          <p:cNvPr id="3" name="그림 2"/>
          <p:cNvPicPr>
            <a:picLocks noChangeAspect="1"/>
          </p:cNvPicPr>
          <p:nvPr/>
        </p:nvPicPr>
        <p:blipFill>
          <a:blip r:embed="rId2"/>
          <a:stretch>
            <a:fillRect/>
          </a:stretch>
        </p:blipFill>
        <p:spPr>
          <a:xfrm>
            <a:off x="182562" y="-1190177"/>
            <a:ext cx="3114675" cy="7896225"/>
          </a:xfrm>
          <a:prstGeom prst="rect">
            <a:avLst/>
          </a:prstGeom>
        </p:spPr>
      </p:pic>
    </p:spTree>
    <p:extLst>
      <p:ext uri="{BB962C8B-B14F-4D97-AF65-F5344CB8AC3E}">
        <p14:creationId xmlns:p14="http://schemas.microsoft.com/office/powerpoint/2010/main" val="428626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5435" y="1326776"/>
            <a:ext cx="3514165" cy="5016758"/>
          </a:xfrm>
          <a:prstGeom prst="rect">
            <a:avLst/>
          </a:prstGeom>
          <a:noFill/>
        </p:spPr>
        <p:txBody>
          <a:bodyPr wrap="square" rtlCol="0">
            <a:spAutoFit/>
          </a:bodyPr>
          <a:lstStyle/>
          <a:p>
            <a:pPr fontAlgn="base"/>
            <a:r>
              <a:rPr lang="en-US" altLang="ko-KR" sz="1600" dirty="0"/>
              <a:t>Matt </a:t>
            </a:r>
            <a:r>
              <a:rPr lang="en-US" altLang="ko-KR" sz="1600" dirty="0" err="1"/>
              <a:t>Demmler</a:t>
            </a:r>
            <a:r>
              <a:rPr lang="en-US" altLang="ko-KR" sz="1600" dirty="0"/>
              <a:t> has 20 years of software experience with a distinguished record of driving growth by orchestrating a market-focused approach to business innovation and product strategy. Matt currently serves as the Vice President of Product Management for Data Integration at Precisely. Prior to joining Precisely, he oversaw the B2B &amp; Managed File Transfer Integration division at IBM. Under his tenure at IBM, his products were consistently ranked as the leader by Gartner and other analyst organizations. He holds a degree from Carnegie Mellon University in Business Administration and Information Technology.</a:t>
            </a:r>
            <a:endParaRPr lang="en-US" altLang="ko-KR" sz="1100" dirty="0"/>
          </a:p>
        </p:txBody>
      </p:sp>
      <p:sp>
        <p:nvSpPr>
          <p:cNvPr id="6" name="TextBox 5"/>
          <p:cNvSpPr txBox="1"/>
          <p:nvPr/>
        </p:nvSpPr>
        <p:spPr>
          <a:xfrm>
            <a:off x="7547535" y="1326775"/>
            <a:ext cx="3514165" cy="2308324"/>
          </a:xfrm>
          <a:prstGeom prst="rect">
            <a:avLst/>
          </a:prstGeom>
          <a:noFill/>
        </p:spPr>
        <p:txBody>
          <a:bodyPr wrap="square" rtlCol="0">
            <a:spAutoFit/>
          </a:bodyPr>
          <a:lstStyle/>
          <a:p>
            <a:pPr fontAlgn="base"/>
            <a:r>
              <a:rPr lang="en-US" altLang="ko-KR" sz="1200" dirty="0" smtClean="0"/>
              <a:t>Matt </a:t>
            </a:r>
            <a:r>
              <a:rPr lang="en-US" altLang="ko-KR" sz="1200" dirty="0" err="1" smtClean="0"/>
              <a:t>Demmler</a:t>
            </a:r>
            <a:r>
              <a:rPr lang="ko-KR" altLang="en-US" sz="1200" dirty="0" smtClean="0"/>
              <a:t>는 비즈니스 혁신과 제품 전략에 대한 시장 중심 접근 방식을 조정함으로써 성장을 견인한 뛰어난 기록을 보유한 </a:t>
            </a:r>
            <a:r>
              <a:rPr lang="en-US" altLang="ko-KR" sz="1200" dirty="0" smtClean="0"/>
              <a:t>20</a:t>
            </a:r>
            <a:r>
              <a:rPr lang="ko-KR" altLang="en-US" sz="1200" dirty="0" smtClean="0"/>
              <a:t>년 소프트웨어 경력을 보유하고 있습니다</a:t>
            </a:r>
            <a:r>
              <a:rPr lang="en-US" altLang="ko-KR" sz="1200" dirty="0" smtClean="0"/>
              <a:t>. Matt</a:t>
            </a:r>
            <a:r>
              <a:rPr lang="ko-KR" altLang="en-US" sz="1200" dirty="0" smtClean="0"/>
              <a:t>는 현재 </a:t>
            </a:r>
            <a:r>
              <a:rPr lang="en-US" altLang="ko-KR" sz="1200" dirty="0" err="1" smtClean="0"/>
              <a:t>Precificate</a:t>
            </a:r>
            <a:r>
              <a:rPr lang="ko-KR" altLang="en-US" sz="1200" dirty="0" smtClean="0"/>
              <a:t>에서 데이터 통합을 위한 제품 관리 부사장을 맡고 있습니다</a:t>
            </a:r>
            <a:r>
              <a:rPr lang="en-US" altLang="ko-KR" sz="1200" dirty="0" smtClean="0"/>
              <a:t>. Precision</a:t>
            </a:r>
            <a:r>
              <a:rPr lang="ko-KR" altLang="en-US" sz="1200" dirty="0" smtClean="0"/>
              <a:t>에 입사하기 전에 </a:t>
            </a:r>
            <a:r>
              <a:rPr lang="en-US" altLang="ko-KR" sz="1200" dirty="0" smtClean="0"/>
              <a:t>IBM</a:t>
            </a:r>
            <a:r>
              <a:rPr lang="ko-KR" altLang="en-US" sz="1200" dirty="0" smtClean="0"/>
              <a:t>의 </a:t>
            </a:r>
            <a:r>
              <a:rPr lang="en-US" altLang="ko-KR" sz="1200" dirty="0" smtClean="0"/>
              <a:t>B2B &amp; Managed File Transfer Integration </a:t>
            </a:r>
            <a:r>
              <a:rPr lang="ko-KR" altLang="en-US" sz="1200" dirty="0" smtClean="0"/>
              <a:t>부서를 감독했습니다</a:t>
            </a:r>
            <a:r>
              <a:rPr lang="en-US" altLang="ko-KR" sz="1200" dirty="0" smtClean="0"/>
              <a:t>. IBM </a:t>
            </a:r>
            <a:r>
              <a:rPr lang="ko-KR" altLang="en-US" sz="1200" dirty="0" smtClean="0"/>
              <a:t>재직 기간 동안 </a:t>
            </a:r>
            <a:r>
              <a:rPr lang="en-US" altLang="ko-KR" sz="1200" dirty="0" smtClean="0"/>
              <a:t>Gartner </a:t>
            </a:r>
            <a:r>
              <a:rPr lang="ko-KR" altLang="en-US" sz="1200" dirty="0" smtClean="0"/>
              <a:t>및 기타 분석 기관에서는 그의 제품을 지속적으로 선두 기업으로 선정했습니다</a:t>
            </a:r>
            <a:r>
              <a:rPr lang="en-US" altLang="ko-KR" sz="1200" dirty="0" smtClean="0"/>
              <a:t>. </a:t>
            </a:r>
            <a:r>
              <a:rPr lang="ko-KR" altLang="en-US" sz="1200" dirty="0" smtClean="0"/>
              <a:t>그는 경영학 및 정보 기술 분야에서 카네기 멜론 대학에서 학위를 받았습니다</a:t>
            </a:r>
            <a:r>
              <a:rPr lang="en-US" altLang="ko-KR" sz="1200" dirty="0" smtClean="0"/>
              <a:t>.</a:t>
            </a:r>
            <a:endParaRPr lang="ko-KR" altLang="en-US" sz="1200" dirty="0"/>
          </a:p>
        </p:txBody>
      </p:sp>
      <p:pic>
        <p:nvPicPr>
          <p:cNvPr id="2" name="그림 1"/>
          <p:cNvPicPr>
            <a:picLocks noChangeAspect="1"/>
          </p:cNvPicPr>
          <p:nvPr/>
        </p:nvPicPr>
        <p:blipFill>
          <a:blip r:embed="rId2"/>
          <a:stretch>
            <a:fillRect/>
          </a:stretch>
        </p:blipFill>
        <p:spPr>
          <a:xfrm>
            <a:off x="174625" y="1482725"/>
            <a:ext cx="3105150" cy="4400550"/>
          </a:xfrm>
          <a:prstGeom prst="rect">
            <a:avLst/>
          </a:prstGeom>
        </p:spPr>
      </p:pic>
    </p:spTree>
    <p:extLst>
      <p:ext uri="{BB962C8B-B14F-4D97-AF65-F5344CB8AC3E}">
        <p14:creationId xmlns:p14="http://schemas.microsoft.com/office/powerpoint/2010/main" val="23181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5435" y="1326776"/>
            <a:ext cx="3514165" cy="4801314"/>
          </a:xfrm>
          <a:prstGeom prst="rect">
            <a:avLst/>
          </a:prstGeom>
          <a:noFill/>
        </p:spPr>
        <p:txBody>
          <a:bodyPr wrap="square" rtlCol="0">
            <a:spAutoFit/>
          </a:bodyPr>
          <a:lstStyle/>
          <a:p>
            <a:pPr fontAlgn="base"/>
            <a:r>
              <a:rPr lang="en-US" altLang="ko-KR" dirty="0"/>
              <a:t>Sandi Green has over 20 years of sales and marketing experience and a track record of driving growth through developing and executing go to market </a:t>
            </a:r>
            <a:r>
              <a:rPr lang="en-US" altLang="ko-KR" dirty="0" err="1"/>
              <a:t>strategy.Sandi</a:t>
            </a:r>
            <a:r>
              <a:rPr lang="en-US" altLang="ko-KR" dirty="0"/>
              <a:t> currently serves as the Director of Product Marketing for the Data Integrity Suite for Precisely. Prior to joining Precisely, she managed the launch of two new enterprise cybersecurity products for </a:t>
            </a:r>
            <a:r>
              <a:rPr lang="en-US" altLang="ko-KR" dirty="0" err="1"/>
              <a:t>BeyondTrust</a:t>
            </a:r>
            <a:r>
              <a:rPr lang="en-US" altLang="ko-KR" dirty="0"/>
              <a:t> and Ping Identity, as well as established the product marketing function at Modern Hire.</a:t>
            </a:r>
            <a:endParaRPr lang="en-US" altLang="ko-KR" sz="1100" dirty="0"/>
          </a:p>
        </p:txBody>
      </p:sp>
      <p:sp>
        <p:nvSpPr>
          <p:cNvPr id="6" name="TextBox 5"/>
          <p:cNvSpPr txBox="1"/>
          <p:nvPr/>
        </p:nvSpPr>
        <p:spPr>
          <a:xfrm>
            <a:off x="7547535" y="1326775"/>
            <a:ext cx="3514165" cy="1754326"/>
          </a:xfrm>
          <a:prstGeom prst="rect">
            <a:avLst/>
          </a:prstGeom>
          <a:noFill/>
        </p:spPr>
        <p:txBody>
          <a:bodyPr wrap="square" rtlCol="0">
            <a:spAutoFit/>
          </a:bodyPr>
          <a:lstStyle/>
          <a:p>
            <a:pPr fontAlgn="base"/>
            <a:r>
              <a:rPr lang="ko-KR" altLang="en-US" sz="1200" dirty="0" err="1" smtClean="0"/>
              <a:t>산디</a:t>
            </a:r>
            <a:r>
              <a:rPr lang="ko-KR" altLang="en-US" sz="1200" dirty="0" smtClean="0"/>
              <a:t> 그린은 </a:t>
            </a:r>
            <a:r>
              <a:rPr lang="en-US" altLang="ko-KR" sz="1200" dirty="0" smtClean="0"/>
              <a:t>20</a:t>
            </a:r>
            <a:r>
              <a:rPr lang="ko-KR" altLang="en-US" sz="1200" dirty="0" smtClean="0"/>
              <a:t>년 이상의 영업 및 마케팅 경험과 시장 전략 개발 및 실행을 통해 성장을 견인한 기록을 보유하고 있다</a:t>
            </a:r>
            <a:r>
              <a:rPr lang="en-US" altLang="ko-KR" sz="1200" dirty="0" smtClean="0"/>
              <a:t>.Sandi</a:t>
            </a:r>
            <a:r>
              <a:rPr lang="ko-KR" altLang="en-US" sz="1200" dirty="0" smtClean="0"/>
              <a:t>는 현재 </a:t>
            </a:r>
            <a:r>
              <a:rPr lang="en-US" altLang="ko-KR" sz="1200" dirty="0" smtClean="0"/>
              <a:t>Data Integrity Suite for Precision</a:t>
            </a:r>
            <a:r>
              <a:rPr lang="ko-KR" altLang="en-US" sz="1200" dirty="0" smtClean="0"/>
              <a:t>의 제품 마케팅 책임자로 재직하고 있습니다</a:t>
            </a:r>
            <a:r>
              <a:rPr lang="en-US" altLang="ko-KR" sz="1200" dirty="0" smtClean="0"/>
              <a:t>. Precision</a:t>
            </a:r>
            <a:r>
              <a:rPr lang="ko-KR" altLang="en-US" sz="1200" dirty="0" smtClean="0"/>
              <a:t>에 입사하기 전에는 </a:t>
            </a:r>
            <a:r>
              <a:rPr lang="en-US" altLang="ko-KR" sz="1200" dirty="0" err="1" smtClean="0"/>
              <a:t>BeyondTrust</a:t>
            </a:r>
            <a:r>
              <a:rPr lang="ko-KR" altLang="en-US" sz="1200" dirty="0" smtClean="0"/>
              <a:t>와 </a:t>
            </a:r>
            <a:r>
              <a:rPr lang="en-US" altLang="ko-KR" sz="1200" dirty="0" smtClean="0"/>
              <a:t>Ping Identity</a:t>
            </a:r>
            <a:r>
              <a:rPr lang="ko-KR" altLang="en-US" sz="1200" dirty="0" smtClean="0"/>
              <a:t>를 위한 두 개의 새로운 엔터프라이즈 사이버 보안 제품의 출시를 관리했으며 </a:t>
            </a:r>
            <a:r>
              <a:rPr lang="en-US" altLang="ko-KR" sz="1200" dirty="0" smtClean="0"/>
              <a:t>Modern Hire</a:t>
            </a:r>
            <a:r>
              <a:rPr lang="ko-KR" altLang="en-US" sz="1200" dirty="0" smtClean="0"/>
              <a:t>에서 제품 마케팅 기능을 구축했습니다</a:t>
            </a:r>
            <a:r>
              <a:rPr lang="en-US" altLang="ko-KR" sz="1200" dirty="0" smtClean="0"/>
              <a:t>.</a:t>
            </a:r>
            <a:endParaRPr lang="ko-KR" altLang="en-US" sz="1200" dirty="0"/>
          </a:p>
        </p:txBody>
      </p:sp>
      <p:pic>
        <p:nvPicPr>
          <p:cNvPr id="3" name="그림 2"/>
          <p:cNvPicPr>
            <a:picLocks noChangeAspect="1"/>
          </p:cNvPicPr>
          <p:nvPr/>
        </p:nvPicPr>
        <p:blipFill>
          <a:blip r:embed="rId2"/>
          <a:stretch>
            <a:fillRect/>
          </a:stretch>
        </p:blipFill>
        <p:spPr>
          <a:xfrm>
            <a:off x="200025" y="1112837"/>
            <a:ext cx="3105150" cy="4810125"/>
          </a:xfrm>
          <a:prstGeom prst="rect">
            <a:avLst/>
          </a:prstGeom>
        </p:spPr>
      </p:pic>
    </p:spTree>
    <p:extLst>
      <p:ext uri="{BB962C8B-B14F-4D97-AF65-F5344CB8AC3E}">
        <p14:creationId xmlns:p14="http://schemas.microsoft.com/office/powerpoint/2010/main" val="175993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000125" y="-704850"/>
            <a:ext cx="14192250" cy="8267700"/>
          </a:xfrm>
          <a:prstGeom prst="rect">
            <a:avLst/>
          </a:prstGeom>
        </p:spPr>
      </p:pic>
    </p:spTree>
    <p:extLst>
      <p:ext uri="{BB962C8B-B14F-4D97-AF65-F5344CB8AC3E}">
        <p14:creationId xmlns:p14="http://schemas.microsoft.com/office/powerpoint/2010/main" val="92941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828675"/>
          </a:xfrm>
        </p:spPr>
        <p:txBody>
          <a:bodyPr>
            <a:normAutofit fontScale="90000"/>
          </a:bodyPr>
          <a:lstStyle/>
          <a:p>
            <a:r>
              <a:rPr lang="en-US" altLang="ko-KR" dirty="0"/>
              <a:t>[WEBINAR] </a:t>
            </a:r>
            <a:r>
              <a:rPr lang="ko-KR" altLang="en-US" dirty="0"/>
              <a:t>신뢰할 수 없는 데이터로 어려움을 겪고 계십니까</a:t>
            </a:r>
            <a:r>
              <a:rPr lang="en-US" altLang="ko-KR" dirty="0"/>
              <a:t>? </a:t>
            </a:r>
            <a:r>
              <a:rPr lang="ko-KR" altLang="en-US" dirty="0"/>
              <a:t>보다 나은 의사 결정을 위해 데이터에 대한 신뢰 구축 방법 알아보기</a:t>
            </a:r>
          </a:p>
        </p:txBody>
      </p:sp>
      <p:sp>
        <p:nvSpPr>
          <p:cNvPr id="3" name="내용 개체 틀 2"/>
          <p:cNvSpPr>
            <a:spLocks noGrp="1"/>
          </p:cNvSpPr>
          <p:nvPr>
            <p:ph idx="1"/>
          </p:nvPr>
        </p:nvSpPr>
        <p:spPr/>
        <p:txBody>
          <a:bodyPr>
            <a:normAutofit fontScale="77500" lnSpcReduction="20000"/>
          </a:bodyPr>
          <a:lstStyle/>
          <a:p>
            <a:r>
              <a:rPr lang="en-US" altLang="ko-KR" dirty="0" smtClean="0"/>
              <a:t>Wednesday, March 3 at 2:00 PM AEDT (3</a:t>
            </a:r>
            <a:r>
              <a:rPr lang="ko-KR" altLang="en-US" dirty="0" smtClean="0"/>
              <a:t>월 </a:t>
            </a:r>
            <a:r>
              <a:rPr lang="en-US" altLang="ko-KR" dirty="0" smtClean="0"/>
              <a:t>3</a:t>
            </a:r>
            <a:r>
              <a:rPr lang="ko-KR" altLang="en-US" dirty="0" smtClean="0"/>
              <a:t>일 수요일 </a:t>
            </a:r>
            <a:r>
              <a:rPr lang="en-US" altLang="ko-KR" dirty="0" smtClean="0"/>
              <a:t>12</a:t>
            </a:r>
            <a:r>
              <a:rPr lang="ko-KR" altLang="en-US" dirty="0" smtClean="0"/>
              <a:t>시</a:t>
            </a:r>
            <a:r>
              <a:rPr lang="en-US" altLang="ko-KR" dirty="0" smtClean="0"/>
              <a:t>)</a:t>
            </a:r>
            <a:br>
              <a:rPr lang="en-US" altLang="ko-KR" dirty="0" smtClean="0"/>
            </a:br>
            <a:endParaRPr lang="en-US" altLang="ko-KR" dirty="0" smtClean="0"/>
          </a:p>
          <a:p>
            <a:r>
              <a:rPr lang="ko-KR" altLang="en-US" dirty="0"/>
              <a:t>신뢰할 수 있는 결정은 신뢰할 수 있는 데이터에 의해 결정됩니다</a:t>
            </a:r>
            <a:r>
              <a:rPr lang="en-US" altLang="ko-KR" dirty="0"/>
              <a:t>. </a:t>
            </a:r>
            <a:r>
              <a:rPr lang="ko-KR" altLang="en-US" dirty="0"/>
              <a:t>비즈니스가 데이터 중심 문화를 수용한다면 머신 러닝 및 분석을 통해 제공되는 모든 의사 결정과 답변은 데이터에 의해 결정됩니다</a:t>
            </a:r>
            <a:r>
              <a:rPr lang="en-US" altLang="ko-KR" dirty="0"/>
              <a:t>. </a:t>
            </a:r>
            <a:r>
              <a:rPr lang="ko-KR" altLang="en-US" dirty="0"/>
              <a:t>신뢰할 수 있는 데이터가 있으면 성공 여부가 결정됩니다</a:t>
            </a:r>
            <a:r>
              <a:rPr lang="en-US" altLang="ko-KR" dirty="0"/>
              <a:t>.</a:t>
            </a:r>
            <a:r>
              <a:rPr lang="ko-KR" altLang="en-US" dirty="0" smtClean="0"/>
              <a:t/>
            </a:r>
            <a:br>
              <a:rPr lang="ko-KR" altLang="en-US" dirty="0" smtClean="0"/>
            </a:br>
            <a:r>
              <a:rPr lang="ko-KR" altLang="en-US" dirty="0" smtClean="0"/>
              <a:t/>
            </a:r>
            <a:br>
              <a:rPr lang="ko-KR" altLang="en-US" dirty="0" smtClean="0"/>
            </a:br>
            <a:r>
              <a:rPr lang="en-US" altLang="ko-KR" dirty="0"/>
              <a:t>3</a:t>
            </a:r>
            <a:r>
              <a:rPr lang="ko-KR" altLang="en-US" dirty="0"/>
              <a:t>월 </a:t>
            </a:r>
            <a:r>
              <a:rPr lang="en-US" altLang="ko-KR" dirty="0"/>
              <a:t>3</a:t>
            </a:r>
            <a:r>
              <a:rPr lang="ko-KR" altLang="en-US" dirty="0"/>
              <a:t>일 수요일 오후 </a:t>
            </a:r>
            <a:r>
              <a:rPr lang="en-US" altLang="ko-KR" dirty="0"/>
              <a:t>2</a:t>
            </a:r>
            <a:r>
              <a:rPr lang="ko-KR" altLang="en-US" dirty="0"/>
              <a:t>시 </a:t>
            </a:r>
            <a:r>
              <a:rPr lang="en-US" altLang="ko-KR" dirty="0"/>
              <a:t>AEDT </a:t>
            </a:r>
            <a:r>
              <a:rPr lang="ko-KR" altLang="en-US" dirty="0"/>
              <a:t>전문가 패널에 참석하여 다음과 같은 주요 주제에 대해 토론합니다</a:t>
            </a:r>
            <a:r>
              <a:rPr lang="en-US" altLang="ko-KR" dirty="0"/>
              <a:t>.</a:t>
            </a:r>
            <a:r>
              <a:rPr lang="ko-KR" altLang="en-US" dirty="0" smtClean="0"/>
              <a:t/>
            </a:r>
            <a:br>
              <a:rPr lang="ko-KR" altLang="en-US" dirty="0" smtClean="0"/>
            </a:br>
            <a:r>
              <a:rPr lang="en-US" altLang="ko-KR" dirty="0"/>
              <a:t>- </a:t>
            </a:r>
            <a:r>
              <a:rPr lang="ko-KR" altLang="en-US" dirty="0"/>
              <a:t>정확성</a:t>
            </a:r>
            <a:r>
              <a:rPr lang="en-US" altLang="ko-KR" dirty="0"/>
              <a:t>, </a:t>
            </a:r>
            <a:r>
              <a:rPr lang="ko-KR" altLang="en-US" dirty="0"/>
              <a:t>일관성</a:t>
            </a:r>
            <a:r>
              <a:rPr lang="en-US" altLang="ko-KR" dirty="0"/>
              <a:t>, </a:t>
            </a:r>
            <a:r>
              <a:rPr lang="ko-KR" altLang="en-US" dirty="0"/>
              <a:t>컨텍스트가 데이터 무결성의 필수 요소인 이유</a:t>
            </a:r>
            <a:r>
              <a:rPr lang="ko-KR" altLang="en-US" dirty="0" smtClean="0"/>
              <a:t/>
            </a:r>
            <a:br>
              <a:rPr lang="ko-KR" altLang="en-US" dirty="0" smtClean="0"/>
            </a:br>
            <a:r>
              <a:rPr lang="en-US" altLang="ko-KR" dirty="0"/>
              <a:t>- </a:t>
            </a:r>
            <a:r>
              <a:rPr lang="ko-KR" altLang="en-US" dirty="0"/>
              <a:t>데이터 </a:t>
            </a:r>
            <a:r>
              <a:rPr lang="ko-KR" altLang="en-US" dirty="0" err="1"/>
              <a:t>사일로를</a:t>
            </a:r>
            <a:r>
              <a:rPr lang="ko-KR" altLang="en-US" dirty="0"/>
              <a:t> 제거하고 데이터 품질을 보장하는 모범 사례</a:t>
            </a:r>
            <a:r>
              <a:rPr lang="ko-KR" altLang="en-US" dirty="0" smtClean="0"/>
              <a:t/>
            </a:r>
            <a:br>
              <a:rPr lang="ko-KR" altLang="en-US" dirty="0" smtClean="0"/>
            </a:br>
            <a:r>
              <a:rPr lang="en-US" altLang="ko-KR" dirty="0"/>
              <a:t>- </a:t>
            </a:r>
            <a:r>
              <a:rPr lang="ko-KR" altLang="en-US" dirty="0"/>
              <a:t>데이터의 추세</a:t>
            </a:r>
            <a:r>
              <a:rPr lang="en-US" altLang="ko-KR" dirty="0"/>
              <a:t>, </a:t>
            </a:r>
            <a:r>
              <a:rPr lang="ko-KR" altLang="en-US" dirty="0"/>
              <a:t>관계 및 패턴을 시각화하는 방법</a:t>
            </a:r>
            <a:r>
              <a:rPr lang="ko-KR" altLang="en-US" dirty="0" smtClean="0"/>
              <a:t/>
            </a:r>
            <a:br>
              <a:rPr lang="ko-KR" altLang="en-US" dirty="0" smtClean="0"/>
            </a:br>
            <a:r>
              <a:rPr lang="en-US" altLang="ko-KR" dirty="0"/>
              <a:t>- </a:t>
            </a:r>
            <a:r>
              <a:rPr lang="ko-KR" altLang="en-US" dirty="0"/>
              <a:t>위치 </a:t>
            </a:r>
            <a:r>
              <a:rPr lang="ko-KR" altLang="en-US" dirty="0" err="1"/>
              <a:t>인텔리전스와</a:t>
            </a:r>
            <a:r>
              <a:rPr lang="ko-KR" altLang="en-US" dirty="0"/>
              <a:t> 강화가 데이터를 더욱 가치 있고 완전하게 만드는 방법</a:t>
            </a:r>
            <a:r>
              <a:rPr lang="ko-KR" altLang="en-US" dirty="0" smtClean="0"/>
              <a:t/>
            </a:r>
            <a:br>
              <a:rPr lang="ko-KR" altLang="en-US" dirty="0" smtClean="0"/>
            </a:br>
            <a:r>
              <a:rPr lang="ko-KR" altLang="en-US" dirty="0" smtClean="0"/>
              <a:t/>
            </a:r>
            <a:br>
              <a:rPr lang="ko-KR" altLang="en-US" dirty="0" smtClean="0"/>
            </a:br>
            <a:r>
              <a:rPr lang="ko-KR" altLang="en-US" dirty="0"/>
              <a:t>지금 등록하여 더 나은 의사결정을 지원하기 위해 취할 수 있는 단계를 살펴보십시오</a:t>
            </a:r>
            <a:r>
              <a:rPr lang="en-US" altLang="ko-KR" dirty="0"/>
              <a:t>.</a:t>
            </a:r>
            <a:endParaRPr lang="ko-KR" altLang="en-US" dirty="0"/>
          </a:p>
        </p:txBody>
      </p:sp>
    </p:spTree>
    <p:extLst>
      <p:ext uri="{BB962C8B-B14F-4D97-AF65-F5344CB8AC3E}">
        <p14:creationId xmlns:p14="http://schemas.microsoft.com/office/powerpoint/2010/main" val="247474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048000" y="-1524000"/>
            <a:ext cx="18288000" cy="9906000"/>
          </a:xfrm>
          <a:prstGeom prst="rect">
            <a:avLst/>
          </a:prstGeom>
        </p:spPr>
      </p:pic>
    </p:spTree>
    <p:extLst>
      <p:ext uri="{BB962C8B-B14F-4D97-AF65-F5344CB8AC3E}">
        <p14:creationId xmlns:p14="http://schemas.microsoft.com/office/powerpoint/2010/main" val="125388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90600" y="-709613"/>
            <a:ext cx="14173200" cy="8277225"/>
          </a:xfrm>
          <a:prstGeom prst="rect">
            <a:avLst/>
          </a:prstGeom>
        </p:spPr>
      </p:pic>
    </p:spTree>
    <p:extLst>
      <p:ext uri="{BB962C8B-B14F-4D97-AF65-F5344CB8AC3E}">
        <p14:creationId xmlns:p14="http://schemas.microsoft.com/office/powerpoint/2010/main" val="51335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048000" y="-1524000"/>
            <a:ext cx="18288000" cy="9906000"/>
          </a:xfrm>
          <a:prstGeom prst="rect">
            <a:avLst/>
          </a:prstGeom>
        </p:spPr>
      </p:pic>
    </p:spTree>
    <p:extLst>
      <p:ext uri="{BB962C8B-B14F-4D97-AF65-F5344CB8AC3E}">
        <p14:creationId xmlns:p14="http://schemas.microsoft.com/office/powerpoint/2010/main" val="21080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3048000" y="-1524000"/>
            <a:ext cx="18288000" cy="9906000"/>
          </a:xfrm>
          <a:prstGeom prst="rect">
            <a:avLst/>
          </a:prstGeom>
        </p:spPr>
      </p:pic>
    </p:spTree>
    <p:extLst>
      <p:ext uri="{BB962C8B-B14F-4D97-AF65-F5344CB8AC3E}">
        <p14:creationId xmlns:p14="http://schemas.microsoft.com/office/powerpoint/2010/main" val="85607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42975" y="-671513"/>
            <a:ext cx="14077950" cy="8201025"/>
          </a:xfrm>
          <a:prstGeom prst="rect">
            <a:avLst/>
          </a:prstGeom>
        </p:spPr>
      </p:pic>
    </p:spTree>
    <p:extLst>
      <p:ext uri="{BB962C8B-B14F-4D97-AF65-F5344CB8AC3E}">
        <p14:creationId xmlns:p14="http://schemas.microsoft.com/office/powerpoint/2010/main" val="163313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5435" y="1326776"/>
            <a:ext cx="3514165" cy="5078313"/>
          </a:xfrm>
          <a:prstGeom prst="rect">
            <a:avLst/>
          </a:prstGeom>
          <a:noFill/>
        </p:spPr>
        <p:txBody>
          <a:bodyPr wrap="square" rtlCol="0">
            <a:spAutoFit/>
          </a:bodyPr>
          <a:lstStyle/>
          <a:p>
            <a:pPr fontAlgn="base"/>
            <a:r>
              <a:rPr lang="en-US" altLang="ko-KR" sz="1200" dirty="0" err="1"/>
              <a:t>Navin</a:t>
            </a:r>
            <a:r>
              <a:rPr lang="en-US" altLang="ko-KR" sz="1200" dirty="0"/>
              <a:t> Sharma is the Vice President for the Data Quality Software &amp; Solutions Portfolio at Precisely. He has over 20 years of domain knowledge and expertise in the areas of data integration, data quality, data governance, and master data management and has helped numerous Fortune 500 companies and Government agencies design and implement their data management strategies from the ground up.</a:t>
            </a:r>
          </a:p>
          <a:p>
            <a:pPr fontAlgn="base"/>
            <a:r>
              <a:rPr lang="en-US" altLang="ko-KR" sz="1200" dirty="0" err="1"/>
              <a:t>Navin</a:t>
            </a:r>
            <a:r>
              <a:rPr lang="en-US" altLang="ko-KR" sz="1200" dirty="0"/>
              <a:t> has written several thought leadership articles published in Information Management and </a:t>
            </a:r>
            <a:r>
              <a:rPr lang="en-US" altLang="ko-KR" sz="1200" dirty="0" err="1"/>
              <a:t>CxO</a:t>
            </a:r>
            <a:r>
              <a:rPr lang="en-US" altLang="ko-KR" sz="1200" dirty="0"/>
              <a:t> magazines and is an active speaker in numerous industry events, including MIT's IQ Symposium and IM conferences globally. His career spans product development, strategic consulting, solution selling, product and portfolio management and strategy, where in his current role he continues to drive innovation and growth for </a:t>
            </a:r>
            <a:r>
              <a:rPr lang="en-US" altLang="ko-KR" sz="1200" dirty="0" err="1"/>
              <a:t>Precisely’s</a:t>
            </a:r>
            <a:r>
              <a:rPr lang="en-US" altLang="ko-KR" sz="1200" dirty="0"/>
              <a:t> flagship enterprise data management offerings, Spectrum and Trillium.</a:t>
            </a:r>
          </a:p>
          <a:p>
            <a:pPr fontAlgn="base"/>
            <a:r>
              <a:rPr lang="en-US" altLang="ko-KR" sz="1200" dirty="0" err="1"/>
              <a:t>Navin</a:t>
            </a:r>
            <a:r>
              <a:rPr lang="en-US" altLang="ko-KR" sz="1200" dirty="0"/>
              <a:t> has a Bachelor in Computer Science from University of Maryland and an MBA in International Business from Georgetown University.</a:t>
            </a:r>
          </a:p>
          <a:p>
            <a:endParaRPr lang="ko-KR" altLang="en-US" sz="1200" dirty="0"/>
          </a:p>
        </p:txBody>
      </p:sp>
      <p:pic>
        <p:nvPicPr>
          <p:cNvPr id="5" name="그림 4"/>
          <p:cNvPicPr>
            <a:picLocks noChangeAspect="1"/>
          </p:cNvPicPr>
          <p:nvPr/>
        </p:nvPicPr>
        <p:blipFill>
          <a:blip r:embed="rId2"/>
          <a:stretch>
            <a:fillRect/>
          </a:stretch>
        </p:blipFill>
        <p:spPr>
          <a:xfrm>
            <a:off x="231775" y="-1138238"/>
            <a:ext cx="3067050" cy="7839075"/>
          </a:xfrm>
          <a:prstGeom prst="rect">
            <a:avLst/>
          </a:prstGeom>
        </p:spPr>
      </p:pic>
      <p:sp>
        <p:nvSpPr>
          <p:cNvPr id="6" name="TextBox 5"/>
          <p:cNvSpPr txBox="1"/>
          <p:nvPr/>
        </p:nvSpPr>
        <p:spPr>
          <a:xfrm>
            <a:off x="7547535" y="1326775"/>
            <a:ext cx="3514165" cy="4339650"/>
          </a:xfrm>
          <a:prstGeom prst="rect">
            <a:avLst/>
          </a:prstGeom>
          <a:noFill/>
        </p:spPr>
        <p:txBody>
          <a:bodyPr wrap="square" rtlCol="0">
            <a:spAutoFit/>
          </a:bodyPr>
          <a:lstStyle/>
          <a:p>
            <a:pPr fontAlgn="base"/>
            <a:r>
              <a:rPr lang="en-US" altLang="ko-KR" sz="1200" dirty="0" err="1" smtClean="0"/>
              <a:t>Navin</a:t>
            </a:r>
            <a:r>
              <a:rPr lang="en-US" altLang="ko-KR" sz="1200" dirty="0" smtClean="0"/>
              <a:t> Sharma</a:t>
            </a:r>
            <a:r>
              <a:rPr lang="ko-KR" altLang="en-US" sz="1200" dirty="0" smtClean="0"/>
              <a:t>는 정밀하게 데이터 품질 소프트웨어 및 솔루션 포트폴리오의 부사장입니다</a:t>
            </a:r>
            <a:r>
              <a:rPr lang="en-US" altLang="ko-KR" sz="1200" dirty="0" smtClean="0"/>
              <a:t>. 20</a:t>
            </a:r>
            <a:r>
              <a:rPr lang="ko-KR" altLang="en-US" sz="1200" dirty="0" smtClean="0"/>
              <a:t>년 이상 데이터 통합</a:t>
            </a:r>
            <a:r>
              <a:rPr lang="en-US" altLang="ko-KR" sz="1200" dirty="0" smtClean="0"/>
              <a:t>, </a:t>
            </a:r>
            <a:r>
              <a:rPr lang="ko-KR" altLang="en-US" sz="1200" dirty="0" smtClean="0"/>
              <a:t>데이터 품질</a:t>
            </a:r>
            <a:r>
              <a:rPr lang="en-US" altLang="ko-KR" sz="1200" dirty="0" smtClean="0"/>
              <a:t>, </a:t>
            </a:r>
            <a:r>
              <a:rPr lang="ko-KR" altLang="en-US" sz="1200" dirty="0" smtClean="0"/>
              <a:t>데이터 거버넌스 및 마스터 데이터 관리 분야에 대한 도메인 지식과 전문 지식을 보유하고 있으며</a:t>
            </a:r>
            <a:r>
              <a:rPr lang="en-US" altLang="ko-KR" sz="1200" dirty="0" smtClean="0"/>
              <a:t>, Fortune 500</a:t>
            </a:r>
            <a:r>
              <a:rPr lang="ko-KR" altLang="en-US" sz="1200" dirty="0" smtClean="0"/>
              <a:t>대 기업과 정부 기관이 데이터 관리 전략을 처음부터 설계하고 구현할 수 있도록 지원하고 있습니다</a:t>
            </a:r>
            <a:r>
              <a:rPr lang="en-US" altLang="ko-KR" sz="1200" dirty="0" smtClean="0"/>
              <a:t>.</a:t>
            </a:r>
          </a:p>
          <a:p>
            <a:pPr fontAlgn="base"/>
            <a:endParaRPr lang="en-US" altLang="ko-KR" sz="1200" dirty="0" smtClean="0"/>
          </a:p>
          <a:p>
            <a:pPr fontAlgn="base"/>
            <a:r>
              <a:rPr lang="en-US" altLang="ko-KR" sz="1200" dirty="0" err="1" smtClean="0"/>
              <a:t>Navin</a:t>
            </a:r>
            <a:r>
              <a:rPr lang="ko-KR" altLang="en-US" sz="1200" dirty="0" smtClean="0"/>
              <a:t>은 </a:t>
            </a:r>
            <a:r>
              <a:rPr lang="en-US" altLang="ko-KR" sz="1200" dirty="0" smtClean="0"/>
              <a:t>Information Management</a:t>
            </a:r>
            <a:r>
              <a:rPr lang="ko-KR" altLang="en-US" sz="1200" dirty="0" smtClean="0"/>
              <a:t>와 </a:t>
            </a:r>
            <a:r>
              <a:rPr lang="en-US" altLang="ko-KR" sz="1200" dirty="0" err="1" smtClean="0"/>
              <a:t>CxO</a:t>
            </a:r>
            <a:r>
              <a:rPr lang="en-US" altLang="ko-KR" sz="1200" dirty="0" smtClean="0"/>
              <a:t> </a:t>
            </a:r>
            <a:r>
              <a:rPr lang="ko-KR" altLang="en-US" sz="1200" dirty="0" smtClean="0"/>
              <a:t>매거진에 발표된 여러 사고 리더십 기사를 썼으며 </a:t>
            </a:r>
            <a:r>
              <a:rPr lang="en-US" altLang="ko-KR" sz="1200" dirty="0" smtClean="0"/>
              <a:t>MIT</a:t>
            </a:r>
            <a:r>
              <a:rPr lang="ko-KR" altLang="en-US" sz="1200" dirty="0" smtClean="0"/>
              <a:t>의 </a:t>
            </a:r>
            <a:r>
              <a:rPr lang="en-US" altLang="ko-KR" sz="1200" dirty="0" smtClean="0"/>
              <a:t>IQ </a:t>
            </a:r>
            <a:r>
              <a:rPr lang="ko-KR" altLang="en-US" sz="1200" dirty="0" smtClean="0"/>
              <a:t>심포지엄과 전 세계 </a:t>
            </a:r>
            <a:r>
              <a:rPr lang="en-US" altLang="ko-KR" sz="1200" dirty="0" smtClean="0"/>
              <a:t>IM </a:t>
            </a:r>
            <a:r>
              <a:rPr lang="ko-KR" altLang="en-US" sz="1200" dirty="0" smtClean="0"/>
              <a:t>컨퍼런스를 포함한 수많은 업계 행사에서 활발한 강연자로 활동하고 있다</a:t>
            </a:r>
            <a:r>
              <a:rPr lang="en-US" altLang="ko-KR" sz="1200" dirty="0" smtClean="0"/>
              <a:t>. </a:t>
            </a:r>
            <a:r>
              <a:rPr lang="ko-KR" altLang="en-US" sz="1200" dirty="0" smtClean="0"/>
              <a:t>그의 경력은 제품 개발</a:t>
            </a:r>
            <a:r>
              <a:rPr lang="en-US" altLang="ko-KR" sz="1200" dirty="0" smtClean="0"/>
              <a:t>, </a:t>
            </a:r>
            <a:r>
              <a:rPr lang="ko-KR" altLang="en-US" sz="1200" dirty="0" smtClean="0"/>
              <a:t>전략적 컨설팅</a:t>
            </a:r>
            <a:r>
              <a:rPr lang="en-US" altLang="ko-KR" sz="1200" dirty="0" smtClean="0"/>
              <a:t>, </a:t>
            </a:r>
            <a:r>
              <a:rPr lang="ko-KR" altLang="en-US" sz="1200" dirty="0" smtClean="0"/>
              <a:t>솔루션 판매</a:t>
            </a:r>
            <a:r>
              <a:rPr lang="en-US" altLang="ko-KR" sz="1200" dirty="0" smtClean="0"/>
              <a:t>, </a:t>
            </a:r>
            <a:r>
              <a:rPr lang="ko-KR" altLang="en-US" sz="1200" dirty="0" smtClean="0"/>
              <a:t>제품 및 포트폴리오 관리 및 전략이며</a:t>
            </a:r>
            <a:r>
              <a:rPr lang="en-US" altLang="ko-KR" sz="1200" dirty="0" smtClean="0"/>
              <a:t>, </a:t>
            </a:r>
            <a:r>
              <a:rPr lang="ko-KR" altLang="en-US" sz="1200" dirty="0" smtClean="0"/>
              <a:t>현재 역할에서는 </a:t>
            </a:r>
            <a:r>
              <a:rPr lang="en-US" altLang="ko-KR" sz="1200" dirty="0" smtClean="0"/>
              <a:t>Precision</a:t>
            </a:r>
            <a:r>
              <a:rPr lang="ko-KR" altLang="en-US" sz="1200" dirty="0" smtClean="0"/>
              <a:t>의 대표적인 엔터프라이즈 데이터 관리 제품인 </a:t>
            </a:r>
            <a:r>
              <a:rPr lang="en-US" altLang="ko-KR" sz="1200" dirty="0" smtClean="0"/>
              <a:t>Spectrum </a:t>
            </a:r>
            <a:r>
              <a:rPr lang="ko-KR" altLang="en-US" sz="1200" dirty="0" smtClean="0"/>
              <a:t>및 </a:t>
            </a:r>
            <a:r>
              <a:rPr lang="en-US" altLang="ko-KR" sz="1200" dirty="0" err="1" smtClean="0"/>
              <a:t>Trizlium</a:t>
            </a:r>
            <a:r>
              <a:rPr lang="ko-KR" altLang="en-US" sz="1200" dirty="0" smtClean="0"/>
              <a:t>의 혁신과 성장을 지속적으로 추진하고 있습니다</a:t>
            </a:r>
            <a:r>
              <a:rPr lang="en-US" altLang="ko-KR" sz="1200" dirty="0" smtClean="0"/>
              <a:t>.</a:t>
            </a:r>
          </a:p>
          <a:p>
            <a:pPr fontAlgn="base"/>
            <a:endParaRPr lang="en-US" altLang="ko-KR" sz="1200" dirty="0" smtClean="0"/>
          </a:p>
          <a:p>
            <a:pPr fontAlgn="base"/>
            <a:r>
              <a:rPr lang="ko-KR" altLang="en-US" sz="1200" dirty="0" err="1" smtClean="0"/>
              <a:t>나빈은</a:t>
            </a:r>
            <a:r>
              <a:rPr lang="ko-KR" altLang="en-US" sz="1200" dirty="0" smtClean="0"/>
              <a:t> 메릴랜드 대학교에서 컴퓨터 공학 학사</a:t>
            </a:r>
            <a:r>
              <a:rPr lang="en-US" altLang="ko-KR" sz="1200" dirty="0" smtClean="0"/>
              <a:t>, </a:t>
            </a:r>
            <a:r>
              <a:rPr lang="ko-KR" altLang="en-US" sz="1200" dirty="0" smtClean="0"/>
              <a:t>조지타운 대학교에서 국제 경영학 석사 학위를 받았다</a:t>
            </a:r>
            <a:r>
              <a:rPr lang="en-US" altLang="ko-KR" sz="1200" dirty="0" smtClean="0"/>
              <a:t>.</a:t>
            </a:r>
            <a:endParaRPr lang="ko-KR" altLang="en-US" sz="1200" dirty="0"/>
          </a:p>
        </p:txBody>
      </p:sp>
    </p:spTree>
    <p:extLst>
      <p:ext uri="{BB962C8B-B14F-4D97-AF65-F5344CB8AC3E}">
        <p14:creationId xmlns:p14="http://schemas.microsoft.com/office/powerpoint/2010/main" val="34767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5435" y="1326776"/>
            <a:ext cx="3514165" cy="4616648"/>
          </a:xfrm>
          <a:prstGeom prst="rect">
            <a:avLst/>
          </a:prstGeom>
          <a:noFill/>
        </p:spPr>
        <p:txBody>
          <a:bodyPr wrap="square" rtlCol="0">
            <a:spAutoFit/>
          </a:bodyPr>
          <a:lstStyle/>
          <a:p>
            <a:pPr fontAlgn="base"/>
            <a:r>
              <a:rPr lang="en-US" altLang="ko-KR" sz="1400" dirty="0"/>
              <a:t>Jess Willis is a global marketing leader, writer and keynote speaker with a gift for connecting with others and building strong teams. She is a mom of four, a wife, and a Bon Jovi fan who does marketing. (in that order). Leading marketing teams and tactics for close to 20 years, Jess currently holds the position of Senior Director of Global Product Marketing for Data at Precisely. In her role she works in close collaboration with product and executive leadership to define go-to-market approach to execute on a shared vision across the business.</a:t>
            </a:r>
          </a:p>
          <a:p>
            <a:pPr fontAlgn="base"/>
            <a:r>
              <a:rPr lang="en-US" altLang="ko-KR" sz="1400" dirty="0"/>
              <a:t>Jess holds a BA from Emerson College in marketing communications with a minor in professional writing and has served on several boards of Directors including the American Marketing Association and Women in Financial Services.</a:t>
            </a:r>
          </a:p>
        </p:txBody>
      </p:sp>
      <p:sp>
        <p:nvSpPr>
          <p:cNvPr id="6" name="TextBox 5"/>
          <p:cNvSpPr txBox="1"/>
          <p:nvPr/>
        </p:nvSpPr>
        <p:spPr>
          <a:xfrm>
            <a:off x="7547535" y="1326775"/>
            <a:ext cx="3514165" cy="2862322"/>
          </a:xfrm>
          <a:prstGeom prst="rect">
            <a:avLst/>
          </a:prstGeom>
          <a:noFill/>
        </p:spPr>
        <p:txBody>
          <a:bodyPr wrap="square" rtlCol="0">
            <a:spAutoFit/>
          </a:bodyPr>
          <a:lstStyle/>
          <a:p>
            <a:pPr fontAlgn="base"/>
            <a:r>
              <a:rPr lang="ko-KR" altLang="en-US" sz="1200" dirty="0" err="1" smtClean="0"/>
              <a:t>제스</a:t>
            </a:r>
            <a:r>
              <a:rPr lang="ko-KR" altLang="en-US" sz="1200" dirty="0" smtClean="0"/>
              <a:t> </a:t>
            </a:r>
            <a:r>
              <a:rPr lang="ko-KR" altLang="en-US" sz="1200" dirty="0" err="1" smtClean="0"/>
              <a:t>윌리스는</a:t>
            </a:r>
            <a:r>
              <a:rPr lang="ko-KR" altLang="en-US" sz="1200" dirty="0" smtClean="0"/>
              <a:t> 글로벌 마케팅 리더이자 작가</a:t>
            </a:r>
            <a:r>
              <a:rPr lang="en-US" altLang="ko-KR" sz="1200" dirty="0" smtClean="0"/>
              <a:t>, </a:t>
            </a:r>
            <a:r>
              <a:rPr lang="ko-KR" altLang="en-US" sz="1200" dirty="0" smtClean="0"/>
              <a:t>기조 연설자로 다른 사람들과 연결되고 강한 팀을 만드는 재능을 가지고 있다</a:t>
            </a:r>
            <a:r>
              <a:rPr lang="en-US" altLang="ko-KR" sz="1200" dirty="0" smtClean="0"/>
              <a:t>. </a:t>
            </a:r>
            <a:r>
              <a:rPr lang="ko-KR" altLang="en-US" sz="1200" dirty="0" smtClean="0"/>
              <a:t>그녀는 네 아이의 엄마이자</a:t>
            </a:r>
            <a:r>
              <a:rPr lang="en-US" altLang="ko-KR" sz="1200" dirty="0" smtClean="0"/>
              <a:t>, </a:t>
            </a:r>
            <a:r>
              <a:rPr lang="ko-KR" altLang="en-US" sz="1200" dirty="0" smtClean="0"/>
              <a:t>아내이며</a:t>
            </a:r>
            <a:r>
              <a:rPr lang="en-US" altLang="ko-KR" sz="1200" dirty="0" smtClean="0"/>
              <a:t>, </a:t>
            </a:r>
            <a:r>
              <a:rPr lang="ko-KR" altLang="en-US" sz="1200" dirty="0" smtClean="0"/>
              <a:t>마케팅을 하는 </a:t>
            </a:r>
            <a:r>
              <a:rPr lang="ko-KR" altLang="en-US" sz="1200" dirty="0" err="1" smtClean="0"/>
              <a:t>본조비</a:t>
            </a:r>
            <a:r>
              <a:rPr lang="ko-KR" altLang="en-US" sz="1200" dirty="0" smtClean="0"/>
              <a:t> 팬이다</a:t>
            </a:r>
            <a:r>
              <a:rPr lang="en-US" altLang="ko-KR" sz="1200" dirty="0" smtClean="0"/>
              <a:t>. (</a:t>
            </a:r>
            <a:r>
              <a:rPr lang="ko-KR" altLang="en-US" sz="1200" dirty="0" smtClean="0"/>
              <a:t>그 순서대로</a:t>
            </a:r>
            <a:r>
              <a:rPr lang="en-US" altLang="ko-KR" sz="1200" dirty="0" smtClean="0"/>
              <a:t>) 20</a:t>
            </a:r>
            <a:r>
              <a:rPr lang="ko-KR" altLang="en-US" sz="1200" dirty="0" smtClean="0"/>
              <a:t>년 가까이 마케팅 팀 및 전략을 선도하는 </a:t>
            </a:r>
            <a:r>
              <a:rPr lang="en-US" altLang="ko-KR" sz="1200" dirty="0" smtClean="0"/>
              <a:t>Jess</a:t>
            </a:r>
            <a:r>
              <a:rPr lang="ko-KR" altLang="en-US" sz="1200" dirty="0" smtClean="0"/>
              <a:t>는 현재 </a:t>
            </a:r>
            <a:r>
              <a:rPr lang="en-US" altLang="ko-KR" sz="1200" dirty="0" smtClean="0"/>
              <a:t>Global Product Marketing for Data </a:t>
            </a:r>
            <a:r>
              <a:rPr lang="en-US" altLang="ko-KR" sz="1200" dirty="0" err="1" smtClean="0"/>
              <a:t>Precificate</a:t>
            </a:r>
            <a:r>
              <a:rPr lang="ko-KR" altLang="en-US" sz="1200" dirty="0" smtClean="0"/>
              <a:t>의 선임 이사직을 맡고 있습니다</a:t>
            </a:r>
            <a:r>
              <a:rPr lang="en-US" altLang="ko-KR" sz="1200" dirty="0" smtClean="0"/>
              <a:t>. </a:t>
            </a:r>
            <a:r>
              <a:rPr lang="ko-KR" altLang="en-US" sz="1200" dirty="0" smtClean="0"/>
              <a:t>그녀는 제품 및 경영진 리더십과 긴밀하게 협력하여 비즈니스 전반의 공유된 비전에 따라 실행할 시장 진출 방식을 정의합니다</a:t>
            </a:r>
            <a:r>
              <a:rPr lang="en-US" altLang="ko-KR" sz="1200" dirty="0" smtClean="0"/>
              <a:t>.</a:t>
            </a:r>
          </a:p>
          <a:p>
            <a:pPr fontAlgn="base"/>
            <a:endParaRPr lang="en-US" altLang="ko-KR" sz="1200" dirty="0" smtClean="0"/>
          </a:p>
          <a:p>
            <a:pPr fontAlgn="base"/>
            <a:r>
              <a:rPr lang="ko-KR" altLang="en-US" sz="1200" dirty="0" err="1" smtClean="0"/>
              <a:t>제스는</a:t>
            </a:r>
            <a:r>
              <a:rPr lang="ko-KR" altLang="en-US" sz="1200" dirty="0" smtClean="0"/>
              <a:t> 에머슨 칼리지에서 전문 저술 부전공과 마케팅 커뮤니케이션 분야의 </a:t>
            </a:r>
            <a:r>
              <a:rPr lang="en-US" altLang="ko-KR" sz="1200" dirty="0" smtClean="0"/>
              <a:t>BA</a:t>
            </a:r>
            <a:r>
              <a:rPr lang="ko-KR" altLang="en-US" sz="1200" dirty="0" smtClean="0"/>
              <a:t>를 맡고 있으며</a:t>
            </a:r>
            <a:r>
              <a:rPr lang="en-US" altLang="ko-KR" sz="1200" dirty="0" smtClean="0"/>
              <a:t>, </a:t>
            </a:r>
            <a:r>
              <a:rPr lang="ko-KR" altLang="en-US" sz="1200" dirty="0" smtClean="0"/>
              <a:t>미국 마케팅 협회와 금융 서비스 부녀자를 포함한 여러 이사회에서 근무했습니다</a:t>
            </a:r>
            <a:r>
              <a:rPr lang="en-US" altLang="ko-KR" sz="1200" dirty="0" smtClean="0"/>
              <a:t>.</a:t>
            </a:r>
            <a:endParaRPr lang="ko-KR" altLang="en-US" sz="1200" dirty="0"/>
          </a:p>
        </p:txBody>
      </p:sp>
      <p:pic>
        <p:nvPicPr>
          <p:cNvPr id="2" name="그림 1"/>
          <p:cNvPicPr>
            <a:picLocks noChangeAspect="1"/>
          </p:cNvPicPr>
          <p:nvPr/>
        </p:nvPicPr>
        <p:blipFill>
          <a:blip r:embed="rId2"/>
          <a:stretch>
            <a:fillRect/>
          </a:stretch>
        </p:blipFill>
        <p:spPr>
          <a:xfrm>
            <a:off x="171450" y="896275"/>
            <a:ext cx="3086100" cy="5200650"/>
          </a:xfrm>
          <a:prstGeom prst="rect">
            <a:avLst/>
          </a:prstGeom>
        </p:spPr>
      </p:pic>
    </p:spTree>
    <p:extLst>
      <p:ext uri="{BB962C8B-B14F-4D97-AF65-F5344CB8AC3E}">
        <p14:creationId xmlns:p14="http://schemas.microsoft.com/office/powerpoint/2010/main" val="308770825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1251</Words>
  <Application>Microsoft Office PowerPoint</Application>
  <PresentationFormat>와이드스크린</PresentationFormat>
  <Paragraphs>38</Paragraphs>
  <Slides>13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맑은 고딕</vt:lpstr>
      <vt:lpstr>Arial</vt:lpstr>
      <vt:lpstr>Office 테마</vt:lpstr>
      <vt:lpstr>[WEBINAR] Struggling with Unreliable Data? Learn How to Build Trustin Data for Better Decisions</vt:lpstr>
      <vt:lpstr>[WEBINAR] 신뢰할 수 없는 데이터로 어려움을 겪고 계십니까? 보다 나은 의사 결정을 위해 데이터에 대한 신뢰 구축 방법 알아보기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7</cp:revision>
  <dcterms:created xsi:type="dcterms:W3CDTF">2021-03-03T03:12:26Z</dcterms:created>
  <dcterms:modified xsi:type="dcterms:W3CDTF">2021-03-04T11:43:50Z</dcterms:modified>
</cp:coreProperties>
</file>