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36" r:id="rId1"/>
  </p:sldMasterIdLst>
  <p:notesMasterIdLst>
    <p:notesMasterId r:id="rId71"/>
  </p:notesMasterIdLst>
  <p:sldIdLst>
    <p:sldId id="259" r:id="rId2"/>
    <p:sldId id="256" r:id="rId3"/>
    <p:sldId id="271" r:id="rId4"/>
    <p:sldId id="273" r:id="rId5"/>
    <p:sldId id="288" r:id="rId6"/>
    <p:sldId id="296" r:id="rId7"/>
    <p:sldId id="333" r:id="rId8"/>
    <p:sldId id="334" r:id="rId9"/>
    <p:sldId id="335" r:id="rId10"/>
    <p:sldId id="336" r:id="rId11"/>
    <p:sldId id="360" r:id="rId12"/>
    <p:sldId id="362" r:id="rId13"/>
    <p:sldId id="364" r:id="rId14"/>
    <p:sldId id="365" r:id="rId15"/>
    <p:sldId id="366" r:id="rId16"/>
    <p:sldId id="367" r:id="rId17"/>
    <p:sldId id="368" r:id="rId18"/>
    <p:sldId id="369" r:id="rId19"/>
    <p:sldId id="371" r:id="rId20"/>
    <p:sldId id="370" r:id="rId21"/>
    <p:sldId id="372" r:id="rId22"/>
    <p:sldId id="373" r:id="rId23"/>
    <p:sldId id="376" r:id="rId24"/>
    <p:sldId id="374" r:id="rId25"/>
    <p:sldId id="375" r:id="rId26"/>
    <p:sldId id="377" r:id="rId27"/>
    <p:sldId id="378" r:id="rId28"/>
    <p:sldId id="379" r:id="rId29"/>
    <p:sldId id="380" r:id="rId30"/>
    <p:sldId id="350" r:id="rId31"/>
    <p:sldId id="363" r:id="rId32"/>
    <p:sldId id="312" r:id="rId33"/>
    <p:sldId id="313" r:id="rId34"/>
    <p:sldId id="314" r:id="rId35"/>
    <p:sldId id="315" r:id="rId36"/>
    <p:sldId id="381" r:id="rId37"/>
    <p:sldId id="353" r:id="rId38"/>
    <p:sldId id="354" r:id="rId39"/>
    <p:sldId id="356" r:id="rId40"/>
    <p:sldId id="357" r:id="rId41"/>
    <p:sldId id="359" r:id="rId42"/>
    <p:sldId id="358" r:id="rId43"/>
    <p:sldId id="325" r:id="rId44"/>
    <p:sldId id="326" r:id="rId45"/>
    <p:sldId id="306" r:id="rId46"/>
    <p:sldId id="305" r:id="rId47"/>
    <p:sldId id="328" r:id="rId48"/>
    <p:sldId id="330" r:id="rId49"/>
    <p:sldId id="310" r:id="rId50"/>
    <p:sldId id="327" r:id="rId51"/>
    <p:sldId id="348" r:id="rId52"/>
    <p:sldId id="316" r:id="rId53"/>
    <p:sldId id="321" r:id="rId54"/>
    <p:sldId id="339" r:id="rId55"/>
    <p:sldId id="341" r:id="rId56"/>
    <p:sldId id="343" r:id="rId57"/>
    <p:sldId id="340" r:id="rId58"/>
    <p:sldId id="318" r:id="rId59"/>
    <p:sldId id="349" r:id="rId60"/>
    <p:sldId id="342" r:id="rId61"/>
    <p:sldId id="331" r:id="rId62"/>
    <p:sldId id="332" r:id="rId63"/>
    <p:sldId id="338" r:id="rId64"/>
    <p:sldId id="344" r:id="rId65"/>
    <p:sldId id="279" r:id="rId66"/>
    <p:sldId id="300" r:id="rId67"/>
    <p:sldId id="284" r:id="rId68"/>
    <p:sldId id="303" r:id="rId69"/>
    <p:sldId id="290" r:id="rId70"/>
  </p:sldIdLst>
  <p:sldSz cx="9906000" cy="6858000" type="A4"/>
  <p:notesSz cx="6858000" cy="9144000"/>
  <p:embeddedFontLst>
    <p:embeddedFont>
      <p:font typeface="나눔스퀘어 ExtraBold" panose="020B0600000101010101" pitchFamily="50" charset="-127"/>
      <p:bold r:id="rId72"/>
    </p:embeddedFont>
    <p:embeddedFont>
      <p:font typeface="Calibri Light" panose="020F0302020204030204" pitchFamily="34" charset="0"/>
      <p:regular r:id="rId73"/>
      <p:italic r:id="rId74"/>
    </p:embeddedFont>
    <p:embeddedFont>
      <p:font typeface="맑은 고딕" panose="020B0503020000020004" pitchFamily="50" charset="-127"/>
      <p:regular r:id="rId75"/>
      <p:bold r:id="rId76"/>
    </p:embeddedFont>
    <p:embeddedFont>
      <p:font typeface="a발레리나" panose="02020600000000000000" pitchFamily="18" charset="-127"/>
      <p:regular r:id="rId77"/>
    </p:embeddedFont>
    <p:embeddedFont>
      <p:font typeface="Tahoma" panose="020B0604030504040204" pitchFamily="34" charset="0"/>
      <p:regular r:id="rId78"/>
      <p:bold r:id="rId79"/>
    </p:embeddedFont>
    <p:embeddedFont>
      <p:font typeface="Calibri" panose="020F0502020204030204" pitchFamily="34" charset="0"/>
      <p:regular r:id="rId80"/>
      <p:bold r:id="rId81"/>
      <p:italic r:id="rId82"/>
      <p:boldItalic r:id="rId83"/>
    </p:embeddedFont>
    <p:embeddedFont>
      <p:font typeface="a산들바람" panose="02020600000000000000" pitchFamily="18" charset="-127"/>
      <p:regular r:id="rId84"/>
    </p:embeddedFont>
    <p:embeddedFont>
      <p:font typeface="HY동녘B" panose="020B0600000101010101" charset="-127"/>
      <p:regular r:id="rId85"/>
    </p:embeddedFont>
    <p:embeddedFont>
      <p:font typeface="ＭＳ Ｐゴシック" panose="020B0600070205080204" pitchFamily="34" charset="-128"/>
      <p:regular r:id="rId86"/>
    </p:embeddedFont>
    <p:embeddedFont>
      <p:font typeface="a카리스마" panose="02020600000000000000" pitchFamily="18" charset="-127"/>
      <p:regular r:id="rId8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C9FF"/>
    <a:srgbClr val="F0F8FF"/>
    <a:srgbClr val="070095"/>
    <a:srgbClr val="EB8F31"/>
    <a:srgbClr val="0068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9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13.fntdata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3.fntdata"/><Relationship Id="rId79" Type="http://schemas.openxmlformats.org/officeDocument/2006/relationships/font" Target="fonts/font8.fntdata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.fntdata"/><Relationship Id="rId80" Type="http://schemas.openxmlformats.org/officeDocument/2006/relationships/font" Target="fonts/font9.fntdata"/><Relationship Id="rId85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4.fntdata"/><Relationship Id="rId83" Type="http://schemas.openxmlformats.org/officeDocument/2006/relationships/font" Target="fonts/font12.fntdata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2.fntdata"/><Relationship Id="rId78" Type="http://schemas.openxmlformats.org/officeDocument/2006/relationships/font" Target="fonts/font7.fntdata"/><Relationship Id="rId81" Type="http://schemas.openxmlformats.org/officeDocument/2006/relationships/font" Target="fonts/font10.fntdata"/><Relationship Id="rId86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5.fntdata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16.fntdata"/><Relationship Id="rId61" Type="http://schemas.openxmlformats.org/officeDocument/2006/relationships/slide" Target="slides/slide60.xml"/><Relationship Id="rId82" Type="http://schemas.openxmlformats.org/officeDocument/2006/relationships/font" Target="fonts/font11.fntdata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51F503-0B17-44EC-88E0-D784E5FD895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614BD9-2A42-4179-878D-270FB9DDF5FE}">
      <dgm:prSet phldrT="[Text]" custT="1"/>
      <dgm:spPr/>
      <dgm:t>
        <a:bodyPr/>
        <a:lstStyle/>
        <a:p>
          <a:pPr marL="119063" indent="-119063" rtl="0"/>
          <a:r>
            <a:rPr lang="en-US" sz="900" dirty="0" smtClean="0"/>
            <a:t>      </a:t>
          </a:r>
          <a:br>
            <a:rPr lang="en-US" sz="900" dirty="0" smtClean="0"/>
          </a:br>
          <a:r>
            <a:rPr lang="en-US" sz="900" dirty="0" smtClean="0"/>
            <a:t>         </a:t>
          </a:r>
          <a:br>
            <a:rPr lang="en-US" sz="900" dirty="0" smtClean="0"/>
          </a:br>
          <a:r>
            <a:rPr lang="en-US" sz="900" dirty="0" smtClean="0"/>
            <a:t>                                                      </a:t>
          </a:r>
          <a:endParaRPr lang="en-US" sz="900" dirty="0"/>
        </a:p>
      </dgm:t>
    </dgm:pt>
    <dgm:pt modelId="{80041ED8-F163-46C7-8C29-CFCDB742A4EE}" type="parTrans" cxnId="{5A34E19F-B18E-4DD1-AC38-5992B114E20B}">
      <dgm:prSet/>
      <dgm:spPr/>
      <dgm:t>
        <a:bodyPr/>
        <a:lstStyle/>
        <a:p>
          <a:endParaRPr lang="en-US"/>
        </a:p>
      </dgm:t>
    </dgm:pt>
    <dgm:pt modelId="{0A2724FC-9532-4379-ADA4-FD4449DB9F33}" type="sibTrans" cxnId="{5A34E19F-B18E-4DD1-AC38-5992B114E20B}">
      <dgm:prSet/>
      <dgm:spPr/>
      <dgm:t>
        <a:bodyPr/>
        <a:lstStyle/>
        <a:p>
          <a:endParaRPr lang="en-US"/>
        </a:p>
      </dgm:t>
    </dgm:pt>
    <dgm:pt modelId="{8B650B27-C039-483E-A675-BDA5C07C20D2}">
      <dgm:prSet phldrT="[Text]" custT="1"/>
      <dgm:spPr>
        <a:solidFill>
          <a:srgbClr val="5AA3D9"/>
        </a:solidFill>
      </dgm:spPr>
      <dgm:t>
        <a:bodyPr/>
        <a:lstStyle/>
        <a:p>
          <a:pPr rtl="0"/>
          <a:r>
            <a:rPr lang="en-US" sz="1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FINANCE</a:t>
          </a:r>
          <a:endParaRPr lang="en-US" sz="1200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180F28-F5DD-439A-ACCC-EF3A4E52AFA6}" type="parTrans" cxnId="{DD1C71ED-6C77-407B-9E2C-4C959E0CBF3A}">
      <dgm:prSet/>
      <dgm:spPr/>
      <dgm:t>
        <a:bodyPr/>
        <a:lstStyle/>
        <a:p>
          <a:endParaRPr lang="en-US"/>
        </a:p>
      </dgm:t>
    </dgm:pt>
    <dgm:pt modelId="{0B8577CB-ACD1-4028-8578-48C0F0DA4E26}" type="sibTrans" cxnId="{DD1C71ED-6C77-407B-9E2C-4C959E0CBF3A}">
      <dgm:prSet/>
      <dgm:spPr/>
      <dgm:t>
        <a:bodyPr/>
        <a:lstStyle/>
        <a:p>
          <a:endParaRPr lang="en-US"/>
        </a:p>
      </dgm:t>
    </dgm:pt>
    <dgm:pt modelId="{B8FD90AE-AD61-4FED-95A4-2870498D682B}">
      <dgm:prSet phldrT="[Text]" custT="1"/>
      <dgm:spPr/>
      <dgm:t>
        <a:bodyPr/>
        <a:lstStyle/>
        <a:p>
          <a:pPr marL="119063" indent="-119063" rtl="0"/>
          <a:r>
            <a:rPr lang="en-US" sz="900" dirty="0" smtClean="0"/>
            <a:t>                                                   </a:t>
          </a:r>
          <a:br>
            <a:rPr lang="en-US" sz="900" dirty="0" smtClean="0"/>
          </a:br>
          <a:r>
            <a:rPr lang="en-US" sz="900" dirty="0" smtClean="0"/>
            <a:t/>
          </a:r>
          <a:br>
            <a:rPr lang="en-US" sz="900" dirty="0" smtClean="0"/>
          </a:br>
          <a:r>
            <a:rPr lang="en-US" sz="900" dirty="0" smtClean="0"/>
            <a:t>                                        </a:t>
          </a:r>
          <a:endParaRPr lang="en-US" sz="900" dirty="0"/>
        </a:p>
      </dgm:t>
    </dgm:pt>
    <dgm:pt modelId="{14E8AF0B-63FB-4909-AA9A-05614884FAC4}" type="parTrans" cxnId="{F925ABEE-E5D5-4211-9F09-D2464B846DA1}">
      <dgm:prSet/>
      <dgm:spPr/>
      <dgm:t>
        <a:bodyPr/>
        <a:lstStyle/>
        <a:p>
          <a:endParaRPr lang="en-US"/>
        </a:p>
      </dgm:t>
    </dgm:pt>
    <dgm:pt modelId="{CFAA2F80-4947-4019-BD32-A7006A079F63}" type="sibTrans" cxnId="{F925ABEE-E5D5-4211-9F09-D2464B846DA1}">
      <dgm:prSet/>
      <dgm:spPr/>
      <dgm:t>
        <a:bodyPr/>
        <a:lstStyle/>
        <a:p>
          <a:endParaRPr lang="en-US"/>
        </a:p>
      </dgm:t>
    </dgm:pt>
    <dgm:pt modelId="{E6C51920-82BE-4DF3-8308-539AF0C5785B}">
      <dgm:prSet phldrT="[Text]" custT="1"/>
      <dgm:spPr>
        <a:solidFill>
          <a:srgbClr val="5AA3D9"/>
        </a:solidFill>
      </dgm:spPr>
      <dgm:t>
        <a:bodyPr/>
        <a:lstStyle/>
        <a:p>
          <a:r>
            <a:rPr 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INSURANCE &amp; HEALTHCARE</a:t>
          </a:r>
          <a:endParaRPr 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83CCE13-8B99-432C-9CD4-B02D53C35356}" type="parTrans" cxnId="{26F215D2-5C49-4553-B54B-7886E38A29C2}">
      <dgm:prSet/>
      <dgm:spPr/>
      <dgm:t>
        <a:bodyPr/>
        <a:lstStyle/>
        <a:p>
          <a:endParaRPr lang="en-US"/>
        </a:p>
      </dgm:t>
    </dgm:pt>
    <dgm:pt modelId="{97201591-0E1D-427C-8515-9E843F706275}" type="sibTrans" cxnId="{26F215D2-5C49-4553-B54B-7886E38A29C2}">
      <dgm:prSet/>
      <dgm:spPr/>
      <dgm:t>
        <a:bodyPr/>
        <a:lstStyle/>
        <a:p>
          <a:endParaRPr lang="en-US"/>
        </a:p>
      </dgm:t>
    </dgm:pt>
    <dgm:pt modelId="{EF0F7F9D-A12C-4DB3-91A5-5B7D64E00150}">
      <dgm:prSet phldrT="[Text]" custT="1"/>
      <dgm:spPr/>
      <dgm:t>
        <a:bodyPr/>
        <a:lstStyle/>
        <a:p>
          <a:pPr marL="119063" indent="-119063"/>
          <a:r>
            <a:rPr lang="en-US" sz="900" dirty="0" smtClean="0"/>
            <a:t/>
          </a:r>
          <a:br>
            <a:rPr lang="en-US" sz="900" dirty="0" smtClean="0"/>
          </a:br>
          <a:r>
            <a:rPr lang="en-US" sz="900" dirty="0" smtClean="0"/>
            <a:t/>
          </a:r>
          <a:br>
            <a:rPr lang="en-US" sz="900" dirty="0" smtClean="0"/>
          </a:br>
          <a:endParaRPr lang="en-US" sz="900" dirty="0"/>
        </a:p>
      </dgm:t>
    </dgm:pt>
    <dgm:pt modelId="{04155A84-DAF9-4CD5-A502-3AC7E4B03B90}" type="parTrans" cxnId="{D29685B8-AC15-4410-9DEA-F4E77A2D58F4}">
      <dgm:prSet/>
      <dgm:spPr/>
      <dgm:t>
        <a:bodyPr/>
        <a:lstStyle/>
        <a:p>
          <a:endParaRPr lang="en-US"/>
        </a:p>
      </dgm:t>
    </dgm:pt>
    <dgm:pt modelId="{5B4F61C7-CA74-4F77-B01A-E7C336ABF725}" type="sibTrans" cxnId="{D29685B8-AC15-4410-9DEA-F4E77A2D58F4}">
      <dgm:prSet/>
      <dgm:spPr/>
      <dgm:t>
        <a:bodyPr/>
        <a:lstStyle/>
        <a:p>
          <a:endParaRPr lang="en-US"/>
        </a:p>
      </dgm:t>
    </dgm:pt>
    <dgm:pt modelId="{4153563D-4BCE-46E3-8B74-6608E119956C}">
      <dgm:prSet phldrT="[Text]" custT="1"/>
      <dgm:spPr>
        <a:solidFill>
          <a:srgbClr val="5AA3D9"/>
        </a:solidFill>
      </dgm:spPr>
      <dgm:t>
        <a:bodyPr/>
        <a:lstStyle/>
        <a:p>
          <a:r>
            <a:rPr 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TELECOMMUNICATIONS</a:t>
          </a:r>
          <a:endParaRPr 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8F180D1-08E2-4EF7-9A3B-D28AFA24CCAF}" type="parTrans" cxnId="{4AB30255-4B5B-45EC-BD49-438AF72E2F52}">
      <dgm:prSet/>
      <dgm:spPr/>
      <dgm:t>
        <a:bodyPr/>
        <a:lstStyle/>
        <a:p>
          <a:endParaRPr lang="en-US"/>
        </a:p>
      </dgm:t>
    </dgm:pt>
    <dgm:pt modelId="{7DEBD80F-E205-402A-B6A1-BB7B475E63E0}" type="sibTrans" cxnId="{4AB30255-4B5B-45EC-BD49-438AF72E2F52}">
      <dgm:prSet/>
      <dgm:spPr/>
      <dgm:t>
        <a:bodyPr/>
        <a:lstStyle/>
        <a:p>
          <a:endParaRPr lang="en-US"/>
        </a:p>
      </dgm:t>
    </dgm:pt>
    <dgm:pt modelId="{71F3D4B0-64D9-4D9D-8FE0-3725A140286E}">
      <dgm:prSet phldrT="[Text]"/>
      <dgm:spPr/>
      <dgm:t>
        <a:bodyPr/>
        <a:lstStyle/>
        <a:p>
          <a:pPr marL="119063" indent="-119063" rtl="0"/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endParaRPr lang="en-US" dirty="0"/>
        </a:p>
      </dgm:t>
    </dgm:pt>
    <dgm:pt modelId="{64489231-7030-4635-8204-5AA4A4DEB49E}" type="parTrans" cxnId="{EAD4C5AD-C15A-48DE-BC6E-392CEB572B55}">
      <dgm:prSet/>
      <dgm:spPr/>
      <dgm:t>
        <a:bodyPr/>
        <a:lstStyle/>
        <a:p>
          <a:endParaRPr lang="en-US"/>
        </a:p>
      </dgm:t>
    </dgm:pt>
    <dgm:pt modelId="{1DA51D93-5A4E-4982-B3F3-FA21EE1FE2CB}" type="sibTrans" cxnId="{EAD4C5AD-C15A-48DE-BC6E-392CEB572B55}">
      <dgm:prSet/>
      <dgm:spPr/>
      <dgm:t>
        <a:bodyPr/>
        <a:lstStyle/>
        <a:p>
          <a:endParaRPr lang="en-US"/>
        </a:p>
      </dgm:t>
    </dgm:pt>
    <dgm:pt modelId="{46FA2E9A-C283-42FE-9096-54330FE7291D}">
      <dgm:prSet phldrT="[Text]"/>
      <dgm:spPr/>
      <dgm:t>
        <a:bodyPr/>
        <a:lstStyle/>
        <a:p>
          <a:pPr marL="119063" indent="-119063" rtl="0">
            <a:tabLst/>
          </a:pP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endParaRPr lang="en-US" dirty="0"/>
        </a:p>
      </dgm:t>
    </dgm:pt>
    <dgm:pt modelId="{DA8A2EDE-AC83-4575-9561-9F466BE50EDF}" type="parTrans" cxnId="{A0FBE882-2656-4837-97D7-151FD75DC7A3}">
      <dgm:prSet/>
      <dgm:spPr/>
      <dgm:t>
        <a:bodyPr/>
        <a:lstStyle/>
        <a:p>
          <a:endParaRPr lang="en-US"/>
        </a:p>
      </dgm:t>
    </dgm:pt>
    <dgm:pt modelId="{C179AC07-9B26-4ABA-8725-8AFD25C3CC57}" type="sibTrans" cxnId="{A0FBE882-2656-4837-97D7-151FD75DC7A3}">
      <dgm:prSet/>
      <dgm:spPr/>
      <dgm:t>
        <a:bodyPr/>
        <a:lstStyle/>
        <a:p>
          <a:endParaRPr lang="en-US"/>
        </a:p>
      </dgm:t>
    </dgm:pt>
    <dgm:pt modelId="{CE78DF37-5A44-4019-A3EA-54928B76193A}">
      <dgm:prSet phldrT="[Text]" custT="1"/>
      <dgm:spPr>
        <a:solidFill>
          <a:srgbClr val="5AA3D9"/>
        </a:solidFill>
      </dgm:spPr>
      <dgm:t>
        <a:bodyPr/>
        <a:lstStyle/>
        <a:p>
          <a:pPr rtl="0"/>
          <a:r>
            <a:rPr lang="en-US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RETAIL</a:t>
          </a:r>
          <a:endParaRPr lang="en-US" sz="1100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ED07A3C-FAD8-4958-ABC2-D885C151E8BB}" type="parTrans" cxnId="{6B34E54B-82DE-4CB4-A162-014690D5A20B}">
      <dgm:prSet/>
      <dgm:spPr/>
      <dgm:t>
        <a:bodyPr/>
        <a:lstStyle/>
        <a:p>
          <a:endParaRPr lang="en-US"/>
        </a:p>
      </dgm:t>
    </dgm:pt>
    <dgm:pt modelId="{1C1863E9-FECA-4591-A4CD-AA754575179D}" type="sibTrans" cxnId="{6B34E54B-82DE-4CB4-A162-014690D5A20B}">
      <dgm:prSet/>
      <dgm:spPr/>
      <dgm:t>
        <a:bodyPr/>
        <a:lstStyle/>
        <a:p>
          <a:endParaRPr lang="en-US"/>
        </a:p>
      </dgm:t>
    </dgm:pt>
    <dgm:pt modelId="{09A9663F-CB82-4A70-9CE3-C6DD5ECF2C53}">
      <dgm:prSet phldrT="[Text]"/>
      <dgm:spPr/>
      <dgm:t>
        <a:bodyPr/>
        <a:lstStyle/>
        <a:p>
          <a:pPr marL="119063" indent="-119063" rtl="0"/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endParaRPr lang="en-US" dirty="0"/>
        </a:p>
      </dgm:t>
    </dgm:pt>
    <dgm:pt modelId="{C0AA3B4E-C0D1-4B32-901C-82ED58BC3A1E}" type="parTrans" cxnId="{A54DF23C-274F-4DB6-BF7A-66E207D1CC64}">
      <dgm:prSet/>
      <dgm:spPr/>
      <dgm:t>
        <a:bodyPr/>
        <a:lstStyle/>
        <a:p>
          <a:endParaRPr lang="en-US"/>
        </a:p>
      </dgm:t>
    </dgm:pt>
    <dgm:pt modelId="{205FCB99-371C-4AEF-B50F-97D68FBBFCBC}" type="sibTrans" cxnId="{A54DF23C-274F-4DB6-BF7A-66E207D1CC64}">
      <dgm:prSet/>
      <dgm:spPr/>
      <dgm:t>
        <a:bodyPr/>
        <a:lstStyle/>
        <a:p>
          <a:endParaRPr lang="en-US"/>
        </a:p>
      </dgm:t>
    </dgm:pt>
    <dgm:pt modelId="{D95FEC1A-1E85-403F-A0DD-F04383204956}">
      <dgm:prSet phldrT="[Text]" custT="1"/>
      <dgm:spPr>
        <a:solidFill>
          <a:srgbClr val="5AA3D9"/>
        </a:solidFill>
      </dgm:spPr>
      <dgm:t>
        <a:bodyPr/>
        <a:lstStyle/>
        <a:p>
          <a:r>
            <a:rPr 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PUBLIC SECTOR</a:t>
          </a:r>
          <a:endParaRPr 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8462E93-7777-4CC3-832D-2A6D294DA660}" type="parTrans" cxnId="{947FF56C-B978-4E03-A786-D6758BCA1C3D}">
      <dgm:prSet/>
      <dgm:spPr/>
      <dgm:t>
        <a:bodyPr/>
        <a:lstStyle/>
        <a:p>
          <a:endParaRPr lang="en-US"/>
        </a:p>
      </dgm:t>
    </dgm:pt>
    <dgm:pt modelId="{354918B0-3737-4D70-929D-5CF55844D69E}" type="sibTrans" cxnId="{947FF56C-B978-4E03-A786-D6758BCA1C3D}">
      <dgm:prSet/>
      <dgm:spPr/>
      <dgm:t>
        <a:bodyPr/>
        <a:lstStyle/>
        <a:p>
          <a:endParaRPr lang="en-US"/>
        </a:p>
      </dgm:t>
    </dgm:pt>
    <dgm:pt modelId="{608F6EF4-811F-42D2-8278-8D966D849A62}">
      <dgm:prSet phldrT="[Text]" custT="1"/>
      <dgm:spPr>
        <a:solidFill>
          <a:srgbClr val="5AA3D9"/>
        </a:solidFill>
      </dgm:spPr>
      <dgm:t>
        <a:bodyPr/>
        <a:lstStyle/>
        <a:p>
          <a:r>
            <a:rPr 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SERVICES</a:t>
          </a:r>
          <a:endParaRPr 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07B937E-F3BD-4280-A4D8-93A5D9444C96}" type="sibTrans" cxnId="{7E1162B7-D167-4F1B-93D5-36B1FE0074B2}">
      <dgm:prSet/>
      <dgm:spPr/>
      <dgm:t>
        <a:bodyPr/>
        <a:lstStyle/>
        <a:p>
          <a:endParaRPr lang="en-US"/>
        </a:p>
      </dgm:t>
    </dgm:pt>
    <dgm:pt modelId="{8BA7FE99-AF89-46BB-8E83-962AF5A38522}" type="parTrans" cxnId="{7E1162B7-D167-4F1B-93D5-36B1FE0074B2}">
      <dgm:prSet/>
      <dgm:spPr/>
      <dgm:t>
        <a:bodyPr/>
        <a:lstStyle/>
        <a:p>
          <a:endParaRPr lang="en-US"/>
        </a:p>
      </dgm:t>
    </dgm:pt>
    <dgm:pt modelId="{E820A724-1E01-47D4-A03D-CAC2745E8775}" type="pres">
      <dgm:prSet presAssocID="{AB51F503-0B17-44EC-88E0-D784E5FD895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52C2C4-F13F-4DCB-8ADF-C27370078E6C}" type="pres">
      <dgm:prSet presAssocID="{608F6EF4-811F-42D2-8278-8D966D849A62}" presName="parentLin" presStyleCnt="0"/>
      <dgm:spPr/>
    </dgm:pt>
    <dgm:pt modelId="{0DF4A900-FB92-4002-AB0E-CC7223DEB746}" type="pres">
      <dgm:prSet presAssocID="{608F6EF4-811F-42D2-8278-8D966D849A62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DC854BB6-9D3F-4D57-871B-BFA7063CE63B}" type="pres">
      <dgm:prSet presAssocID="{608F6EF4-811F-42D2-8278-8D966D849A62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30644A-CA0A-47CC-A949-08C8134A8561}" type="pres">
      <dgm:prSet presAssocID="{608F6EF4-811F-42D2-8278-8D966D849A62}" presName="negativeSpace" presStyleCnt="0"/>
      <dgm:spPr/>
    </dgm:pt>
    <dgm:pt modelId="{1BE8FE13-4190-4504-85D1-F379A607C8DF}" type="pres">
      <dgm:prSet presAssocID="{608F6EF4-811F-42D2-8278-8D966D849A62}" presName="childText" presStyleLbl="conF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CF6F99-8C44-4F0A-9E77-82E48A857587}" type="pres">
      <dgm:prSet presAssocID="{C07B937E-F3BD-4280-A4D8-93A5D9444C96}" presName="spaceBetweenRectangles" presStyleCnt="0"/>
      <dgm:spPr/>
    </dgm:pt>
    <dgm:pt modelId="{970D7C09-F4CA-4CFD-9F7D-D422BCD4B05D}" type="pres">
      <dgm:prSet presAssocID="{8B650B27-C039-483E-A675-BDA5C07C20D2}" presName="parentLin" presStyleCnt="0"/>
      <dgm:spPr/>
    </dgm:pt>
    <dgm:pt modelId="{FD14C4C2-7B7B-4FF2-97E6-B12874B3A92B}" type="pres">
      <dgm:prSet presAssocID="{8B650B27-C039-483E-A675-BDA5C07C20D2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3E5B50E3-4E10-4AEC-B280-3194A0CCAFA5}" type="pres">
      <dgm:prSet presAssocID="{8B650B27-C039-483E-A675-BDA5C07C20D2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9FFC85-D05F-4F88-9C10-F1CAA93A34CF}" type="pres">
      <dgm:prSet presAssocID="{8B650B27-C039-483E-A675-BDA5C07C20D2}" presName="negativeSpace" presStyleCnt="0"/>
      <dgm:spPr/>
    </dgm:pt>
    <dgm:pt modelId="{A4EE3C36-B440-49E6-80CE-B3C1D2059144}" type="pres">
      <dgm:prSet presAssocID="{8B650B27-C039-483E-A675-BDA5C07C20D2}" presName="childText" presStyleLbl="conFgAcc1" presStyleIdx="1" presStyleCnt="6" custScaleY="1014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959D55-AA50-486A-9B1E-89A5520DC90D}" type="pres">
      <dgm:prSet presAssocID="{0B8577CB-ACD1-4028-8578-48C0F0DA4E26}" presName="spaceBetweenRectangles" presStyleCnt="0"/>
      <dgm:spPr/>
    </dgm:pt>
    <dgm:pt modelId="{0042E774-7366-4970-B977-5C27EB6D979C}" type="pres">
      <dgm:prSet presAssocID="{E6C51920-82BE-4DF3-8308-539AF0C5785B}" presName="parentLin" presStyleCnt="0"/>
      <dgm:spPr/>
    </dgm:pt>
    <dgm:pt modelId="{BBD01D17-45C1-4EC7-ABD5-055869188F65}" type="pres">
      <dgm:prSet presAssocID="{E6C51920-82BE-4DF3-8308-539AF0C5785B}" presName="parentLeftMargin" presStyleLbl="node1" presStyleIdx="1" presStyleCnt="6"/>
      <dgm:spPr/>
      <dgm:t>
        <a:bodyPr/>
        <a:lstStyle/>
        <a:p>
          <a:endParaRPr lang="en-US"/>
        </a:p>
      </dgm:t>
    </dgm:pt>
    <dgm:pt modelId="{CF9B33E8-24E8-43A4-9AFD-D6B2CFE6BB6B}" type="pres">
      <dgm:prSet presAssocID="{E6C51920-82BE-4DF3-8308-539AF0C5785B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E6438D-544D-4520-B513-9E8D710ABAAD}" type="pres">
      <dgm:prSet presAssocID="{E6C51920-82BE-4DF3-8308-539AF0C5785B}" presName="negativeSpace" presStyleCnt="0"/>
      <dgm:spPr/>
    </dgm:pt>
    <dgm:pt modelId="{25D036B8-E5DE-41EB-A85F-5286A95B9E5D}" type="pres">
      <dgm:prSet presAssocID="{E6C51920-82BE-4DF3-8308-539AF0C5785B}" presName="childText" presStyleLbl="conF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A34F24-F95F-40E3-A662-AC87488E550F}" type="pres">
      <dgm:prSet presAssocID="{97201591-0E1D-427C-8515-9E843F706275}" presName="spaceBetweenRectangles" presStyleCnt="0"/>
      <dgm:spPr/>
    </dgm:pt>
    <dgm:pt modelId="{7E8F3193-0D2A-4454-A1C8-5E6091DF4A24}" type="pres">
      <dgm:prSet presAssocID="{D95FEC1A-1E85-403F-A0DD-F04383204956}" presName="parentLin" presStyleCnt="0"/>
      <dgm:spPr/>
    </dgm:pt>
    <dgm:pt modelId="{350AB009-C512-42A2-81A9-7C049293130E}" type="pres">
      <dgm:prSet presAssocID="{D95FEC1A-1E85-403F-A0DD-F04383204956}" presName="parentLeftMargin" presStyleLbl="node1" presStyleIdx="2" presStyleCnt="6"/>
      <dgm:spPr/>
      <dgm:t>
        <a:bodyPr/>
        <a:lstStyle/>
        <a:p>
          <a:endParaRPr lang="en-US"/>
        </a:p>
      </dgm:t>
    </dgm:pt>
    <dgm:pt modelId="{F9DFBF03-F4C6-4DDA-B25F-05AC8046D47C}" type="pres">
      <dgm:prSet presAssocID="{D95FEC1A-1E85-403F-A0DD-F04383204956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72F074-3FDA-4B78-AB89-0863A8E69EE3}" type="pres">
      <dgm:prSet presAssocID="{D95FEC1A-1E85-403F-A0DD-F04383204956}" presName="negativeSpace" presStyleCnt="0"/>
      <dgm:spPr/>
    </dgm:pt>
    <dgm:pt modelId="{4673CCF4-1D13-4975-AFE7-74C06D0F976D}" type="pres">
      <dgm:prSet presAssocID="{D95FEC1A-1E85-403F-A0DD-F04383204956}" presName="childText" presStyleLbl="conFgAcc1" presStyleIdx="3" presStyleCnt="6" custScaleY="949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33B415-6FDD-4757-A50F-3BD4B999418A}" type="pres">
      <dgm:prSet presAssocID="{354918B0-3737-4D70-929D-5CF55844D69E}" presName="spaceBetweenRectangles" presStyleCnt="0"/>
      <dgm:spPr/>
    </dgm:pt>
    <dgm:pt modelId="{E3EFAB7E-0254-4346-90A8-9A4B752D9EE5}" type="pres">
      <dgm:prSet presAssocID="{4153563D-4BCE-46E3-8B74-6608E119956C}" presName="parentLin" presStyleCnt="0"/>
      <dgm:spPr/>
    </dgm:pt>
    <dgm:pt modelId="{76121906-2E83-475A-B9CA-23F91A994F15}" type="pres">
      <dgm:prSet presAssocID="{4153563D-4BCE-46E3-8B74-6608E119956C}" presName="parentLeftMargin" presStyleLbl="node1" presStyleIdx="3" presStyleCnt="6"/>
      <dgm:spPr/>
      <dgm:t>
        <a:bodyPr/>
        <a:lstStyle/>
        <a:p>
          <a:endParaRPr lang="en-US"/>
        </a:p>
      </dgm:t>
    </dgm:pt>
    <dgm:pt modelId="{643001B4-E8C0-41AD-9B5B-028FA8E69451}" type="pres">
      <dgm:prSet presAssocID="{4153563D-4BCE-46E3-8B74-6608E119956C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E822E8-409C-4F24-978E-47A0F83027B9}" type="pres">
      <dgm:prSet presAssocID="{4153563D-4BCE-46E3-8B74-6608E119956C}" presName="negativeSpace" presStyleCnt="0"/>
      <dgm:spPr/>
    </dgm:pt>
    <dgm:pt modelId="{2EC8CF59-8B14-477E-B452-5BBE2AE976EF}" type="pres">
      <dgm:prSet presAssocID="{4153563D-4BCE-46E3-8B74-6608E119956C}" presName="childText" presStyleLbl="conFgAcc1" presStyleIdx="4" presStyleCnt="6" custScaleY="964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16DB8D-0B98-4D47-99F0-59830A9CBC0E}" type="pres">
      <dgm:prSet presAssocID="{7DEBD80F-E205-402A-B6A1-BB7B475E63E0}" presName="spaceBetweenRectangles" presStyleCnt="0"/>
      <dgm:spPr/>
    </dgm:pt>
    <dgm:pt modelId="{B689D3E6-9B50-463E-A6C9-958D042129D2}" type="pres">
      <dgm:prSet presAssocID="{CE78DF37-5A44-4019-A3EA-54928B76193A}" presName="parentLin" presStyleCnt="0"/>
      <dgm:spPr/>
    </dgm:pt>
    <dgm:pt modelId="{457D4D70-178A-47A9-BC3E-2C2C9BB89422}" type="pres">
      <dgm:prSet presAssocID="{CE78DF37-5A44-4019-A3EA-54928B76193A}" presName="parentLeftMargin" presStyleLbl="node1" presStyleIdx="4" presStyleCnt="6"/>
      <dgm:spPr/>
      <dgm:t>
        <a:bodyPr/>
        <a:lstStyle/>
        <a:p>
          <a:endParaRPr lang="en-US"/>
        </a:p>
      </dgm:t>
    </dgm:pt>
    <dgm:pt modelId="{38B25F7A-C73F-4E3E-A5CA-5095C95D7943}" type="pres">
      <dgm:prSet presAssocID="{CE78DF37-5A44-4019-A3EA-54928B76193A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2E5CB3-27B9-45E4-A50E-96FCCF27DDB5}" type="pres">
      <dgm:prSet presAssocID="{CE78DF37-5A44-4019-A3EA-54928B76193A}" presName="negativeSpace" presStyleCnt="0"/>
      <dgm:spPr/>
    </dgm:pt>
    <dgm:pt modelId="{14672866-D9BE-4916-B689-7CA3CB0C57BC}" type="pres">
      <dgm:prSet presAssocID="{CE78DF37-5A44-4019-A3EA-54928B76193A}" presName="childText" presStyleLbl="conFgAcc1" presStyleIdx="5" presStyleCnt="6" custScaleY="96434" custLinFactNeighborX="1594" custLinFactNeighborY="6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B30255-4B5B-45EC-BD49-438AF72E2F52}" srcId="{AB51F503-0B17-44EC-88E0-D784E5FD8958}" destId="{4153563D-4BCE-46E3-8B74-6608E119956C}" srcOrd="4" destOrd="0" parTransId="{A8F180D1-08E2-4EF7-9A3B-D28AFA24CCAF}" sibTransId="{7DEBD80F-E205-402A-B6A1-BB7B475E63E0}"/>
    <dgm:cxn modelId="{2267F9EF-F9DB-42B9-9658-EC329A00246B}" type="presOf" srcId="{09A9663F-CB82-4A70-9CE3-C6DD5ECF2C53}" destId="{4673CCF4-1D13-4975-AFE7-74C06D0F976D}" srcOrd="0" destOrd="0" presId="urn:microsoft.com/office/officeart/2005/8/layout/list1"/>
    <dgm:cxn modelId="{DD1C71ED-6C77-407B-9E2C-4C959E0CBF3A}" srcId="{AB51F503-0B17-44EC-88E0-D784E5FD8958}" destId="{8B650B27-C039-483E-A675-BDA5C07C20D2}" srcOrd="1" destOrd="0" parTransId="{26180F28-F5DD-439A-ACCC-EF3A4E52AFA6}" sibTransId="{0B8577CB-ACD1-4028-8578-48C0F0DA4E26}"/>
    <dgm:cxn modelId="{A0FBE882-2656-4837-97D7-151FD75DC7A3}" srcId="{CE78DF37-5A44-4019-A3EA-54928B76193A}" destId="{46FA2E9A-C283-42FE-9096-54330FE7291D}" srcOrd="0" destOrd="0" parTransId="{DA8A2EDE-AC83-4575-9561-9F466BE50EDF}" sibTransId="{C179AC07-9B26-4ABA-8725-8AFD25C3CC57}"/>
    <dgm:cxn modelId="{A1C379AC-1D77-41B5-B133-62379ED243F4}" type="presOf" srcId="{4153563D-4BCE-46E3-8B74-6608E119956C}" destId="{643001B4-E8C0-41AD-9B5B-028FA8E69451}" srcOrd="1" destOrd="0" presId="urn:microsoft.com/office/officeart/2005/8/layout/list1"/>
    <dgm:cxn modelId="{5A34E19F-B18E-4DD1-AC38-5992B114E20B}" srcId="{608F6EF4-811F-42D2-8278-8D966D849A62}" destId="{C2614BD9-2A42-4179-878D-270FB9DDF5FE}" srcOrd="0" destOrd="0" parTransId="{80041ED8-F163-46C7-8C29-CFCDB742A4EE}" sibTransId="{0A2724FC-9532-4379-ADA4-FD4449DB9F33}"/>
    <dgm:cxn modelId="{1B9C55C6-1016-4E8F-9F19-D62DDA1ED91D}" type="presOf" srcId="{71F3D4B0-64D9-4D9D-8FE0-3725A140286E}" destId="{2EC8CF59-8B14-477E-B452-5BBE2AE976EF}" srcOrd="0" destOrd="0" presId="urn:microsoft.com/office/officeart/2005/8/layout/list1"/>
    <dgm:cxn modelId="{D29685B8-AC15-4410-9DEA-F4E77A2D58F4}" srcId="{E6C51920-82BE-4DF3-8308-539AF0C5785B}" destId="{EF0F7F9D-A12C-4DB3-91A5-5B7D64E00150}" srcOrd="0" destOrd="0" parTransId="{04155A84-DAF9-4CD5-A502-3AC7E4B03B90}" sibTransId="{5B4F61C7-CA74-4F77-B01A-E7C336ABF725}"/>
    <dgm:cxn modelId="{24143059-5E03-4859-AFF4-4A51935DE052}" type="presOf" srcId="{B8FD90AE-AD61-4FED-95A4-2870498D682B}" destId="{A4EE3C36-B440-49E6-80CE-B3C1D2059144}" srcOrd="0" destOrd="0" presId="urn:microsoft.com/office/officeart/2005/8/layout/list1"/>
    <dgm:cxn modelId="{EAD4C5AD-C15A-48DE-BC6E-392CEB572B55}" srcId="{4153563D-4BCE-46E3-8B74-6608E119956C}" destId="{71F3D4B0-64D9-4D9D-8FE0-3725A140286E}" srcOrd="0" destOrd="0" parTransId="{64489231-7030-4635-8204-5AA4A4DEB49E}" sibTransId="{1DA51D93-5A4E-4982-B3F3-FA21EE1FE2CB}"/>
    <dgm:cxn modelId="{CA9434C4-E634-4320-8352-A307D97A08ED}" type="presOf" srcId="{608F6EF4-811F-42D2-8278-8D966D849A62}" destId="{0DF4A900-FB92-4002-AB0E-CC7223DEB746}" srcOrd="0" destOrd="0" presId="urn:microsoft.com/office/officeart/2005/8/layout/list1"/>
    <dgm:cxn modelId="{7E1162B7-D167-4F1B-93D5-36B1FE0074B2}" srcId="{AB51F503-0B17-44EC-88E0-D784E5FD8958}" destId="{608F6EF4-811F-42D2-8278-8D966D849A62}" srcOrd="0" destOrd="0" parTransId="{8BA7FE99-AF89-46BB-8E83-962AF5A38522}" sibTransId="{C07B937E-F3BD-4280-A4D8-93A5D9444C96}"/>
    <dgm:cxn modelId="{C86FDE69-E76F-4430-A890-6FF951B8A884}" type="presOf" srcId="{8B650B27-C039-483E-A675-BDA5C07C20D2}" destId="{FD14C4C2-7B7B-4FF2-97E6-B12874B3A92B}" srcOrd="0" destOrd="0" presId="urn:microsoft.com/office/officeart/2005/8/layout/list1"/>
    <dgm:cxn modelId="{2F52ABD7-0354-4ECA-80C0-2EEBE4AE2C18}" type="presOf" srcId="{E6C51920-82BE-4DF3-8308-539AF0C5785B}" destId="{CF9B33E8-24E8-43A4-9AFD-D6B2CFE6BB6B}" srcOrd="1" destOrd="0" presId="urn:microsoft.com/office/officeart/2005/8/layout/list1"/>
    <dgm:cxn modelId="{2384D794-529C-420F-82F8-6ADA43CB6A89}" type="presOf" srcId="{AB51F503-0B17-44EC-88E0-D784E5FD8958}" destId="{E820A724-1E01-47D4-A03D-CAC2745E8775}" srcOrd="0" destOrd="0" presId="urn:microsoft.com/office/officeart/2005/8/layout/list1"/>
    <dgm:cxn modelId="{3DD023A1-D81C-4B73-813A-8107041892C9}" type="presOf" srcId="{E6C51920-82BE-4DF3-8308-539AF0C5785B}" destId="{BBD01D17-45C1-4EC7-ABD5-055869188F65}" srcOrd="0" destOrd="0" presId="urn:microsoft.com/office/officeart/2005/8/layout/list1"/>
    <dgm:cxn modelId="{EDD0BDB6-FB48-4868-9E39-7326F8A8CCFA}" type="presOf" srcId="{CE78DF37-5A44-4019-A3EA-54928B76193A}" destId="{38B25F7A-C73F-4E3E-A5CA-5095C95D7943}" srcOrd="1" destOrd="0" presId="urn:microsoft.com/office/officeart/2005/8/layout/list1"/>
    <dgm:cxn modelId="{26F215D2-5C49-4553-B54B-7886E38A29C2}" srcId="{AB51F503-0B17-44EC-88E0-D784E5FD8958}" destId="{E6C51920-82BE-4DF3-8308-539AF0C5785B}" srcOrd="2" destOrd="0" parTransId="{483CCE13-8B99-432C-9CD4-B02D53C35356}" sibTransId="{97201591-0E1D-427C-8515-9E843F706275}"/>
    <dgm:cxn modelId="{5C9DFBBF-0065-4506-8417-C1DA92F42BEF}" type="presOf" srcId="{608F6EF4-811F-42D2-8278-8D966D849A62}" destId="{DC854BB6-9D3F-4D57-871B-BFA7063CE63B}" srcOrd="1" destOrd="0" presId="urn:microsoft.com/office/officeart/2005/8/layout/list1"/>
    <dgm:cxn modelId="{E3E6BA93-17B7-4724-B276-8E17AF13C580}" type="presOf" srcId="{46FA2E9A-C283-42FE-9096-54330FE7291D}" destId="{14672866-D9BE-4916-B689-7CA3CB0C57BC}" srcOrd="0" destOrd="0" presId="urn:microsoft.com/office/officeart/2005/8/layout/list1"/>
    <dgm:cxn modelId="{0FC00F1B-217A-48BE-A827-CC84B9EB2E22}" type="presOf" srcId="{8B650B27-C039-483E-A675-BDA5C07C20D2}" destId="{3E5B50E3-4E10-4AEC-B280-3194A0CCAFA5}" srcOrd="1" destOrd="0" presId="urn:microsoft.com/office/officeart/2005/8/layout/list1"/>
    <dgm:cxn modelId="{DF6C815A-763A-4FEE-BF79-EA34981A7B61}" type="presOf" srcId="{EF0F7F9D-A12C-4DB3-91A5-5B7D64E00150}" destId="{25D036B8-E5DE-41EB-A85F-5286A95B9E5D}" srcOrd="0" destOrd="0" presId="urn:microsoft.com/office/officeart/2005/8/layout/list1"/>
    <dgm:cxn modelId="{C71C20B4-D479-4E21-897B-008C375B9CFA}" type="presOf" srcId="{D95FEC1A-1E85-403F-A0DD-F04383204956}" destId="{F9DFBF03-F4C6-4DDA-B25F-05AC8046D47C}" srcOrd="1" destOrd="0" presId="urn:microsoft.com/office/officeart/2005/8/layout/list1"/>
    <dgm:cxn modelId="{F925ABEE-E5D5-4211-9F09-D2464B846DA1}" srcId="{8B650B27-C039-483E-A675-BDA5C07C20D2}" destId="{B8FD90AE-AD61-4FED-95A4-2870498D682B}" srcOrd="0" destOrd="0" parTransId="{14E8AF0B-63FB-4909-AA9A-05614884FAC4}" sibTransId="{CFAA2F80-4947-4019-BD32-A7006A079F63}"/>
    <dgm:cxn modelId="{947FF56C-B978-4E03-A786-D6758BCA1C3D}" srcId="{AB51F503-0B17-44EC-88E0-D784E5FD8958}" destId="{D95FEC1A-1E85-403F-A0DD-F04383204956}" srcOrd="3" destOrd="0" parTransId="{38462E93-7777-4CC3-832D-2A6D294DA660}" sibTransId="{354918B0-3737-4D70-929D-5CF55844D69E}"/>
    <dgm:cxn modelId="{1F04AC3E-8063-498C-9445-133E4043753E}" type="presOf" srcId="{D95FEC1A-1E85-403F-A0DD-F04383204956}" destId="{350AB009-C512-42A2-81A9-7C049293130E}" srcOrd="0" destOrd="0" presId="urn:microsoft.com/office/officeart/2005/8/layout/list1"/>
    <dgm:cxn modelId="{BFE1E1AC-20F0-40A9-920B-66E437EA1637}" type="presOf" srcId="{4153563D-4BCE-46E3-8B74-6608E119956C}" destId="{76121906-2E83-475A-B9CA-23F91A994F15}" srcOrd="0" destOrd="0" presId="urn:microsoft.com/office/officeart/2005/8/layout/list1"/>
    <dgm:cxn modelId="{A54DF23C-274F-4DB6-BF7A-66E207D1CC64}" srcId="{D95FEC1A-1E85-403F-A0DD-F04383204956}" destId="{09A9663F-CB82-4A70-9CE3-C6DD5ECF2C53}" srcOrd="0" destOrd="0" parTransId="{C0AA3B4E-C0D1-4B32-901C-82ED58BC3A1E}" sibTransId="{205FCB99-371C-4AEF-B50F-97D68FBBFCBC}"/>
    <dgm:cxn modelId="{6B34E54B-82DE-4CB4-A162-014690D5A20B}" srcId="{AB51F503-0B17-44EC-88E0-D784E5FD8958}" destId="{CE78DF37-5A44-4019-A3EA-54928B76193A}" srcOrd="5" destOrd="0" parTransId="{0ED07A3C-FAD8-4958-ABC2-D885C151E8BB}" sibTransId="{1C1863E9-FECA-4591-A4CD-AA754575179D}"/>
    <dgm:cxn modelId="{0193BA0A-391B-4A3B-9A92-598D1BA73F8F}" type="presOf" srcId="{CE78DF37-5A44-4019-A3EA-54928B76193A}" destId="{457D4D70-178A-47A9-BC3E-2C2C9BB89422}" srcOrd="0" destOrd="0" presId="urn:microsoft.com/office/officeart/2005/8/layout/list1"/>
    <dgm:cxn modelId="{59A44E70-AAA8-4660-9762-8851CDB18C33}" type="presOf" srcId="{C2614BD9-2A42-4179-878D-270FB9DDF5FE}" destId="{1BE8FE13-4190-4504-85D1-F379A607C8DF}" srcOrd="0" destOrd="0" presId="urn:microsoft.com/office/officeart/2005/8/layout/list1"/>
    <dgm:cxn modelId="{5A26336E-D912-4B09-BEB9-840E4DFF312F}" type="presParOf" srcId="{E820A724-1E01-47D4-A03D-CAC2745E8775}" destId="{1552C2C4-F13F-4DCB-8ADF-C27370078E6C}" srcOrd="0" destOrd="0" presId="urn:microsoft.com/office/officeart/2005/8/layout/list1"/>
    <dgm:cxn modelId="{AF7A01EA-1135-4DB2-8337-4636DE929A4F}" type="presParOf" srcId="{1552C2C4-F13F-4DCB-8ADF-C27370078E6C}" destId="{0DF4A900-FB92-4002-AB0E-CC7223DEB746}" srcOrd="0" destOrd="0" presId="urn:microsoft.com/office/officeart/2005/8/layout/list1"/>
    <dgm:cxn modelId="{487FD8A5-5F65-43C6-9923-572198C70649}" type="presParOf" srcId="{1552C2C4-F13F-4DCB-8ADF-C27370078E6C}" destId="{DC854BB6-9D3F-4D57-871B-BFA7063CE63B}" srcOrd="1" destOrd="0" presId="urn:microsoft.com/office/officeart/2005/8/layout/list1"/>
    <dgm:cxn modelId="{9188C55E-12C3-4F9C-9070-6699EF8BED72}" type="presParOf" srcId="{E820A724-1E01-47D4-A03D-CAC2745E8775}" destId="{0130644A-CA0A-47CC-A949-08C8134A8561}" srcOrd="1" destOrd="0" presId="urn:microsoft.com/office/officeart/2005/8/layout/list1"/>
    <dgm:cxn modelId="{94F29AAF-169F-4784-A0CC-66C13DC81EF2}" type="presParOf" srcId="{E820A724-1E01-47D4-A03D-CAC2745E8775}" destId="{1BE8FE13-4190-4504-85D1-F379A607C8DF}" srcOrd="2" destOrd="0" presId="urn:microsoft.com/office/officeart/2005/8/layout/list1"/>
    <dgm:cxn modelId="{551EF1F6-C030-4413-8AE8-67523B7B646F}" type="presParOf" srcId="{E820A724-1E01-47D4-A03D-CAC2745E8775}" destId="{5FCF6F99-8C44-4F0A-9E77-82E48A857587}" srcOrd="3" destOrd="0" presId="urn:microsoft.com/office/officeart/2005/8/layout/list1"/>
    <dgm:cxn modelId="{66ADA097-7E39-4E7D-A631-CBF84455F878}" type="presParOf" srcId="{E820A724-1E01-47D4-A03D-CAC2745E8775}" destId="{970D7C09-F4CA-4CFD-9F7D-D422BCD4B05D}" srcOrd="4" destOrd="0" presId="urn:microsoft.com/office/officeart/2005/8/layout/list1"/>
    <dgm:cxn modelId="{1FCAA802-5513-49A5-A2BE-47FE8C6A546F}" type="presParOf" srcId="{970D7C09-F4CA-4CFD-9F7D-D422BCD4B05D}" destId="{FD14C4C2-7B7B-4FF2-97E6-B12874B3A92B}" srcOrd="0" destOrd="0" presId="urn:microsoft.com/office/officeart/2005/8/layout/list1"/>
    <dgm:cxn modelId="{9CB35B6E-225A-4864-8563-D9BD4B1A9E54}" type="presParOf" srcId="{970D7C09-F4CA-4CFD-9F7D-D422BCD4B05D}" destId="{3E5B50E3-4E10-4AEC-B280-3194A0CCAFA5}" srcOrd="1" destOrd="0" presId="urn:microsoft.com/office/officeart/2005/8/layout/list1"/>
    <dgm:cxn modelId="{0655CF6C-5504-4154-B0D4-CA675F772800}" type="presParOf" srcId="{E820A724-1E01-47D4-A03D-CAC2745E8775}" destId="{659FFC85-D05F-4F88-9C10-F1CAA93A34CF}" srcOrd="5" destOrd="0" presId="urn:microsoft.com/office/officeart/2005/8/layout/list1"/>
    <dgm:cxn modelId="{D3A053EF-2279-48B8-B560-03D53C45F5B6}" type="presParOf" srcId="{E820A724-1E01-47D4-A03D-CAC2745E8775}" destId="{A4EE3C36-B440-49E6-80CE-B3C1D2059144}" srcOrd="6" destOrd="0" presId="urn:microsoft.com/office/officeart/2005/8/layout/list1"/>
    <dgm:cxn modelId="{65084A00-11B3-4BF3-B2CA-35B3514E1965}" type="presParOf" srcId="{E820A724-1E01-47D4-A03D-CAC2745E8775}" destId="{ED959D55-AA50-486A-9B1E-89A5520DC90D}" srcOrd="7" destOrd="0" presId="urn:microsoft.com/office/officeart/2005/8/layout/list1"/>
    <dgm:cxn modelId="{24BE2F73-0A29-48A7-A1B2-709C684648B5}" type="presParOf" srcId="{E820A724-1E01-47D4-A03D-CAC2745E8775}" destId="{0042E774-7366-4970-B977-5C27EB6D979C}" srcOrd="8" destOrd="0" presId="urn:microsoft.com/office/officeart/2005/8/layout/list1"/>
    <dgm:cxn modelId="{EAD8768A-7750-4DCE-89DE-6A82D6729EBF}" type="presParOf" srcId="{0042E774-7366-4970-B977-5C27EB6D979C}" destId="{BBD01D17-45C1-4EC7-ABD5-055869188F65}" srcOrd="0" destOrd="0" presId="urn:microsoft.com/office/officeart/2005/8/layout/list1"/>
    <dgm:cxn modelId="{E699659C-2D19-4E48-88FC-DF7B0961ABB6}" type="presParOf" srcId="{0042E774-7366-4970-B977-5C27EB6D979C}" destId="{CF9B33E8-24E8-43A4-9AFD-D6B2CFE6BB6B}" srcOrd="1" destOrd="0" presId="urn:microsoft.com/office/officeart/2005/8/layout/list1"/>
    <dgm:cxn modelId="{C67E8684-F73A-48D8-825F-66B17238A87E}" type="presParOf" srcId="{E820A724-1E01-47D4-A03D-CAC2745E8775}" destId="{EEE6438D-544D-4520-B513-9E8D710ABAAD}" srcOrd="9" destOrd="0" presId="urn:microsoft.com/office/officeart/2005/8/layout/list1"/>
    <dgm:cxn modelId="{797868F7-2B89-43AA-8FD4-C13F688E660D}" type="presParOf" srcId="{E820A724-1E01-47D4-A03D-CAC2745E8775}" destId="{25D036B8-E5DE-41EB-A85F-5286A95B9E5D}" srcOrd="10" destOrd="0" presId="urn:microsoft.com/office/officeart/2005/8/layout/list1"/>
    <dgm:cxn modelId="{68B14733-A185-451D-8CA5-F7A767D4A5A9}" type="presParOf" srcId="{E820A724-1E01-47D4-A03D-CAC2745E8775}" destId="{52A34F24-F95F-40E3-A662-AC87488E550F}" srcOrd="11" destOrd="0" presId="urn:microsoft.com/office/officeart/2005/8/layout/list1"/>
    <dgm:cxn modelId="{5E15805C-D3F3-4831-AF12-FF0723213C49}" type="presParOf" srcId="{E820A724-1E01-47D4-A03D-CAC2745E8775}" destId="{7E8F3193-0D2A-4454-A1C8-5E6091DF4A24}" srcOrd="12" destOrd="0" presId="urn:microsoft.com/office/officeart/2005/8/layout/list1"/>
    <dgm:cxn modelId="{005897AD-3468-42A1-A949-7F6E3CBF4140}" type="presParOf" srcId="{7E8F3193-0D2A-4454-A1C8-5E6091DF4A24}" destId="{350AB009-C512-42A2-81A9-7C049293130E}" srcOrd="0" destOrd="0" presId="urn:microsoft.com/office/officeart/2005/8/layout/list1"/>
    <dgm:cxn modelId="{03909D25-633D-4322-908D-5D7EEFAA8F57}" type="presParOf" srcId="{7E8F3193-0D2A-4454-A1C8-5E6091DF4A24}" destId="{F9DFBF03-F4C6-4DDA-B25F-05AC8046D47C}" srcOrd="1" destOrd="0" presId="urn:microsoft.com/office/officeart/2005/8/layout/list1"/>
    <dgm:cxn modelId="{CF224A65-6DAB-450D-B26B-891C4A7C2692}" type="presParOf" srcId="{E820A724-1E01-47D4-A03D-CAC2745E8775}" destId="{4D72F074-3FDA-4B78-AB89-0863A8E69EE3}" srcOrd="13" destOrd="0" presId="urn:microsoft.com/office/officeart/2005/8/layout/list1"/>
    <dgm:cxn modelId="{C654F625-C094-4F22-9CF2-A86B7E82633B}" type="presParOf" srcId="{E820A724-1E01-47D4-A03D-CAC2745E8775}" destId="{4673CCF4-1D13-4975-AFE7-74C06D0F976D}" srcOrd="14" destOrd="0" presId="urn:microsoft.com/office/officeart/2005/8/layout/list1"/>
    <dgm:cxn modelId="{089D460A-C6FB-479D-B5C9-C99630A1B0EF}" type="presParOf" srcId="{E820A724-1E01-47D4-A03D-CAC2745E8775}" destId="{2B33B415-6FDD-4757-A50F-3BD4B999418A}" srcOrd="15" destOrd="0" presId="urn:microsoft.com/office/officeart/2005/8/layout/list1"/>
    <dgm:cxn modelId="{F7ECD037-90BC-4ABB-B7D8-20D13E3D28E7}" type="presParOf" srcId="{E820A724-1E01-47D4-A03D-CAC2745E8775}" destId="{E3EFAB7E-0254-4346-90A8-9A4B752D9EE5}" srcOrd="16" destOrd="0" presId="urn:microsoft.com/office/officeart/2005/8/layout/list1"/>
    <dgm:cxn modelId="{5D088FC6-C62E-4F29-9A4C-A97F512644E2}" type="presParOf" srcId="{E3EFAB7E-0254-4346-90A8-9A4B752D9EE5}" destId="{76121906-2E83-475A-B9CA-23F91A994F15}" srcOrd="0" destOrd="0" presId="urn:microsoft.com/office/officeart/2005/8/layout/list1"/>
    <dgm:cxn modelId="{0C2C8592-E7B8-4106-83BE-8E9DA5E1757B}" type="presParOf" srcId="{E3EFAB7E-0254-4346-90A8-9A4B752D9EE5}" destId="{643001B4-E8C0-41AD-9B5B-028FA8E69451}" srcOrd="1" destOrd="0" presId="urn:microsoft.com/office/officeart/2005/8/layout/list1"/>
    <dgm:cxn modelId="{9110A380-7794-4456-9F8D-969F1848FD91}" type="presParOf" srcId="{E820A724-1E01-47D4-A03D-CAC2745E8775}" destId="{2FE822E8-409C-4F24-978E-47A0F83027B9}" srcOrd="17" destOrd="0" presId="urn:microsoft.com/office/officeart/2005/8/layout/list1"/>
    <dgm:cxn modelId="{CD895369-A457-4FF5-A96F-267D36CBCCCE}" type="presParOf" srcId="{E820A724-1E01-47D4-A03D-CAC2745E8775}" destId="{2EC8CF59-8B14-477E-B452-5BBE2AE976EF}" srcOrd="18" destOrd="0" presId="urn:microsoft.com/office/officeart/2005/8/layout/list1"/>
    <dgm:cxn modelId="{BFC47422-CB2F-4CEB-B180-970D16AC2075}" type="presParOf" srcId="{E820A724-1E01-47D4-A03D-CAC2745E8775}" destId="{CC16DB8D-0B98-4D47-99F0-59830A9CBC0E}" srcOrd="19" destOrd="0" presId="urn:microsoft.com/office/officeart/2005/8/layout/list1"/>
    <dgm:cxn modelId="{98A8AD34-208E-4CB2-871E-502656E6B924}" type="presParOf" srcId="{E820A724-1E01-47D4-A03D-CAC2745E8775}" destId="{B689D3E6-9B50-463E-A6C9-958D042129D2}" srcOrd="20" destOrd="0" presId="urn:microsoft.com/office/officeart/2005/8/layout/list1"/>
    <dgm:cxn modelId="{661198AC-CB36-4762-B2F7-AF2200FD7082}" type="presParOf" srcId="{B689D3E6-9B50-463E-A6C9-958D042129D2}" destId="{457D4D70-178A-47A9-BC3E-2C2C9BB89422}" srcOrd="0" destOrd="0" presId="urn:microsoft.com/office/officeart/2005/8/layout/list1"/>
    <dgm:cxn modelId="{A60DD98A-2D9D-4073-9F46-D75A801F9BB9}" type="presParOf" srcId="{B689D3E6-9B50-463E-A6C9-958D042129D2}" destId="{38B25F7A-C73F-4E3E-A5CA-5095C95D7943}" srcOrd="1" destOrd="0" presId="urn:microsoft.com/office/officeart/2005/8/layout/list1"/>
    <dgm:cxn modelId="{F08ECEAF-A33D-4138-BAB8-E40703937336}" type="presParOf" srcId="{E820A724-1E01-47D4-A03D-CAC2745E8775}" destId="{D52E5CB3-27B9-45E4-A50E-96FCCF27DDB5}" srcOrd="21" destOrd="0" presId="urn:microsoft.com/office/officeart/2005/8/layout/list1"/>
    <dgm:cxn modelId="{9759A951-0A18-437F-B95C-78FE47558DFC}" type="presParOf" srcId="{E820A724-1E01-47D4-A03D-CAC2745E8775}" destId="{14672866-D9BE-4916-B689-7CA3CB0C57BC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8FE13-4190-4504-85D1-F379A607C8DF}">
      <dsp:nvSpPr>
        <dsp:cNvPr id="0" name=""/>
        <dsp:cNvSpPr/>
      </dsp:nvSpPr>
      <dsp:spPr>
        <a:xfrm>
          <a:off x="0" y="325746"/>
          <a:ext cx="3909760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3441" tIns="166624" rIns="303441" bIns="64008" numCol="1" spcCol="1270" anchor="t" anchorCtr="0">
          <a:noAutofit/>
        </a:bodyPr>
        <a:lstStyle/>
        <a:p>
          <a:pPr marL="119063" lvl="1" indent="-119063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      </a:t>
          </a:r>
          <a:br>
            <a:rPr lang="en-US" sz="900" kern="1200" dirty="0" smtClean="0"/>
          </a:br>
          <a:r>
            <a:rPr lang="en-US" sz="900" kern="1200" dirty="0" smtClean="0"/>
            <a:t>         </a:t>
          </a:r>
          <a:br>
            <a:rPr lang="en-US" sz="900" kern="1200" dirty="0" smtClean="0"/>
          </a:br>
          <a:r>
            <a:rPr lang="en-US" sz="900" kern="1200" dirty="0" smtClean="0"/>
            <a:t>                                                      </a:t>
          </a:r>
          <a:endParaRPr lang="en-US" sz="900" kern="1200" dirty="0"/>
        </a:p>
      </dsp:txBody>
      <dsp:txXfrm>
        <a:off x="0" y="325746"/>
        <a:ext cx="3909760" cy="637875"/>
      </dsp:txXfrm>
    </dsp:sp>
    <dsp:sp modelId="{DC854BB6-9D3F-4D57-871B-BFA7063CE63B}">
      <dsp:nvSpPr>
        <dsp:cNvPr id="0" name=""/>
        <dsp:cNvSpPr/>
      </dsp:nvSpPr>
      <dsp:spPr>
        <a:xfrm>
          <a:off x="195488" y="192906"/>
          <a:ext cx="2736832" cy="265680"/>
        </a:xfrm>
        <a:prstGeom prst="roundRect">
          <a:avLst/>
        </a:prstGeom>
        <a:solidFill>
          <a:srgbClr val="5AA3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446" tIns="0" rIns="103446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SERVICES</a:t>
          </a:r>
          <a:endParaRPr 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8457" y="205875"/>
        <a:ext cx="2710894" cy="239742"/>
      </dsp:txXfrm>
    </dsp:sp>
    <dsp:sp modelId="{A4EE3C36-B440-49E6-80CE-B3C1D2059144}">
      <dsp:nvSpPr>
        <dsp:cNvPr id="0" name=""/>
        <dsp:cNvSpPr/>
      </dsp:nvSpPr>
      <dsp:spPr>
        <a:xfrm>
          <a:off x="0" y="1145061"/>
          <a:ext cx="3909760" cy="6468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3441" tIns="166624" rIns="303441" bIns="64008" numCol="1" spcCol="1270" anchor="t" anchorCtr="0">
          <a:noAutofit/>
        </a:bodyPr>
        <a:lstStyle/>
        <a:p>
          <a:pPr marL="119063" lvl="1" indent="-119063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                                                   </a:t>
          </a:r>
          <a:br>
            <a:rPr lang="en-US" sz="900" kern="1200" dirty="0" smtClean="0"/>
          </a:br>
          <a:r>
            <a:rPr lang="en-US" sz="900" kern="1200" dirty="0" smtClean="0"/>
            <a:t/>
          </a:r>
          <a:br>
            <a:rPr lang="en-US" sz="900" kern="1200" dirty="0" smtClean="0"/>
          </a:br>
          <a:r>
            <a:rPr lang="en-US" sz="900" kern="1200" dirty="0" smtClean="0"/>
            <a:t>                                        </a:t>
          </a:r>
          <a:endParaRPr lang="en-US" sz="900" kern="1200" dirty="0"/>
        </a:p>
      </dsp:txBody>
      <dsp:txXfrm>
        <a:off x="0" y="1145061"/>
        <a:ext cx="3909760" cy="646837"/>
      </dsp:txXfrm>
    </dsp:sp>
    <dsp:sp modelId="{3E5B50E3-4E10-4AEC-B280-3194A0CCAFA5}">
      <dsp:nvSpPr>
        <dsp:cNvPr id="0" name=""/>
        <dsp:cNvSpPr/>
      </dsp:nvSpPr>
      <dsp:spPr>
        <a:xfrm>
          <a:off x="195488" y="1012221"/>
          <a:ext cx="2736832" cy="265680"/>
        </a:xfrm>
        <a:prstGeom prst="roundRect">
          <a:avLst/>
        </a:prstGeom>
        <a:solidFill>
          <a:srgbClr val="5AA3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446" tIns="0" rIns="103446" bIns="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FINANCE</a:t>
          </a:r>
          <a:endParaRPr lang="en-US" sz="12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8457" y="1025190"/>
        <a:ext cx="2710894" cy="239742"/>
      </dsp:txXfrm>
    </dsp:sp>
    <dsp:sp modelId="{25D036B8-E5DE-41EB-A85F-5286A95B9E5D}">
      <dsp:nvSpPr>
        <dsp:cNvPr id="0" name=""/>
        <dsp:cNvSpPr/>
      </dsp:nvSpPr>
      <dsp:spPr>
        <a:xfrm>
          <a:off x="0" y="1973338"/>
          <a:ext cx="3909760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3441" tIns="166624" rIns="303441" bIns="64008" numCol="1" spcCol="1270" anchor="t" anchorCtr="0">
          <a:noAutofit/>
        </a:bodyPr>
        <a:lstStyle/>
        <a:p>
          <a:pPr marL="119063" lvl="1" indent="-119063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/>
          </a:r>
          <a:br>
            <a:rPr lang="en-US" sz="900" kern="1200" dirty="0" smtClean="0"/>
          </a:br>
          <a:r>
            <a:rPr lang="en-US" sz="900" kern="1200" dirty="0" smtClean="0"/>
            <a:t/>
          </a:r>
          <a:br>
            <a:rPr lang="en-US" sz="900" kern="1200" dirty="0" smtClean="0"/>
          </a:br>
          <a:endParaRPr lang="en-US" sz="900" kern="1200" dirty="0"/>
        </a:p>
      </dsp:txBody>
      <dsp:txXfrm>
        <a:off x="0" y="1973338"/>
        <a:ext cx="3909760" cy="637875"/>
      </dsp:txXfrm>
    </dsp:sp>
    <dsp:sp modelId="{CF9B33E8-24E8-43A4-9AFD-D6B2CFE6BB6B}">
      <dsp:nvSpPr>
        <dsp:cNvPr id="0" name=""/>
        <dsp:cNvSpPr/>
      </dsp:nvSpPr>
      <dsp:spPr>
        <a:xfrm>
          <a:off x="195488" y="1840498"/>
          <a:ext cx="2736832" cy="265680"/>
        </a:xfrm>
        <a:prstGeom prst="roundRect">
          <a:avLst/>
        </a:prstGeom>
        <a:solidFill>
          <a:srgbClr val="5AA3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446" tIns="0" rIns="103446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INSURANCE &amp; HEALTHCARE</a:t>
          </a:r>
          <a:endParaRPr 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8457" y="1853467"/>
        <a:ext cx="2710894" cy="239742"/>
      </dsp:txXfrm>
    </dsp:sp>
    <dsp:sp modelId="{4673CCF4-1D13-4975-AFE7-74C06D0F976D}">
      <dsp:nvSpPr>
        <dsp:cNvPr id="0" name=""/>
        <dsp:cNvSpPr/>
      </dsp:nvSpPr>
      <dsp:spPr>
        <a:xfrm>
          <a:off x="0" y="2792653"/>
          <a:ext cx="3909760" cy="6057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3441" tIns="166624" rIns="303441" bIns="56896" numCol="1" spcCol="1270" anchor="t" anchorCtr="0">
          <a:noAutofit/>
        </a:bodyPr>
        <a:lstStyle/>
        <a:p>
          <a:pPr marL="119063" lvl="1" indent="-119063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/>
          </a:r>
          <a:br>
            <a:rPr lang="en-US" sz="800" kern="1200" dirty="0" smtClean="0"/>
          </a:br>
          <a:r>
            <a:rPr lang="en-US" sz="800" kern="1200" dirty="0" smtClean="0"/>
            <a:t/>
          </a:r>
          <a:br>
            <a:rPr lang="en-US" sz="800" kern="1200" dirty="0" smtClean="0"/>
          </a:br>
          <a:endParaRPr lang="en-US" sz="800" kern="1200" dirty="0"/>
        </a:p>
      </dsp:txBody>
      <dsp:txXfrm>
        <a:off x="0" y="2792653"/>
        <a:ext cx="3909760" cy="605732"/>
      </dsp:txXfrm>
    </dsp:sp>
    <dsp:sp modelId="{F9DFBF03-F4C6-4DDA-B25F-05AC8046D47C}">
      <dsp:nvSpPr>
        <dsp:cNvPr id="0" name=""/>
        <dsp:cNvSpPr/>
      </dsp:nvSpPr>
      <dsp:spPr>
        <a:xfrm>
          <a:off x="195488" y="2659813"/>
          <a:ext cx="2736832" cy="265680"/>
        </a:xfrm>
        <a:prstGeom prst="roundRect">
          <a:avLst/>
        </a:prstGeom>
        <a:solidFill>
          <a:srgbClr val="5AA3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446" tIns="0" rIns="103446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PUBLIC SECTOR</a:t>
          </a:r>
          <a:endParaRPr 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8457" y="2672782"/>
        <a:ext cx="2710894" cy="239742"/>
      </dsp:txXfrm>
    </dsp:sp>
    <dsp:sp modelId="{2EC8CF59-8B14-477E-B452-5BBE2AE976EF}">
      <dsp:nvSpPr>
        <dsp:cNvPr id="0" name=""/>
        <dsp:cNvSpPr/>
      </dsp:nvSpPr>
      <dsp:spPr>
        <a:xfrm>
          <a:off x="0" y="3579826"/>
          <a:ext cx="3909760" cy="615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3441" tIns="166624" rIns="303441" bIns="56896" numCol="1" spcCol="1270" anchor="t" anchorCtr="0">
          <a:noAutofit/>
        </a:bodyPr>
        <a:lstStyle/>
        <a:p>
          <a:pPr marL="119063" lvl="1" indent="-119063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/>
          </a:r>
          <a:br>
            <a:rPr lang="en-US" sz="800" kern="1200" dirty="0" smtClean="0"/>
          </a:br>
          <a:r>
            <a:rPr lang="en-US" sz="800" kern="1200" dirty="0" smtClean="0"/>
            <a:t/>
          </a:r>
          <a:br>
            <a:rPr lang="en-US" sz="800" kern="1200" dirty="0" smtClean="0"/>
          </a:br>
          <a:endParaRPr lang="en-US" sz="800" kern="1200" dirty="0"/>
        </a:p>
      </dsp:txBody>
      <dsp:txXfrm>
        <a:off x="0" y="3579826"/>
        <a:ext cx="3909760" cy="615275"/>
      </dsp:txXfrm>
    </dsp:sp>
    <dsp:sp modelId="{643001B4-E8C0-41AD-9B5B-028FA8E69451}">
      <dsp:nvSpPr>
        <dsp:cNvPr id="0" name=""/>
        <dsp:cNvSpPr/>
      </dsp:nvSpPr>
      <dsp:spPr>
        <a:xfrm>
          <a:off x="195488" y="3446986"/>
          <a:ext cx="2736832" cy="265680"/>
        </a:xfrm>
        <a:prstGeom prst="roundRect">
          <a:avLst/>
        </a:prstGeom>
        <a:solidFill>
          <a:srgbClr val="5AA3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446" tIns="0" rIns="103446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TELECOMMUNICATIONS</a:t>
          </a:r>
          <a:endParaRPr 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8457" y="3459955"/>
        <a:ext cx="2710894" cy="239742"/>
      </dsp:txXfrm>
    </dsp:sp>
    <dsp:sp modelId="{14672866-D9BE-4916-B689-7CA3CB0C57BC}">
      <dsp:nvSpPr>
        <dsp:cNvPr id="0" name=""/>
        <dsp:cNvSpPr/>
      </dsp:nvSpPr>
      <dsp:spPr>
        <a:xfrm>
          <a:off x="0" y="4377346"/>
          <a:ext cx="3909760" cy="61512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3441" tIns="166624" rIns="303441" bIns="56896" numCol="1" spcCol="1270" anchor="t" anchorCtr="0">
          <a:noAutofit/>
        </a:bodyPr>
        <a:lstStyle/>
        <a:p>
          <a:pPr marL="119063" lvl="1" indent="-119063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  <a:tabLst/>
          </a:pPr>
          <a:r>
            <a:rPr lang="en-US" sz="800" kern="1200" dirty="0" smtClean="0"/>
            <a:t/>
          </a:r>
          <a:br>
            <a:rPr lang="en-US" sz="800" kern="1200" dirty="0" smtClean="0"/>
          </a:br>
          <a:r>
            <a:rPr lang="en-US" sz="800" kern="1200" dirty="0" smtClean="0"/>
            <a:t/>
          </a:r>
          <a:br>
            <a:rPr lang="en-US" sz="800" kern="1200" dirty="0" smtClean="0"/>
          </a:br>
          <a:endParaRPr lang="en-US" sz="800" kern="1200" dirty="0"/>
        </a:p>
      </dsp:txBody>
      <dsp:txXfrm>
        <a:off x="0" y="4377346"/>
        <a:ext cx="3909760" cy="615128"/>
      </dsp:txXfrm>
    </dsp:sp>
    <dsp:sp modelId="{38B25F7A-C73F-4E3E-A5CA-5095C95D7943}">
      <dsp:nvSpPr>
        <dsp:cNvPr id="0" name=""/>
        <dsp:cNvSpPr/>
      </dsp:nvSpPr>
      <dsp:spPr>
        <a:xfrm>
          <a:off x="195488" y="4243701"/>
          <a:ext cx="2736832" cy="265680"/>
        </a:xfrm>
        <a:prstGeom prst="roundRect">
          <a:avLst/>
        </a:prstGeom>
        <a:solidFill>
          <a:srgbClr val="5AA3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446" tIns="0" rIns="103446" bIns="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RETAIL</a:t>
          </a:r>
          <a:endParaRPr lang="en-US" sz="11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8457" y="4256670"/>
        <a:ext cx="2710894" cy="239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D2B52-03D4-45FF-A04A-9ACCD6188EB1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3B16-8368-49FC-9898-1D26EC1D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740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F676D-2B36-4086-ABB5-9E43806D97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396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F676D-2B36-4086-ABB5-9E43806D97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325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F676D-2B36-4086-ABB5-9E43806D97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329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F676D-2B36-4086-ABB5-9E43806D97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173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F676D-2B36-4086-ABB5-9E43806D97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419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F676D-2B36-4086-ABB5-9E43806D97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990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F676D-2B36-4086-ABB5-9E43806D97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513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F676D-2B36-4086-ABB5-9E43806D97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719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5119A-14BB-9047-A72D-2C18D645C351}" type="slidenum">
              <a:rPr lang="en-US" smtClean="0">
                <a:solidFill>
                  <a:prstClr val="black"/>
                </a:solidFill>
              </a:rPr>
              <a:pPr/>
              <a:t>66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169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805F-6510-4DB8-A3E0-28A483AEC65B}" type="datetime1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7F0-1DAB-45FF-886A-76482D12BA4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0329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D9B6-2BB9-46B2-A124-1C51919CAF82}" type="datetime1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240341" y="250214"/>
            <a:ext cx="9429098" cy="803275"/>
          </a:xfrm>
          <a:prstGeom prst="rect">
            <a:avLst/>
          </a:prstGeom>
          <a:solidFill>
            <a:srgbClr val="5AA3D9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normAutofit/>
          </a:bodyPr>
          <a:lstStyle/>
          <a:p>
            <a:pPr eaLnBrk="0" hangingPunct="0">
              <a:defRPr/>
            </a:pPr>
            <a:endParaRPr lang="en-US" sz="1350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8" name="Picture 7" descr="footer_grad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6243638"/>
            <a:ext cx="9906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8124280" y="6471948"/>
            <a:ext cx="167679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0" latinLnBrk="1" hangingPunct="0">
              <a:defRPr sz="900" kern="1200">
                <a:solidFill>
                  <a:srgbClr val="63646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906214F-36BC-484E-BE50-16A539CFA292}" type="slidenum">
              <a:rPr lang="en-US" sz="825" b="0" smtClean="0">
                <a:latin typeface="HY동녘B" panose="02030600000101010101" pitchFamily="18" charset="-127"/>
                <a:ea typeface="HY동녘B" panose="02030600000101010101" pitchFamily="18" charset="-127"/>
              </a:rPr>
              <a:pPr>
                <a:defRPr/>
              </a:pPr>
              <a:t>‹#›</a:t>
            </a:fld>
            <a:endParaRPr lang="en-US" sz="825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Line 10"/>
          <p:cNvSpPr>
            <a:spLocks noChangeShapeType="1"/>
          </p:cNvSpPr>
          <p:nvPr userDrawn="1"/>
        </p:nvSpPr>
        <p:spPr bwMode="auto">
          <a:xfrm>
            <a:off x="9499523" y="6473204"/>
            <a:ext cx="0" cy="304800"/>
          </a:xfrm>
          <a:prstGeom prst="line">
            <a:avLst/>
          </a:prstGeom>
          <a:noFill/>
          <a:ln w="9525">
            <a:solidFill>
              <a:srgbClr val="636467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defRPr/>
            </a:pPr>
            <a:endParaRPr lang="en-US" sz="1350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631" y="6471948"/>
            <a:ext cx="1516592" cy="28197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76" y="6404568"/>
            <a:ext cx="1170800" cy="3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47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B78C-6B62-47F3-8ECE-C4BF86D64E90}" type="datetime1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7F0-1DAB-45FF-886A-76482D12BA4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2122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240341" y="250214"/>
            <a:ext cx="9429098" cy="803275"/>
          </a:xfrm>
          <a:prstGeom prst="rect">
            <a:avLst/>
          </a:prstGeom>
          <a:solidFill>
            <a:srgbClr val="5AA3D9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normAutofit/>
          </a:bodyPr>
          <a:lstStyle/>
          <a:p>
            <a:pPr eaLnBrk="0" hangingPunct="0">
              <a:defRPr/>
            </a:pPr>
            <a:endParaRPr lang="en-US" sz="1350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</p:spPr>
        <p:txBody>
          <a:bodyPr/>
          <a:lstStyle/>
          <a:p>
            <a:fld id="{12FDD9B6-2BB9-46B2-A124-1C51919CAF82}" type="datetime1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7" name="Picture 7" descr="footer_grad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6243638"/>
            <a:ext cx="9906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6"/>
          <p:cNvSpPr txBox="1">
            <a:spLocks noChangeArrowheads="1"/>
          </p:cNvSpPr>
          <p:nvPr userDrawn="1"/>
        </p:nvSpPr>
        <p:spPr bwMode="auto">
          <a:xfrm>
            <a:off x="8124280" y="6471948"/>
            <a:ext cx="167679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0" latinLnBrk="1" hangingPunct="0">
              <a:defRPr sz="900" kern="1200">
                <a:solidFill>
                  <a:srgbClr val="63646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906214F-36BC-484E-BE50-16A539CFA292}" type="slidenum">
              <a:rPr lang="en-US" sz="825" b="0" smtClean="0">
                <a:latin typeface="HY동녘B" panose="02030600000101010101" pitchFamily="18" charset="-127"/>
                <a:ea typeface="HY동녘B" panose="02030600000101010101" pitchFamily="18" charset="-127"/>
              </a:rPr>
              <a:pPr>
                <a:defRPr/>
              </a:pPr>
              <a:t>‹#›</a:t>
            </a:fld>
            <a:endParaRPr lang="en-US" sz="825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9" name="Line 10"/>
          <p:cNvSpPr>
            <a:spLocks noChangeShapeType="1"/>
          </p:cNvSpPr>
          <p:nvPr userDrawn="1"/>
        </p:nvSpPr>
        <p:spPr bwMode="auto">
          <a:xfrm>
            <a:off x="9499523" y="6473204"/>
            <a:ext cx="0" cy="304800"/>
          </a:xfrm>
          <a:prstGeom prst="line">
            <a:avLst/>
          </a:prstGeom>
          <a:noFill/>
          <a:ln w="9525">
            <a:solidFill>
              <a:srgbClr val="636467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defRPr/>
            </a:pPr>
            <a:endParaRPr lang="en-US" sz="1350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631" y="6471948"/>
            <a:ext cx="1516592" cy="281979"/>
          </a:xfrm>
          <a:prstGeom prst="rect">
            <a:avLst/>
          </a:prstGeom>
        </p:spPr>
      </p:pic>
      <p:pic>
        <p:nvPicPr>
          <p:cNvPr id="20" name="Picture 2" descr="https://m.nhlife.co.kr/img/timg_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43" y="6507209"/>
            <a:ext cx="1457325" cy="21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6273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240341" y="250214"/>
            <a:ext cx="9429098" cy="803275"/>
          </a:xfrm>
          <a:prstGeom prst="rect">
            <a:avLst/>
          </a:prstGeom>
          <a:solidFill>
            <a:srgbClr val="5AA3D9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normAutofit/>
          </a:bodyPr>
          <a:lstStyle/>
          <a:p>
            <a:pPr eaLnBrk="0" hangingPunct="0">
              <a:defRPr/>
            </a:pPr>
            <a:endParaRPr lang="en-US" sz="1350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</p:spPr>
        <p:txBody>
          <a:bodyPr/>
          <a:lstStyle/>
          <a:p>
            <a:fld id="{12FDD9B6-2BB9-46B2-A124-1C51919CAF82}" type="datetime1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9" name="Picture 7" descr="footer_grad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6243638"/>
            <a:ext cx="9906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6"/>
          <p:cNvSpPr txBox="1">
            <a:spLocks noChangeArrowheads="1"/>
          </p:cNvSpPr>
          <p:nvPr userDrawn="1"/>
        </p:nvSpPr>
        <p:spPr bwMode="auto">
          <a:xfrm>
            <a:off x="8124280" y="6471948"/>
            <a:ext cx="167679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0" latinLnBrk="1" hangingPunct="0">
              <a:defRPr sz="900" kern="1200">
                <a:solidFill>
                  <a:srgbClr val="63646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906214F-36BC-484E-BE50-16A539CFA292}" type="slidenum">
              <a:rPr lang="en-US" sz="825" b="0" smtClean="0">
                <a:latin typeface="HY동녘B" panose="02030600000101010101" pitchFamily="18" charset="-127"/>
                <a:ea typeface="HY동녘B" panose="02030600000101010101" pitchFamily="18" charset="-127"/>
              </a:rPr>
              <a:pPr>
                <a:defRPr/>
              </a:pPr>
              <a:t>‹#›</a:t>
            </a:fld>
            <a:endParaRPr lang="en-US" sz="825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1" name="Line 10"/>
          <p:cNvSpPr>
            <a:spLocks noChangeShapeType="1"/>
          </p:cNvSpPr>
          <p:nvPr userDrawn="1"/>
        </p:nvSpPr>
        <p:spPr bwMode="auto">
          <a:xfrm>
            <a:off x="9499523" y="6473204"/>
            <a:ext cx="0" cy="304800"/>
          </a:xfrm>
          <a:prstGeom prst="line">
            <a:avLst/>
          </a:prstGeom>
          <a:noFill/>
          <a:ln w="9525">
            <a:solidFill>
              <a:srgbClr val="636467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defRPr/>
            </a:pPr>
            <a:endParaRPr lang="en-US" sz="1350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631" y="6471948"/>
            <a:ext cx="1516592" cy="281979"/>
          </a:xfrm>
          <a:prstGeom prst="rect">
            <a:avLst/>
          </a:prstGeom>
        </p:spPr>
      </p:pic>
      <p:pic>
        <p:nvPicPr>
          <p:cNvPr id="22" name="Picture 2" descr="https://m.nhlife.co.kr/img/timg_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43" y="6507209"/>
            <a:ext cx="1457325" cy="21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8311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B78C-6B62-47F3-8ECE-C4BF86D64E90}" type="datetime1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7F0-1DAB-45FF-886A-76482D12BA4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609546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9E0D-C773-4771-AB29-A8A67A609D7D}" type="datetime1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76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CB78C-6B62-47F3-8ECE-C4BF86D64E90}" type="datetime1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AC7F0-1DAB-45FF-886A-76482D12BA4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605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jpeg"/><Relationship Id="rId26" Type="http://schemas.openxmlformats.org/officeDocument/2006/relationships/image" Target="../media/image25.png"/><Relationship Id="rId3" Type="http://schemas.openxmlformats.org/officeDocument/2006/relationships/diagramLayout" Target="../diagrams/layout1.xml"/><Relationship Id="rId21" Type="http://schemas.openxmlformats.org/officeDocument/2006/relationships/image" Target="../media/image21.pn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17" Type="http://schemas.openxmlformats.org/officeDocument/2006/relationships/image" Target="../media/image17.jpeg"/><Relationship Id="rId25" Type="http://schemas.openxmlformats.org/officeDocument/2006/relationships/image" Target="../media/image24.gif"/><Relationship Id="rId2" Type="http://schemas.openxmlformats.org/officeDocument/2006/relationships/diagramData" Target="../diagrams/data1.xml"/><Relationship Id="rId16" Type="http://schemas.openxmlformats.org/officeDocument/2006/relationships/image" Target="../media/image16.jpeg"/><Relationship Id="rId20" Type="http://schemas.openxmlformats.org/officeDocument/2006/relationships/image" Target="../media/image20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1.jpeg"/><Relationship Id="rId24" Type="http://schemas.openxmlformats.org/officeDocument/2006/relationships/hyperlink" Target="http://www.phs.org/PHS/" TargetMode="External"/><Relationship Id="rId32" Type="http://schemas.openxmlformats.org/officeDocument/2006/relationships/image" Target="../media/image31.gif"/><Relationship Id="rId5" Type="http://schemas.openxmlformats.org/officeDocument/2006/relationships/diagramColors" Target="../diagrams/colors1.xml"/><Relationship Id="rId15" Type="http://schemas.openxmlformats.org/officeDocument/2006/relationships/image" Target="../media/image15.gif"/><Relationship Id="rId23" Type="http://schemas.openxmlformats.org/officeDocument/2006/relationships/image" Target="../media/image23.jpeg"/><Relationship Id="rId28" Type="http://schemas.openxmlformats.org/officeDocument/2006/relationships/image" Target="../media/image27.png"/><Relationship Id="rId10" Type="http://schemas.openxmlformats.org/officeDocument/2006/relationships/image" Target="../media/image10.gif"/><Relationship Id="rId19" Type="http://schemas.openxmlformats.org/officeDocument/2006/relationships/image" Target="../media/image19.png"/><Relationship Id="rId31" Type="http://schemas.openxmlformats.org/officeDocument/2006/relationships/image" Target="../media/image30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.png"/><Relationship Id="rId14" Type="http://schemas.openxmlformats.org/officeDocument/2006/relationships/image" Target="../media/image14.gif"/><Relationship Id="rId22" Type="http://schemas.openxmlformats.org/officeDocument/2006/relationships/image" Target="../media/image22.jpeg"/><Relationship Id="rId27" Type="http://schemas.openxmlformats.org/officeDocument/2006/relationships/image" Target="../media/image26.jpeg"/><Relationship Id="rId30" Type="http://schemas.openxmlformats.org/officeDocument/2006/relationships/image" Target="../media/image29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&#54620;&#54868;&#49373;&#47749;_&#50976;&#54805;&#51221;&#47532;.tx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jpe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524000" y="1929329"/>
            <a:ext cx="6858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accent1"/>
                </a:solidFill>
                <a:latin typeface="a산들바람" panose="02020600000000000000" pitchFamily="18" charset="-127"/>
                <a:ea typeface="a산들바람" panose="02020600000000000000" pitchFamily="18" charset="-127"/>
              </a:rPr>
              <a:t>DMExpress </a:t>
            </a:r>
            <a:r>
              <a:rPr lang="ko-KR" altLang="en-US" sz="3200" b="1" dirty="0" smtClean="0">
                <a:solidFill>
                  <a:schemeClr val="accent1"/>
                </a:solidFill>
                <a:latin typeface="a산들바람" panose="02020600000000000000" pitchFamily="18" charset="-127"/>
                <a:ea typeface="a산들바람" panose="02020600000000000000" pitchFamily="18" charset="-127"/>
              </a:rPr>
              <a:t>교육 자료</a:t>
            </a:r>
            <a:endParaRPr lang="en-US" altLang="ko-KR" sz="3200" b="1" dirty="0">
              <a:solidFill>
                <a:schemeClr val="accent1"/>
              </a:solidFill>
              <a:latin typeface="a산들바람" panose="02020600000000000000" pitchFamily="18" charset="-127"/>
              <a:ea typeface="a산들바람" panose="02020600000000000000" pitchFamily="18" charset="-127"/>
            </a:endParaRPr>
          </a:p>
          <a:p>
            <a:pPr algn="ctr"/>
            <a:endParaRPr lang="en-US" altLang="ko-KR" sz="3200" b="1" dirty="0">
              <a:solidFill>
                <a:schemeClr val="accent1"/>
              </a:solidFill>
              <a:latin typeface="a산들바람" panose="02020600000000000000" pitchFamily="18" charset="-127"/>
              <a:ea typeface="a산들바람" panose="02020600000000000000" pitchFamily="18" charset="-127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1524000" y="3130581"/>
            <a:ext cx="6858000" cy="465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600" b="0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–"/>
              <a:defRPr sz="2000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•"/>
              <a:defRPr sz="1800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–"/>
              <a:defRPr sz="1800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1600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2000">
                <a:solidFill>
                  <a:srgbClr val="636467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2000">
                <a:solidFill>
                  <a:srgbClr val="636467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2000">
                <a:solidFill>
                  <a:srgbClr val="636467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2000">
                <a:solidFill>
                  <a:srgbClr val="636467"/>
                </a:solidFill>
                <a:latin typeface="+mn-lt"/>
                <a:ea typeface="+mn-ea"/>
              </a:defRPr>
            </a:lvl9pPr>
          </a:lstStyle>
          <a:p>
            <a:pPr marL="45243" algn="ctr" latinLnBrk="0"/>
            <a:r>
              <a:rPr lang="ko-KR" altLang="en-US" kern="0" dirty="0">
                <a:solidFill>
                  <a:srgbClr val="EB8F3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한국비지네스써비스㈜</a:t>
            </a:r>
            <a:endParaRPr lang="en-US" altLang="ko-KR" kern="0" dirty="0">
              <a:solidFill>
                <a:srgbClr val="EB8F31"/>
              </a:solidFill>
              <a:latin typeface="a카리스마" panose="02020600000000000000" pitchFamily="18" charset="-127"/>
              <a:ea typeface="a카리스마" panose="02020600000000000000" pitchFamily="18" charset="-127"/>
            </a:endParaRPr>
          </a:p>
          <a:p>
            <a:pPr marL="45243" algn="ctr" latinLnBrk="0"/>
            <a:endParaRPr lang="en-US" kern="0" dirty="0">
              <a:solidFill>
                <a:srgbClr val="EB8F31"/>
              </a:solidFill>
              <a:latin typeface="a카리스마" panose="02020600000000000000" pitchFamily="18" charset="-127"/>
              <a:ea typeface="a카리스마" panose="02020600000000000000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16" y="4670227"/>
            <a:ext cx="8215313" cy="218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3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DMExpress </a:t>
            </a:r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기능</a:t>
            </a:r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 : </a:t>
            </a:r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여러 기능을 한 번에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11668" y="2514600"/>
            <a:ext cx="2895600" cy="2895600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4D807B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45000" endPos="1000" dist="50800" dir="5400000" sy="-100000" algn="bl" rotWithShape="0"/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200005 CHK   83.73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ea typeface="굴림" charset="-127"/>
              </a:rPr>
              <a:t>200002 SAV  834.23</a:t>
            </a:r>
            <a:endParaRPr kumimoji="0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200001 MFUND 23.89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ea typeface="굴림" charset="-127"/>
              </a:rPr>
              <a:t>200011 CHK   62.92</a:t>
            </a:r>
            <a:endParaRPr kumimoji="0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200014 MFUND  5.92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ea typeface="굴림" charset="-127"/>
              </a:rPr>
              <a:t>200010 CHK   35.98</a:t>
            </a:r>
            <a:endParaRPr kumimoji="0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200012 MFUND  3.98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859981" y="4419600"/>
            <a:ext cx="1857425" cy="762000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45000" endPos="1000" dist="50800" dir="5400000" sy="-100000" algn="bl" rotWithShape="0"/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ea typeface="굴림" charset="-127"/>
              </a:rPr>
              <a:t>SAV,834.23</a:t>
            </a:r>
          </a:p>
        </p:txBody>
      </p:sp>
      <p:sp>
        <p:nvSpPr>
          <p:cNvPr id="17" name="Oval 6"/>
          <p:cNvSpPr>
            <a:spLocks noChangeArrowheads="1"/>
          </p:cNvSpPr>
          <p:nvPr/>
        </p:nvSpPr>
        <p:spPr bwMode="auto">
          <a:xfrm>
            <a:off x="4563997" y="3276600"/>
            <a:ext cx="1504859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charset="0"/>
                <a:ea typeface="굴림" charset="-127"/>
              </a:rPr>
              <a:t>DMExpress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6859981" y="2590800"/>
            <a:ext cx="1857425" cy="762000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45000" endPos="1000" dist="50800" dir="5400000" sy="-100000" algn="bl" rotWithShape="0"/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ea typeface="굴림" charset="-127"/>
              </a:rPr>
              <a:t>CHK,182.63</a:t>
            </a:r>
          </a:p>
        </p:txBody>
      </p:sp>
      <p:cxnSp>
        <p:nvCxnSpPr>
          <p:cNvPr id="19" name="AutoShape 8"/>
          <p:cNvCxnSpPr>
            <a:cxnSpLocks noChangeShapeType="1"/>
          </p:cNvCxnSpPr>
          <p:nvPr/>
        </p:nvCxnSpPr>
        <p:spPr bwMode="auto">
          <a:xfrm>
            <a:off x="3807268" y="3810000"/>
            <a:ext cx="756729" cy="0"/>
          </a:xfrm>
          <a:prstGeom prst="straightConnector1">
            <a:avLst/>
          </a:prstGeom>
          <a:noFill/>
          <a:ln w="50800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ffectLst/>
        </p:spPr>
      </p:cxnSp>
      <p:cxnSp>
        <p:nvCxnSpPr>
          <p:cNvPr id="20" name="AutoShape 9"/>
          <p:cNvCxnSpPr>
            <a:cxnSpLocks noChangeShapeType="1"/>
            <a:stCxn id="17" idx="6"/>
            <a:endCxn id="18" idx="1"/>
          </p:cNvCxnSpPr>
          <p:nvPr/>
        </p:nvCxnSpPr>
        <p:spPr bwMode="auto">
          <a:xfrm flipV="1">
            <a:off x="6068856" y="2971800"/>
            <a:ext cx="791125" cy="838200"/>
          </a:xfrm>
          <a:prstGeom prst="straightConnector1">
            <a:avLst/>
          </a:prstGeom>
          <a:noFill/>
          <a:ln w="50800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ffectLst/>
        </p:spPr>
      </p:cxnSp>
      <p:cxnSp>
        <p:nvCxnSpPr>
          <p:cNvPr id="21" name="AutoShape 10"/>
          <p:cNvCxnSpPr>
            <a:cxnSpLocks noChangeShapeType="1"/>
            <a:stCxn id="17" idx="6"/>
            <a:endCxn id="16" idx="1"/>
          </p:cNvCxnSpPr>
          <p:nvPr/>
        </p:nvCxnSpPr>
        <p:spPr bwMode="auto">
          <a:xfrm>
            <a:off x="6068856" y="3810000"/>
            <a:ext cx="791125" cy="990600"/>
          </a:xfrm>
          <a:prstGeom prst="straightConnector1">
            <a:avLst/>
          </a:prstGeom>
          <a:noFill/>
          <a:ln w="50800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ffectLst/>
        </p:spPr>
      </p:cxn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1714500" y="1282700"/>
            <a:ext cx="6146800" cy="509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1" hangingPunct="1">
              <a:lnSpc>
                <a:spcPct val="125000"/>
              </a:lnSpc>
              <a:spcBef>
                <a:spcPct val="0"/>
              </a:spcBef>
              <a:buClr>
                <a:schemeClr val="tx2"/>
              </a:buClr>
              <a:buSzPct val="65000"/>
              <a:buFont typeface="Wingdings" pitchFamily="2" charset="2"/>
              <a:buNone/>
            </a:pPr>
            <a:r>
              <a:rPr lang="en-US" altLang="ko-KR" sz="2400" b="0" dirty="0">
                <a:latin typeface="Arial" charset="0"/>
                <a:ea typeface="굴림" charset="-127"/>
              </a:rPr>
              <a:t>All in One Pass!</a:t>
            </a:r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302068" y="1830610"/>
            <a:ext cx="9144000" cy="36671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ko-KR" sz="1800" b="0" dirty="0">
                <a:latin typeface="Arial" charset="0"/>
                <a:ea typeface="굴림" charset="-127"/>
              </a:rPr>
              <a:t>Sorted, filtered, reformatted, aggregated and partitioned.</a:t>
            </a:r>
          </a:p>
        </p:txBody>
      </p:sp>
    </p:spTree>
    <p:extLst>
      <p:ext uri="{BB962C8B-B14F-4D97-AF65-F5344CB8AC3E}">
        <p14:creationId xmlns:p14="http://schemas.microsoft.com/office/powerpoint/2010/main" val="10318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876425" y="209554"/>
            <a:ext cx="6096000" cy="6323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 b="1" dirty="0" err="1">
                <a:latin typeface="+mj-ea"/>
                <a:ea typeface="+mj-ea"/>
              </a:rPr>
              <a:t>dmexpress</a:t>
            </a:r>
            <a:r>
              <a:rPr lang="en-US" altLang="ko-KR" sz="1600" b="1" dirty="0">
                <a:latin typeface="+mj-ea"/>
                <a:ea typeface="+mj-ea"/>
              </a:rPr>
              <a:t> &lt;&lt; </a:t>
            </a:r>
            <a:r>
              <a:rPr lang="en-US" altLang="ko-KR" sz="1600" b="1" dirty="0" err="1">
                <a:latin typeface="+mj-ea"/>
                <a:ea typeface="+mj-ea"/>
              </a:rPr>
              <a:t>eof</a:t>
            </a:r>
            <a:endParaRPr lang="en-US" altLang="ko-KR" sz="1600" b="1" dirty="0">
              <a:latin typeface="+mj-ea"/>
              <a:ea typeface="+mj-ea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latin typeface="+mj-ea"/>
                <a:ea typeface="+mj-ea"/>
              </a:rPr>
              <a:t>/COLLATINGSEQUENCE DEFAULT ASCII</a:t>
            </a:r>
            <a:endParaRPr lang="ko-KR" altLang="en-US" sz="1600" b="1" dirty="0">
              <a:latin typeface="+mj-ea"/>
              <a:ea typeface="+mj-ea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ko-KR" altLang="en-US" sz="1600" b="1" dirty="0">
                <a:latin typeface="+mj-ea"/>
                <a:ea typeface="+mj-ea"/>
              </a:rPr>
              <a:t>/</a:t>
            </a:r>
            <a:r>
              <a:rPr lang="en-US" altLang="ko-KR" sz="1600" b="1" dirty="0">
                <a:latin typeface="+mj-ea"/>
                <a:ea typeface="+mj-ea"/>
              </a:rPr>
              <a:t>WORKSPACE</a:t>
            </a:r>
            <a:endParaRPr lang="en-US" altLang="ko-KR" sz="16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ko-KR" altLang="en-US" sz="1600" b="1" dirty="0">
                <a:latin typeface="+mj-ea"/>
                <a:ea typeface="+mj-ea"/>
              </a:rPr>
              <a:t>/</a:t>
            </a:r>
            <a:r>
              <a:rPr lang="en-US" altLang="ko-KR" sz="1600" b="1" dirty="0">
                <a:latin typeface="+mj-ea"/>
                <a:ea typeface="+mj-ea"/>
              </a:rPr>
              <a:t>STATISTICS</a:t>
            </a: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ko-KR" sz="1600" b="1" dirty="0">
                <a:latin typeface="+mj-ea"/>
                <a:ea typeface="+mj-ea"/>
              </a:rPr>
              <a:t>/INFILE   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ko-KR" sz="1600" b="1" dirty="0">
                <a:latin typeface="+mj-ea"/>
                <a:ea typeface="+mj-ea"/>
              </a:rPr>
              <a:t>/FIELDS</a:t>
            </a:r>
            <a:endParaRPr lang="en-US" altLang="ko-KR" sz="16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j-ea"/>
                <a:ea typeface="+mj-ea"/>
              </a:rPr>
              <a:t>       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latin typeface="+mj-ea"/>
                <a:ea typeface="+mj-ea"/>
              </a:rPr>
              <a:t>/KEYS</a:t>
            </a:r>
            <a:endParaRPr lang="en-US" altLang="ko-KR" sz="16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latin typeface="+mj-ea"/>
                <a:ea typeface="+mj-ea"/>
              </a:rPr>
              <a:t>/SUMMARIZE  TOTAL</a:t>
            </a:r>
            <a:endParaRPr lang="en-US" altLang="ko-KR" sz="16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latin typeface="+mj-ea"/>
                <a:ea typeface="+mj-ea"/>
              </a:rPr>
              <a:t>	   </a:t>
            </a:r>
            <a:r>
              <a:rPr lang="en-US" altLang="ko-KR" sz="1600" b="1" dirty="0" smtClean="0">
                <a:latin typeface="+mj-ea"/>
                <a:ea typeface="+mj-ea"/>
              </a:rPr>
              <a:t>     TOTAL</a:t>
            </a:r>
            <a:endParaRPr lang="en-US" altLang="ko-KR" sz="16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latin typeface="+mj-ea"/>
                <a:ea typeface="+mj-ea"/>
              </a:rPr>
              <a:t>/DERIVEDFIELD</a:t>
            </a:r>
            <a:endParaRPr lang="en-US" altLang="ko-KR" sz="16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latin typeface="+mj-ea"/>
                <a:ea typeface="+mj-ea"/>
              </a:rPr>
              <a:t>/DERIVEDFIELD</a:t>
            </a:r>
            <a:endParaRPr lang="en-US" altLang="ko-KR" sz="16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latin typeface="+mj-ea"/>
                <a:ea typeface="+mj-ea"/>
              </a:rPr>
              <a:t>/CONDITION</a:t>
            </a:r>
            <a:endParaRPr lang="en-US" altLang="ko-KR" sz="16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latin typeface="+mj-ea"/>
                <a:ea typeface="+mj-ea"/>
              </a:rPr>
              <a:t>/OUTFILE                   overwrite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latin typeface="+mj-ea"/>
                <a:ea typeface="+mj-ea"/>
              </a:rPr>
              <a:t>/INCLUDE</a:t>
            </a:r>
            <a:endParaRPr lang="en-US" altLang="ko-KR" sz="16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latin typeface="+mj-ea"/>
                <a:ea typeface="+mj-ea"/>
              </a:rPr>
              <a:t>/END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 b="1" dirty="0" err="1">
                <a:latin typeface="+mj-ea"/>
                <a:ea typeface="+mj-ea"/>
              </a:rPr>
              <a:t>eof</a:t>
            </a:r>
            <a:endParaRPr lang="ko-KR" altLang="en-US" sz="16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672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주요</a:t>
            </a:r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명령어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6275" y="1285691"/>
            <a:ext cx="8667749" cy="329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altLang="ko-KR" sz="2000" dirty="0" smtClean="0">
                <a:latin typeface="+mj-ea"/>
                <a:ea typeface="+mj-ea"/>
              </a:rPr>
              <a:t>1) </a:t>
            </a:r>
            <a:r>
              <a:rPr lang="en-US" altLang="ko-KR" sz="2000" dirty="0">
                <a:latin typeface="+mj-ea"/>
                <a:ea typeface="+mj-ea"/>
              </a:rPr>
              <a:t>/*   */   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</a:t>
            </a:r>
            <a:r>
              <a:rPr lang="ko-KR" altLang="en-US" sz="2000" dirty="0">
                <a:latin typeface="+mj-ea"/>
                <a:ea typeface="+mj-ea"/>
              </a:rPr>
              <a:t>주석을 입력할 때 사용하는 </a:t>
            </a:r>
            <a:r>
              <a:rPr lang="en-US" altLang="ko-KR" sz="2000" dirty="0">
                <a:latin typeface="+mj-ea"/>
                <a:ea typeface="+mj-ea"/>
              </a:rPr>
              <a:t>Option</a:t>
            </a:r>
            <a:r>
              <a:rPr lang="en-US" altLang="ko-KR" sz="2000" dirty="0" smtClean="0">
                <a:latin typeface="+mj-ea"/>
                <a:ea typeface="+mj-ea"/>
              </a:rPr>
              <a:t>.</a:t>
            </a:r>
          </a:p>
          <a:p>
            <a:pPr algn="l">
              <a:lnSpc>
                <a:spcPct val="130000"/>
              </a:lnSpc>
            </a:pPr>
            <a:endParaRPr lang="en-US" altLang="ko-KR" sz="2000" dirty="0">
              <a:latin typeface="+mj-ea"/>
              <a:ea typeface="+mj-ea"/>
            </a:endParaRP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</a:t>
            </a:r>
            <a:r>
              <a:rPr lang="ko-KR" altLang="en-US" sz="2000" dirty="0" smtClean="0">
                <a:latin typeface="+mj-ea"/>
                <a:ea typeface="+mj-ea"/>
              </a:rPr>
              <a:t>예</a:t>
            </a:r>
            <a:r>
              <a:rPr lang="en-US" altLang="ko-KR" sz="2000" dirty="0" smtClean="0">
                <a:latin typeface="+mj-ea"/>
                <a:ea typeface="+mj-ea"/>
              </a:rPr>
              <a:t>1) </a:t>
            </a:r>
            <a:r>
              <a:rPr lang="en-US" altLang="ko-KR" sz="2000" dirty="0">
                <a:latin typeface="+mj-ea"/>
                <a:ea typeface="+mj-ea"/>
              </a:rPr>
              <a:t>/*     </a:t>
            </a:r>
            <a:r>
              <a:rPr lang="en-US" altLang="ko-KR" sz="2000" dirty="0" smtClean="0">
                <a:latin typeface="+mj-ea"/>
                <a:ea typeface="+mj-ea"/>
              </a:rPr>
              <a:t>*/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ko-KR" altLang="en-US" sz="2000" dirty="0" smtClean="0">
                <a:latin typeface="+mj-ea"/>
                <a:ea typeface="+mj-ea"/>
              </a:rPr>
              <a:t>예</a:t>
            </a:r>
            <a:r>
              <a:rPr lang="en-US" altLang="ko-KR" sz="2000" dirty="0" smtClean="0">
                <a:latin typeface="+mj-ea"/>
                <a:ea typeface="+mj-ea"/>
              </a:rPr>
              <a:t>2) /*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 smtClean="0">
                <a:latin typeface="+mj-ea"/>
                <a:ea typeface="+mj-ea"/>
              </a:rPr>
              <a:t>         </a:t>
            </a:r>
            <a:r>
              <a:rPr lang="ko-KR" altLang="en-US" sz="2000" dirty="0" smtClean="0">
                <a:latin typeface="+mj-ea"/>
                <a:ea typeface="+mj-ea"/>
              </a:rPr>
              <a:t>프로그램 문장 설명 </a:t>
            </a:r>
            <a:r>
              <a:rPr lang="en-US" altLang="ko-KR" sz="2000" dirty="0" smtClean="0">
                <a:latin typeface="+mj-ea"/>
                <a:ea typeface="+mj-ea"/>
              </a:rPr>
              <a:t>01</a:t>
            </a:r>
            <a:endParaRPr lang="en-US" altLang="ko-KR" sz="2000" dirty="0">
              <a:latin typeface="+mj-ea"/>
              <a:ea typeface="+mj-ea"/>
            </a:endParaRPr>
          </a:p>
          <a:p>
            <a:pPr algn="l">
              <a:lnSpc>
                <a:spcPct val="130000"/>
              </a:lnSpc>
            </a:pPr>
            <a:r>
              <a:rPr lang="en-US" altLang="ko-KR" sz="2000" dirty="0" smtClean="0">
                <a:latin typeface="+mj-ea"/>
                <a:ea typeface="+mj-ea"/>
              </a:rPr>
              <a:t>         </a:t>
            </a:r>
            <a:r>
              <a:rPr lang="ko-KR" altLang="en-US" sz="2000" dirty="0" smtClean="0">
                <a:latin typeface="+mj-ea"/>
                <a:ea typeface="+mj-ea"/>
              </a:rPr>
              <a:t>프로그램 문장 설명 </a:t>
            </a:r>
            <a:r>
              <a:rPr lang="en-US" altLang="ko-KR" sz="2000" dirty="0" smtClean="0">
                <a:latin typeface="+mj-ea"/>
                <a:ea typeface="+mj-ea"/>
              </a:rPr>
              <a:t>02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dirty="0" smtClean="0">
                <a:latin typeface="+mj-ea"/>
                <a:ea typeface="+mj-ea"/>
              </a:rPr>
              <a:t>        */</a:t>
            </a: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696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주요</a:t>
            </a:r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명령어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6275" y="1285691"/>
            <a:ext cx="8667749" cy="409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2) /INFILE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</a:t>
            </a:r>
            <a:r>
              <a:rPr lang="ko-KR" altLang="en-US" sz="2000" dirty="0">
                <a:latin typeface="+mj-ea"/>
                <a:ea typeface="+mj-ea"/>
              </a:rPr>
              <a:t>입력되는 </a:t>
            </a:r>
            <a:r>
              <a:rPr lang="en-US" altLang="ko-KR" sz="2000" dirty="0">
                <a:latin typeface="+mj-ea"/>
                <a:ea typeface="+mj-ea"/>
              </a:rPr>
              <a:t>FILE</a:t>
            </a:r>
            <a:r>
              <a:rPr lang="ko-KR" altLang="en-US" sz="2000" dirty="0">
                <a:latin typeface="+mj-ea"/>
                <a:ea typeface="+mj-ea"/>
              </a:rPr>
              <a:t>명 및 </a:t>
            </a:r>
            <a:r>
              <a:rPr lang="en-US" altLang="ko-KR" sz="2000" dirty="0">
                <a:latin typeface="+mj-ea"/>
                <a:ea typeface="+mj-ea"/>
              </a:rPr>
              <a:t>FILE</a:t>
            </a:r>
            <a:r>
              <a:rPr lang="ko-KR" altLang="en-US" sz="2000" dirty="0">
                <a:latin typeface="+mj-ea"/>
                <a:ea typeface="+mj-ea"/>
              </a:rPr>
              <a:t>형식 지정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</a:t>
            </a:r>
            <a:r>
              <a:rPr lang="ko-KR" altLang="en-US" sz="2000" dirty="0">
                <a:latin typeface="+mj-ea"/>
                <a:ea typeface="+mj-ea"/>
              </a:rPr>
              <a:t>예</a:t>
            </a:r>
            <a:r>
              <a:rPr lang="en-US" altLang="ko-KR" sz="2000" dirty="0">
                <a:latin typeface="+mj-ea"/>
                <a:ea typeface="+mj-ea"/>
              </a:rPr>
              <a:t>) /INFILE data1.dat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</a:t>
            </a:r>
            <a:r>
              <a:rPr lang="en-US" altLang="ko-KR" sz="2000" dirty="0" smtClean="0">
                <a:latin typeface="+mj-ea"/>
                <a:ea typeface="+mj-ea"/>
              </a:rPr>
              <a:t>   </a:t>
            </a:r>
            <a:r>
              <a:rPr lang="en-US" altLang="ko-KR" sz="2000" dirty="0">
                <a:latin typeface="+mj-ea"/>
                <a:ea typeface="+mj-ea"/>
              </a:rPr>
              <a:t>/INFILE site1.dat </a:t>
            </a:r>
            <a:r>
              <a:rPr lang="en-US" altLang="ko-KR" sz="2000" dirty="0" err="1">
                <a:latin typeface="+mj-ea"/>
                <a:ea typeface="+mj-ea"/>
              </a:rPr>
              <a:t>stlf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dirty="0" smtClean="0">
                <a:latin typeface="+mj-ea"/>
                <a:ea typeface="+mj-ea"/>
              </a:rPr>
              <a:t>1250 “,”</a:t>
            </a:r>
            <a:endParaRPr lang="en-US" altLang="ko-KR" sz="2000" dirty="0">
              <a:latin typeface="+mj-ea"/>
              <a:ea typeface="+mj-ea"/>
            </a:endParaRP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 /INFILE site1.dat </a:t>
            </a:r>
            <a:r>
              <a:rPr lang="en-US" altLang="ko-KR" sz="2000" dirty="0" err="1">
                <a:latin typeface="+mj-ea"/>
                <a:ea typeface="+mj-ea"/>
              </a:rPr>
              <a:t>stlf</a:t>
            </a:r>
            <a:r>
              <a:rPr lang="en-US" altLang="ko-KR" sz="2000" dirty="0">
                <a:latin typeface="+mj-ea"/>
                <a:ea typeface="+mj-ea"/>
              </a:rPr>
              <a:t> 1250 x”2c”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 </a:t>
            </a:r>
            <a:r>
              <a:rPr lang="en-US" altLang="ko-KR" sz="2000" dirty="0" smtClean="0">
                <a:latin typeface="+mj-ea"/>
                <a:ea typeface="+mj-ea"/>
              </a:rPr>
              <a:t>/</a:t>
            </a:r>
            <a:r>
              <a:rPr lang="en-US" altLang="ko-KR" sz="2000" dirty="0">
                <a:latin typeface="+mj-ea"/>
                <a:ea typeface="+mj-ea"/>
              </a:rPr>
              <a:t>INFILE $input fixed 100 ( text file or binary ) </a:t>
            </a:r>
            <a:r>
              <a:rPr lang="ko-KR" altLang="en-US" sz="2000" dirty="0">
                <a:latin typeface="+mj-ea"/>
                <a:ea typeface="+mj-ea"/>
              </a:rPr>
              <a:t>형태</a:t>
            </a:r>
            <a:r>
              <a:rPr lang="en-US" altLang="ko-KR" sz="2000" dirty="0">
                <a:latin typeface="+mj-ea"/>
                <a:ea typeface="+mj-ea"/>
              </a:rPr>
              <a:t>. 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 /INFILE sortdelim.dat “,” ENCLOSEDBY ””””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 /INFILE sortdelim.dat “,” ENCLOSEDBY “[”, “]” 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 /INFILE report.in “,” FSKIPRECORD 2 FSTOPAFTER 100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 /INFILE report.in.gz compressed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52499" y="5452558"/>
            <a:ext cx="2101857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A001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서울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100</a:t>
            </a:r>
          </a:p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A002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경기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200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544796" y="5456010"/>
            <a:ext cx="2313455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2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A001,</a:t>
            </a:r>
            <a:r>
              <a:rPr lang="ko-KR" altLang="en-US" sz="2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서울</a:t>
            </a:r>
            <a:r>
              <a:rPr lang="en-US" altLang="ko-KR" sz="2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,100</a:t>
            </a:r>
          </a:p>
          <a:p>
            <a:r>
              <a:rPr lang="en-US" altLang="ko-KR" sz="2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A002,</a:t>
            </a:r>
            <a:r>
              <a:rPr lang="ko-KR" altLang="en-US" sz="2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경기</a:t>
            </a:r>
            <a:r>
              <a:rPr lang="en-US" altLang="ko-KR" sz="2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,200</a:t>
            </a:r>
            <a:endParaRPr lang="ko-KR" altLang="en-US" sz="2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232275" y="5452558"/>
            <a:ext cx="3111749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2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“A001”,“ </a:t>
            </a:r>
            <a:r>
              <a:rPr lang="ko-KR" altLang="en-US" sz="2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서울</a:t>
            </a:r>
            <a:r>
              <a:rPr lang="en-US" altLang="ko-KR" sz="2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”,“ 100”</a:t>
            </a:r>
          </a:p>
        </p:txBody>
      </p:sp>
    </p:spTree>
    <p:extLst>
      <p:ext uri="{BB962C8B-B14F-4D97-AF65-F5344CB8AC3E}">
        <p14:creationId xmlns:p14="http://schemas.microsoft.com/office/powerpoint/2010/main" val="135260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주요</a:t>
            </a:r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명령어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6275" y="1285691"/>
            <a:ext cx="8667749" cy="485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3) /FIELDS 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</a:t>
            </a:r>
            <a:r>
              <a:rPr lang="ko-KR" altLang="en-US" sz="2000" dirty="0">
                <a:latin typeface="+mj-ea"/>
                <a:ea typeface="+mj-ea"/>
              </a:rPr>
              <a:t>입력되는 </a:t>
            </a:r>
            <a:r>
              <a:rPr lang="en-US" altLang="ko-KR" sz="2000" dirty="0">
                <a:latin typeface="+mj-ea"/>
                <a:ea typeface="+mj-ea"/>
              </a:rPr>
              <a:t>FILE RECORD</a:t>
            </a:r>
            <a:r>
              <a:rPr lang="ko-KR" altLang="en-US" sz="2000" dirty="0">
                <a:latin typeface="+mj-ea"/>
                <a:ea typeface="+mj-ea"/>
              </a:rPr>
              <a:t>의 </a:t>
            </a:r>
            <a:r>
              <a:rPr lang="en-US" altLang="ko-KR" sz="2000" dirty="0">
                <a:latin typeface="+mj-ea"/>
                <a:ea typeface="+mj-ea"/>
              </a:rPr>
              <a:t>FIELD</a:t>
            </a:r>
            <a:r>
              <a:rPr lang="ko-KR" altLang="en-US" sz="2000" dirty="0">
                <a:latin typeface="+mj-ea"/>
                <a:ea typeface="+mj-ea"/>
              </a:rPr>
              <a:t>명을 지정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</a:t>
            </a:r>
            <a:r>
              <a:rPr lang="ko-KR" altLang="en-US" sz="2000" dirty="0">
                <a:latin typeface="+mj-ea"/>
                <a:ea typeface="+mj-ea"/>
              </a:rPr>
              <a:t>예</a:t>
            </a:r>
            <a:r>
              <a:rPr lang="en-US" altLang="ko-KR" sz="2000" dirty="0">
                <a:latin typeface="+mj-ea"/>
                <a:ea typeface="+mj-ea"/>
              </a:rPr>
              <a:t>)/FIELDS </a:t>
            </a:r>
            <a:r>
              <a:rPr lang="en-US" altLang="ko-KR" sz="2000" dirty="0" err="1">
                <a:latin typeface="+mj-ea"/>
                <a:ea typeface="+mj-ea"/>
              </a:rPr>
              <a:t>company_name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dirty="0" smtClean="0">
                <a:latin typeface="+mj-ea"/>
                <a:ea typeface="+mj-ea"/>
              </a:rPr>
              <a:t>  1 </a:t>
            </a:r>
            <a:r>
              <a:rPr lang="en-US" altLang="ko-KR" sz="2000" dirty="0">
                <a:latin typeface="+mj-ea"/>
                <a:ea typeface="+mj-ea"/>
              </a:rPr>
              <a:t>char 17, 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smtClean="0">
                <a:latin typeface="+mj-ea"/>
                <a:ea typeface="+mj-ea"/>
              </a:rPr>
              <a:t>       tax                  18  </a:t>
            </a:r>
            <a:r>
              <a:rPr lang="en-US" altLang="ko-KR" sz="2000" dirty="0" err="1" smtClean="0">
                <a:latin typeface="+mj-ea"/>
                <a:ea typeface="+mj-ea"/>
              </a:rPr>
              <a:t>en</a:t>
            </a:r>
            <a:r>
              <a:rPr lang="en-US" altLang="ko-KR" sz="2000" dirty="0" smtClean="0">
                <a:latin typeface="+mj-ea"/>
                <a:ea typeface="+mj-ea"/>
              </a:rPr>
              <a:t>    9</a:t>
            </a:r>
            <a:endParaRPr lang="en-US" altLang="ko-KR" sz="2000" dirty="0">
              <a:latin typeface="+mj-ea"/>
              <a:ea typeface="+mj-ea"/>
            </a:endParaRP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/FIELDS </a:t>
            </a:r>
            <a:r>
              <a:rPr lang="en-US" altLang="ko-KR" sz="2000" dirty="0" err="1" smtClean="0">
                <a:latin typeface="+mj-ea"/>
                <a:ea typeface="+mj-ea"/>
              </a:rPr>
              <a:t>comp_name</a:t>
            </a:r>
            <a:r>
              <a:rPr lang="en-US" altLang="ko-KR" sz="2000" dirty="0" smtClean="0">
                <a:latin typeface="+mj-ea"/>
                <a:ea typeface="+mj-ea"/>
              </a:rPr>
              <a:t>    1</a:t>
            </a:r>
            <a:r>
              <a:rPr lang="en-US" altLang="ko-KR" sz="2000" dirty="0">
                <a:latin typeface="+mj-ea"/>
                <a:ea typeface="+mj-ea"/>
              </a:rPr>
              <a:t>: -1:,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        </a:t>
            </a:r>
            <a:r>
              <a:rPr lang="en-US" altLang="ko-KR" sz="2000" dirty="0" smtClean="0">
                <a:latin typeface="+mj-ea"/>
                <a:ea typeface="+mj-ea"/>
              </a:rPr>
              <a:t>    tax                2</a:t>
            </a:r>
            <a:r>
              <a:rPr lang="en-US" altLang="ko-KR" sz="2000" dirty="0">
                <a:latin typeface="+mj-ea"/>
                <a:ea typeface="+mj-ea"/>
              </a:rPr>
              <a:t>: -2: </a:t>
            </a:r>
            <a:r>
              <a:rPr lang="en-US" altLang="ko-KR" sz="2000" dirty="0" err="1">
                <a:latin typeface="+mj-ea"/>
                <a:ea typeface="+mj-ea"/>
              </a:rPr>
              <a:t>en</a:t>
            </a:r>
            <a:r>
              <a:rPr lang="en-US" altLang="ko-KR" sz="2000" dirty="0">
                <a:latin typeface="+mj-ea"/>
                <a:ea typeface="+mj-ea"/>
              </a:rPr>
              <a:t>,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        </a:t>
            </a:r>
            <a:r>
              <a:rPr lang="en-US" altLang="ko-KR" sz="2000" dirty="0" smtClean="0">
                <a:latin typeface="+mj-ea"/>
                <a:ea typeface="+mj-ea"/>
              </a:rPr>
              <a:t>    amount         3:2 </a:t>
            </a:r>
            <a:r>
              <a:rPr lang="en-US" altLang="ko-KR" sz="2000" dirty="0">
                <a:latin typeface="+mj-ea"/>
                <a:ea typeface="+mj-ea"/>
              </a:rPr>
              <a:t>– 3:3 </a:t>
            </a:r>
            <a:r>
              <a:rPr lang="en-US" altLang="ko-KR" sz="2000" dirty="0" err="1">
                <a:latin typeface="+mj-ea"/>
                <a:ea typeface="+mj-ea"/>
              </a:rPr>
              <a:t>en</a:t>
            </a:r>
            <a:r>
              <a:rPr lang="en-US" altLang="ko-KR" sz="2000" dirty="0">
                <a:latin typeface="+mj-ea"/>
                <a:ea typeface="+mj-ea"/>
              </a:rPr>
              <a:t>,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        </a:t>
            </a:r>
            <a:r>
              <a:rPr lang="en-US" altLang="ko-KR" sz="2000" dirty="0" smtClean="0">
                <a:latin typeface="+mj-ea"/>
                <a:ea typeface="+mj-ea"/>
              </a:rPr>
              <a:t>    </a:t>
            </a:r>
            <a:r>
              <a:rPr lang="en-US" altLang="ko-KR" sz="2000" dirty="0" err="1" smtClean="0">
                <a:latin typeface="+mj-ea"/>
                <a:ea typeface="+mj-ea"/>
              </a:rPr>
              <a:t>first_name</a:t>
            </a:r>
            <a:r>
              <a:rPr lang="en-US" altLang="ko-KR" sz="2000" dirty="0" smtClean="0">
                <a:latin typeface="+mj-ea"/>
                <a:ea typeface="+mj-ea"/>
              </a:rPr>
              <a:t>     4:1 </a:t>
            </a:r>
            <a:r>
              <a:rPr lang="en-US" altLang="ko-KR" sz="2000" dirty="0">
                <a:latin typeface="+mj-ea"/>
                <a:ea typeface="+mj-ea"/>
              </a:rPr>
              <a:t>– 4:, 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smtClean="0">
                <a:latin typeface="+mj-ea"/>
                <a:ea typeface="+mj-ea"/>
              </a:rPr>
              <a:t>       </a:t>
            </a:r>
            <a:r>
              <a:rPr lang="en-US" altLang="ko-KR" sz="2000" dirty="0" err="1" smtClean="0">
                <a:latin typeface="+mj-ea"/>
                <a:ea typeface="+mj-ea"/>
              </a:rPr>
              <a:t>full_name</a:t>
            </a:r>
            <a:r>
              <a:rPr lang="en-US" altLang="ko-KR" sz="2000" dirty="0" smtClean="0">
                <a:latin typeface="+mj-ea"/>
                <a:ea typeface="+mj-ea"/>
              </a:rPr>
              <a:t>      4</a:t>
            </a:r>
            <a:r>
              <a:rPr lang="en-US" altLang="ko-KR" sz="2000" dirty="0">
                <a:latin typeface="+mj-ea"/>
                <a:ea typeface="+mj-ea"/>
              </a:rPr>
              <a:t>: </a:t>
            </a:r>
            <a:r>
              <a:rPr lang="en-US" altLang="ko-KR" sz="2000" dirty="0" err="1">
                <a:latin typeface="+mj-ea"/>
                <a:ea typeface="+mj-ea"/>
              </a:rPr>
              <a:t>noblank</a:t>
            </a:r>
            <a:r>
              <a:rPr lang="en-US" altLang="ko-KR" sz="2000" dirty="0">
                <a:latin typeface="+mj-ea"/>
                <a:ea typeface="+mj-ea"/>
              </a:rPr>
              <a:t> – 5: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/FIELDS </a:t>
            </a:r>
            <a:r>
              <a:rPr lang="en-US" altLang="ko-KR" sz="2000" dirty="0" err="1">
                <a:latin typeface="+mj-ea"/>
                <a:ea typeface="+mj-ea"/>
              </a:rPr>
              <a:t>date_sent</a:t>
            </a:r>
            <a:r>
              <a:rPr lang="en-US" altLang="ko-KR" sz="2000" dirty="0">
                <a:latin typeface="+mj-ea"/>
                <a:ea typeface="+mj-ea"/>
              </a:rPr>
              <a:t> 3: -3: </a:t>
            </a:r>
            <a:r>
              <a:rPr lang="en-US" altLang="ko-KR" sz="2000" dirty="0" err="1">
                <a:latin typeface="+mj-ea"/>
                <a:ea typeface="+mj-ea"/>
              </a:rPr>
              <a:t>datetime</a:t>
            </a:r>
            <a:r>
              <a:rPr lang="en-US" altLang="ko-KR" sz="2000" dirty="0">
                <a:latin typeface="+mj-ea"/>
                <a:ea typeface="+mj-ea"/>
              </a:rPr>
              <a:t> (mm/</a:t>
            </a:r>
            <a:r>
              <a:rPr lang="en-US" altLang="ko-KR" sz="2000" dirty="0" err="1">
                <a:latin typeface="+mj-ea"/>
                <a:ea typeface="+mj-ea"/>
              </a:rPr>
              <a:t>dd</a:t>
            </a:r>
            <a:r>
              <a:rPr lang="en-US" altLang="ko-KR" sz="2000" dirty="0">
                <a:latin typeface="+mj-ea"/>
                <a:ea typeface="+mj-ea"/>
              </a:rPr>
              <a:t>/year </a:t>
            </a:r>
            <a:r>
              <a:rPr lang="en-US" altLang="ko-KR" sz="2000" dirty="0" err="1">
                <a:latin typeface="+mj-ea"/>
                <a:ea typeface="+mj-ea"/>
              </a:rPr>
              <a:t>hh:mi:se</a:t>
            </a:r>
            <a:r>
              <a:rPr lang="en-US" altLang="ko-KR" sz="2000" dirty="0">
                <a:latin typeface="+mj-ea"/>
                <a:ea typeface="+mj-ea"/>
              </a:rPr>
              <a:t>)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/FIELDS </a:t>
            </a:r>
            <a:r>
              <a:rPr lang="en-US" altLang="ko-KR" sz="2000" dirty="0" err="1">
                <a:latin typeface="+mj-ea"/>
                <a:ea typeface="+mj-ea"/>
              </a:rPr>
              <a:t>company_name</a:t>
            </a:r>
            <a:r>
              <a:rPr lang="en-US" altLang="ko-KR" sz="2000" dirty="0">
                <a:latin typeface="+mj-ea"/>
                <a:ea typeface="+mj-ea"/>
              </a:rPr>
              <a:t>   </a:t>
            </a:r>
            <a:r>
              <a:rPr lang="en-US" altLang="ko-KR" sz="2000" dirty="0" smtClean="0">
                <a:latin typeface="+mj-ea"/>
                <a:ea typeface="+mj-ea"/>
              </a:rPr>
              <a:t>    1  </a:t>
            </a:r>
            <a:r>
              <a:rPr lang="en-US" altLang="ko-KR" sz="2000" dirty="0">
                <a:latin typeface="+mj-ea"/>
                <a:ea typeface="+mj-ea"/>
              </a:rPr>
              <a:t>char 17 </a:t>
            </a:r>
            <a:r>
              <a:rPr lang="en-US" altLang="ko-KR" sz="2000" dirty="0" err="1">
                <a:latin typeface="+mj-ea"/>
                <a:ea typeface="+mj-ea"/>
              </a:rPr>
              <a:t>user_seq</a:t>
            </a:r>
            <a:r>
              <a:rPr lang="en-US" altLang="ko-KR" sz="2000" dirty="0">
                <a:latin typeface="+mj-ea"/>
                <a:ea typeface="+mj-ea"/>
              </a:rPr>
              <a:t>,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		</a:t>
            </a:r>
            <a:r>
              <a:rPr lang="en-US" altLang="ko-KR" sz="2000" dirty="0" err="1">
                <a:latin typeface="+mj-ea"/>
                <a:ea typeface="+mj-ea"/>
              </a:rPr>
              <a:t>on_off</a:t>
            </a:r>
            <a:r>
              <a:rPr lang="en-US" altLang="ko-KR" sz="2000" dirty="0">
                <a:latin typeface="+mj-ea"/>
                <a:ea typeface="+mj-ea"/>
              </a:rPr>
              <a:t>		17b4 bit 4</a:t>
            </a: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1042988" y="2914650"/>
            <a:ext cx="7921625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1042988" y="4913313"/>
            <a:ext cx="7921625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1042988" y="5345113"/>
            <a:ext cx="7921625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1042988" y="6208713"/>
            <a:ext cx="7921625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792548" y="1968191"/>
            <a:ext cx="1317990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ko-KR" altLang="en-US" sz="2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대한</a:t>
            </a:r>
            <a:r>
              <a:rPr lang="en-US" altLang="ko-KR" sz="2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100</a:t>
            </a:r>
          </a:p>
          <a:p>
            <a:r>
              <a:rPr lang="ko-KR" altLang="en-US" sz="2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민국</a:t>
            </a:r>
            <a:r>
              <a:rPr lang="en-US" altLang="ko-KR" sz="2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200</a:t>
            </a:r>
            <a:endParaRPr lang="ko-KR" altLang="en-US" sz="2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690003" y="3057406"/>
            <a:ext cx="3777445" cy="8002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ko-KR" altLang="en-US" sz="23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대한</a:t>
            </a:r>
            <a:r>
              <a:rPr lang="en-US" altLang="ko-KR" sz="23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,100,10000,REP, K or</a:t>
            </a:r>
          </a:p>
          <a:p>
            <a:r>
              <a:rPr lang="ko-KR" altLang="en-US" sz="23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민국</a:t>
            </a:r>
            <a:r>
              <a:rPr lang="en-US" altLang="ko-KR" sz="23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,200,20000,REP, C or</a:t>
            </a:r>
            <a:endParaRPr lang="ko-KR" altLang="en-US" sz="23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8064050" y="3985359"/>
            <a:ext cx="1403398" cy="8002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23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REP,K or</a:t>
            </a:r>
          </a:p>
          <a:p>
            <a:r>
              <a:rPr lang="en-US" altLang="ko-KR" sz="23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REP,C or</a:t>
            </a:r>
            <a:endParaRPr lang="ko-KR" altLang="en-US" sz="23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605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13" grpId="0" animBg="1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주요</a:t>
            </a:r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명령어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6275" y="1285691"/>
            <a:ext cx="8667749" cy="404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4) /KEYS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SORT </a:t>
            </a:r>
            <a:r>
              <a:rPr lang="ko-KR" altLang="en-US" sz="2000" dirty="0" smtClean="0">
                <a:latin typeface="+mj-ea"/>
                <a:ea typeface="+mj-ea"/>
              </a:rPr>
              <a:t>작업 할 </a:t>
            </a:r>
            <a:r>
              <a:rPr lang="en-US" altLang="ko-KR" sz="2000" dirty="0">
                <a:latin typeface="+mj-ea"/>
                <a:ea typeface="+mj-ea"/>
              </a:rPr>
              <a:t>FILE</a:t>
            </a:r>
            <a:r>
              <a:rPr lang="ko-KR" altLang="en-US" sz="2000" dirty="0">
                <a:latin typeface="+mj-ea"/>
                <a:ea typeface="+mj-ea"/>
              </a:rPr>
              <a:t>의 </a:t>
            </a:r>
            <a:r>
              <a:rPr lang="en-US" altLang="ko-KR" sz="2000" dirty="0">
                <a:latin typeface="+mj-ea"/>
                <a:ea typeface="+mj-ea"/>
              </a:rPr>
              <a:t>SORT KEY </a:t>
            </a:r>
            <a:r>
              <a:rPr lang="ko-KR" altLang="en-US" sz="2000" dirty="0">
                <a:latin typeface="+mj-ea"/>
                <a:ea typeface="+mj-ea"/>
              </a:rPr>
              <a:t>필드를 지정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</a:t>
            </a:r>
            <a:r>
              <a:rPr lang="ko-KR" altLang="en-US" sz="2000" dirty="0">
                <a:latin typeface="+mj-ea"/>
                <a:ea typeface="+mj-ea"/>
              </a:rPr>
              <a:t>예</a:t>
            </a:r>
            <a:r>
              <a:rPr lang="en-US" altLang="ko-KR" sz="2000" dirty="0">
                <a:latin typeface="+mj-ea"/>
                <a:ea typeface="+mj-ea"/>
              </a:rPr>
              <a:t>) /KEYS </a:t>
            </a:r>
            <a:r>
              <a:rPr lang="en-US" altLang="ko-KR" sz="2000" dirty="0" err="1">
                <a:latin typeface="+mj-ea"/>
                <a:ea typeface="+mj-ea"/>
              </a:rPr>
              <a:t>company_name</a:t>
            </a:r>
            <a:r>
              <a:rPr lang="en-US" altLang="ko-KR" sz="2000" dirty="0">
                <a:latin typeface="+mj-ea"/>
                <a:ea typeface="+mj-ea"/>
              </a:rPr>
              <a:t> [descending]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  /KEYS </a:t>
            </a:r>
            <a:r>
              <a:rPr lang="en-US" altLang="ko-KR" sz="2000" dirty="0" err="1">
                <a:latin typeface="+mj-ea"/>
                <a:ea typeface="+mj-ea"/>
              </a:rPr>
              <a:t>cust_id</a:t>
            </a:r>
            <a:r>
              <a:rPr lang="en-US" altLang="ko-KR" sz="2000" dirty="0">
                <a:latin typeface="+mj-ea"/>
                <a:ea typeface="+mj-ea"/>
              </a:rPr>
              <a:t>, amount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  /KEYS </a:t>
            </a:r>
            <a:r>
              <a:rPr lang="en-US" altLang="ko-KR" sz="2000" dirty="0" err="1">
                <a:latin typeface="+mj-ea"/>
                <a:ea typeface="+mj-ea"/>
              </a:rPr>
              <a:t>cust_id</a:t>
            </a:r>
            <a:r>
              <a:rPr lang="en-US" altLang="ko-KR" sz="2000" dirty="0">
                <a:latin typeface="+mj-ea"/>
                <a:ea typeface="+mj-ea"/>
              </a:rPr>
              <a:t>, amount descending</a:t>
            </a:r>
          </a:p>
          <a:p>
            <a:pPr algn="l">
              <a:lnSpc>
                <a:spcPct val="130000"/>
              </a:lnSpc>
            </a:pPr>
            <a:endParaRPr lang="en-US" altLang="ko-KR" sz="2000" dirty="0">
              <a:latin typeface="+mj-ea"/>
              <a:ea typeface="+mj-ea"/>
            </a:endParaRP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/JOINKEYS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Join</a:t>
            </a:r>
            <a:r>
              <a:rPr lang="ko-KR" altLang="en-US" sz="2000" dirty="0">
                <a:latin typeface="+mj-ea"/>
                <a:ea typeface="+mj-ea"/>
              </a:rPr>
              <a:t>할 </a:t>
            </a:r>
            <a:r>
              <a:rPr lang="en-US" altLang="ko-KR" sz="2000" dirty="0">
                <a:latin typeface="+mj-ea"/>
                <a:ea typeface="+mj-ea"/>
              </a:rPr>
              <a:t>KEY </a:t>
            </a:r>
            <a:r>
              <a:rPr lang="ko-KR" altLang="en-US" sz="2000" dirty="0">
                <a:latin typeface="+mj-ea"/>
                <a:ea typeface="+mj-ea"/>
              </a:rPr>
              <a:t>필드를 지정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</a:t>
            </a:r>
            <a:r>
              <a:rPr lang="ko-KR" altLang="en-US" sz="2000" dirty="0">
                <a:latin typeface="+mj-ea"/>
                <a:ea typeface="+mj-ea"/>
              </a:rPr>
              <a:t>예</a:t>
            </a:r>
            <a:r>
              <a:rPr lang="en-US" altLang="ko-KR" sz="2000" dirty="0">
                <a:latin typeface="+mj-ea"/>
                <a:ea typeface="+mj-ea"/>
              </a:rPr>
              <a:t>) /JOINKEY </a:t>
            </a:r>
            <a:r>
              <a:rPr lang="en-US" altLang="ko-KR" sz="2000" dirty="0" err="1">
                <a:latin typeface="+mj-ea"/>
                <a:ea typeface="+mj-ea"/>
              </a:rPr>
              <a:t>third_field</a:t>
            </a:r>
            <a:endParaRPr lang="en-US" altLang="ko-KR" sz="2000" dirty="0">
              <a:latin typeface="+mj-ea"/>
              <a:ea typeface="+mj-ea"/>
            </a:endParaRP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  /JOINKEY SORTED </a:t>
            </a:r>
            <a:r>
              <a:rPr lang="en-US" altLang="ko-KR" sz="2000" dirty="0" err="1">
                <a:latin typeface="+mj-ea"/>
                <a:ea typeface="+mj-ea"/>
              </a:rPr>
              <a:t>cust_number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en-US" altLang="ko-KR" sz="2000" dirty="0" err="1">
                <a:latin typeface="+mj-ea"/>
                <a:ea typeface="+mj-ea"/>
              </a:rPr>
              <a:t>trans_date</a:t>
            </a: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5161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주요</a:t>
            </a:r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명령어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6275" y="1285691"/>
            <a:ext cx="8667749" cy="164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5) /SUMMARIZE   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</a:t>
            </a:r>
            <a:r>
              <a:rPr lang="ko-KR" altLang="en-US" sz="2000" dirty="0">
                <a:latin typeface="+mj-ea"/>
                <a:ea typeface="+mj-ea"/>
              </a:rPr>
              <a:t>동일한 </a:t>
            </a:r>
            <a:r>
              <a:rPr lang="en-US" altLang="ko-KR" sz="2000" dirty="0">
                <a:latin typeface="+mj-ea"/>
                <a:ea typeface="+mj-ea"/>
              </a:rPr>
              <a:t>KEY </a:t>
            </a:r>
            <a:r>
              <a:rPr lang="ko-KR" altLang="en-US" sz="2000" dirty="0">
                <a:latin typeface="+mj-ea"/>
                <a:ea typeface="+mj-ea"/>
              </a:rPr>
              <a:t>값에 대한 </a:t>
            </a:r>
            <a:r>
              <a:rPr lang="en-US" altLang="ko-KR" sz="2000" dirty="0">
                <a:latin typeface="+mj-ea"/>
                <a:ea typeface="+mj-ea"/>
              </a:rPr>
              <a:t>FIELD</a:t>
            </a:r>
            <a:r>
              <a:rPr lang="ko-KR" altLang="en-US" sz="2000" dirty="0">
                <a:latin typeface="+mj-ea"/>
                <a:ea typeface="+mj-ea"/>
              </a:rPr>
              <a:t>의 합계 계산</a:t>
            </a:r>
            <a:r>
              <a:rPr lang="en-US" altLang="ko-KR" sz="2000" dirty="0">
                <a:latin typeface="+mj-ea"/>
                <a:ea typeface="+mj-ea"/>
              </a:rPr>
              <a:t>. Total </a:t>
            </a:r>
            <a:r>
              <a:rPr lang="ko-KR" altLang="en-US" sz="2000" dirty="0">
                <a:latin typeface="+mj-ea"/>
                <a:ea typeface="+mj-ea"/>
              </a:rPr>
              <a:t>과 함께 사용</a:t>
            </a:r>
          </a:p>
          <a:p>
            <a:pPr algn="l">
              <a:lnSpc>
                <a:spcPct val="130000"/>
              </a:lnSpc>
            </a:pPr>
            <a:r>
              <a:rPr lang="ko-KR" altLang="en-US" sz="2000" dirty="0">
                <a:latin typeface="+mj-ea"/>
                <a:ea typeface="+mj-ea"/>
              </a:rPr>
              <a:t>  예</a:t>
            </a:r>
            <a:r>
              <a:rPr lang="en-US" altLang="ko-KR" sz="2000" dirty="0">
                <a:latin typeface="+mj-ea"/>
                <a:ea typeface="+mj-ea"/>
              </a:rPr>
              <a:t>)  /SUMMARIZE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  /SUMMARIZE </a:t>
            </a:r>
            <a:r>
              <a:rPr lang="en-US" altLang="ko-KR" sz="2000" dirty="0" smtClean="0">
                <a:latin typeface="+mj-ea"/>
                <a:ea typeface="+mj-ea"/>
              </a:rPr>
              <a:t> TOTAL  </a:t>
            </a:r>
            <a:r>
              <a:rPr lang="en-US" altLang="ko-KR" sz="2000" dirty="0" err="1" smtClean="0">
                <a:latin typeface="+mj-ea"/>
                <a:ea typeface="+mj-ea"/>
              </a:rPr>
              <a:t>amt_paid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47800" y="4937429"/>
            <a:ext cx="2209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endParaRPr lang="ko-KR" altLang="en-US"/>
          </a:p>
        </p:txBody>
      </p:sp>
      <p:graphicFrame>
        <p:nvGraphicFramePr>
          <p:cNvPr id="7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418356"/>
              </p:ext>
            </p:extLst>
          </p:nvPr>
        </p:nvGraphicFramePr>
        <p:xfrm>
          <a:off x="1447800" y="3413429"/>
          <a:ext cx="1676400" cy="2590801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515583"/>
              </p:ext>
            </p:extLst>
          </p:nvPr>
        </p:nvGraphicFramePr>
        <p:xfrm>
          <a:off x="5257800" y="3337229"/>
          <a:ext cx="1676400" cy="13716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770609"/>
              </p:ext>
            </p:extLst>
          </p:nvPr>
        </p:nvGraphicFramePr>
        <p:xfrm>
          <a:off x="7162800" y="4632629"/>
          <a:ext cx="1676400" cy="13716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AutoShape 82"/>
          <p:cNvSpPr>
            <a:spLocks noChangeArrowheads="1"/>
          </p:cNvSpPr>
          <p:nvPr/>
        </p:nvSpPr>
        <p:spPr bwMode="auto">
          <a:xfrm>
            <a:off x="3236913" y="3786492"/>
            <a:ext cx="1944687" cy="701675"/>
          </a:xfrm>
          <a:prstGeom prst="rightArrow">
            <a:avLst>
              <a:gd name="adj1" fmla="val 50000"/>
              <a:gd name="adj2" fmla="val 69287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SUMMARIZE</a:t>
            </a:r>
            <a:endParaRPr lang="ko-KR" altLang="en-US"/>
          </a:p>
        </p:txBody>
      </p:sp>
      <p:sp>
        <p:nvSpPr>
          <p:cNvPr id="11" name="AutoShape 83"/>
          <p:cNvSpPr>
            <a:spLocks noChangeArrowheads="1"/>
          </p:cNvSpPr>
          <p:nvPr/>
        </p:nvSpPr>
        <p:spPr bwMode="auto">
          <a:xfrm>
            <a:off x="3276600" y="5119992"/>
            <a:ext cx="3657600" cy="701675"/>
          </a:xfrm>
          <a:prstGeom prst="rightArrow">
            <a:avLst>
              <a:gd name="adj1" fmla="val 50000"/>
              <a:gd name="adj2" fmla="val 130317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ko-KR" sz="200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SUMMARIZE   TOTAL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5348" y="3105652"/>
            <a:ext cx="880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Key </a:t>
            </a:r>
            <a:r>
              <a:rPr lang="ko-KR" altLang="en-US" sz="1400" dirty="0" smtClean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필드</a:t>
            </a:r>
            <a:endParaRPr lang="ko-KR" altLang="en-US" sz="14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400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10" grpId="0" animBg="1" autoUpdateAnimBg="0"/>
      <p:bldP spid="11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주요</a:t>
            </a:r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명령어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6275" y="1285691"/>
            <a:ext cx="8667749" cy="445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6) /CONDITION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</a:t>
            </a:r>
            <a:r>
              <a:rPr lang="ko-KR" altLang="en-US" sz="2000" dirty="0">
                <a:latin typeface="+mj-ea"/>
                <a:ea typeface="+mj-ea"/>
              </a:rPr>
              <a:t>레코드 선택이나 필드에 다른 값을 할당하기 위한 조건 정의</a:t>
            </a:r>
          </a:p>
          <a:p>
            <a:pPr algn="l">
              <a:lnSpc>
                <a:spcPct val="130000"/>
              </a:lnSpc>
            </a:pPr>
            <a:r>
              <a:rPr lang="ko-KR" altLang="en-US" sz="2000" dirty="0">
                <a:latin typeface="+mj-ea"/>
                <a:ea typeface="+mj-ea"/>
              </a:rPr>
              <a:t>   </a:t>
            </a:r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ko-KR" altLang="en-US" sz="2000" dirty="0" err="1">
                <a:latin typeface="+mj-ea"/>
                <a:ea typeface="+mj-ea"/>
              </a:rPr>
              <a:t>숫자연산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: EQ, NE, LT, GT, LE, GE, 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           =, !=, &lt;, &gt;, &lt;=, !&gt;, &gt;=, !&lt;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- </a:t>
            </a:r>
            <a:r>
              <a:rPr lang="ko-KR" altLang="en-US" sz="2000" dirty="0" err="1">
                <a:latin typeface="+mj-ea"/>
                <a:ea typeface="+mj-ea"/>
              </a:rPr>
              <a:t>문자연산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: CT, NC, MT, NM, </a:t>
            </a:r>
            <a:r>
              <a:rPr lang="ko-KR" altLang="en-US" sz="2000" dirty="0" err="1">
                <a:latin typeface="+mj-ea"/>
                <a:ea typeface="+mj-ea"/>
              </a:rPr>
              <a:t>숫자연산</a:t>
            </a:r>
            <a:endParaRPr lang="ko-KR" altLang="en-US" sz="2000" dirty="0">
              <a:latin typeface="+mj-ea"/>
              <a:ea typeface="+mj-ea"/>
            </a:endParaRPr>
          </a:p>
          <a:p>
            <a:pPr algn="l">
              <a:lnSpc>
                <a:spcPct val="130000"/>
              </a:lnSpc>
            </a:pPr>
            <a:endParaRPr lang="ko-KR" altLang="en-US" sz="2000" dirty="0">
              <a:latin typeface="+mj-ea"/>
              <a:ea typeface="+mj-ea"/>
            </a:endParaRPr>
          </a:p>
          <a:p>
            <a:pPr algn="l">
              <a:lnSpc>
                <a:spcPct val="130000"/>
              </a:lnSpc>
            </a:pPr>
            <a:r>
              <a:rPr lang="ko-KR" altLang="en-US" sz="2000" dirty="0">
                <a:latin typeface="+mj-ea"/>
                <a:ea typeface="+mj-ea"/>
              </a:rPr>
              <a:t>  예</a:t>
            </a:r>
            <a:r>
              <a:rPr lang="en-US" altLang="ko-KR" sz="2000" dirty="0">
                <a:latin typeface="+mj-ea"/>
                <a:ea typeface="+mj-ea"/>
              </a:rPr>
              <a:t>) /CONDITION </a:t>
            </a:r>
            <a:r>
              <a:rPr lang="en-US" altLang="ko-KR" sz="2000" dirty="0" err="1">
                <a:latin typeface="+mj-ea"/>
                <a:ea typeface="+mj-ea"/>
              </a:rPr>
              <a:t>pay_ok</a:t>
            </a:r>
            <a:r>
              <a:rPr lang="en-US" altLang="ko-KR" sz="2000" dirty="0">
                <a:latin typeface="+mj-ea"/>
                <a:ea typeface="+mj-ea"/>
              </a:rPr>
              <a:t> stock = “1”  (EQ)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 /CONDITION </a:t>
            </a:r>
            <a:r>
              <a:rPr lang="en-US" altLang="ko-KR" sz="2000" dirty="0" err="1">
                <a:latin typeface="+mj-ea"/>
                <a:ea typeface="+mj-ea"/>
              </a:rPr>
              <a:t>pay_ok</a:t>
            </a:r>
            <a:r>
              <a:rPr lang="en-US" altLang="ko-KR" sz="2000" dirty="0">
                <a:latin typeface="+mj-ea"/>
                <a:ea typeface="+mj-ea"/>
              </a:rPr>
              <a:t> stock != “F” (NE)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 /CONDITION </a:t>
            </a:r>
            <a:r>
              <a:rPr lang="en-US" altLang="ko-KR" sz="2000" dirty="0" err="1">
                <a:latin typeface="+mj-ea"/>
                <a:ea typeface="+mj-ea"/>
              </a:rPr>
              <a:t>kbs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dirty="0" err="1">
                <a:latin typeface="+mj-ea"/>
                <a:ea typeface="+mj-ea"/>
              </a:rPr>
              <a:t>cust_id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dirty="0" err="1">
                <a:latin typeface="+mj-ea"/>
                <a:ea typeface="+mj-ea"/>
              </a:rPr>
              <a:t>ct</a:t>
            </a:r>
            <a:r>
              <a:rPr lang="en-US" altLang="ko-KR" sz="2000" dirty="0">
                <a:latin typeface="+mj-ea"/>
                <a:ea typeface="+mj-ea"/>
              </a:rPr>
              <a:t> “KBS” or </a:t>
            </a:r>
            <a:r>
              <a:rPr lang="en-US" altLang="ko-KR" sz="2000" dirty="0" err="1">
                <a:latin typeface="+mj-ea"/>
                <a:ea typeface="+mj-ea"/>
              </a:rPr>
              <a:t>cust_id</a:t>
            </a:r>
            <a:r>
              <a:rPr lang="en-US" altLang="ko-KR" sz="2000" dirty="0">
                <a:latin typeface="+mj-ea"/>
                <a:ea typeface="+mj-ea"/>
              </a:rPr>
              <a:t> = “Korea BS”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 /CONDITION </a:t>
            </a:r>
            <a:r>
              <a:rPr lang="en-US" altLang="ko-KR" sz="2000" dirty="0" err="1">
                <a:latin typeface="+mj-ea"/>
                <a:ea typeface="+mj-ea"/>
              </a:rPr>
              <a:t>null_amt</a:t>
            </a:r>
            <a:r>
              <a:rPr lang="en-US" altLang="ko-KR" sz="2000" dirty="0">
                <a:latin typeface="+mj-ea"/>
                <a:ea typeface="+mj-ea"/>
              </a:rPr>
              <a:t> total = 0 or total = 5”*”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 /CONDITION </a:t>
            </a:r>
            <a:r>
              <a:rPr lang="en-US" altLang="ko-KR" sz="2000" dirty="0" err="1">
                <a:latin typeface="+mj-ea"/>
                <a:ea typeface="+mj-ea"/>
              </a:rPr>
              <a:t>has_time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dirty="0" err="1">
                <a:latin typeface="+mj-ea"/>
                <a:ea typeface="+mj-ea"/>
              </a:rPr>
              <a:t>date_fd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dirty="0" err="1">
                <a:latin typeface="+mj-ea"/>
                <a:ea typeface="+mj-ea"/>
              </a:rPr>
              <a:t>mt</a:t>
            </a:r>
            <a:r>
              <a:rPr lang="en-US" altLang="ko-KR" sz="2000" dirty="0">
                <a:latin typeface="+mj-ea"/>
                <a:ea typeface="+mj-ea"/>
              </a:rPr>
              <a:t> /[0-9]+:[0-9]+:[0-9]+/</a:t>
            </a:r>
          </a:p>
        </p:txBody>
      </p:sp>
    </p:spTree>
    <p:extLst>
      <p:ext uri="{BB962C8B-B14F-4D97-AF65-F5344CB8AC3E}">
        <p14:creationId xmlns:p14="http://schemas.microsoft.com/office/powerpoint/2010/main" val="229647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주요</a:t>
            </a:r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명령어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6275" y="1285691"/>
            <a:ext cx="8667749" cy="404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7) /DERIVEDFIELD 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</a:t>
            </a:r>
            <a:r>
              <a:rPr lang="ko-KR" altLang="en-US" sz="2000" dirty="0">
                <a:latin typeface="+mj-ea"/>
                <a:ea typeface="+mj-ea"/>
              </a:rPr>
              <a:t>새로운 필드를 만들거나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 err="1">
                <a:latin typeface="+mj-ea"/>
                <a:ea typeface="+mj-ea"/>
              </a:rPr>
              <a:t>아웃파일을</a:t>
            </a:r>
            <a:r>
              <a:rPr lang="ko-KR" altLang="en-US" sz="2000" dirty="0">
                <a:latin typeface="+mj-ea"/>
                <a:ea typeface="+mj-ea"/>
              </a:rPr>
              <a:t> 구체화시킴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</a:t>
            </a:r>
            <a:r>
              <a:rPr lang="ko-KR" altLang="en-US" sz="2000" dirty="0">
                <a:latin typeface="+mj-ea"/>
                <a:ea typeface="+mj-ea"/>
              </a:rPr>
              <a:t>예</a:t>
            </a:r>
            <a:r>
              <a:rPr lang="en-US" altLang="ko-KR" sz="2000" dirty="0">
                <a:latin typeface="+mj-ea"/>
                <a:ea typeface="+mj-ea"/>
              </a:rPr>
              <a:t>)/DERIVEDFIELD </a:t>
            </a:r>
            <a:r>
              <a:rPr lang="en-US" altLang="ko-KR" sz="2000" dirty="0" err="1">
                <a:latin typeface="+mj-ea"/>
                <a:ea typeface="+mj-ea"/>
              </a:rPr>
              <a:t>new_sum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dirty="0" smtClean="0">
                <a:latin typeface="+mj-ea"/>
                <a:ea typeface="+mj-ea"/>
              </a:rPr>
              <a:t> sum  </a:t>
            </a:r>
            <a:r>
              <a:rPr lang="en-US" altLang="ko-KR" sz="2000" dirty="0" err="1" smtClean="0">
                <a:latin typeface="+mj-ea"/>
                <a:ea typeface="+mj-ea"/>
              </a:rPr>
              <a:t>en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4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/DERIVEDFIELD </a:t>
            </a:r>
            <a:r>
              <a:rPr lang="en-US" altLang="ko-KR" sz="2000" dirty="0" err="1">
                <a:latin typeface="+mj-ea"/>
                <a:ea typeface="+mj-ea"/>
              </a:rPr>
              <a:t>new_sum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dirty="0" smtClean="0">
                <a:latin typeface="+mj-ea"/>
                <a:ea typeface="+mj-ea"/>
              </a:rPr>
              <a:t> sum  an </a:t>
            </a:r>
            <a:r>
              <a:rPr lang="en-US" altLang="ko-KR" sz="2000" dirty="0">
                <a:latin typeface="+mj-ea"/>
                <a:ea typeface="+mj-ea"/>
              </a:rPr>
              <a:t>4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/DERIVEDFIELD </a:t>
            </a:r>
            <a:r>
              <a:rPr lang="en-US" altLang="ko-KR" sz="2000" dirty="0" err="1">
                <a:latin typeface="+mj-ea"/>
                <a:ea typeface="+mj-ea"/>
              </a:rPr>
              <a:t>bigo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dirty="0" smtClean="0">
                <a:latin typeface="+mj-ea"/>
                <a:ea typeface="+mj-ea"/>
              </a:rPr>
              <a:t> “</a:t>
            </a:r>
            <a:r>
              <a:rPr lang="en-US" altLang="ko-KR" sz="2000" dirty="0">
                <a:latin typeface="+mj-ea"/>
                <a:ea typeface="+mj-ea"/>
              </a:rPr>
              <a:t>SYNCSORT”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/DERIVEDFIELD </a:t>
            </a:r>
            <a:r>
              <a:rPr lang="en-US" altLang="ko-KR" sz="2000" dirty="0" err="1">
                <a:latin typeface="+mj-ea"/>
                <a:ea typeface="+mj-ea"/>
              </a:rPr>
              <a:t>check_bit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dirty="0" smtClean="0">
                <a:latin typeface="+mj-ea"/>
                <a:ea typeface="+mj-ea"/>
              </a:rPr>
              <a:t> if  </a:t>
            </a:r>
            <a:r>
              <a:rPr lang="en-US" altLang="ko-KR" sz="2000" dirty="0" err="1" smtClean="0">
                <a:latin typeface="+mj-ea"/>
                <a:ea typeface="+mj-ea"/>
              </a:rPr>
              <a:t>pay_ok</a:t>
            </a:r>
            <a:r>
              <a:rPr lang="en-US" altLang="ko-KR" sz="2000" dirty="0" smtClean="0">
                <a:latin typeface="+mj-ea"/>
                <a:ea typeface="+mj-ea"/>
              </a:rPr>
              <a:t>  then  “</a:t>
            </a:r>
            <a:r>
              <a:rPr lang="en-US" altLang="ko-KR" sz="2000" dirty="0">
                <a:latin typeface="+mj-ea"/>
                <a:ea typeface="+mj-ea"/>
              </a:rPr>
              <a:t>Y” </a:t>
            </a:r>
            <a:r>
              <a:rPr lang="en-US" altLang="ko-KR" sz="2000" dirty="0" smtClean="0">
                <a:latin typeface="+mj-ea"/>
                <a:ea typeface="+mj-ea"/>
              </a:rPr>
              <a:t> else  “</a:t>
            </a:r>
            <a:r>
              <a:rPr lang="en-US" altLang="ko-KR" sz="2000" dirty="0">
                <a:latin typeface="+mj-ea"/>
                <a:ea typeface="+mj-ea"/>
              </a:rPr>
              <a:t>N” char 2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/DERIVEDFIELD total </a:t>
            </a:r>
            <a:r>
              <a:rPr lang="en-US" altLang="ko-KR" sz="2000" dirty="0" smtClean="0">
                <a:latin typeface="+mj-ea"/>
                <a:ea typeface="+mj-ea"/>
              </a:rPr>
              <a:t> if  </a:t>
            </a:r>
            <a:r>
              <a:rPr lang="en-US" altLang="ko-KR" sz="2000" dirty="0" err="1" smtClean="0">
                <a:latin typeface="+mj-ea"/>
                <a:ea typeface="+mj-ea"/>
              </a:rPr>
              <a:t>tot_ok</a:t>
            </a:r>
            <a:r>
              <a:rPr lang="en-US" altLang="ko-KR" sz="2000" dirty="0" smtClean="0">
                <a:latin typeface="+mj-ea"/>
                <a:ea typeface="+mj-ea"/>
              </a:rPr>
              <a:t>  then  sum  else </a:t>
            </a:r>
            <a:r>
              <a:rPr lang="en-US" altLang="ko-KR" sz="2000" dirty="0">
                <a:latin typeface="+mj-ea"/>
                <a:ea typeface="+mj-ea"/>
              </a:rPr>
              <a:t>0 </a:t>
            </a:r>
            <a:r>
              <a:rPr lang="en-US" altLang="ko-KR" sz="2000" dirty="0" smtClean="0">
                <a:latin typeface="+mj-ea"/>
                <a:ea typeface="+mj-ea"/>
              </a:rPr>
              <a:t> (</a:t>
            </a:r>
            <a:r>
              <a:rPr lang="en-US" altLang="ko-KR" sz="2000" dirty="0">
                <a:latin typeface="+mj-ea"/>
                <a:ea typeface="+mj-ea"/>
              </a:rPr>
              <a:t>zz9)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/DERIVEDFIELD </a:t>
            </a:r>
            <a:r>
              <a:rPr lang="en-US" altLang="ko-KR" sz="2000" dirty="0" err="1">
                <a:latin typeface="+mj-ea"/>
                <a:ea typeface="+mj-ea"/>
              </a:rPr>
              <a:t>print_date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dirty="0" smtClean="0">
                <a:latin typeface="+mj-ea"/>
                <a:ea typeface="+mj-ea"/>
              </a:rPr>
              <a:t> TODAY  (</a:t>
            </a:r>
            <a:r>
              <a:rPr lang="en-US" altLang="ko-KR" sz="2000" dirty="0">
                <a:latin typeface="+mj-ea"/>
                <a:ea typeface="+mj-ea"/>
              </a:rPr>
              <a:t>mm/</a:t>
            </a:r>
            <a:r>
              <a:rPr lang="en-US" altLang="ko-KR" sz="2000" dirty="0" err="1">
                <a:latin typeface="+mj-ea"/>
                <a:ea typeface="+mj-ea"/>
              </a:rPr>
              <a:t>dd</a:t>
            </a:r>
            <a:r>
              <a:rPr lang="en-US" altLang="ko-KR" sz="2000" dirty="0">
                <a:latin typeface="+mj-ea"/>
                <a:ea typeface="+mj-ea"/>
              </a:rPr>
              <a:t>/year hh:mi0:se0)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/DERIVEDFIELD comments </a:t>
            </a:r>
            <a:r>
              <a:rPr lang="en-US" altLang="ko-KR" sz="2000" dirty="0" smtClean="0">
                <a:latin typeface="+mj-ea"/>
                <a:ea typeface="+mj-ea"/>
              </a:rPr>
              <a:t> remainder  truncate</a:t>
            </a:r>
            <a:endParaRPr lang="en-US" altLang="ko-KR" sz="2000" dirty="0">
              <a:latin typeface="+mj-ea"/>
              <a:ea typeface="+mj-ea"/>
            </a:endParaRP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/DERIVEDFIELD </a:t>
            </a:r>
            <a:r>
              <a:rPr lang="en-US" altLang="ko-KR" sz="2000" dirty="0" err="1">
                <a:latin typeface="+mj-ea"/>
                <a:ea typeface="+mj-ea"/>
              </a:rPr>
              <a:t>num</a:t>
            </a:r>
            <a:r>
              <a:rPr lang="en-US" altLang="ko-KR" sz="2000" dirty="0">
                <a:latin typeface="+mj-ea"/>
                <a:ea typeface="+mj-ea"/>
              </a:rPr>
              <a:t> RECORDNUMBER an 3 compress</a:t>
            </a:r>
          </a:p>
        </p:txBody>
      </p:sp>
    </p:spTree>
    <p:extLst>
      <p:ext uri="{BB962C8B-B14F-4D97-AF65-F5344CB8AC3E}">
        <p14:creationId xmlns:p14="http://schemas.microsoft.com/office/powerpoint/2010/main" val="105914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ko-KR" altLang="en-US" sz="2000" dirty="0" smtClean="0"/>
              <a:t>데이터 처리 </a:t>
            </a:r>
            <a:r>
              <a:rPr lang="en-US" altLang="ko-KR" sz="2000" dirty="0" smtClean="0"/>
              <a:t>(compress 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truncate)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97372" y="1067264"/>
            <a:ext cx="6872355" cy="53553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/>
              <a:t>1. compress</a:t>
            </a:r>
          </a:p>
          <a:p>
            <a:r>
              <a:rPr lang="en-US" altLang="ko-KR" dirty="0"/>
              <a:t>     </a:t>
            </a:r>
            <a:r>
              <a:rPr lang="en-US" altLang="ko-KR" dirty="0" smtClean="0"/>
              <a:t>- character  type</a:t>
            </a:r>
            <a:r>
              <a:rPr lang="ko-KR" altLang="en-US" dirty="0"/>
              <a:t>인 경우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필드 전체가 공백인 경우 공백 제거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</a:t>
            </a:r>
            <a:r>
              <a:rPr lang="en-US" altLang="ko-KR" dirty="0" smtClean="0"/>
              <a:t>- numeric    type</a:t>
            </a:r>
            <a:r>
              <a:rPr lang="ko-KR" altLang="en-US" dirty="0"/>
              <a:t>인 경우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앞쪽의 </a:t>
            </a:r>
            <a:r>
              <a:rPr lang="en-US" altLang="ko-KR" dirty="0"/>
              <a:t>0 </a:t>
            </a:r>
            <a:r>
              <a:rPr lang="ko-KR" altLang="en-US" dirty="0"/>
              <a:t>또는 공백 제거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</a:t>
            </a:r>
          </a:p>
          <a:p>
            <a:r>
              <a:rPr lang="en-US" altLang="ko-KR" dirty="0"/>
              <a:t> 1) char  type</a:t>
            </a:r>
            <a:r>
              <a:rPr lang="ko-KR" altLang="en-US" dirty="0"/>
              <a:t>인 경우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/DERIVEDFIELD   </a:t>
            </a:r>
            <a:r>
              <a:rPr lang="en-US" altLang="ko-KR" dirty="0" err="1"/>
              <a:t>com_name</a:t>
            </a:r>
            <a:r>
              <a:rPr lang="en-US" altLang="ko-KR" dirty="0"/>
              <a:t>   name   compress</a:t>
            </a:r>
          </a:p>
          <a:p>
            <a:endParaRPr lang="en-US" altLang="ko-KR" dirty="0"/>
          </a:p>
          <a:p>
            <a:r>
              <a:rPr lang="en-US" altLang="ko-KR" dirty="0"/>
              <a:t> 2) numeric type</a:t>
            </a:r>
            <a:r>
              <a:rPr lang="ko-KR" altLang="en-US" dirty="0"/>
              <a:t>인 경우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/DERIVEDFIELD   </a:t>
            </a:r>
            <a:r>
              <a:rPr lang="en-US" altLang="ko-KR" dirty="0" err="1"/>
              <a:t>com_num</a:t>
            </a:r>
            <a:r>
              <a:rPr lang="en-US" altLang="ko-KR" dirty="0"/>
              <a:t>     </a:t>
            </a:r>
            <a:r>
              <a:rPr lang="en-US" altLang="ko-KR" dirty="0" err="1"/>
              <a:t>num</a:t>
            </a:r>
            <a:r>
              <a:rPr lang="en-US" altLang="ko-KR" dirty="0"/>
              <a:t>    compress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truncate</a:t>
            </a:r>
          </a:p>
          <a:p>
            <a:r>
              <a:rPr lang="en-US" altLang="ko-KR" dirty="0"/>
              <a:t>     char type </a:t>
            </a:r>
            <a:r>
              <a:rPr lang="ko-KR" altLang="en-US" dirty="0"/>
              <a:t>필드의 오른쪽 공백만을 모두 제거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1)  char  type</a:t>
            </a:r>
            <a:r>
              <a:rPr lang="ko-KR" altLang="en-US" dirty="0"/>
              <a:t>인 경우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/DERIVEDFIELD   </a:t>
            </a:r>
            <a:r>
              <a:rPr lang="en-US" altLang="ko-KR" dirty="0" err="1"/>
              <a:t>trun_name</a:t>
            </a:r>
            <a:r>
              <a:rPr lang="en-US" altLang="ko-KR" dirty="0"/>
              <a:t>   name   truncate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6044002" y="1959748"/>
          <a:ext cx="3027045" cy="112871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56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name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73" marB="45773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/>
                        <a:t>com_name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73" marB="45773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183"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“    ”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73" marB="45773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“”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73" marB="45773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1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“</a:t>
                      </a:r>
                      <a:r>
                        <a:rPr kumimoji="1" lang="en-US" altLang="ko-KR" sz="18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DMEx</a:t>
                      </a:r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   ”</a:t>
                      </a:r>
                      <a:endParaRPr lang="ko-KR" altLang="en-US" sz="1800" b="1" dirty="0" smtClean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73" marB="45773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“</a:t>
                      </a:r>
                      <a:r>
                        <a:rPr kumimoji="1" lang="en-US" altLang="ko-KR" sz="18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DMEx</a:t>
                      </a:r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   ”</a:t>
                      </a:r>
                      <a:endParaRPr lang="ko-KR" altLang="en-US" sz="1800" b="1" dirty="0" smtClean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73" marB="45773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991337" y="3639936"/>
          <a:ext cx="3115977" cy="149310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689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6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5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/>
                        <a:t>num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4" marR="91424" marT="45668" marB="45668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/>
                        <a:t>com_num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4" marR="91424" marT="45668" marB="45668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“00000”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4" marR="91424" marT="45668" marB="45668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“0”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4" marR="91424" marT="45668" marB="45668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“1200”</a:t>
                      </a:r>
                      <a:endParaRPr lang="ko-KR" altLang="en-US" sz="1800" b="1" dirty="0" smtClean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4" marR="91424" marT="45668" marB="45668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“1200”</a:t>
                      </a:r>
                      <a:endParaRPr lang="ko-KR" altLang="en-US" sz="1800" b="1" dirty="0" smtClean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4" marR="91424" marT="45668" marB="45668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“ 1200”</a:t>
                      </a:r>
                      <a:endParaRPr lang="ko-KR" altLang="en-US" sz="1800" b="1" dirty="0" smtClean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4" marR="91424" marT="45668" marB="45668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“1200”</a:t>
                      </a:r>
                      <a:endParaRPr lang="ko-KR" altLang="en-US" sz="1800" b="1" dirty="0" smtClean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4" marR="91424" marT="45668" marB="45668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6090018" y="4796774"/>
          <a:ext cx="2981029" cy="149310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518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5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name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9" marR="91429" marT="45668" marB="45668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/>
                        <a:t>trun_name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9" marR="91429" marT="45668" marB="45668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“    ”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9" marR="91429" marT="45668" marB="45668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“”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9" marR="91429" marT="45668" marB="45668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“</a:t>
                      </a:r>
                      <a:r>
                        <a:rPr kumimoji="1" lang="en-US" altLang="ko-KR" sz="18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DMEx</a:t>
                      </a:r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   ”</a:t>
                      </a:r>
                      <a:endParaRPr lang="ko-KR" altLang="en-US" sz="1800" b="1" dirty="0" smtClean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9" marR="91429" marT="45668" marB="45668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“</a:t>
                      </a:r>
                      <a:r>
                        <a:rPr kumimoji="1" lang="en-US" altLang="ko-KR" sz="18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DMEx</a:t>
                      </a:r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”</a:t>
                      </a:r>
                      <a:endParaRPr lang="ko-KR" altLang="en-US" sz="1800" b="1" dirty="0" smtClean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9" marR="91429" marT="45668" marB="45668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“ </a:t>
                      </a:r>
                      <a:r>
                        <a:rPr kumimoji="1" lang="en-US" altLang="ko-KR" sz="18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DMEx</a:t>
                      </a:r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   ”</a:t>
                      </a:r>
                      <a:endParaRPr lang="ko-KR" altLang="en-US" sz="1800" b="1" dirty="0" smtClean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9" marR="91429" marT="45668" marB="45668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“ </a:t>
                      </a:r>
                      <a:r>
                        <a:rPr kumimoji="1" lang="en-US" altLang="ko-KR" sz="18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DMEx</a:t>
                      </a:r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”</a:t>
                      </a:r>
                      <a:endParaRPr lang="ko-KR" altLang="en-US" sz="1800" b="1" dirty="0" smtClean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9" marR="91429" marT="45668" marB="45668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오른쪽 화살표 1"/>
          <p:cNvSpPr/>
          <p:nvPr/>
        </p:nvSpPr>
        <p:spPr>
          <a:xfrm>
            <a:off x="5322277" y="2262555"/>
            <a:ext cx="492370" cy="67791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5322277" y="5543326"/>
            <a:ext cx="492370" cy="67791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1266092" y="3639936"/>
            <a:ext cx="492370" cy="67791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12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524000" y="1000855"/>
            <a:ext cx="685800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proxima-nova-n6"/>
              </a:rPr>
              <a:t>누구나 쉽게 사용</a:t>
            </a:r>
            <a:r>
              <a:rPr lang="en-US" altLang="ko-KR" sz="2400" b="1" dirty="0">
                <a:solidFill>
                  <a:schemeClr val="bg1"/>
                </a:solidFill>
                <a:latin typeface="proxima-nova-n6"/>
              </a:rPr>
              <a:t/>
            </a:r>
            <a:br>
              <a:rPr lang="en-US" altLang="ko-KR" sz="2400" b="1" dirty="0">
                <a:solidFill>
                  <a:schemeClr val="bg1"/>
                </a:solidFill>
                <a:latin typeface="proxima-nova-n6"/>
              </a:rPr>
            </a:br>
            <a:r>
              <a:rPr lang="en-US" altLang="ko-KR" sz="1500" b="1" dirty="0">
                <a:solidFill>
                  <a:schemeClr val="bg1"/>
                </a:solidFill>
                <a:latin typeface="proxima-nova-n6"/>
              </a:rPr>
              <a:t>(Ease of Use)</a:t>
            </a:r>
            <a:endParaRPr lang="en-US" altLang="ko-KR" sz="2400" b="1" dirty="0">
              <a:solidFill>
                <a:schemeClr val="bg1"/>
              </a:solidFill>
              <a:latin typeface="proxima-nova-n6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89132" y="2443012"/>
            <a:ext cx="2685351" cy="1700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회사소개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DMX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DMX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주요 명령어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유용한 기능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 사항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2" descr="http://scf-me-com.webs.com/banner-agend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603" y="251195"/>
            <a:ext cx="3854411" cy="135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42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주요</a:t>
            </a:r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명령어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6275" y="1285691"/>
            <a:ext cx="8667749" cy="445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8) /OMIT 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/CONDITION </a:t>
            </a:r>
            <a:r>
              <a:rPr lang="ko-KR" altLang="en-US" sz="2000" dirty="0">
                <a:latin typeface="+mj-ea"/>
                <a:ea typeface="+mj-ea"/>
              </a:rPr>
              <a:t>으로 정의 된 조건에 맞는 레코드를 제거  </a:t>
            </a:r>
          </a:p>
          <a:p>
            <a:pPr algn="l">
              <a:lnSpc>
                <a:spcPct val="130000"/>
              </a:lnSpc>
            </a:pPr>
            <a:r>
              <a:rPr lang="ko-KR" altLang="en-US" sz="2000" dirty="0">
                <a:latin typeface="+mj-ea"/>
                <a:ea typeface="+mj-ea"/>
              </a:rPr>
              <a:t>   예</a:t>
            </a:r>
            <a:r>
              <a:rPr lang="en-US" altLang="ko-KR" sz="2000" dirty="0">
                <a:latin typeface="+mj-ea"/>
                <a:ea typeface="+mj-ea"/>
              </a:rPr>
              <a:t>) /OMIT </a:t>
            </a:r>
            <a:r>
              <a:rPr lang="en-US" altLang="ko-KR" sz="2000" dirty="0" err="1">
                <a:latin typeface="+mj-ea"/>
                <a:ea typeface="+mj-ea"/>
              </a:rPr>
              <a:t>pay_ok</a:t>
            </a:r>
            <a:endParaRPr lang="en-US" altLang="ko-KR" sz="2000" dirty="0">
              <a:latin typeface="+mj-ea"/>
              <a:ea typeface="+mj-ea"/>
            </a:endParaRPr>
          </a:p>
          <a:p>
            <a:pPr algn="l">
              <a:lnSpc>
                <a:spcPct val="130000"/>
              </a:lnSpc>
            </a:pPr>
            <a:endParaRPr lang="en-US" altLang="ko-KR" sz="2000" dirty="0">
              <a:latin typeface="+mj-ea"/>
              <a:ea typeface="+mj-ea"/>
            </a:endParaRP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9) /INCLUDE                           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/CONDITION </a:t>
            </a:r>
            <a:r>
              <a:rPr lang="ko-KR" altLang="en-US" sz="2000" dirty="0">
                <a:latin typeface="+mj-ea"/>
                <a:ea typeface="+mj-ea"/>
              </a:rPr>
              <a:t>으로 정의 된 조건에 맞는 레코드를 선택  </a:t>
            </a:r>
          </a:p>
          <a:p>
            <a:pPr algn="l">
              <a:lnSpc>
                <a:spcPct val="130000"/>
              </a:lnSpc>
            </a:pPr>
            <a:r>
              <a:rPr lang="ko-KR" altLang="en-US" sz="2000" dirty="0">
                <a:latin typeface="+mj-ea"/>
                <a:ea typeface="+mj-ea"/>
              </a:rPr>
              <a:t>   예</a:t>
            </a:r>
            <a:r>
              <a:rPr lang="en-US" altLang="ko-KR" sz="2000" dirty="0">
                <a:latin typeface="+mj-ea"/>
                <a:ea typeface="+mj-ea"/>
              </a:rPr>
              <a:t>) /INCLUDE </a:t>
            </a:r>
            <a:r>
              <a:rPr lang="en-US" altLang="ko-KR" sz="2000" dirty="0" err="1">
                <a:latin typeface="+mj-ea"/>
                <a:ea typeface="+mj-ea"/>
              </a:rPr>
              <a:t>pay_ok</a:t>
            </a:r>
            <a:endParaRPr lang="en-US" altLang="ko-KR" sz="2000" dirty="0">
              <a:latin typeface="+mj-ea"/>
              <a:ea typeface="+mj-ea"/>
            </a:endParaRP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  /INCLUDE ALL</a:t>
            </a:r>
          </a:p>
          <a:p>
            <a:pPr algn="l">
              <a:lnSpc>
                <a:spcPct val="130000"/>
              </a:lnSpc>
            </a:pPr>
            <a:endParaRPr lang="en-US" altLang="ko-KR" sz="2000" dirty="0">
              <a:latin typeface="+mj-ea"/>
              <a:ea typeface="+mj-ea"/>
            </a:endParaRP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※ Input  Record Selection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 Output Record Selection</a:t>
            </a:r>
          </a:p>
        </p:txBody>
      </p:sp>
    </p:spTree>
    <p:extLst>
      <p:ext uri="{BB962C8B-B14F-4D97-AF65-F5344CB8AC3E}">
        <p14:creationId xmlns:p14="http://schemas.microsoft.com/office/powerpoint/2010/main" val="378698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주요</a:t>
            </a:r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명령어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6275" y="1285691"/>
            <a:ext cx="8667749" cy="3649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10) /OUTFILE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</a:t>
            </a:r>
            <a:r>
              <a:rPr lang="ko-KR" altLang="en-US" sz="2000" dirty="0">
                <a:latin typeface="+mj-ea"/>
                <a:ea typeface="+mj-ea"/>
              </a:rPr>
              <a:t>출력되는 </a:t>
            </a:r>
            <a:r>
              <a:rPr lang="en-US" altLang="ko-KR" sz="2000" dirty="0">
                <a:latin typeface="+mj-ea"/>
                <a:ea typeface="+mj-ea"/>
              </a:rPr>
              <a:t>FILE </a:t>
            </a:r>
            <a:r>
              <a:rPr lang="ko-KR" altLang="en-US" sz="2000" dirty="0">
                <a:latin typeface="+mj-ea"/>
                <a:ea typeface="+mj-ea"/>
              </a:rPr>
              <a:t>명들을 지정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</a:t>
            </a:r>
            <a:r>
              <a:rPr lang="ko-KR" altLang="en-US" sz="2000" dirty="0">
                <a:latin typeface="+mj-ea"/>
                <a:ea typeface="+mj-ea"/>
              </a:rPr>
              <a:t>예</a:t>
            </a:r>
            <a:r>
              <a:rPr lang="en-US" altLang="ko-KR" sz="2000" dirty="0">
                <a:latin typeface="+mj-ea"/>
                <a:ea typeface="+mj-ea"/>
              </a:rPr>
              <a:t>) /OUTFILE </a:t>
            </a:r>
            <a:r>
              <a:rPr lang="en-US" altLang="ko-KR" sz="2000" dirty="0" err="1">
                <a:latin typeface="+mj-ea"/>
                <a:ea typeface="+mj-ea"/>
              </a:rPr>
              <a:t>kbs.out</a:t>
            </a:r>
            <a:r>
              <a:rPr lang="en-US" altLang="ko-KR" sz="2000" dirty="0">
                <a:latin typeface="+mj-ea"/>
                <a:ea typeface="+mj-ea"/>
              </a:rPr>
              <a:t> overwrite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   /OUTFILE </a:t>
            </a:r>
            <a:r>
              <a:rPr lang="en-US" altLang="ko-KR" sz="2000" dirty="0" err="1">
                <a:latin typeface="+mj-ea"/>
                <a:ea typeface="+mj-ea"/>
              </a:rPr>
              <a:t>kbs.out</a:t>
            </a:r>
            <a:r>
              <a:rPr lang="en-US" altLang="ko-KR" sz="2000" dirty="0">
                <a:latin typeface="+mj-ea"/>
                <a:ea typeface="+mj-ea"/>
              </a:rPr>
              <a:t> “|” append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   /OUTFILE 1 open fixed 80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   /OUTFILE </a:t>
            </a:r>
            <a:r>
              <a:rPr lang="en-US" altLang="ko-KR" sz="2000" dirty="0" err="1">
                <a:latin typeface="+mj-ea"/>
                <a:ea typeface="+mj-ea"/>
              </a:rPr>
              <a:t>kbs.out</a:t>
            </a:r>
            <a:r>
              <a:rPr lang="en-US" altLang="ko-KR" sz="2000" dirty="0">
                <a:latin typeface="+mj-ea"/>
                <a:ea typeface="+mj-ea"/>
              </a:rPr>
              <a:t> variable 240 120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   /OUTFILE </a:t>
            </a:r>
            <a:r>
              <a:rPr lang="en-US" altLang="ko-KR" sz="2000" dirty="0" err="1">
                <a:latin typeface="+mj-ea"/>
                <a:ea typeface="+mj-ea"/>
              </a:rPr>
              <a:t>kbs.out</a:t>
            </a:r>
            <a:r>
              <a:rPr lang="en-US" altLang="ko-KR" sz="2000" dirty="0">
                <a:latin typeface="+mj-ea"/>
                <a:ea typeface="+mj-ea"/>
              </a:rPr>
              <a:t> RECORDNUMBER [START number]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   /OUTFILE </a:t>
            </a:r>
            <a:r>
              <a:rPr lang="en-US" altLang="ko-KR" sz="2000" dirty="0" err="1">
                <a:latin typeface="+mj-ea"/>
                <a:ea typeface="+mj-ea"/>
              </a:rPr>
              <a:t>kbs.out</a:t>
            </a:r>
            <a:r>
              <a:rPr lang="en-US" altLang="ko-KR" sz="2000" dirty="0">
                <a:latin typeface="+mj-ea"/>
                <a:ea typeface="+mj-ea"/>
              </a:rPr>
              <a:t> COMPRESSED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   /OUTFILE </a:t>
            </a:r>
            <a:r>
              <a:rPr lang="en-US" altLang="ko-KR" sz="2000" dirty="0" err="1">
                <a:latin typeface="+mj-ea"/>
                <a:ea typeface="+mj-ea"/>
              </a:rPr>
              <a:t>kbs.out</a:t>
            </a:r>
            <a:r>
              <a:rPr lang="en-US" altLang="ko-KR" sz="2000" dirty="0">
                <a:latin typeface="+mj-ea"/>
                <a:ea typeface="+mj-ea"/>
              </a:rPr>
              <a:t> UNCOMPRESSED</a:t>
            </a:r>
          </a:p>
        </p:txBody>
      </p:sp>
    </p:spTree>
    <p:extLst>
      <p:ext uri="{BB962C8B-B14F-4D97-AF65-F5344CB8AC3E}">
        <p14:creationId xmlns:p14="http://schemas.microsoft.com/office/powerpoint/2010/main" val="99516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주요</a:t>
            </a:r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명령어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6275" y="1285691"/>
            <a:ext cx="8667749" cy="404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11) /REFORMAT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</a:t>
            </a:r>
            <a:r>
              <a:rPr lang="ko-KR" altLang="en-US" sz="2000" dirty="0">
                <a:latin typeface="+mj-ea"/>
                <a:ea typeface="+mj-ea"/>
              </a:rPr>
              <a:t>레코드 레이아웃 변경에 사용</a:t>
            </a:r>
          </a:p>
          <a:p>
            <a:pPr algn="l">
              <a:lnSpc>
                <a:spcPct val="130000"/>
              </a:lnSpc>
            </a:pPr>
            <a:r>
              <a:rPr lang="ko-KR" altLang="en-US" sz="2000" dirty="0">
                <a:latin typeface="+mj-ea"/>
                <a:ea typeface="+mj-ea"/>
              </a:rPr>
              <a:t>    예</a:t>
            </a:r>
            <a:r>
              <a:rPr lang="en-US" altLang="ko-KR" sz="2000" dirty="0">
                <a:latin typeface="+mj-ea"/>
                <a:ea typeface="+mj-ea"/>
              </a:rPr>
              <a:t>) /REFORMAT </a:t>
            </a:r>
            <a:r>
              <a:rPr lang="en-US" altLang="ko-KR" sz="2000" dirty="0" err="1">
                <a:latin typeface="+mj-ea"/>
                <a:ea typeface="+mj-ea"/>
              </a:rPr>
              <a:t>cust_id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en-US" altLang="ko-KR" sz="2000" dirty="0" err="1">
                <a:latin typeface="+mj-ea"/>
                <a:ea typeface="+mj-ea"/>
              </a:rPr>
              <a:t>cust_name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en-US" altLang="ko-KR" sz="2000" dirty="0" err="1">
                <a:latin typeface="+mj-ea"/>
                <a:ea typeface="+mj-ea"/>
              </a:rPr>
              <a:t>addr</a:t>
            </a:r>
            <a:r>
              <a:rPr lang="en-US" altLang="ko-KR" sz="2000" dirty="0">
                <a:latin typeface="+mj-ea"/>
                <a:ea typeface="+mj-ea"/>
              </a:rPr>
              <a:t>, city, zip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   /REFORMAT RECORDNUMBER, </a:t>
            </a:r>
            <a:r>
              <a:rPr lang="en-US" altLang="ko-KR" sz="2000" dirty="0" err="1">
                <a:latin typeface="+mj-ea"/>
                <a:ea typeface="+mj-ea"/>
              </a:rPr>
              <a:t>cust_name</a:t>
            </a:r>
            <a:r>
              <a:rPr lang="en-US" altLang="ko-KR" sz="2000" dirty="0">
                <a:latin typeface="+mj-ea"/>
                <a:ea typeface="+mj-ea"/>
              </a:rPr>
              <a:t>, city, zip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   /REFORMAT id, </a:t>
            </a:r>
            <a:r>
              <a:rPr lang="en-US" altLang="ko-KR" sz="2000" dirty="0" err="1">
                <a:latin typeface="+mj-ea"/>
                <a:ea typeface="+mj-ea"/>
              </a:rPr>
              <a:t>tel_no</a:t>
            </a:r>
            <a:r>
              <a:rPr lang="en-US" altLang="ko-KR" sz="2000" dirty="0">
                <a:latin typeface="+mj-ea"/>
                <a:ea typeface="+mj-ea"/>
              </a:rPr>
              <a:t>, name, price, </a:t>
            </a:r>
            <a:r>
              <a:rPr lang="en-US" altLang="ko-KR" sz="2000" dirty="0" err="1">
                <a:latin typeface="+mj-ea"/>
                <a:ea typeface="+mj-ea"/>
              </a:rPr>
              <a:t>tel_no</a:t>
            </a:r>
            <a:endParaRPr lang="en-US" altLang="ko-KR" sz="2000" dirty="0">
              <a:latin typeface="+mj-ea"/>
              <a:ea typeface="+mj-ea"/>
            </a:endParaRP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   /REFORMAT </a:t>
            </a:r>
            <a:r>
              <a:rPr lang="en-US" altLang="ko-KR" sz="2000" dirty="0" err="1">
                <a:latin typeface="+mj-ea"/>
                <a:ea typeface="+mj-ea"/>
              </a:rPr>
              <a:t>leftside:cust_id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en-US" altLang="ko-KR" sz="2000" dirty="0" err="1">
                <a:latin typeface="+mj-ea"/>
                <a:ea typeface="+mj-ea"/>
              </a:rPr>
              <a:t>rightside:city</a:t>
            </a:r>
            <a:r>
              <a:rPr lang="en-US" altLang="ko-KR" sz="2000" dirty="0">
                <a:latin typeface="+mj-ea"/>
                <a:ea typeface="+mj-ea"/>
              </a:rPr>
              <a:t>,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             </a:t>
            </a:r>
            <a:r>
              <a:rPr lang="en-US" altLang="ko-KR" sz="2000" dirty="0" smtClean="0">
                <a:latin typeface="+mj-ea"/>
                <a:ea typeface="+mj-ea"/>
              </a:rPr>
              <a:t>       </a:t>
            </a:r>
            <a:r>
              <a:rPr lang="en-US" altLang="ko-KR" sz="2000" dirty="0" err="1" smtClean="0">
                <a:latin typeface="+mj-ea"/>
                <a:ea typeface="+mj-ea"/>
              </a:rPr>
              <a:t>leftside:cust_name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en-US" altLang="ko-KR" sz="2000" dirty="0" err="1">
                <a:latin typeface="+mj-ea"/>
                <a:ea typeface="+mj-ea"/>
              </a:rPr>
              <a:t>addr</a:t>
            </a:r>
            <a:r>
              <a:rPr lang="en-US" altLang="ko-KR" sz="2000" dirty="0">
                <a:latin typeface="+mj-ea"/>
                <a:ea typeface="+mj-ea"/>
              </a:rPr>
              <a:t>, zip</a:t>
            </a:r>
          </a:p>
          <a:p>
            <a:pPr algn="l">
              <a:lnSpc>
                <a:spcPct val="130000"/>
              </a:lnSpc>
            </a:pPr>
            <a:endParaRPr lang="en-US" altLang="ko-KR" sz="2000" dirty="0">
              <a:latin typeface="+mj-ea"/>
              <a:ea typeface="+mj-ea"/>
            </a:endParaRP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※ Input  Record Reformatting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   Output Record Reformatting</a:t>
            </a:r>
          </a:p>
        </p:txBody>
      </p:sp>
    </p:spTree>
    <p:extLst>
      <p:ext uri="{BB962C8B-B14F-4D97-AF65-F5344CB8AC3E}">
        <p14:creationId xmlns:p14="http://schemas.microsoft.com/office/powerpoint/2010/main" val="13278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noProof="0" dirty="0" smtClean="0">
                <a:solidFill>
                  <a:srgbClr val="FFFFFF"/>
                </a:solidFill>
                <a:ea typeface="ＭＳ Ｐゴシック"/>
              </a:rPr>
              <a:t>REFORMAT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5001" y="3571026"/>
            <a:ext cx="2478129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/FIELDS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A_FD,  B_FD,   C_FD</a:t>
            </a:r>
          </a:p>
          <a:p>
            <a:r>
              <a:rPr lang="en-US" altLang="ko-KR" sz="2000" dirty="0" smtClean="0"/>
              <a:t>/KEY   A_FD</a:t>
            </a:r>
          </a:p>
          <a:p>
            <a:r>
              <a:rPr lang="en-US" altLang="ko-KR" sz="2000" dirty="0" smtClean="0"/>
              <a:t>/REFORMAT</a:t>
            </a:r>
          </a:p>
          <a:p>
            <a:r>
              <a:rPr lang="en-US" altLang="ko-KR" sz="2000" dirty="0" smtClean="0"/>
              <a:t>     </a:t>
            </a:r>
            <a:r>
              <a:rPr lang="en-US" altLang="ko-KR" sz="2000" dirty="0"/>
              <a:t>A_FD,  B_FD</a:t>
            </a:r>
          </a:p>
          <a:p>
            <a:r>
              <a:rPr lang="en-US" altLang="ko-KR" sz="2000" dirty="0" smtClean="0"/>
              <a:t>/OUTFILE</a:t>
            </a:r>
          </a:p>
          <a:p>
            <a:r>
              <a:rPr lang="en-US" altLang="ko-KR" sz="2000" dirty="0" smtClean="0"/>
              <a:t>/REFORMAT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A_FD</a:t>
            </a:r>
            <a:r>
              <a:rPr lang="en-US" altLang="ko-KR" sz="2000" dirty="0"/>
              <a:t>,  </a:t>
            </a:r>
            <a:r>
              <a:rPr lang="en-US" altLang="ko-KR" sz="2000" dirty="0" smtClean="0"/>
              <a:t>B_FD</a:t>
            </a:r>
          </a:p>
        </p:txBody>
      </p:sp>
      <p:sp>
        <p:nvSpPr>
          <p:cNvPr id="2" name="오른쪽 화살표 1"/>
          <p:cNvSpPr/>
          <p:nvPr/>
        </p:nvSpPr>
        <p:spPr>
          <a:xfrm>
            <a:off x="2741624" y="1265011"/>
            <a:ext cx="764087" cy="18914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202" y="1324901"/>
            <a:ext cx="6096000" cy="17716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202" y="3830553"/>
            <a:ext cx="6086475" cy="1771650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2741623" y="3792086"/>
            <a:ext cx="764087" cy="18914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55001" y="1144109"/>
            <a:ext cx="2478129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/FIELDS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A_FD,  B_FD,   C_FD</a:t>
            </a:r>
          </a:p>
          <a:p>
            <a:r>
              <a:rPr lang="en-US" altLang="ko-KR" sz="2000" dirty="0" smtClean="0"/>
              <a:t>/KEY   A_FD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/OUTFILE</a:t>
            </a:r>
          </a:p>
          <a:p>
            <a:r>
              <a:rPr lang="en-US" altLang="ko-KR" sz="2000" dirty="0" smtClean="0"/>
              <a:t>/REFORMAT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A_FD</a:t>
            </a:r>
            <a:r>
              <a:rPr lang="en-US" altLang="ko-KR" sz="2000" dirty="0"/>
              <a:t>,  </a:t>
            </a:r>
            <a:r>
              <a:rPr lang="en-US" altLang="ko-KR" sz="2000" dirty="0" smtClean="0"/>
              <a:t>B_FD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55002" y="2362380"/>
            <a:ext cx="2342665" cy="363887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55001" y="4519449"/>
            <a:ext cx="2342665" cy="941552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725135" y="1755965"/>
            <a:ext cx="2985067" cy="369168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725135" y="4279031"/>
            <a:ext cx="2985067" cy="369168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69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주요</a:t>
            </a:r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명령어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6275" y="1285691"/>
            <a:ext cx="8667749" cy="2849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12) /MEMORY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</a:t>
            </a:r>
            <a:r>
              <a:rPr lang="ko-KR" altLang="en-US" sz="2000" dirty="0">
                <a:latin typeface="+mj-ea"/>
                <a:ea typeface="+mj-ea"/>
              </a:rPr>
              <a:t>사용할 </a:t>
            </a:r>
            <a:r>
              <a:rPr lang="en-US" altLang="ko-KR" sz="2000" dirty="0">
                <a:latin typeface="+mj-ea"/>
                <a:ea typeface="+mj-ea"/>
              </a:rPr>
              <a:t>MEMORY </a:t>
            </a:r>
            <a:r>
              <a:rPr lang="ko-KR" altLang="en-US" sz="2000" dirty="0">
                <a:latin typeface="+mj-ea"/>
                <a:ea typeface="+mj-ea"/>
              </a:rPr>
              <a:t>지정</a:t>
            </a:r>
            <a:r>
              <a:rPr lang="en-US" altLang="ko-KR" sz="2000" dirty="0">
                <a:latin typeface="+mj-ea"/>
                <a:ea typeface="+mj-ea"/>
              </a:rPr>
              <a:t>.                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</a:t>
            </a:r>
            <a:r>
              <a:rPr lang="ko-KR" altLang="en-US" sz="2000" dirty="0">
                <a:latin typeface="+mj-ea"/>
                <a:ea typeface="+mj-ea"/>
              </a:rPr>
              <a:t>예</a:t>
            </a:r>
            <a:r>
              <a:rPr lang="en-US" altLang="ko-KR" sz="2000" dirty="0">
                <a:latin typeface="+mj-ea"/>
                <a:ea typeface="+mj-ea"/>
              </a:rPr>
              <a:t>) /MEMORY 500 MEGABYTES [KILOBYTES]</a:t>
            </a:r>
          </a:p>
          <a:p>
            <a:pPr algn="l">
              <a:lnSpc>
                <a:spcPct val="130000"/>
              </a:lnSpc>
            </a:pPr>
            <a:endParaRPr lang="en-US" altLang="ko-KR" sz="2000" dirty="0">
              <a:latin typeface="+mj-ea"/>
              <a:ea typeface="+mj-ea"/>
            </a:endParaRP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13) /WORKSPACE                      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SORT</a:t>
            </a:r>
            <a:r>
              <a:rPr lang="ko-KR" altLang="en-US" sz="2000" dirty="0">
                <a:latin typeface="+mj-ea"/>
                <a:ea typeface="+mj-ea"/>
              </a:rPr>
              <a:t>시 사용할 </a:t>
            </a:r>
            <a:r>
              <a:rPr lang="en-US" altLang="ko-KR" sz="2000" dirty="0">
                <a:latin typeface="+mj-ea"/>
                <a:ea typeface="+mj-ea"/>
              </a:rPr>
              <a:t>DISK SPACE (Temp</a:t>
            </a:r>
            <a:r>
              <a:rPr lang="ko-KR" altLang="en-US" sz="2000" dirty="0">
                <a:latin typeface="+mj-ea"/>
                <a:ea typeface="+mj-ea"/>
              </a:rPr>
              <a:t>영역</a:t>
            </a:r>
            <a:r>
              <a:rPr lang="en-US" altLang="ko-KR" sz="2000" dirty="0">
                <a:latin typeface="+mj-ea"/>
                <a:ea typeface="+mj-ea"/>
              </a:rPr>
              <a:t>) </a:t>
            </a:r>
            <a:r>
              <a:rPr lang="ko-KR" altLang="en-US" sz="2000" dirty="0">
                <a:latin typeface="+mj-ea"/>
                <a:ea typeface="+mj-ea"/>
              </a:rPr>
              <a:t>위치를 지정</a:t>
            </a:r>
            <a:r>
              <a:rPr lang="en-US" altLang="ko-KR" sz="2000" dirty="0">
                <a:latin typeface="+mj-ea"/>
                <a:ea typeface="+mj-ea"/>
              </a:rPr>
              <a:t>.   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</a:t>
            </a:r>
            <a:r>
              <a:rPr lang="ko-KR" altLang="en-US" sz="2000" dirty="0">
                <a:latin typeface="+mj-ea"/>
                <a:ea typeface="+mj-ea"/>
              </a:rPr>
              <a:t>예</a:t>
            </a:r>
            <a:r>
              <a:rPr lang="en-US" altLang="ko-KR" sz="2000" dirty="0">
                <a:latin typeface="+mj-ea"/>
                <a:ea typeface="+mj-ea"/>
              </a:rPr>
              <a:t>)/WORKSPACE /user/temp_work_space1</a:t>
            </a:r>
          </a:p>
        </p:txBody>
      </p:sp>
    </p:spTree>
    <p:extLst>
      <p:ext uri="{BB962C8B-B14F-4D97-AF65-F5344CB8AC3E}">
        <p14:creationId xmlns:p14="http://schemas.microsoft.com/office/powerpoint/2010/main" val="115962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주요</a:t>
            </a:r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명령어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6275" y="1285691"/>
            <a:ext cx="8667749" cy="4494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14) /STATISTICS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</a:t>
            </a:r>
            <a:r>
              <a:rPr lang="en-US" altLang="ko-KR" sz="2000" dirty="0" err="1">
                <a:latin typeface="+mj-ea"/>
                <a:ea typeface="+mj-ea"/>
              </a:rPr>
              <a:t>DMExpress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 smtClean="0">
                <a:latin typeface="+mj-ea"/>
                <a:ea typeface="+mj-ea"/>
              </a:rPr>
              <a:t>실행 결과에 </a:t>
            </a:r>
            <a:r>
              <a:rPr lang="ko-KR" altLang="en-US" sz="2000" dirty="0">
                <a:latin typeface="+mj-ea"/>
                <a:ea typeface="+mj-ea"/>
              </a:rPr>
              <a:t>대한 통계 요청 </a:t>
            </a:r>
            <a:endParaRPr lang="en-US" altLang="ko-KR" sz="2000" dirty="0" smtClean="0">
              <a:latin typeface="+mj-ea"/>
              <a:ea typeface="+mj-ea"/>
            </a:endParaRPr>
          </a:p>
          <a:p>
            <a:pPr algn="l">
              <a:lnSpc>
                <a:spcPct val="130000"/>
              </a:lnSpc>
            </a:pPr>
            <a:endParaRPr lang="en-US" altLang="ko-KR" sz="2000" dirty="0">
              <a:latin typeface="+mj-ea"/>
              <a:ea typeface="+mj-ea"/>
            </a:endParaRPr>
          </a:p>
          <a:p>
            <a:pPr algn="l">
              <a:lnSpc>
                <a:spcPct val="130000"/>
              </a:lnSpc>
            </a:pPr>
            <a:endParaRPr lang="en-US" altLang="ko-KR" sz="2000" dirty="0" smtClean="0">
              <a:latin typeface="+mj-ea"/>
              <a:ea typeface="+mj-ea"/>
            </a:endParaRPr>
          </a:p>
          <a:p>
            <a:pPr algn="l">
              <a:lnSpc>
                <a:spcPct val="130000"/>
              </a:lnSpc>
            </a:pPr>
            <a:endParaRPr lang="en-US" altLang="ko-KR" sz="2000" dirty="0">
              <a:latin typeface="+mj-ea"/>
              <a:ea typeface="+mj-ea"/>
            </a:endParaRPr>
          </a:p>
          <a:p>
            <a:pPr algn="l">
              <a:lnSpc>
                <a:spcPct val="130000"/>
              </a:lnSpc>
            </a:pPr>
            <a:endParaRPr lang="en-US" altLang="ko-KR" sz="2000" dirty="0" smtClean="0">
              <a:latin typeface="+mj-ea"/>
              <a:ea typeface="+mj-ea"/>
            </a:endParaRPr>
          </a:p>
          <a:p>
            <a:pPr algn="l">
              <a:lnSpc>
                <a:spcPct val="130000"/>
              </a:lnSpc>
            </a:pPr>
            <a:endParaRPr lang="en-US" altLang="ko-KR" sz="2000" dirty="0">
              <a:latin typeface="+mj-ea"/>
              <a:ea typeface="+mj-ea"/>
            </a:endParaRPr>
          </a:p>
          <a:p>
            <a:pPr algn="l">
              <a:lnSpc>
                <a:spcPct val="130000"/>
              </a:lnSpc>
            </a:pPr>
            <a:endParaRPr lang="en-US" altLang="ko-KR" sz="2000" dirty="0" smtClean="0">
              <a:latin typeface="+mj-ea"/>
              <a:ea typeface="+mj-ea"/>
            </a:endParaRPr>
          </a:p>
          <a:p>
            <a:pPr algn="l">
              <a:lnSpc>
                <a:spcPct val="130000"/>
              </a:lnSpc>
            </a:pPr>
            <a:endParaRPr lang="en-US" altLang="ko-KR" sz="2000" dirty="0" smtClean="0">
              <a:latin typeface="+mj-ea"/>
              <a:ea typeface="+mj-ea"/>
            </a:endParaRP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15) /END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</a:t>
            </a:r>
            <a:r>
              <a:rPr lang="en-US" altLang="ko-KR" sz="2000" dirty="0" err="1">
                <a:latin typeface="+mj-ea"/>
                <a:ea typeface="+mj-ea"/>
              </a:rPr>
              <a:t>DMExpress</a:t>
            </a:r>
            <a:r>
              <a:rPr lang="en-US" altLang="ko-KR" sz="2000" dirty="0">
                <a:latin typeface="+mj-ea"/>
                <a:ea typeface="+mj-ea"/>
              </a:rPr>
              <a:t> Application</a:t>
            </a:r>
            <a:r>
              <a:rPr lang="ko-KR" altLang="en-US" sz="2000" dirty="0">
                <a:latin typeface="+mj-ea"/>
                <a:ea typeface="+mj-ea"/>
              </a:rPr>
              <a:t>의 끝을 정의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227" y="2277401"/>
            <a:ext cx="7469330" cy="217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20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주요</a:t>
            </a:r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명령어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6275" y="1285691"/>
            <a:ext cx="8667749" cy="324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16) /COPY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</a:t>
            </a:r>
            <a:r>
              <a:rPr lang="ko-KR" altLang="en-US" sz="2000" dirty="0">
                <a:latin typeface="+mj-ea"/>
                <a:ea typeface="+mj-ea"/>
              </a:rPr>
              <a:t>레코드 </a:t>
            </a:r>
            <a:r>
              <a:rPr lang="en-US" altLang="ko-KR" sz="2000" dirty="0">
                <a:latin typeface="+mj-ea"/>
                <a:ea typeface="+mj-ea"/>
              </a:rPr>
              <a:t>sort</a:t>
            </a:r>
            <a:r>
              <a:rPr lang="ko-KR" altLang="en-US" sz="2000" dirty="0">
                <a:latin typeface="+mj-ea"/>
                <a:ea typeface="+mj-ea"/>
              </a:rPr>
              <a:t>는 하지 않고 레코드 선택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레이아웃</a:t>
            </a:r>
          </a:p>
          <a:p>
            <a:pPr algn="l">
              <a:lnSpc>
                <a:spcPct val="130000"/>
              </a:lnSpc>
            </a:pPr>
            <a:r>
              <a:rPr lang="ko-KR" altLang="en-US" sz="2000" dirty="0">
                <a:latin typeface="+mj-ea"/>
                <a:ea typeface="+mj-ea"/>
              </a:rPr>
              <a:t>    변경과 같은 기능과 함께 사용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</a:t>
            </a:r>
            <a:r>
              <a:rPr lang="ko-KR" altLang="en-US" sz="2000" dirty="0">
                <a:latin typeface="+mj-ea"/>
                <a:ea typeface="+mj-ea"/>
              </a:rPr>
              <a:t>예</a:t>
            </a:r>
            <a:r>
              <a:rPr lang="en-US" altLang="ko-KR" sz="2000" dirty="0">
                <a:latin typeface="+mj-ea"/>
                <a:ea typeface="+mj-ea"/>
              </a:rPr>
              <a:t>) /COPY</a:t>
            </a:r>
          </a:p>
          <a:p>
            <a:pPr algn="l">
              <a:lnSpc>
                <a:spcPct val="130000"/>
              </a:lnSpc>
            </a:pPr>
            <a:endParaRPr lang="en-US" altLang="ko-KR" sz="2000" dirty="0">
              <a:latin typeface="+mj-ea"/>
              <a:ea typeface="+mj-ea"/>
            </a:endParaRP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17) /MERGE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sort</a:t>
            </a:r>
            <a:r>
              <a:rPr lang="ko-KR" altLang="en-US" sz="2000" dirty="0">
                <a:latin typeface="+mj-ea"/>
                <a:ea typeface="+mj-ea"/>
              </a:rPr>
              <a:t>가 되어 있는 파일들을 </a:t>
            </a:r>
            <a:r>
              <a:rPr lang="en-US" altLang="ko-KR" sz="2000" dirty="0">
                <a:latin typeface="+mj-ea"/>
                <a:ea typeface="+mj-ea"/>
              </a:rPr>
              <a:t>merge </a:t>
            </a:r>
            <a:r>
              <a:rPr lang="ko-KR" altLang="en-US" sz="2000" dirty="0">
                <a:latin typeface="+mj-ea"/>
                <a:ea typeface="+mj-ea"/>
              </a:rPr>
              <a:t>할 때 사용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</a:t>
            </a:r>
            <a:r>
              <a:rPr lang="ko-KR" altLang="en-US" sz="2000" dirty="0">
                <a:latin typeface="+mj-ea"/>
                <a:ea typeface="+mj-ea"/>
              </a:rPr>
              <a:t>예</a:t>
            </a:r>
            <a:r>
              <a:rPr lang="en-US" altLang="ko-KR" sz="2000" dirty="0">
                <a:latin typeface="+mj-ea"/>
                <a:ea typeface="+mj-ea"/>
              </a:rPr>
              <a:t>) /MERGE </a:t>
            </a:r>
          </a:p>
        </p:txBody>
      </p:sp>
    </p:spTree>
    <p:extLst>
      <p:ext uri="{BB962C8B-B14F-4D97-AF65-F5344CB8AC3E}">
        <p14:creationId xmlns:p14="http://schemas.microsoft.com/office/powerpoint/2010/main" val="171618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/>
              <a:t>COPY, KEY, MERGE </a:t>
            </a:r>
            <a:r>
              <a:rPr lang="ko-KR" altLang="en-US" sz="2000" dirty="0"/>
              <a:t>이용한 파일 병합 </a:t>
            </a:r>
            <a:r>
              <a:rPr lang="en-US" altLang="ko-KR" sz="2000" dirty="0"/>
              <a:t>(</a:t>
            </a:r>
            <a:r>
              <a:rPr lang="ko-KR" altLang="en-US" sz="2000" dirty="0"/>
              <a:t>설명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240323" y="1361329"/>
          <a:ext cx="9464634" cy="4525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1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4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2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15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1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Syncsort</a:t>
                      </a:r>
                      <a:br>
                        <a:rPr lang="en-US" altLang="ko-KR" sz="1600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명령어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기능 설명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Temp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디렉토리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사용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Output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File </a:t>
                      </a:r>
                    </a:p>
                    <a:p>
                      <a:pPr algn="ctr"/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상태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/COPY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단순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Copy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작업으로 두 개 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이상의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input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파일을 병합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X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60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( Input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file -&gt; Output file 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Append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상태로 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결과 출력 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(Sort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안 됨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Sort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작업 없이 바로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600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결과 출력 됨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5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/KEY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두 개 이상의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input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파일을 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읽어서 사용자가 지정한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Sort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key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 필드를 기준으로 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Sort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하면서 파일 병합 진행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O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60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( Input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file      Output file )</a:t>
                      </a:r>
                      <a:br>
                        <a:rPr lang="en-US" altLang="ko-KR" sz="16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┕&gt; Temp file ┛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Sort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된 상태로 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결과 출력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5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/MERGE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이미 사용자가 지정한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Sort key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필드를 기준으로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Sort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 된 두 개 이상의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input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파일을 병합하는 기능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X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60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( Input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file -&gt; Output file 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Sort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된 상태로 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결과 출력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중복된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Sort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작업을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600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피할 수 있음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16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/>
              <a:t>COPY, KEY, MERGE </a:t>
            </a:r>
            <a:r>
              <a:rPr lang="ko-KR" altLang="en-US" sz="2000" dirty="0"/>
              <a:t>이용한 파일 병합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예시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69984" y="1269002"/>
          <a:ext cx="9595339" cy="5049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5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4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98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369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21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Syncsort</a:t>
                      </a:r>
                      <a:br>
                        <a:rPr lang="en-US" altLang="ko-KR" sz="1400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명령어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Input_File_1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Input_File_2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Output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_File</a:t>
                      </a:r>
                    </a:p>
                    <a:p>
                      <a:pPr algn="ctr"/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결과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Syncsort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Script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5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/COPY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001AA</a:t>
                      </a: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002AA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001BB</a:t>
                      </a: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B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002BB</a:t>
                      </a: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E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003BB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001AA</a:t>
                      </a:r>
                    </a:p>
                    <a:p>
                      <a:pPr algn="ctr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002AA</a:t>
                      </a:r>
                    </a:p>
                    <a:p>
                      <a:pPr algn="ctr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001BB</a:t>
                      </a:r>
                    </a:p>
                    <a:p>
                      <a:pPr algn="ctr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B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002BB</a:t>
                      </a:r>
                    </a:p>
                    <a:p>
                      <a:pPr algn="ctr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E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003BB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 /INFILE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Input_File_1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 /INFILE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Input_File_2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     …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  /COPY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     …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  /OUTFILE Output_File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/INFILE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에 기술한 순서대로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Append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됩니다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5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/KEY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001AA</a:t>
                      </a: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002AA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001BB</a:t>
                      </a: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B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002BB</a:t>
                      </a: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E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003BB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001AA</a:t>
                      </a:r>
                    </a:p>
                    <a:p>
                      <a:pPr algn="ctr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B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002BB</a:t>
                      </a:r>
                    </a:p>
                    <a:p>
                      <a:pPr algn="ctr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002AA</a:t>
                      </a:r>
                    </a:p>
                    <a:p>
                      <a:pPr algn="ctr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001BB</a:t>
                      </a:r>
                    </a:p>
                    <a:p>
                      <a:pPr algn="ctr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E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003BB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 /INFILE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Input_File_1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 /INFILE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Input_File_2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     …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  /KEY </a:t>
                      </a:r>
                      <a:r>
                        <a:rPr lang="en-US" altLang="ko-KR" sz="1400" i="1" baseline="0" dirty="0" smtClean="0">
                          <a:latin typeface="+mn-ea"/>
                          <a:ea typeface="+mn-ea"/>
                        </a:rPr>
                        <a:t>sort_key_field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     …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  /OUTFILE Output_File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/WORKSPACE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명령을 꼭 사용해야 합니다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/WORKSPACE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는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Sort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Temp 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디렉토리 지정하는 명령 입니다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5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/MERGE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001AA</a:t>
                      </a: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002AA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B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002BB</a:t>
                      </a:r>
                      <a:endParaRPr lang="en-US" altLang="ko-KR" sz="140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001BB</a:t>
                      </a: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E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003BB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001AA</a:t>
                      </a:r>
                    </a:p>
                    <a:p>
                      <a:pPr algn="ctr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B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002BB</a:t>
                      </a:r>
                    </a:p>
                    <a:p>
                      <a:pPr algn="ctr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002AA</a:t>
                      </a:r>
                    </a:p>
                    <a:p>
                      <a:pPr algn="ctr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001BB</a:t>
                      </a:r>
                    </a:p>
                    <a:p>
                      <a:pPr algn="ctr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E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003BB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 /INFILE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Input_File_1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 /INFILE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Input_File_2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     …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  /KEY </a:t>
                      </a:r>
                      <a:r>
                        <a:rPr lang="en-US" altLang="ko-KR" sz="1400" i="1" baseline="0" dirty="0" smtClean="0">
                          <a:latin typeface="+mn-ea"/>
                          <a:ea typeface="+mn-ea"/>
                        </a:rPr>
                        <a:t>sort_key_field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0" baseline="0" dirty="0" smtClean="0">
                          <a:latin typeface="+mn-ea"/>
                          <a:ea typeface="+mn-ea"/>
                        </a:rPr>
                        <a:t>   /MERGE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     …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  /OUTFILE Output_File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Input File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이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Sort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가 되어 있어야 합니다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343463" y="1012211"/>
            <a:ext cx="2468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(Key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필드는 빨간색 글자로 가정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56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주요</a:t>
            </a:r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명령어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6275" y="1285691"/>
            <a:ext cx="8667749" cy="279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18) /JOIN</a:t>
            </a: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/Join </a:t>
            </a:r>
            <a:r>
              <a:rPr lang="ko-KR" altLang="en-US" sz="2000" dirty="0">
                <a:latin typeface="+mj-ea"/>
                <a:ea typeface="+mj-ea"/>
              </a:rPr>
              <a:t>옵션은 매치가 되지 않는 레코드 처리 시 </a:t>
            </a:r>
            <a:r>
              <a:rPr lang="ko-KR" altLang="en-US" sz="2000" dirty="0" smtClean="0">
                <a:latin typeface="+mj-ea"/>
                <a:ea typeface="+mj-ea"/>
              </a:rPr>
              <a:t>사용하며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en-US" altLang="ko-KR" sz="2000" dirty="0" smtClean="0">
                <a:latin typeface="+mj-ea"/>
                <a:ea typeface="+mj-ea"/>
              </a:rPr>
              <a:t/>
            </a:r>
            <a:br>
              <a:rPr lang="en-US" altLang="ko-KR" sz="2000" dirty="0" smtClean="0">
                <a:latin typeface="+mj-ea"/>
                <a:ea typeface="+mj-ea"/>
              </a:rPr>
            </a:br>
            <a:r>
              <a:rPr lang="en-US" altLang="ko-KR" sz="2000" dirty="0" smtClean="0">
                <a:latin typeface="+mj-ea"/>
                <a:ea typeface="+mj-ea"/>
              </a:rPr>
              <a:t>    </a:t>
            </a:r>
            <a:r>
              <a:rPr lang="ko-KR" altLang="en-US" sz="2000" dirty="0" smtClean="0">
                <a:latin typeface="+mj-ea"/>
                <a:ea typeface="+mj-ea"/>
              </a:rPr>
              <a:t>이 </a:t>
            </a:r>
            <a:r>
              <a:rPr lang="ko-KR" altLang="en-US" sz="2000" dirty="0">
                <a:latin typeface="+mj-ea"/>
                <a:ea typeface="+mj-ea"/>
              </a:rPr>
              <a:t>옵션을 사용하면 매치가 되지 않는 </a:t>
            </a:r>
            <a:r>
              <a:rPr lang="ko-KR" altLang="en-US" sz="2000" dirty="0" smtClean="0">
                <a:latin typeface="+mj-ea"/>
                <a:ea typeface="+mj-ea"/>
              </a:rPr>
              <a:t>레코드를 </a:t>
            </a:r>
            <a:r>
              <a:rPr lang="ko-KR" altLang="en-US" sz="2000" dirty="0">
                <a:latin typeface="+mj-ea"/>
                <a:ea typeface="+mj-ea"/>
              </a:rPr>
              <a:t>매치 되는 레코드와 </a:t>
            </a:r>
            <a:r>
              <a:rPr lang="en-US" altLang="ko-KR" sz="2000" dirty="0" smtClean="0">
                <a:latin typeface="+mj-ea"/>
                <a:ea typeface="+mj-ea"/>
              </a:rPr>
              <a:t/>
            </a:r>
            <a:br>
              <a:rPr lang="en-US" altLang="ko-KR" sz="2000" dirty="0" smtClean="0">
                <a:latin typeface="+mj-ea"/>
                <a:ea typeface="+mj-ea"/>
              </a:rPr>
            </a:br>
            <a:r>
              <a:rPr lang="en-US" altLang="ko-KR" sz="2000" dirty="0" smtClean="0">
                <a:latin typeface="+mj-ea"/>
                <a:ea typeface="+mj-ea"/>
              </a:rPr>
              <a:t>    </a:t>
            </a:r>
            <a:r>
              <a:rPr lang="ko-KR" altLang="en-US" sz="2000" dirty="0" smtClean="0">
                <a:latin typeface="+mj-ea"/>
                <a:ea typeface="+mj-ea"/>
              </a:rPr>
              <a:t>함께 </a:t>
            </a:r>
            <a:r>
              <a:rPr lang="ko-KR" altLang="en-US" sz="2000" dirty="0">
                <a:latin typeface="+mj-ea"/>
                <a:ea typeface="+mj-ea"/>
              </a:rPr>
              <a:t>처리 할 수 있다</a:t>
            </a:r>
            <a:r>
              <a:rPr lang="en-US" altLang="ko-KR" sz="2000" dirty="0" smtClean="0">
                <a:latin typeface="+mj-ea"/>
                <a:ea typeface="+mj-ea"/>
              </a:rPr>
              <a:t>.</a:t>
            </a:r>
            <a:br>
              <a:rPr lang="en-US" altLang="ko-KR" sz="2000" dirty="0" smtClean="0">
                <a:latin typeface="+mj-ea"/>
                <a:ea typeface="+mj-ea"/>
              </a:rPr>
            </a:br>
            <a:endParaRPr lang="en-US" altLang="ko-KR" sz="700" dirty="0">
              <a:latin typeface="+mj-ea"/>
              <a:ea typeface="+mj-ea"/>
            </a:endParaRPr>
          </a:p>
          <a:p>
            <a:pPr algn="l">
              <a:lnSpc>
                <a:spcPct val="130000"/>
              </a:lnSpc>
            </a:pPr>
            <a:r>
              <a:rPr lang="en-US" altLang="ko-KR" sz="2000" dirty="0">
                <a:latin typeface="+mj-ea"/>
                <a:ea typeface="+mj-ea"/>
              </a:rPr>
              <a:t>    </a:t>
            </a:r>
            <a:r>
              <a:rPr lang="en-US" altLang="ko-KR" sz="2000" dirty="0" smtClean="0">
                <a:latin typeface="+mj-ea"/>
                <a:ea typeface="+mj-ea"/>
              </a:rPr>
              <a:t>/</a:t>
            </a:r>
            <a:r>
              <a:rPr lang="en-US" altLang="ko-KR" sz="2000" dirty="0">
                <a:latin typeface="+mj-ea"/>
                <a:ea typeface="+mj-ea"/>
              </a:rPr>
              <a:t>JOIN </a:t>
            </a:r>
            <a:r>
              <a:rPr lang="en-US" altLang="ko-KR" sz="2000" dirty="0" err="1">
                <a:latin typeface="+mj-ea"/>
                <a:ea typeface="+mj-ea"/>
              </a:rPr>
              <a:t>unpaird</a:t>
            </a:r>
            <a:r>
              <a:rPr lang="en-US" altLang="ko-KR" sz="2000" dirty="0">
                <a:latin typeface="+mj-ea"/>
                <a:ea typeface="+mj-ea"/>
              </a:rPr>
              <a:t> [</a:t>
            </a:r>
            <a:r>
              <a:rPr lang="en-US" altLang="ko-KR" sz="2000" dirty="0" err="1">
                <a:latin typeface="+mj-ea"/>
                <a:ea typeface="+mj-ea"/>
              </a:rPr>
              <a:t>leftside</a:t>
            </a:r>
            <a:r>
              <a:rPr lang="en-US" altLang="ko-KR" sz="2000" dirty="0">
                <a:latin typeface="+mj-ea"/>
                <a:ea typeface="+mj-ea"/>
              </a:rPr>
              <a:t>][</a:t>
            </a:r>
            <a:r>
              <a:rPr lang="en-US" altLang="ko-KR" sz="2000" dirty="0" err="1">
                <a:latin typeface="+mj-ea"/>
                <a:ea typeface="+mj-ea"/>
              </a:rPr>
              <a:t>rightside</a:t>
            </a:r>
            <a:r>
              <a:rPr lang="en-US" altLang="ko-KR" sz="2000" dirty="0">
                <a:latin typeface="+mj-ea"/>
                <a:ea typeface="+mj-ea"/>
              </a:rPr>
              <a:t>][only]</a:t>
            </a:r>
          </a:p>
          <a:p>
            <a:pPr algn="l">
              <a:lnSpc>
                <a:spcPct val="130000"/>
              </a:lnSpc>
            </a:pPr>
            <a:endParaRPr lang="en-US" altLang="ko-KR" sz="800" dirty="0">
              <a:latin typeface="+mj-ea"/>
            </a:endParaRPr>
          </a:p>
          <a:p>
            <a:pPr algn="l">
              <a:lnSpc>
                <a:spcPct val="130000"/>
              </a:lnSpc>
            </a:pPr>
            <a:r>
              <a:rPr lang="en-US" altLang="ko-KR" sz="2000" dirty="0" smtClean="0">
                <a:latin typeface="+mj-ea"/>
                <a:ea typeface="+mj-ea"/>
              </a:rPr>
              <a:t>    </a:t>
            </a:r>
            <a:r>
              <a:rPr lang="ko-KR" altLang="en-US" sz="2000" dirty="0">
                <a:latin typeface="+mj-ea"/>
                <a:ea typeface="+mj-ea"/>
              </a:rPr>
              <a:t>예</a:t>
            </a:r>
            <a:r>
              <a:rPr lang="en-US" altLang="ko-KR" sz="2000" dirty="0">
                <a:latin typeface="+mj-ea"/>
                <a:ea typeface="+mj-ea"/>
              </a:rPr>
              <a:t>) /JOIN unpaired </a:t>
            </a:r>
            <a:r>
              <a:rPr lang="en-US" altLang="ko-KR" sz="2000" dirty="0" err="1">
                <a:latin typeface="+mj-ea"/>
                <a:ea typeface="+mj-ea"/>
              </a:rPr>
              <a:t>leftside</a:t>
            </a:r>
            <a:r>
              <a:rPr lang="en-US" altLang="ko-KR" sz="2000" dirty="0">
                <a:latin typeface="+mj-ea"/>
                <a:ea typeface="+mj-ea"/>
              </a:rPr>
              <a:t> only</a:t>
            </a:r>
          </a:p>
        </p:txBody>
      </p:sp>
      <p:grpSp>
        <p:nvGrpSpPr>
          <p:cNvPr id="4" name="그룹 27"/>
          <p:cNvGrpSpPr>
            <a:grpSpLocks/>
          </p:cNvGrpSpPr>
          <p:nvPr/>
        </p:nvGrpSpPr>
        <p:grpSpPr bwMode="auto">
          <a:xfrm>
            <a:off x="1571625" y="4079406"/>
            <a:ext cx="7162800" cy="2286000"/>
            <a:chOff x="1123950" y="3929063"/>
            <a:chExt cx="7162800" cy="2286000"/>
          </a:xfrm>
        </p:grpSpPr>
        <p:sp useBgFill="1"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504950" y="4562476"/>
              <a:ext cx="320675" cy="925513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/>
              <a:r>
                <a:rPr lang="ko-KR" altLang="en-US" sz="1800"/>
                <a:t>1</a:t>
              </a:r>
            </a:p>
            <a:p>
              <a:pPr algn="l"/>
              <a:r>
                <a:rPr lang="ko-KR" altLang="en-US" sz="1800"/>
                <a:t>2</a:t>
              </a:r>
            </a:p>
            <a:p>
              <a:pPr algn="l"/>
              <a:r>
                <a:rPr lang="ko-KR" altLang="en-US" sz="1800"/>
                <a:t>3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022475" y="4562476"/>
              <a:ext cx="320675" cy="9255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/>
              <a:r>
                <a:rPr lang="ko-KR" altLang="en-US" sz="1800"/>
                <a:t>2</a:t>
              </a:r>
            </a:p>
            <a:p>
              <a:pPr algn="l"/>
              <a:r>
                <a:rPr lang="ko-KR" altLang="en-US" sz="1800"/>
                <a:t>3</a:t>
              </a:r>
            </a:p>
            <a:p>
              <a:pPr algn="l"/>
              <a:r>
                <a:rPr lang="ko-KR" altLang="en-US" sz="1800"/>
                <a:t>4</a:t>
              </a: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495550" y="4649788"/>
              <a:ext cx="1752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495550" y="5030788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 useBgFill="1"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4324350" y="4059238"/>
              <a:ext cx="320675" cy="120015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/>
              <a:r>
                <a:rPr lang="ko-KR" altLang="en-US" sz="1800"/>
                <a:t>1</a:t>
              </a:r>
            </a:p>
            <a:p>
              <a:pPr algn="l"/>
              <a:r>
                <a:rPr lang="ko-KR" altLang="en-US" sz="1800"/>
                <a:t>2</a:t>
              </a:r>
            </a:p>
            <a:p>
              <a:pPr algn="l"/>
              <a:r>
                <a:rPr lang="ko-KR" altLang="en-US" sz="1800"/>
                <a:t>3</a:t>
              </a:r>
            </a:p>
            <a:p>
              <a:pPr algn="l"/>
              <a:r>
                <a:rPr lang="ko-KR" altLang="en-US" sz="1800"/>
                <a:t>4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2724150" y="4344988"/>
              <a:ext cx="1185863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r>
                <a:rPr lang="en-US" altLang="ko-KR" sz="1200"/>
                <a:t>Join unpaired</a:t>
              </a:r>
            </a:p>
          </p:txBody>
        </p:sp>
        <p:sp useBgFill="1"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5451475" y="4333876"/>
              <a:ext cx="320675" cy="925513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/>
              <a:r>
                <a:rPr lang="ko-KR" altLang="en-US" sz="1800"/>
                <a:t>1</a:t>
              </a:r>
            </a:p>
            <a:p>
              <a:pPr algn="l"/>
              <a:r>
                <a:rPr lang="ko-KR" altLang="en-US" sz="1800"/>
                <a:t>2</a:t>
              </a:r>
            </a:p>
            <a:p>
              <a:pPr algn="l"/>
              <a:r>
                <a:rPr lang="ko-KR" altLang="en-US" sz="1800"/>
                <a:t>3</a:t>
              </a:r>
            </a:p>
          </p:txBody>
        </p:sp>
        <p:sp useBgFill="1"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6534150" y="4344988"/>
              <a:ext cx="320675" cy="925513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/>
              <a:r>
                <a:rPr lang="ko-KR" altLang="en-US" sz="1800"/>
                <a:t>2</a:t>
              </a:r>
            </a:p>
            <a:p>
              <a:pPr algn="l"/>
              <a:r>
                <a:rPr lang="ko-KR" altLang="en-US" sz="1800"/>
                <a:t>3</a:t>
              </a:r>
            </a:p>
            <a:p>
              <a:pPr algn="l"/>
              <a:r>
                <a:rPr lang="ko-KR" altLang="en-US" sz="1800"/>
                <a:t>4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2724150" y="4802188"/>
              <a:ext cx="1185863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r>
                <a:rPr lang="en-US" altLang="ko-KR" sz="1200"/>
                <a:t>Join unpaired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238750" y="5259388"/>
              <a:ext cx="717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r>
                <a:rPr lang="en-US" altLang="ko-KR" sz="1200"/>
                <a:t>leftside</a:t>
              </a: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6305550" y="5259388"/>
              <a:ext cx="8286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r>
                <a:rPr lang="en-US" altLang="ko-KR" sz="1200"/>
                <a:t>rightside</a:t>
              </a:r>
            </a:p>
          </p:txBody>
        </p:sp>
        <p:sp useBgFill="1"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7524750" y="5487988"/>
              <a:ext cx="320675" cy="650875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/>
              <a:r>
                <a:rPr lang="ko-KR" altLang="en-US" sz="1800"/>
                <a:t>1</a:t>
              </a:r>
            </a:p>
            <a:p>
              <a:pPr algn="l"/>
              <a:r>
                <a:rPr lang="ko-KR" altLang="en-US" sz="1800"/>
                <a:t>4</a:t>
              </a: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2952750" y="5945188"/>
              <a:ext cx="449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V="1">
              <a:off x="2952750" y="5335588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 flipH="1">
              <a:off x="2495550" y="5335588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3575050" y="5670551"/>
              <a:ext cx="16287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r>
                <a:rPr lang="en-US" altLang="ko-KR" sz="1200"/>
                <a:t>Join  unpaired  only</a:t>
              </a: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1123950" y="3929063"/>
              <a:ext cx="7162800" cy="228600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389063" y="4106863"/>
              <a:ext cx="463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r>
                <a:rPr lang="en-US" altLang="ko-KR" sz="1200"/>
                <a:t>Left</a:t>
              </a:r>
              <a:br>
                <a:rPr lang="en-US" altLang="ko-KR" sz="1200"/>
              </a:br>
              <a:r>
                <a:rPr lang="en-US" altLang="ko-KR" sz="1200"/>
                <a:t>File</a:t>
              </a:r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1892300" y="4102101"/>
              <a:ext cx="5746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r>
                <a:rPr lang="en-US" altLang="ko-KR" sz="1200"/>
                <a:t>Right</a:t>
              </a:r>
              <a:br>
                <a:rPr lang="en-US" altLang="ko-KR" sz="1200"/>
              </a:br>
              <a:r>
                <a:rPr lang="en-US" altLang="ko-KR" sz="1200"/>
                <a:t>File</a:t>
              </a:r>
            </a:p>
          </p:txBody>
        </p:sp>
      </p:grpSp>
      <p:sp>
        <p:nvSpPr>
          <p:cNvPr id="25" name="Oval 16"/>
          <p:cNvSpPr>
            <a:spLocks noChangeArrowheads="1"/>
          </p:cNvSpPr>
          <p:nvPr/>
        </p:nvSpPr>
        <p:spPr bwMode="auto">
          <a:xfrm>
            <a:off x="5849938" y="4447706"/>
            <a:ext cx="381000" cy="381000"/>
          </a:xfrm>
          <a:prstGeom prst="ellipse">
            <a:avLst/>
          </a:prstGeom>
          <a:noFill/>
          <a:ln w="317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endParaRPr lang="ko-KR" altLang="en-US"/>
          </a:p>
        </p:txBody>
      </p:sp>
      <p:sp>
        <p:nvSpPr>
          <p:cNvPr id="26" name="Oval 17"/>
          <p:cNvSpPr>
            <a:spLocks noChangeArrowheads="1"/>
          </p:cNvSpPr>
          <p:nvPr/>
        </p:nvSpPr>
        <p:spPr bwMode="auto">
          <a:xfrm>
            <a:off x="6964363" y="5057306"/>
            <a:ext cx="381000" cy="381000"/>
          </a:xfrm>
          <a:prstGeom prst="ellipse">
            <a:avLst/>
          </a:prstGeom>
          <a:noFill/>
          <a:ln w="317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endParaRPr lang="ko-KR" altLang="en-US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162675" y="4442943"/>
            <a:ext cx="628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2400">
                <a:solidFill>
                  <a:schemeClr val="accent1"/>
                </a:solidFill>
              </a:rPr>
              <a:t>nly</a:t>
            </a:r>
            <a:endParaRPr lang="ko-KR" altLang="en-US" sz="2400">
              <a:solidFill>
                <a:schemeClr val="accent1"/>
              </a:solidFill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7296150" y="5038256"/>
            <a:ext cx="628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2400">
                <a:solidFill>
                  <a:schemeClr val="accent1"/>
                </a:solidFill>
              </a:rPr>
              <a:t>nly</a:t>
            </a:r>
            <a:endParaRPr lang="ko-KR" altLang="en-US"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05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25" grpId="0" animBg="1"/>
      <p:bldP spid="26" grpId="0" animBg="1"/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AutoShape 12" descr="Wide upward diagonal"/>
          <p:cNvSpPr>
            <a:spLocks noChangeArrowheads="1"/>
          </p:cNvSpPr>
          <p:nvPr/>
        </p:nvSpPr>
        <p:spPr bwMode="auto">
          <a:xfrm>
            <a:off x="506617" y="1241610"/>
            <a:ext cx="4629375" cy="13208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0" anchor="ctr"/>
          <a:lstStyle/>
          <a:p>
            <a:pPr marL="114300" indent="-114300" eaLnBrk="0" hangingPunct="0">
              <a:buClr>
                <a:srgbClr val="006CB7"/>
              </a:buClr>
              <a:buSzPct val="120000"/>
              <a:defRPr/>
            </a:pPr>
            <a:r>
              <a:rPr lang="en-US" sz="1800" b="1" dirty="0">
                <a:solidFill>
                  <a:srgbClr val="006BB7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Multinational Software Company</a:t>
            </a:r>
          </a:p>
          <a:p>
            <a:pPr marL="114300" indent="-114300" eaLnBrk="0" hangingPunct="0">
              <a:buClr>
                <a:srgbClr val="006CB7"/>
              </a:buClr>
              <a:buSzPct val="120000"/>
              <a:defRPr/>
            </a:pPr>
            <a:endParaRPr lang="en-US" sz="500" b="1" dirty="0">
              <a:solidFill>
                <a:srgbClr val="006BB7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  <a:p>
            <a:pPr marL="171450" indent="-171450" eaLnBrk="0" hangingPunct="0">
              <a:buClr>
                <a:srgbClr val="006CB7"/>
              </a:buClr>
              <a:buSzPct val="100000"/>
              <a:buFontTx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1968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년 설립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북미</a:t>
            </a:r>
            <a:r>
              <a:rPr lang="en-US" altLang="ko-KR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유럽 및 아시아 </a:t>
            </a:r>
            <a:r>
              <a:rPr lang="en-US" altLang="ko-KR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지역에서 영업</a:t>
            </a:r>
            <a:endParaRPr lang="en-US" sz="1600" dirty="0">
              <a:solidFill>
                <a:srgbClr val="000000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  <a:p>
            <a:pPr marL="171450" indent="-171450" defTabSz="403225" eaLnBrk="0" hangingPunct="0">
              <a:buClr>
                <a:srgbClr val="006CB7"/>
              </a:buClr>
              <a:buSzPct val="100000"/>
              <a:buFontTx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en-US" sz="1600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50</a:t>
            </a:r>
            <a:r>
              <a:rPr lang="ko-KR" altLang="en-US" sz="1400" b="1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년 </a:t>
            </a:r>
            <a:r>
              <a:rPr lang="ko-KR" altLang="en-US" sz="1400" b="1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이상 성능 혁신</a:t>
            </a:r>
            <a:endParaRPr lang="en-US" sz="1600" u="sng" dirty="0">
              <a:solidFill>
                <a:srgbClr val="FF0000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  <a:p>
            <a:pPr marL="171450" indent="-171450" eaLnBrk="0" hangingPunct="0">
              <a:buClr>
                <a:srgbClr val="006CB7"/>
              </a:buClr>
              <a:buSzPct val="100000"/>
              <a:buFontTx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25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개 이상의 특허 출원 및 발급</a:t>
            </a:r>
            <a:endParaRPr lang="en-US" sz="1600" dirty="0">
              <a:solidFill>
                <a:srgbClr val="000000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  <a:p>
            <a:pPr marL="171450" indent="-171450" eaLnBrk="0" hangingPunct="0">
              <a:buClr>
                <a:srgbClr val="006CB7"/>
              </a:buClr>
              <a:buSzPct val="100000"/>
              <a:buFontTx/>
              <a:buChar char="•"/>
              <a:defRPr/>
            </a:pPr>
            <a:r>
              <a:rPr lang="en-US" altLang="ko-KR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투자자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:</a:t>
            </a:r>
          </a:p>
        </p:txBody>
      </p:sp>
      <p:sp>
        <p:nvSpPr>
          <p:cNvPr id="69" name="AutoShape 12" descr="Wide upward diagonal"/>
          <p:cNvSpPr>
            <a:spLocks noChangeArrowheads="1"/>
          </p:cNvSpPr>
          <p:nvPr/>
        </p:nvSpPr>
        <p:spPr bwMode="auto">
          <a:xfrm>
            <a:off x="506619" y="3056302"/>
            <a:ext cx="5018040" cy="135047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0" anchor="ctr"/>
          <a:lstStyle/>
          <a:p>
            <a:pPr marL="114300" indent="-114300" eaLnBrk="0" hangingPunct="0">
              <a:buSzPct val="120000"/>
              <a:defRPr/>
            </a:pPr>
            <a:r>
              <a:rPr lang="en-US" sz="1800" b="1" dirty="0">
                <a:solidFill>
                  <a:srgbClr val="006BB7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Large Global Customer Base</a:t>
            </a:r>
          </a:p>
          <a:p>
            <a:pPr marL="114300" indent="-114300" eaLnBrk="0" hangingPunct="0">
              <a:buSzPct val="120000"/>
              <a:defRPr/>
            </a:pPr>
            <a:endParaRPr lang="en-US" sz="500" b="1" dirty="0">
              <a:solidFill>
                <a:srgbClr val="006BB7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  <a:p>
            <a:pPr marL="171450" indent="-171450" eaLnBrk="0" hangingPunct="0">
              <a:buClr>
                <a:srgbClr val="006BB7"/>
              </a:buClr>
              <a:buSzPct val="100000"/>
              <a:buFontTx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기업 및 전세계의 정부에 대한 데이터 통합 및 데이터 보호 </a:t>
            </a:r>
            <a:r>
              <a:rPr lang="en-US" altLang="ko-KR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/>
            </a:r>
            <a:br>
              <a:rPr lang="en-US" altLang="ko-KR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</a:br>
            <a:r>
              <a:rPr lang="en-US" altLang="ko-KR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ko-KR" altLang="en-US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솔루션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선두 업체</a:t>
            </a:r>
            <a:endParaRPr lang="en-US" sz="1600" dirty="0">
              <a:solidFill>
                <a:srgbClr val="000000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  <a:p>
            <a:pPr marL="171450" indent="-171450" eaLnBrk="0" hangingPunct="0">
              <a:buClr>
                <a:srgbClr val="006BB7"/>
              </a:buClr>
              <a:buSzPct val="100000"/>
              <a:buFontTx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en-US" sz="1600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68 </a:t>
            </a:r>
            <a:r>
              <a:rPr lang="ko-KR" altLang="en-US" sz="1400" b="1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개국에서 </a:t>
            </a:r>
            <a:r>
              <a:rPr lang="en-US" altLang="ko-KR" sz="1600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15,000 </a:t>
            </a:r>
            <a:r>
              <a:rPr lang="ko-KR" altLang="en-US" sz="1400" b="1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개 이상 </a:t>
            </a:r>
            <a:r>
              <a:rPr lang="ko-KR" altLang="en-US" sz="1400" b="1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제공</a:t>
            </a:r>
            <a:endParaRPr lang="en-US" altLang="ko-KR" sz="1400" b="1" u="sng" dirty="0" smtClean="0">
              <a:solidFill>
                <a:srgbClr val="FF0000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  <a:p>
            <a:pPr marL="171450" indent="-171450" eaLnBrk="0" hangingPunct="0">
              <a:buClr>
                <a:srgbClr val="006BB7"/>
              </a:buClr>
              <a:buSzPct val="100000"/>
              <a:buFontTx/>
              <a:buChar char="•"/>
              <a:defRPr/>
            </a:pPr>
            <a:r>
              <a:rPr lang="en-US" altLang="ko-KR" sz="1600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en-US" altLang="ko-KR" sz="1600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Fortune</a:t>
            </a:r>
            <a:r>
              <a:rPr lang="en-US" altLang="ko-KR" sz="1400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100 </a:t>
            </a:r>
            <a:r>
              <a:rPr lang="ko-KR" altLang="en-US" sz="1400" b="1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기업</a:t>
            </a:r>
            <a:r>
              <a:rPr lang="ko-KR" altLang="en-US" sz="1400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en-US" altLang="ko-KR" sz="1400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95% </a:t>
            </a:r>
            <a:r>
              <a:rPr lang="ko-KR" altLang="en-US" sz="1400" b="1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이상</a:t>
            </a:r>
            <a:r>
              <a:rPr lang="en-US" altLang="ko-KR" sz="1400" b="1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,</a:t>
            </a:r>
            <a:r>
              <a:rPr lang="en-US" altLang="ko-KR" sz="1400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en-US" altLang="ko-KR" sz="1600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Dow Jones</a:t>
            </a:r>
            <a:r>
              <a:rPr lang="en-US" altLang="ko-KR" sz="1400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ko-KR" altLang="en-US" sz="1400" b="1" u="sng" dirty="0" err="1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상장사</a:t>
            </a:r>
            <a:r>
              <a:rPr lang="ko-KR" altLang="en-US" sz="1400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en-US" altLang="ko-KR" sz="1400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80% </a:t>
            </a:r>
            <a:r>
              <a:rPr lang="ko-KR" altLang="en-US" sz="1400" b="1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이상</a:t>
            </a:r>
            <a:endParaRPr lang="en-US" sz="1400" b="1" u="sng" dirty="0">
              <a:solidFill>
                <a:srgbClr val="FF0000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sp>
        <p:nvSpPr>
          <p:cNvPr id="70" name="AutoShape 12" descr="Wide upward diagonal"/>
          <p:cNvSpPr>
            <a:spLocks noChangeArrowheads="1"/>
          </p:cNvSpPr>
          <p:nvPr/>
        </p:nvSpPr>
        <p:spPr bwMode="auto">
          <a:xfrm>
            <a:off x="506622" y="4435945"/>
            <a:ext cx="4432449" cy="189204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0" anchor="ctr"/>
          <a:lstStyle/>
          <a:p>
            <a:pPr marL="114300" indent="-114300" eaLnBrk="0" hangingPunct="0">
              <a:buClr>
                <a:srgbClr val="006CB7"/>
              </a:buClr>
              <a:buSzPct val="120000"/>
              <a:defRPr/>
            </a:pPr>
            <a:r>
              <a:rPr lang="en-US" sz="1800" b="1" dirty="0">
                <a:solidFill>
                  <a:srgbClr val="006BB7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Syncsort Data Integration Offerings</a:t>
            </a:r>
          </a:p>
          <a:p>
            <a:pPr marL="114300" indent="-114300" eaLnBrk="0" hangingPunct="0">
              <a:buClr>
                <a:srgbClr val="006CB7"/>
              </a:buClr>
              <a:buSzPct val="120000"/>
              <a:defRPr/>
            </a:pPr>
            <a:endParaRPr lang="en-US" sz="500" b="1" dirty="0">
              <a:solidFill>
                <a:srgbClr val="006BB7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  <a:p>
            <a:pPr marL="171450" indent="-171450" eaLnBrk="0" hangingPunct="0">
              <a:buClr>
                <a:srgbClr val="006CB7"/>
              </a:buClr>
              <a:buSzPct val="100000"/>
              <a:buFontTx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DMExpress™ family of high-performance, purpose-built Data Integration solutions for integrating, optimizing and migrating Big Data</a:t>
            </a:r>
          </a:p>
          <a:p>
            <a:pPr marL="171450" indent="-171450" eaLnBrk="0" hangingPunct="0">
              <a:buClr>
                <a:srgbClr val="006CB7"/>
              </a:buClr>
              <a:buSzPct val="100000"/>
              <a:buFontTx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MFX™ high-performance sort solutions for </a:t>
            </a:r>
            <a:b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z/OS and SAS mainframe environments</a:t>
            </a:r>
          </a:p>
        </p:txBody>
      </p:sp>
      <p:cxnSp>
        <p:nvCxnSpPr>
          <p:cNvPr id="71" name="Straight Connector 23"/>
          <p:cNvCxnSpPr/>
          <p:nvPr/>
        </p:nvCxnSpPr>
        <p:spPr bwMode="auto">
          <a:xfrm>
            <a:off x="506619" y="1541941"/>
            <a:ext cx="3124200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24"/>
          <p:cNvCxnSpPr/>
          <p:nvPr/>
        </p:nvCxnSpPr>
        <p:spPr bwMode="auto">
          <a:xfrm>
            <a:off x="506619" y="3416484"/>
            <a:ext cx="3124200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26"/>
          <p:cNvCxnSpPr/>
          <p:nvPr/>
        </p:nvCxnSpPr>
        <p:spPr bwMode="auto">
          <a:xfrm>
            <a:off x="506619" y="4907336"/>
            <a:ext cx="3124200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4" name="Content Placeholder 4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5296953"/>
              </p:ext>
            </p:extLst>
          </p:nvPr>
        </p:nvGraphicFramePr>
        <p:xfrm>
          <a:off x="5626055" y="1123664"/>
          <a:ext cx="390976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5" name="Picture 258" descr="EXPERIAN2CLRRGB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99807" y="1657620"/>
            <a:ext cx="864096" cy="330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" name="Picture 65" descr="orange-log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78633" y="4873963"/>
            <a:ext cx="376241" cy="407595"/>
          </a:xfrm>
          <a:prstGeom prst="rect">
            <a:avLst/>
          </a:prstGeom>
        </p:spPr>
      </p:pic>
      <p:pic>
        <p:nvPicPr>
          <p:cNvPr id="77" name="Picture 66" descr="Sprint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27966" y="4937122"/>
            <a:ext cx="658701" cy="293317"/>
          </a:xfrm>
          <a:prstGeom prst="rect">
            <a:avLst/>
          </a:prstGeom>
        </p:spPr>
      </p:pic>
      <p:pic>
        <p:nvPicPr>
          <p:cNvPr id="78" name="Picture 67" descr="default.gif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35003" y="5788968"/>
            <a:ext cx="858742" cy="182880"/>
          </a:xfrm>
          <a:prstGeom prst="rect">
            <a:avLst/>
          </a:prstGeom>
        </p:spPr>
      </p:pic>
      <p:pic>
        <p:nvPicPr>
          <p:cNvPr id="79" name="Picture 68" descr="Comscore_962x167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632532" y="1724639"/>
            <a:ext cx="929705" cy="174843"/>
          </a:xfrm>
          <a:prstGeom prst="rect">
            <a:avLst/>
          </a:prstGeom>
        </p:spPr>
      </p:pic>
      <p:pic>
        <p:nvPicPr>
          <p:cNvPr id="80" name="Picture 69" descr="nationwide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807840" y="3257953"/>
            <a:ext cx="987946" cy="452928"/>
          </a:xfrm>
          <a:prstGeom prst="rect">
            <a:avLst/>
          </a:prstGeom>
        </p:spPr>
      </p:pic>
      <p:pic>
        <p:nvPicPr>
          <p:cNvPr id="81" name="Picture 70" descr="The_co-operative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396396" y="5811442"/>
            <a:ext cx="1000449" cy="15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Picture 10" descr="http://www.fai.gov/img/DNB%20LOGO.g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704729" y="1630654"/>
            <a:ext cx="579960" cy="322200"/>
          </a:xfrm>
          <a:prstGeom prst="rect">
            <a:avLst/>
          </a:prstGeom>
          <a:noFill/>
        </p:spPr>
      </p:pic>
      <p:pic>
        <p:nvPicPr>
          <p:cNvPr id="83" name="Picture 72" descr="global payments.gif"/>
          <p:cNvPicPr>
            <a:picLocks noChangeAspect="1"/>
          </p:cNvPicPr>
          <p:nvPr/>
        </p:nvPicPr>
        <p:blipFill>
          <a:blip r:embed="rId15" cstate="print"/>
          <a:srcRect t="25636" b="23455"/>
          <a:stretch>
            <a:fillRect/>
          </a:stretch>
        </p:blipFill>
        <p:spPr>
          <a:xfrm>
            <a:off x="6769206" y="1631013"/>
            <a:ext cx="785807" cy="400046"/>
          </a:xfrm>
          <a:prstGeom prst="rect">
            <a:avLst/>
          </a:prstGeom>
        </p:spPr>
      </p:pic>
      <p:pic>
        <p:nvPicPr>
          <p:cNvPr id="84" name="Picture 73" descr="barclays capital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87630" y="2497018"/>
            <a:ext cx="936035" cy="325149"/>
          </a:xfrm>
          <a:prstGeom prst="rect">
            <a:avLst/>
          </a:prstGeom>
        </p:spPr>
      </p:pic>
      <p:pic>
        <p:nvPicPr>
          <p:cNvPr id="85" name="Picture 38" descr="RM_BBVA_Compass_logo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079659" y="2534353"/>
            <a:ext cx="1022952" cy="227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" name="Picture 4" descr="http://acadianacenterforthearts.org/Images/Interior/logos/jp%20morgan%20chase%20logo.jpg"/>
          <p:cNvPicPr>
            <a:picLocks noChangeAspect="1" noChangeArrowheads="1"/>
          </p:cNvPicPr>
          <p:nvPr/>
        </p:nvPicPr>
        <p:blipFill>
          <a:blip r:embed="rId18" cstate="print"/>
          <a:srcRect t="11323" b="12001"/>
          <a:stretch>
            <a:fillRect/>
          </a:stretch>
        </p:blipFill>
        <p:spPr bwMode="auto">
          <a:xfrm>
            <a:off x="8259237" y="2529605"/>
            <a:ext cx="1102319" cy="225169"/>
          </a:xfrm>
          <a:prstGeom prst="rect">
            <a:avLst/>
          </a:prstGeom>
          <a:noFill/>
        </p:spPr>
      </p:pic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5881364" y="4078497"/>
            <a:ext cx="928342" cy="394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20" cstate="print"/>
          <a:srcRect b="16928"/>
          <a:stretch>
            <a:fillRect/>
          </a:stretch>
        </p:blipFill>
        <p:spPr bwMode="auto">
          <a:xfrm>
            <a:off x="7166323" y="4131871"/>
            <a:ext cx="850392" cy="32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" name="Picture 5" descr="Overstock.png"/>
          <p:cNvPicPr>
            <a:picLocks noChangeAspect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6448723" y="5774037"/>
            <a:ext cx="896112" cy="20397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90" name="Picture 6" descr="http://4.bp.blogspot.com/_j-gJc72HO_Y/TJkH4zLJlHI/AAAAAAAAANA/y3CqnhTPDME/s1600/HCA.jpg"/>
          <p:cNvPicPr>
            <a:picLocks noChangeAspect="1" noChangeArrowheads="1"/>
          </p:cNvPicPr>
          <p:nvPr/>
        </p:nvPicPr>
        <p:blipFill>
          <a:blip r:embed="rId22" cstate="print"/>
          <a:srcRect t="32128" b="33312"/>
          <a:stretch>
            <a:fillRect/>
          </a:stretch>
        </p:blipFill>
        <p:spPr bwMode="auto">
          <a:xfrm>
            <a:off x="7071331" y="3359540"/>
            <a:ext cx="822960" cy="284415"/>
          </a:xfrm>
          <a:prstGeom prst="rect">
            <a:avLst/>
          </a:prstGeom>
          <a:noFill/>
        </p:spPr>
      </p:pic>
      <p:pic>
        <p:nvPicPr>
          <p:cNvPr id="91" name="Picture 8" descr="http://www.dsea.org/Images/NEA-logoBlueRGB.jpg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8311506" y="4137864"/>
            <a:ext cx="823573" cy="314706"/>
          </a:xfrm>
          <a:prstGeom prst="rect">
            <a:avLst/>
          </a:prstGeom>
          <a:noFill/>
        </p:spPr>
      </p:pic>
      <p:pic>
        <p:nvPicPr>
          <p:cNvPr id="92" name="Picture 10" descr="Presbyterian Healthcare Services">
            <a:hlinkClick r:id="rId24"/>
          </p:cNvPr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8031452" y="3377861"/>
            <a:ext cx="1151509" cy="131852"/>
          </a:xfrm>
          <a:prstGeom prst="rect">
            <a:avLst/>
          </a:prstGeom>
          <a:noFill/>
        </p:spPr>
      </p:pic>
      <p:pic>
        <p:nvPicPr>
          <p:cNvPr id="93" name="Picture 12" descr="http://berryscoop.com/wp-content/uploads/2010/01/610px-verizon-wireless-logo.png"/>
          <p:cNvPicPr>
            <a:picLocks noChangeAspect="1" noChangeArrowheads="1"/>
          </p:cNvPicPr>
          <p:nvPr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8414684" y="4906263"/>
            <a:ext cx="927481" cy="366431"/>
          </a:xfrm>
          <a:prstGeom prst="rect">
            <a:avLst/>
          </a:prstGeom>
          <a:noFill/>
        </p:spPr>
      </p:pic>
      <p:pic>
        <p:nvPicPr>
          <p:cNvPr id="94" name="Picture 14" descr="http://t3.gstatic.com/images?q=tbn:ANd9GcTdsOw4mGcfDDX59afYhjKXWeDNjllzWkWM_w74vcvq5s6BI_RpGA"/>
          <p:cNvPicPr>
            <a:picLocks noChangeAspect="1" noChangeArrowheads="1"/>
          </p:cNvPicPr>
          <p:nvPr/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5754971" y="5650600"/>
            <a:ext cx="635794" cy="450056"/>
          </a:xfrm>
          <a:prstGeom prst="rect">
            <a:avLst/>
          </a:prstGeom>
          <a:noFill/>
        </p:spPr>
      </p:pic>
      <p:grpSp>
        <p:nvGrpSpPr>
          <p:cNvPr id="95" name="Group 3"/>
          <p:cNvGrpSpPr/>
          <p:nvPr/>
        </p:nvGrpSpPr>
        <p:grpSpPr>
          <a:xfrm>
            <a:off x="637952" y="2589521"/>
            <a:ext cx="3608202" cy="381000"/>
            <a:chOff x="475489" y="3055535"/>
            <a:chExt cx="3608202" cy="381000"/>
          </a:xfrm>
        </p:grpSpPr>
        <p:pic>
          <p:nvPicPr>
            <p:cNvPr id="96" name="Picture 4"/>
            <p:cNvPicPr>
              <a:picLocks noChangeAspect="1" noChangeArrowheads="1"/>
            </p:cNvPicPr>
            <p:nvPr/>
          </p:nvPicPr>
          <p:blipFill>
            <a:blip r:embed="rId28" cstate="print"/>
            <a:srcRect/>
            <a:stretch>
              <a:fillRect/>
            </a:stretch>
          </p:blipFill>
          <p:spPr bwMode="auto">
            <a:xfrm>
              <a:off x="475489" y="3093635"/>
              <a:ext cx="92880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7" name="Picture 5"/>
            <p:cNvPicPr>
              <a:picLocks noChangeAspect="1" noChangeArrowheads="1"/>
            </p:cNvPicPr>
            <p:nvPr/>
          </p:nvPicPr>
          <p:blipFill>
            <a:blip r:embed="rId29" cstate="print"/>
            <a:srcRect/>
            <a:stretch>
              <a:fillRect/>
            </a:stretch>
          </p:blipFill>
          <p:spPr bwMode="auto">
            <a:xfrm>
              <a:off x="1436291" y="3093635"/>
              <a:ext cx="1696556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8" name="Picture 16" descr="Aso O. Tavitian"/>
            <p:cNvPicPr>
              <a:picLocks noChangeAspect="1" noChangeArrowheads="1"/>
            </p:cNvPicPr>
            <p:nvPr/>
          </p:nvPicPr>
          <p:blipFill>
            <a:blip r:embed="rId30" cstate="print"/>
            <a:srcRect/>
            <a:stretch>
              <a:fillRect/>
            </a:stretch>
          </p:blipFill>
          <p:spPr bwMode="auto">
            <a:xfrm>
              <a:off x="3717931" y="3063155"/>
              <a:ext cx="365760" cy="365760"/>
            </a:xfrm>
            <a:prstGeom prst="rect">
              <a:avLst/>
            </a:prstGeom>
            <a:noFill/>
          </p:spPr>
        </p:pic>
        <p:pic>
          <p:nvPicPr>
            <p:cNvPr id="99" name="Picture 37" descr="Goldman_Sachs.png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234136" y="3055535"/>
              <a:ext cx="347265" cy="381000"/>
            </a:xfrm>
            <a:prstGeom prst="rect">
              <a:avLst/>
            </a:prstGeom>
          </p:spPr>
        </p:pic>
      </p:grpSp>
      <p:pic>
        <p:nvPicPr>
          <p:cNvPr id="100" name="Picture 4" descr="Logo of MetroPCS"/>
          <p:cNvPicPr>
            <a:picLocks noChangeAspect="1" noChangeArrowheads="1"/>
          </p:cNvPicPr>
          <p:nvPr/>
        </p:nvPicPr>
        <p:blipFill>
          <a:blip r:embed="rId32" cstate="print"/>
          <a:srcRect t="38616" b="39966"/>
          <a:stretch>
            <a:fillRect/>
          </a:stretch>
        </p:blipFill>
        <p:spPr bwMode="auto">
          <a:xfrm>
            <a:off x="6426155" y="5003514"/>
            <a:ext cx="978408" cy="209550"/>
          </a:xfrm>
          <a:prstGeom prst="rect">
            <a:avLst/>
          </a:prstGeom>
          <a:noFill/>
        </p:spPr>
      </p:pic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About </a:t>
            </a:r>
            <a:r>
              <a:rPr kumimoji="0" lang="en-US" sz="2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Syncsort</a:t>
            </a:r>
            <a:endParaRPr kumimoji="0" lang="en-US" sz="2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6664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DMExpress </a:t>
            </a:r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기능</a:t>
            </a:r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 : Join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57225" y="1308100"/>
            <a:ext cx="4051300" cy="47404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dmexpress &lt;&lt; </a:t>
            </a:r>
            <a:r>
              <a:rPr lang="en-US" altLang="ko-KR" sz="1600" dirty="0" err="1">
                <a:latin typeface="a발레리나" panose="02020600000000000000" pitchFamily="18" charset="-127"/>
                <a:ea typeface="a발레리나" panose="02020600000000000000" pitchFamily="18" charset="-127"/>
              </a:rPr>
              <a:t>eof</a:t>
            </a:r>
            <a:endParaRPr lang="en-US" altLang="ko-KR" sz="1600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/INFILE </a:t>
            </a:r>
            <a:r>
              <a:rPr lang="en-US" altLang="ko-KR" sz="1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   previous.dat </a:t>
            </a: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","</a:t>
            </a:r>
          </a:p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/FIELDS </a:t>
            </a:r>
            <a:r>
              <a:rPr lang="en-US" altLang="ko-KR" sz="1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  </a:t>
            </a:r>
            <a:r>
              <a:rPr lang="en-US" altLang="ko-KR" sz="1600" dirty="0" err="1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prv_a</a:t>
            </a:r>
            <a:r>
              <a:rPr lang="en-US" altLang="ko-KR" sz="1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</a:t>
            </a: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1: - 1:,</a:t>
            </a:r>
          </a:p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        </a:t>
            </a:r>
            <a:r>
              <a:rPr lang="en-US" altLang="ko-KR" sz="1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          </a:t>
            </a:r>
            <a:r>
              <a:rPr lang="en-US" altLang="ko-KR" sz="1600" dirty="0" err="1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prv_b</a:t>
            </a:r>
            <a:r>
              <a:rPr lang="en-US" altLang="ko-KR" sz="1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</a:t>
            </a: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2: - 3:</a:t>
            </a:r>
          </a:p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/JOINKEY </a:t>
            </a:r>
            <a:r>
              <a:rPr lang="en-US" altLang="ko-KR" sz="1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</a:t>
            </a:r>
            <a:r>
              <a:rPr lang="en-US" altLang="ko-KR" sz="1600" dirty="0" err="1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prv_a</a:t>
            </a:r>
            <a:endParaRPr lang="en-US" altLang="ko-KR" sz="1600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  <a:p>
            <a:pPr>
              <a:defRPr/>
            </a:pPr>
            <a:endParaRPr lang="en-US" altLang="ko-KR" sz="1600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/INFILE </a:t>
            </a:r>
            <a:r>
              <a:rPr lang="en-US" altLang="ko-KR" sz="1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   current.dat </a:t>
            </a: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","</a:t>
            </a:r>
          </a:p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/FIELDS </a:t>
            </a:r>
            <a:r>
              <a:rPr lang="en-US" altLang="ko-KR" sz="1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  </a:t>
            </a:r>
            <a:r>
              <a:rPr lang="en-US" altLang="ko-KR" sz="1600" dirty="0" err="1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cur_a</a:t>
            </a:r>
            <a:r>
              <a:rPr lang="en-US" altLang="ko-KR" sz="1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</a:t>
            </a: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1: - 1:,</a:t>
            </a:r>
          </a:p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        </a:t>
            </a:r>
            <a:r>
              <a:rPr lang="en-US" altLang="ko-KR" sz="1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          </a:t>
            </a:r>
            <a:r>
              <a:rPr lang="en-US" altLang="ko-KR" sz="1600" dirty="0" err="1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cur_b</a:t>
            </a:r>
            <a:r>
              <a:rPr lang="en-US" altLang="ko-KR" sz="1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</a:t>
            </a: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2: - 3:</a:t>
            </a:r>
          </a:p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/JOINKEY </a:t>
            </a:r>
            <a:r>
              <a:rPr lang="en-US" altLang="ko-KR" sz="1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</a:t>
            </a:r>
            <a:r>
              <a:rPr lang="en-US" altLang="ko-KR" sz="1600" dirty="0" err="1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cur_a</a:t>
            </a:r>
            <a:endParaRPr lang="en-US" altLang="ko-KR" sz="1600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  <a:p>
            <a:pPr>
              <a:defRPr/>
            </a:pPr>
            <a:endParaRPr lang="en-US" altLang="ko-KR" sz="1600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/JOIN UNPAIRED </a:t>
            </a:r>
            <a:r>
              <a:rPr lang="en-US" altLang="ko-KR" sz="1600" dirty="0" err="1">
                <a:latin typeface="a발레리나" panose="02020600000000000000" pitchFamily="18" charset="-127"/>
                <a:ea typeface="a발레리나" panose="02020600000000000000" pitchFamily="18" charset="-127"/>
              </a:rPr>
              <a:t>rightside</a:t>
            </a: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 only</a:t>
            </a:r>
          </a:p>
          <a:p>
            <a:pPr>
              <a:defRPr/>
            </a:pPr>
            <a:endParaRPr lang="en-US" altLang="ko-KR" sz="1600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/OUTFILE added.txt over</a:t>
            </a:r>
          </a:p>
          <a:p>
            <a:pPr>
              <a:defRPr/>
            </a:pPr>
            <a:endParaRPr lang="en-US" altLang="ko-KR" sz="1600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/STATISTICS</a:t>
            </a:r>
          </a:p>
          <a:p>
            <a:pPr>
              <a:defRPr/>
            </a:pPr>
            <a:r>
              <a:rPr lang="en-US" altLang="ko-KR" sz="14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/COLLATINGSEQUENCE DEFAULT ASCII</a:t>
            </a:r>
          </a:p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/END</a:t>
            </a:r>
          </a:p>
          <a:p>
            <a:pPr>
              <a:defRPr/>
            </a:pPr>
            <a:r>
              <a:rPr lang="en-US" altLang="ko-KR" sz="1600" dirty="0" err="1">
                <a:latin typeface="a발레리나" panose="02020600000000000000" pitchFamily="18" charset="-127"/>
                <a:ea typeface="a발레리나" panose="02020600000000000000" pitchFamily="18" charset="-127"/>
              </a:rPr>
              <a:t>eof</a:t>
            </a:r>
            <a:endParaRPr lang="ko-KR" altLang="en-US" sz="1600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5049838" y="1306513"/>
            <a:ext cx="4051300" cy="47404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dmexpress &lt;&lt; </a:t>
            </a:r>
            <a:r>
              <a:rPr lang="en-US" altLang="ko-KR" sz="1600" dirty="0" err="1">
                <a:latin typeface="a발레리나" panose="02020600000000000000" pitchFamily="18" charset="-127"/>
                <a:ea typeface="a발레리나" panose="02020600000000000000" pitchFamily="18" charset="-127"/>
              </a:rPr>
              <a:t>eof</a:t>
            </a:r>
            <a:endParaRPr lang="en-US" altLang="ko-KR" sz="1600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/INFILE </a:t>
            </a:r>
            <a:r>
              <a:rPr lang="en-US" altLang="ko-KR" sz="1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   previous.dat </a:t>
            </a: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","</a:t>
            </a:r>
          </a:p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/FIELDS </a:t>
            </a:r>
            <a:r>
              <a:rPr lang="en-US" altLang="ko-KR" sz="1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  </a:t>
            </a:r>
            <a:r>
              <a:rPr lang="en-US" altLang="ko-KR" sz="1600" dirty="0" err="1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prv_a</a:t>
            </a:r>
            <a:r>
              <a:rPr lang="en-US" altLang="ko-KR" sz="1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</a:t>
            </a: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1: - 1:,</a:t>
            </a:r>
          </a:p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        </a:t>
            </a:r>
            <a:r>
              <a:rPr lang="en-US" altLang="ko-KR" sz="1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          </a:t>
            </a:r>
            <a:r>
              <a:rPr lang="en-US" altLang="ko-KR" sz="1600" dirty="0" err="1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prv_b</a:t>
            </a:r>
            <a:r>
              <a:rPr lang="en-US" altLang="ko-KR" sz="1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</a:t>
            </a: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2: - 3:</a:t>
            </a:r>
          </a:p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/JOINKEY </a:t>
            </a:r>
            <a:r>
              <a:rPr lang="en-US" altLang="ko-KR" sz="1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</a:t>
            </a:r>
            <a:r>
              <a:rPr lang="en-US" altLang="ko-KR" sz="1600" dirty="0" err="1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prv_a</a:t>
            </a:r>
            <a:endParaRPr lang="en-US" altLang="ko-KR" sz="1600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  <a:p>
            <a:pPr>
              <a:defRPr/>
            </a:pPr>
            <a:endParaRPr lang="en-US" altLang="ko-KR" sz="1600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/INFILE </a:t>
            </a:r>
            <a:r>
              <a:rPr lang="en-US" altLang="ko-KR" sz="1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   current.dat </a:t>
            </a: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","</a:t>
            </a:r>
          </a:p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/FIELDS </a:t>
            </a:r>
            <a:r>
              <a:rPr lang="en-US" altLang="ko-KR" sz="1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  </a:t>
            </a:r>
            <a:r>
              <a:rPr lang="en-US" altLang="ko-KR" sz="1600" dirty="0" err="1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cur_a</a:t>
            </a:r>
            <a:r>
              <a:rPr lang="en-US" altLang="ko-KR" sz="1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</a:t>
            </a: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1: - 1:,</a:t>
            </a:r>
          </a:p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        </a:t>
            </a:r>
            <a:r>
              <a:rPr lang="en-US" altLang="ko-KR" sz="1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          </a:t>
            </a:r>
            <a:r>
              <a:rPr lang="en-US" altLang="ko-KR" sz="1600" dirty="0" err="1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cur_b</a:t>
            </a:r>
            <a:r>
              <a:rPr lang="en-US" altLang="ko-KR" sz="1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</a:t>
            </a: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2: - 3:</a:t>
            </a:r>
          </a:p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/JOINKEY </a:t>
            </a:r>
            <a:r>
              <a:rPr lang="en-US" altLang="ko-KR" sz="1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</a:t>
            </a:r>
            <a:r>
              <a:rPr lang="en-US" altLang="ko-KR" sz="1600" dirty="0" err="1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cur_a</a:t>
            </a:r>
            <a:endParaRPr lang="en-US" altLang="ko-KR" sz="1600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  <a:p>
            <a:pPr>
              <a:defRPr/>
            </a:pPr>
            <a:endParaRPr lang="en-US" altLang="ko-KR" sz="1600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/JOIN UNPAIRED </a:t>
            </a:r>
            <a:r>
              <a:rPr lang="en-US" altLang="ko-KR" sz="1600" dirty="0" err="1">
                <a:latin typeface="a발레리나" panose="02020600000000000000" pitchFamily="18" charset="-127"/>
                <a:ea typeface="a발레리나" panose="02020600000000000000" pitchFamily="18" charset="-127"/>
              </a:rPr>
              <a:t>leftside</a:t>
            </a: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 only</a:t>
            </a:r>
          </a:p>
          <a:p>
            <a:pPr>
              <a:defRPr/>
            </a:pPr>
            <a:endParaRPr lang="en-US" altLang="ko-KR" sz="1600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/OUTFILE deleted.txt over</a:t>
            </a:r>
          </a:p>
          <a:p>
            <a:pPr>
              <a:defRPr/>
            </a:pPr>
            <a:endParaRPr lang="en-US" altLang="ko-KR" sz="1600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/STATISTICS</a:t>
            </a:r>
          </a:p>
          <a:p>
            <a:pPr>
              <a:defRPr/>
            </a:pPr>
            <a:r>
              <a:rPr lang="en-US" altLang="ko-KR" sz="14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/COLLATINGSEQUENCE DEFAULT ASCII</a:t>
            </a:r>
          </a:p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/END</a:t>
            </a:r>
          </a:p>
          <a:p>
            <a:pPr>
              <a:defRPr/>
            </a:pPr>
            <a:r>
              <a:rPr lang="en-US" altLang="ko-KR" sz="1600" dirty="0" err="1">
                <a:latin typeface="a발레리나" panose="02020600000000000000" pitchFamily="18" charset="-127"/>
                <a:ea typeface="a발레리나" panose="02020600000000000000" pitchFamily="18" charset="-127"/>
              </a:rPr>
              <a:t>eof</a:t>
            </a:r>
            <a:endParaRPr lang="ko-KR" altLang="en-US" sz="1600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359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  <p:bldP spid="16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31</a:t>
            </a:fld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800225" y="258763"/>
            <a:ext cx="6096000" cy="6323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 b="1" dirty="0" err="1">
                <a:latin typeface="+mj-ea"/>
                <a:ea typeface="+mj-ea"/>
              </a:rPr>
              <a:t>dmexpress</a:t>
            </a:r>
            <a:r>
              <a:rPr lang="en-US" altLang="ko-KR" sz="1600" b="1" dirty="0">
                <a:latin typeface="+mj-ea"/>
                <a:ea typeface="+mj-ea"/>
              </a:rPr>
              <a:t> &lt;&lt; </a:t>
            </a:r>
            <a:r>
              <a:rPr lang="en-US" altLang="ko-KR" sz="1600" b="1" dirty="0" err="1">
                <a:latin typeface="+mj-ea"/>
                <a:ea typeface="+mj-ea"/>
              </a:rPr>
              <a:t>eof</a:t>
            </a:r>
            <a:endParaRPr lang="en-US" altLang="ko-KR" sz="1600" b="1" dirty="0">
              <a:latin typeface="+mj-ea"/>
              <a:ea typeface="+mj-ea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latin typeface="+mj-ea"/>
                <a:ea typeface="+mj-ea"/>
              </a:rPr>
              <a:t>/COLLATINGSEQUENCE DEFAULT ASCII</a:t>
            </a:r>
            <a:endParaRPr lang="ko-KR" altLang="en-US" sz="1600" b="1" dirty="0">
              <a:latin typeface="+mj-ea"/>
              <a:ea typeface="+mj-ea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ko-KR" altLang="en-US" sz="1600" b="1" dirty="0">
                <a:latin typeface="+mj-ea"/>
                <a:ea typeface="+mj-ea"/>
              </a:rPr>
              <a:t>/</a:t>
            </a:r>
            <a:r>
              <a:rPr lang="en-US" altLang="ko-KR" sz="1600" b="1" dirty="0">
                <a:latin typeface="+mj-ea"/>
                <a:ea typeface="+mj-ea"/>
              </a:rPr>
              <a:t>WORKSPACE  /</a:t>
            </a:r>
            <a:r>
              <a:rPr lang="en-US" altLang="ko-KR" sz="1600" b="1" dirty="0" err="1">
                <a:latin typeface="+mj-ea"/>
                <a:ea typeface="+mj-ea"/>
              </a:rPr>
              <a:t>syncsort_work</a:t>
            </a:r>
            <a:r>
              <a:rPr lang="en-US" altLang="ko-KR" sz="1600" b="1" dirty="0">
                <a:latin typeface="+mj-ea"/>
                <a:ea typeface="+mj-ea"/>
              </a:rPr>
              <a:t>/temp_1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ko-KR" altLang="en-US" sz="1600" b="1" dirty="0">
                <a:latin typeface="+mj-ea"/>
                <a:ea typeface="+mj-ea"/>
              </a:rPr>
              <a:t>/</a:t>
            </a:r>
            <a:r>
              <a:rPr lang="en-US" altLang="ko-KR" sz="1600" b="1" dirty="0">
                <a:latin typeface="+mj-ea"/>
                <a:ea typeface="+mj-ea"/>
              </a:rPr>
              <a:t>STATISTICS</a:t>
            </a: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ko-KR" sz="1600" b="1" dirty="0">
                <a:latin typeface="+mj-ea"/>
                <a:ea typeface="+mj-ea"/>
              </a:rPr>
              <a:t>/INFILE   </a:t>
            </a:r>
            <a:r>
              <a:rPr lang="en-US" altLang="ko-KR" sz="1600" b="1" dirty="0" err="1">
                <a:latin typeface="+mj-ea"/>
                <a:ea typeface="+mj-ea"/>
              </a:rPr>
              <a:t>input_file_name</a:t>
            </a:r>
            <a:endParaRPr lang="ko-KR" altLang="en-US" sz="1600" b="1" dirty="0">
              <a:latin typeface="+mj-ea"/>
              <a:ea typeface="+mj-ea"/>
            </a:endParaRP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ko-KR" sz="1600" b="1" dirty="0">
                <a:latin typeface="+mj-ea"/>
                <a:ea typeface="+mj-ea"/>
              </a:rPr>
              <a:t>/FIELDS   field_1 1 char 5, field_4  25 char 1,</a:t>
            </a: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ko-KR" sz="1600" b="1" dirty="0">
                <a:latin typeface="+mj-ea"/>
                <a:ea typeface="+mj-ea"/>
              </a:rPr>
              <a:t>          </a:t>
            </a:r>
            <a:r>
              <a:rPr lang="en-US" altLang="ko-KR" sz="1600" b="1" dirty="0" smtClean="0">
                <a:latin typeface="+mj-ea"/>
                <a:ea typeface="+mj-ea"/>
              </a:rPr>
              <a:t>   field_2 </a:t>
            </a:r>
            <a:r>
              <a:rPr lang="en-US" altLang="ko-KR" sz="1600" b="1" dirty="0">
                <a:latin typeface="+mj-ea"/>
                <a:ea typeface="+mj-ea"/>
              </a:rPr>
              <a:t>6 en 5,  field_3 15 en 5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latin typeface="+mj-ea"/>
                <a:ea typeface="+mj-ea"/>
              </a:rPr>
              <a:t>/KEYS     field_1, field_4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latin typeface="+mj-ea"/>
                <a:ea typeface="+mj-ea"/>
              </a:rPr>
              <a:t>/SUMMARIZE  TOTAL  field_2,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latin typeface="+mj-ea"/>
                <a:ea typeface="+mj-ea"/>
              </a:rPr>
              <a:t>	   </a:t>
            </a:r>
            <a:r>
              <a:rPr lang="en-US" altLang="ko-KR" sz="1600" b="1" dirty="0" smtClean="0">
                <a:latin typeface="+mj-ea"/>
                <a:ea typeface="+mj-ea"/>
              </a:rPr>
              <a:t>     TOTAL  </a:t>
            </a:r>
            <a:r>
              <a:rPr lang="en-US" altLang="ko-KR" sz="1600" b="1" dirty="0">
                <a:latin typeface="+mj-ea"/>
                <a:ea typeface="+mj-ea"/>
              </a:rPr>
              <a:t>field_3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latin typeface="+mj-ea"/>
                <a:ea typeface="+mj-ea"/>
              </a:rPr>
              <a:t>/DERIVEDFIELD  new_field_2  field_2 en 7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latin typeface="+mj-ea"/>
                <a:ea typeface="+mj-ea"/>
              </a:rPr>
              <a:t>/DERIVEDFIELD  new_field_3  field_3 en 7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latin typeface="+mj-ea"/>
                <a:ea typeface="+mj-ea"/>
              </a:rPr>
              <a:t>/CONDITION  </a:t>
            </a:r>
            <a:r>
              <a:rPr lang="en-US" altLang="ko-KR" sz="1600" b="1" dirty="0" err="1">
                <a:latin typeface="+mj-ea"/>
                <a:ea typeface="+mj-ea"/>
              </a:rPr>
              <a:t>condition_name</a:t>
            </a:r>
            <a:r>
              <a:rPr lang="en-US" altLang="ko-KR" sz="1600" b="1" dirty="0">
                <a:latin typeface="+mj-ea"/>
                <a:ea typeface="+mj-ea"/>
              </a:rPr>
              <a:t>  field_4 = “Y”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latin typeface="+mj-ea"/>
                <a:ea typeface="+mj-ea"/>
              </a:rPr>
              <a:t>/OUTFILE  </a:t>
            </a:r>
            <a:r>
              <a:rPr lang="en-US" altLang="ko-KR" sz="1600" b="1" dirty="0" smtClean="0">
                <a:latin typeface="+mj-ea"/>
                <a:ea typeface="+mj-ea"/>
              </a:rPr>
              <a:t>     </a:t>
            </a:r>
            <a:r>
              <a:rPr lang="en-US" altLang="ko-KR" sz="1600" b="1" dirty="0" err="1" smtClean="0">
                <a:latin typeface="+mj-ea"/>
                <a:ea typeface="+mj-ea"/>
              </a:rPr>
              <a:t>output_file_name</a:t>
            </a:r>
            <a:r>
              <a:rPr lang="en-US" altLang="ko-KR" sz="1600" b="1" dirty="0" smtClean="0">
                <a:latin typeface="+mj-ea"/>
                <a:ea typeface="+mj-ea"/>
              </a:rPr>
              <a:t>  </a:t>
            </a:r>
            <a:r>
              <a:rPr lang="en-US" altLang="ko-KR" sz="1600" b="1" dirty="0">
                <a:latin typeface="+mj-ea"/>
                <a:ea typeface="+mj-ea"/>
              </a:rPr>
              <a:t>overwrite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latin typeface="+mj-ea"/>
                <a:ea typeface="+mj-ea"/>
              </a:rPr>
              <a:t>/INCLUDE  </a:t>
            </a:r>
            <a:r>
              <a:rPr lang="en-US" altLang="ko-KR" sz="1600" b="1" dirty="0" smtClean="0">
                <a:latin typeface="+mj-ea"/>
                <a:ea typeface="+mj-ea"/>
              </a:rPr>
              <a:t>    </a:t>
            </a:r>
            <a:r>
              <a:rPr lang="en-US" altLang="ko-KR" sz="1600" b="1" dirty="0" err="1" smtClean="0">
                <a:latin typeface="+mj-ea"/>
                <a:ea typeface="+mj-ea"/>
              </a:rPr>
              <a:t>condition_name</a:t>
            </a:r>
            <a:endParaRPr lang="en-US" altLang="ko-KR" sz="1600" b="1" dirty="0">
              <a:latin typeface="+mj-ea"/>
              <a:ea typeface="+mj-ea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 b="1" dirty="0">
                <a:latin typeface="+mj-ea"/>
                <a:ea typeface="+mj-ea"/>
              </a:rPr>
              <a:t>/END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ko-KR" sz="1600" b="1" dirty="0" err="1">
                <a:latin typeface="+mj-ea"/>
                <a:ea typeface="+mj-ea"/>
              </a:rPr>
              <a:t>eof</a:t>
            </a:r>
            <a:endParaRPr lang="ko-KR" altLang="en-US" sz="16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4370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ko-KR" altLang="en-US" sz="2000" dirty="0" smtClean="0"/>
              <a:t>데이터 유형</a:t>
            </a:r>
            <a:endParaRPr lang="ko-KR" altLang="en-US" sz="2000" dirty="0"/>
          </a:p>
        </p:txBody>
      </p:sp>
      <p:graphicFrame>
        <p:nvGraphicFramePr>
          <p:cNvPr id="9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972837"/>
              </p:ext>
            </p:extLst>
          </p:nvPr>
        </p:nvGraphicFramePr>
        <p:xfrm>
          <a:off x="625641" y="901475"/>
          <a:ext cx="8710863" cy="5486400"/>
        </p:xfrm>
        <a:graphic>
          <a:graphicData uri="http://schemas.openxmlformats.org/drawingml/2006/table">
            <a:tbl>
              <a:tblPr/>
              <a:tblGrid>
                <a:gridCol w="5724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0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62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3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Data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Keyword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Length(bytes)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ASCII numeric  leading embedded sign decimal, Micro Focus format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LZ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1-31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ASCII numeric  leading embedded sign decimal, alternative format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LP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1-31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ASCII numeric trailing embedded sign decimal, Micro Focus format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ZD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1-31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ASCII numeric trailing embedded sign decimal, alternative format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1-31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ASCII numeric leading separate sign decimal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2-32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ASCII numeric trailing separate sign 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2-32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ASCII numeric  – unsigned decimal (positional)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1-31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ASCII numeric  – unsigned decimal (delimited)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1-65,535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Binary floating point – single precision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FLOAT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8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Binary floating point – double precision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DFLOAT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7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Binary signed integer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INTERGER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7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Binary unsigned integer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UNINTEGER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7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1-65,535 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7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Character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CHARACTER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1-65,535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7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Date/Time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DATETIME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1-65,535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7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Edited numeric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1-65,535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7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Packed 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PD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1-16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41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ko-KR" altLang="en-US" sz="2000" dirty="0" smtClean="0"/>
              <a:t>데이터 </a:t>
            </a:r>
            <a:r>
              <a:rPr lang="ko-KR" altLang="en-US" sz="2000" dirty="0"/>
              <a:t>간 형 변환 규칙</a:t>
            </a:r>
          </a:p>
        </p:txBody>
      </p:sp>
      <p:graphicFrame>
        <p:nvGraphicFramePr>
          <p:cNvPr id="4" name="Group 10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206267"/>
              </p:ext>
            </p:extLst>
          </p:nvPr>
        </p:nvGraphicFramePr>
        <p:xfrm>
          <a:off x="433138" y="1012211"/>
          <a:ext cx="9189756" cy="5183257"/>
        </p:xfrm>
        <a:graphic>
          <a:graphicData uri="http://schemas.openxmlformats.org/drawingml/2006/table">
            <a:tbl>
              <a:tblPr/>
              <a:tblGrid>
                <a:gridCol w="938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0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0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33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53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60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60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601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601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601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601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7270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5608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To -</a:t>
                      </a:r>
                      <a:r>
                        <a:rPr kumimoji="0" lang="en-US" altLang="ko-KR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Wingdings" pitchFamily="2" charset="2"/>
                        </a:rPr>
                        <a:t>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From: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AN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BIT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CH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DFLOAT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EN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FLOAT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INT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LP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LS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LZ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PD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TP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UNIT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ZD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AN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BIT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CH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DFLOAT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EN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 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FLOAT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INT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5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LP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LS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LZ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PD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TP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TS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UINT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ZD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92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ko-KR" altLang="en-US" sz="2000" dirty="0" smtClean="0"/>
              <a:t>데이터 유형</a:t>
            </a:r>
            <a:endParaRPr lang="ko-KR" altLang="en-US" sz="2000" dirty="0"/>
          </a:p>
        </p:txBody>
      </p:sp>
      <p:graphicFrame>
        <p:nvGraphicFramePr>
          <p:cNvPr id="5" name="Group 2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93178"/>
              </p:ext>
            </p:extLst>
          </p:nvPr>
        </p:nvGraphicFramePr>
        <p:xfrm>
          <a:off x="798095" y="1012211"/>
          <a:ext cx="3768725" cy="508476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50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Date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Element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Length</a:t>
                      </a:r>
                      <a:b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</a:b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(bytes)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Example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YEAR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1991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YY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90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MM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MM0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MMTH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1st</a:t>
                      </a:r>
                      <a:endParaRPr kumimoji="0" lang="en-US" altLang="ko-KR" sz="18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MON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9*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November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MN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3*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Jun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DD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DD0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DDTH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</a:t>
                      </a: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th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DAY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9*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Tuesday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DY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3*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Wed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6" name="Group 2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176131"/>
              </p:ext>
            </p:extLst>
          </p:nvPr>
        </p:nvGraphicFramePr>
        <p:xfrm>
          <a:off x="5017167" y="1012211"/>
          <a:ext cx="3768725" cy="5048248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50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Date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Element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Length</a:t>
                      </a:r>
                      <a:b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</a:b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(bytes)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Example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HH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HH0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HR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HR0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MI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MI0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59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SE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SE0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AM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2*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pm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A.M.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4*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a.m.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95049"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Default Date Edit Mask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                    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Wingdings" pitchFamily="2" charset="2"/>
                        </a:rPr>
                        <a:t> 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(MM0/DD0/YEAR)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27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ko-KR" altLang="en-US" sz="2000" dirty="0" smtClean="0"/>
              <a:t>레코드 유형</a:t>
            </a:r>
            <a:endParaRPr lang="ko-KR" altLang="en-US" sz="2000" dirty="0"/>
          </a:p>
        </p:txBody>
      </p:sp>
      <p:graphicFrame>
        <p:nvGraphicFramePr>
          <p:cNvPr id="5" name="Group 2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276644"/>
              </p:ext>
            </p:extLst>
          </p:nvPr>
        </p:nvGraphicFramePr>
        <p:xfrm>
          <a:off x="666501" y="1012211"/>
          <a:ext cx="8643937" cy="2452884"/>
        </p:xfrm>
        <a:graphic>
          <a:graphicData uri="http://schemas.openxmlformats.org/drawingml/2006/table">
            <a:tbl>
              <a:tblPr/>
              <a:tblGrid>
                <a:gridCol w="2786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048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Record Format</a:t>
                      </a:r>
                    </a:p>
                  </a:txBody>
                  <a:tcPr marL="91439" marR="91439"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Keyword</a:t>
                      </a:r>
                    </a:p>
                  </a:txBody>
                  <a:tcPr marL="91439" marR="91439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B" panose="02030600000101010101" pitchFamily="18" charset="-127"/>
                        <a:ea typeface="HY동녘B" panose="02030600000101010101" pitchFamily="18" charset="-127"/>
                      </a:endParaRPr>
                    </a:p>
                  </a:txBody>
                  <a:tcPr marL="91439" marR="91439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4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Fixed length</a:t>
                      </a:r>
                    </a:p>
                  </a:txBody>
                  <a:tcPr marL="91439" marR="91439"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FIXED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B" panose="02030600000101010101" pitchFamily="18" charset="-127"/>
                        <a:ea typeface="HY동녘B" panose="02030600000101010101" pitchFamily="18" charset="-127"/>
                      </a:endParaRPr>
                    </a:p>
                  </a:txBody>
                  <a:tcPr marL="91439" marR="91439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B" panose="02030600000101010101" pitchFamily="18" charset="-127"/>
                        <a:ea typeface="HY동녘B" panose="02030600000101010101" pitchFamily="18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B" panose="02030600000101010101" pitchFamily="18" charset="-127"/>
                        <a:ea typeface="HY동녘B" panose="02030600000101010101" pitchFamily="18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B" panose="02030600000101010101" pitchFamily="18" charset="-127"/>
                        <a:ea typeface="HY동녘B" panose="02030600000101010101" pitchFamily="18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B" panose="02030600000101010101" pitchFamily="18" charset="-127"/>
                        <a:ea typeface="HY동녘B" panose="02030600000101010101" pitchFamily="18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B" panose="02030600000101010101" pitchFamily="18" charset="-127"/>
                        <a:ea typeface="HY동녘B" panose="02030600000101010101" pitchFamily="18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standard_terminator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 = CR, LF, CRLF</a:t>
                      </a:r>
                      <a:b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</a:b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customer_terminator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 = character, </a:t>
                      </a: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character_pair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B" panose="02030600000101010101" pitchFamily="18" charset="-127"/>
                        <a:ea typeface="HY동녘B" panose="02030600000101010101" pitchFamily="18" charset="-127"/>
                      </a:endParaRPr>
                    </a:p>
                  </a:txBody>
                  <a:tcPr marL="91439" marR="91439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4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Forturan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 Unformatted</a:t>
                      </a:r>
                    </a:p>
                  </a:txBody>
                  <a:tcPr marL="91439" marR="91439"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FORTRANUNFORMATTED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B" panose="02030600000101010101" pitchFamily="18" charset="-127"/>
                        <a:ea typeface="HY동녘B" panose="02030600000101010101" pitchFamily="18" charset="-127"/>
                      </a:endParaRPr>
                    </a:p>
                  </a:txBody>
                  <a:tcPr marL="91439" marR="91439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4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Micro Focus line sequential</a:t>
                      </a:r>
                    </a:p>
                  </a:txBody>
                  <a:tcPr marL="91439" marR="91439"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MFLINESEQUENTIAL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B" panose="02030600000101010101" pitchFamily="18" charset="-127"/>
                        <a:ea typeface="HY동녘B" panose="02030600000101010101" pitchFamily="18" charset="-127"/>
                      </a:endParaRPr>
                    </a:p>
                  </a:txBody>
                  <a:tcPr marL="91439" marR="91439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4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Micro Focus variable length</a:t>
                      </a:r>
                    </a:p>
                  </a:txBody>
                  <a:tcPr marL="91439" marR="91439"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MFVARIABLE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B" panose="02030600000101010101" pitchFamily="18" charset="-127"/>
                        <a:ea typeface="HY동녘B" panose="02030600000101010101" pitchFamily="18" charset="-127"/>
                      </a:endParaRPr>
                    </a:p>
                  </a:txBody>
                  <a:tcPr marL="91439" marR="91439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9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Stream</a:t>
                      </a:r>
                    </a:p>
                  </a:txBody>
                  <a:tcPr marL="91439" marR="91439"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STREAM [</a:t>
                      </a:r>
                      <a:r>
                        <a:rPr kumimoji="0" lang="en-US" altLang="ko-KR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standard_terminator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CUSTOMSTREAM [</a:t>
                      </a:r>
                      <a:r>
                        <a:rPr kumimoji="0" lang="en-US" altLang="ko-KR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customer_terminator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]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B" panose="02030600000101010101" pitchFamily="18" charset="-127"/>
                        <a:ea typeface="HY동녘B" panose="02030600000101010101" pitchFamily="18" charset="-127"/>
                      </a:endParaRPr>
                    </a:p>
                  </a:txBody>
                  <a:tcPr marL="91439" marR="91439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4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Variable length</a:t>
                      </a:r>
                    </a:p>
                  </a:txBody>
                  <a:tcPr marL="91439" marR="91439"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VARIABLE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B" panose="02030600000101010101" pitchFamily="18" charset="-127"/>
                        <a:ea typeface="HY동녘B" panose="02030600000101010101" pitchFamily="18" charset="-127"/>
                      </a:endParaRPr>
                    </a:p>
                  </a:txBody>
                  <a:tcPr marL="91439" marR="91439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71861" y="3384885"/>
            <a:ext cx="9446433" cy="3173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1) Fixed length</a:t>
            </a:r>
            <a:b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</a:br>
            <a: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   - binary </a:t>
            </a:r>
            <a: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데이터가 포함된 레코드 처리 시 사용</a:t>
            </a:r>
            <a:b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</a:br>
            <a: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   </a:t>
            </a:r>
            <a: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- </a:t>
            </a:r>
            <a: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모든 레코드의 길이가 동일 해야 하며 정확한 레코드 길이를 명시 해야 함</a:t>
            </a:r>
            <a:b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</a:br>
            <a: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2) Stream</a:t>
            </a:r>
            <a:b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</a:br>
            <a: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   - </a:t>
            </a:r>
            <a: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일반적인 </a:t>
            </a:r>
            <a: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text </a:t>
            </a:r>
            <a: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데이터 처리 시 사용</a:t>
            </a:r>
            <a:b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</a:br>
            <a: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   </a:t>
            </a:r>
            <a: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- </a:t>
            </a:r>
            <a: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레코드의 길이는 최대길이보다 크게 명시하면 됨</a:t>
            </a:r>
            <a: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. </a:t>
            </a:r>
            <a:r>
              <a:rPr lang="en-US" altLang="ko-KR" sz="14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/>
            </a:r>
            <a:br>
              <a:rPr lang="en-US" altLang="ko-KR" sz="14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</a:br>
            <a:r>
              <a:rPr lang="en-US" altLang="ko-KR" sz="14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    </a:t>
            </a:r>
            <a:r>
              <a:rPr lang="ko-KR" altLang="en-US" sz="14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길이를 </a:t>
            </a:r>
            <a: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짧게 명시해도 </a:t>
            </a:r>
            <a:r>
              <a:rPr lang="ko-KR" altLang="en-US" sz="14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실행은 되지만 </a:t>
            </a:r>
            <a: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경고 </a:t>
            </a:r>
            <a:r>
              <a:rPr lang="ko-KR" altLang="en-US" sz="1400" b="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메세지가</a:t>
            </a:r>
            <a: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 나오고 명시한 레코드길이만 처리 됨</a:t>
            </a:r>
            <a:b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</a:br>
            <a: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   </a:t>
            </a:r>
            <a: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- </a:t>
            </a:r>
            <a:r>
              <a:rPr lang="en-US" altLang="ko-KR" sz="1400" b="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standard_terminator</a:t>
            </a:r>
            <a: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/>
            </a:r>
            <a:b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</a:br>
            <a: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     ① CR   : carriage  return(X`0D`) </a:t>
            </a:r>
            <a: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이 각 레코드의 </a:t>
            </a:r>
            <a: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terminate</a:t>
            </a:r>
            <a:b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</a:br>
            <a: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     ② LF   : Linefeed (X`0A`) </a:t>
            </a:r>
            <a: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가 각 레코드의 </a:t>
            </a:r>
            <a: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terminate (UNIX </a:t>
            </a:r>
            <a: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텍스트 파일</a:t>
            </a:r>
            <a: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  <a:b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</a:br>
            <a: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     ③ CRLF : carriage  return-linefeed (X`0D0A`) </a:t>
            </a:r>
            <a: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가 각 레코드의 </a:t>
            </a:r>
            <a: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terminate  (</a:t>
            </a:r>
            <a: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윈도우 텍스트 파일</a:t>
            </a:r>
            <a: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433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DMExpress </a:t>
            </a:r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사용</a:t>
            </a:r>
            <a:r>
              <a:rPr lang="en-US" altLang="ko-KR" sz="26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유형 검토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3" name="직사각형 2">
            <a:hlinkClick r:id="rId3" action="ppaction://hlinkfile"/>
          </p:cNvPr>
          <p:cNvSpPr/>
          <p:nvPr/>
        </p:nvSpPr>
        <p:spPr>
          <a:xfrm>
            <a:off x="1714652" y="2967335"/>
            <a:ext cx="64767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DMExpress</a:t>
            </a:r>
            <a:r>
              <a:rPr lang="en-US" altLang="ko-KR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ko-KR" alt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변경</a:t>
            </a:r>
            <a:r>
              <a:rPr lang="en-US" altLang="ko-KR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ko-KR" alt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예제</a:t>
            </a:r>
            <a:endParaRPr lang="en-US" altLang="ko-KR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1486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7755" y="523353"/>
            <a:ext cx="2258695" cy="53553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dirty="0"/>
              <a:t>#!/</a:t>
            </a:r>
            <a:r>
              <a:rPr lang="en-US" altLang="ko-KR" dirty="0" smtClean="0"/>
              <a:t>bin/</a:t>
            </a:r>
            <a:r>
              <a:rPr lang="en-US" altLang="ko-KR" dirty="0" err="1" smtClean="0"/>
              <a:t>sh</a:t>
            </a:r>
            <a:endParaRPr lang="en-US" altLang="ko-KR" dirty="0" smtClean="0"/>
          </a:p>
          <a:p>
            <a:r>
              <a:rPr lang="en-US" altLang="ko-KR" dirty="0" smtClean="0"/>
              <a:t>echo “</a:t>
            </a:r>
          </a:p>
          <a:p>
            <a:r>
              <a:rPr lang="en-US" altLang="ko-KR" dirty="0" smtClean="0"/>
              <a:t>/</a:t>
            </a:r>
            <a:r>
              <a:rPr lang="en-US" altLang="ko-KR" dirty="0" err="1"/>
              <a:t>infiles</a:t>
            </a:r>
            <a:r>
              <a:rPr lang="en-US" altLang="ko-KR" dirty="0"/>
              <a:t>=("$1</a:t>
            </a:r>
            <a:r>
              <a:rPr lang="en-US" altLang="ko-KR" dirty="0" smtClean="0"/>
              <a:t>")</a:t>
            </a:r>
          </a:p>
          <a:p>
            <a:r>
              <a:rPr lang="en-US" altLang="ko-KR" dirty="0"/>
              <a:t>	/</a:t>
            </a:r>
            <a:r>
              <a:rPr lang="en-US" altLang="ko-KR" dirty="0" smtClean="0"/>
              <a:t>length=200</a:t>
            </a:r>
          </a:p>
          <a:p>
            <a:r>
              <a:rPr lang="en-US" altLang="ko-KR" dirty="0" smtClean="0"/>
              <a:t>/REPORT</a:t>
            </a:r>
          </a:p>
          <a:p>
            <a:r>
              <a:rPr lang="en-US" altLang="ko-KR" dirty="0" smtClean="0"/>
              <a:t>/</a:t>
            </a:r>
            <a:r>
              <a:rPr lang="en-US" altLang="ko-KR" dirty="0" err="1"/>
              <a:t>outfile</a:t>
            </a:r>
            <a:r>
              <a:rPr lang="en-US" altLang="ko-KR" dirty="0"/>
              <a:t>="$</a:t>
            </a:r>
            <a:r>
              <a:rPr lang="en-US" altLang="ko-KR" dirty="0" smtClean="0"/>
              <a:t>2“</a:t>
            </a:r>
          </a:p>
          <a:p>
            <a:r>
              <a:rPr lang="en-US" altLang="ko-KR" dirty="0"/>
              <a:t>	/</a:t>
            </a:r>
            <a:r>
              <a:rPr lang="en-US" altLang="ko-KR" dirty="0" smtClean="0"/>
              <a:t>length=200</a:t>
            </a:r>
          </a:p>
          <a:p>
            <a:r>
              <a:rPr lang="en-US" altLang="ko-KR" dirty="0" smtClean="0"/>
              <a:t>" </a:t>
            </a:r>
            <a:r>
              <a:rPr lang="en-US" altLang="ko-KR" dirty="0"/>
              <a:t>&gt; </a:t>
            </a:r>
            <a:r>
              <a:rPr lang="en-US" altLang="ko-KR" dirty="0" smtClean="0"/>
              <a:t>TEST.SCL</a:t>
            </a:r>
          </a:p>
          <a:p>
            <a:r>
              <a:rPr lang="en-US" altLang="ko-KR" dirty="0" err="1" smtClean="0"/>
              <a:t>sortcl</a:t>
            </a:r>
            <a:r>
              <a:rPr lang="en-US" altLang="ko-KR" dirty="0" smtClean="0"/>
              <a:t> </a:t>
            </a:r>
            <a:r>
              <a:rPr lang="en-US" altLang="ko-KR" dirty="0"/>
              <a:t>/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=TEST.SCL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if </a:t>
            </a:r>
            <a:r>
              <a:rPr lang="en-US" altLang="ko-KR" dirty="0"/>
              <a:t>[ $? -ne 0 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Then</a:t>
            </a:r>
          </a:p>
          <a:p>
            <a:r>
              <a:rPr lang="en-US" altLang="ko-KR" dirty="0" smtClean="0"/>
              <a:t>   </a:t>
            </a:r>
            <a:r>
              <a:rPr lang="en-US" altLang="ko-KR" dirty="0" err="1"/>
              <a:t>rm</a:t>
            </a:r>
            <a:r>
              <a:rPr lang="en-US" altLang="ko-KR" dirty="0"/>
              <a:t> $</a:t>
            </a:r>
            <a:r>
              <a:rPr lang="en-US" altLang="ko-KR" dirty="0" smtClean="0"/>
              <a:t>3</a:t>
            </a:r>
          </a:p>
          <a:p>
            <a:r>
              <a:rPr lang="en-US" altLang="ko-KR" dirty="0" smtClean="0"/>
              <a:t>   </a:t>
            </a:r>
            <a:r>
              <a:rPr lang="en-US" altLang="ko-KR" dirty="0"/>
              <a:t>exit </a:t>
            </a:r>
            <a:r>
              <a:rPr lang="en-US" altLang="ko-KR" dirty="0" smtClean="0"/>
              <a:t>1</a:t>
            </a:r>
          </a:p>
          <a:p>
            <a:r>
              <a:rPr lang="en-US" altLang="ko-KR" dirty="0" smtClean="0"/>
              <a:t>Fi</a:t>
            </a:r>
          </a:p>
          <a:p>
            <a:r>
              <a:rPr lang="en-US" altLang="ko-KR" dirty="0" err="1" smtClean="0"/>
              <a:t>rm</a:t>
            </a:r>
            <a:r>
              <a:rPr lang="en-US" altLang="ko-KR" dirty="0" smtClean="0"/>
              <a:t> TEST.SCL</a:t>
            </a:r>
          </a:p>
          <a:p>
            <a:r>
              <a:rPr lang="en-US" altLang="ko-KR" dirty="0" smtClean="0"/>
              <a:t>exit 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75562" y="523353"/>
            <a:ext cx="3273460" cy="53553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dirty="0"/>
              <a:t>#!/bin/</a:t>
            </a:r>
            <a:r>
              <a:rPr lang="en-US" altLang="ko-KR" dirty="0" err="1"/>
              <a:t>sh</a:t>
            </a:r>
            <a:endParaRPr lang="en-US" altLang="ko-KR" dirty="0"/>
          </a:p>
          <a:p>
            <a:r>
              <a:rPr lang="en-US" altLang="ko-KR" dirty="0"/>
              <a:t>echo "</a:t>
            </a:r>
          </a:p>
          <a:p>
            <a:r>
              <a:rPr lang="en-US" altLang="ko-KR" dirty="0"/>
              <a:t>/</a:t>
            </a:r>
            <a:r>
              <a:rPr lang="en-US" altLang="ko-KR" dirty="0" smtClean="0"/>
              <a:t>INFILE  </a:t>
            </a:r>
            <a:r>
              <a:rPr lang="en-US" altLang="ko-KR" dirty="0"/>
              <a:t>$1 </a:t>
            </a:r>
            <a:r>
              <a:rPr lang="en-US" altLang="ko-KR" dirty="0" smtClean="0"/>
              <a:t> STLF  </a:t>
            </a:r>
            <a:r>
              <a:rPr lang="en-US" altLang="ko-KR" dirty="0"/>
              <a:t>200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/</a:t>
            </a:r>
            <a:r>
              <a:rPr lang="en-US" altLang="ko-KR" dirty="0"/>
              <a:t>COPY</a:t>
            </a:r>
          </a:p>
          <a:p>
            <a:r>
              <a:rPr lang="en-US" altLang="ko-KR" dirty="0"/>
              <a:t>/OUTFILE $2 overwrite STLF 200 </a:t>
            </a:r>
          </a:p>
          <a:p>
            <a:endParaRPr lang="en-US" altLang="ko-KR" dirty="0"/>
          </a:p>
          <a:p>
            <a:r>
              <a:rPr lang="en-US" altLang="ko-KR" dirty="0"/>
              <a:t>/STATISTICS</a:t>
            </a:r>
          </a:p>
          <a:p>
            <a:r>
              <a:rPr lang="en-US" altLang="ko-KR" dirty="0"/>
              <a:t>/END</a:t>
            </a:r>
          </a:p>
          <a:p>
            <a:r>
              <a:rPr lang="en-US" altLang="ko-KR" dirty="0"/>
              <a:t>"&gt; TEST.SRT</a:t>
            </a:r>
          </a:p>
          <a:p>
            <a:r>
              <a:rPr lang="en-US" altLang="ko-KR" dirty="0" err="1"/>
              <a:t>dmexpress</a:t>
            </a:r>
            <a:r>
              <a:rPr lang="en-US" altLang="ko-KR" dirty="0"/>
              <a:t> /run </a:t>
            </a:r>
            <a:r>
              <a:rPr lang="en-US" altLang="ko-KR" dirty="0" smtClean="0"/>
              <a:t>TEST.SRT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if [ $? -ne 0 ]</a:t>
            </a:r>
          </a:p>
          <a:p>
            <a:r>
              <a:rPr lang="en-US" altLang="ko-KR" dirty="0"/>
              <a:t>then</a:t>
            </a:r>
          </a:p>
          <a:p>
            <a:r>
              <a:rPr lang="en-US" altLang="ko-KR" dirty="0"/>
              <a:t>   </a:t>
            </a:r>
            <a:r>
              <a:rPr lang="en-US" altLang="ko-KR" dirty="0" err="1"/>
              <a:t>rm</a:t>
            </a:r>
            <a:r>
              <a:rPr lang="en-US" altLang="ko-KR" dirty="0"/>
              <a:t> $3</a:t>
            </a:r>
          </a:p>
          <a:p>
            <a:r>
              <a:rPr lang="en-US" altLang="ko-KR" dirty="0"/>
              <a:t>   exit 1</a:t>
            </a:r>
          </a:p>
          <a:p>
            <a:r>
              <a:rPr lang="en-US" altLang="ko-KR" dirty="0"/>
              <a:t>fi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rm</a:t>
            </a:r>
            <a:r>
              <a:rPr lang="en-US" altLang="ko-KR" dirty="0"/>
              <a:t> TEST.SRT</a:t>
            </a:r>
          </a:p>
          <a:p>
            <a:r>
              <a:rPr lang="en-US" altLang="ko-KR" dirty="0"/>
              <a:t>exit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8134" y="523353"/>
            <a:ext cx="3323771" cy="53553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/>
              <a:t>#!/bin/</a:t>
            </a:r>
            <a:r>
              <a:rPr lang="en-US" altLang="ko-KR" dirty="0" err="1"/>
              <a:t>sh</a:t>
            </a:r>
            <a:endParaRPr lang="en-US" altLang="ko-KR" dirty="0"/>
          </a:p>
          <a:p>
            <a:r>
              <a:rPr lang="en-US" altLang="ko-KR" dirty="0"/>
              <a:t>echo "</a:t>
            </a:r>
          </a:p>
          <a:p>
            <a:r>
              <a:rPr lang="en-US" altLang="ko-KR" dirty="0" err="1" smtClean="0"/>
              <a:t>dmexpress</a:t>
            </a:r>
            <a:r>
              <a:rPr lang="en-US" altLang="ko-KR" dirty="0" smtClean="0"/>
              <a:t> &lt;&lt; </a:t>
            </a:r>
            <a:r>
              <a:rPr lang="en-US" altLang="ko-KR" dirty="0" err="1" smtClean="0"/>
              <a:t>eof</a:t>
            </a:r>
            <a:endParaRPr lang="en-US" altLang="ko-KR" dirty="0" smtClean="0"/>
          </a:p>
          <a:p>
            <a:r>
              <a:rPr lang="en-US" altLang="ko-KR" dirty="0" smtClean="0"/>
              <a:t>/</a:t>
            </a:r>
            <a:r>
              <a:rPr lang="en-US" altLang="ko-KR" dirty="0"/>
              <a:t>INFILE </a:t>
            </a:r>
            <a:r>
              <a:rPr lang="en-US" altLang="ko-KR" dirty="0" smtClean="0"/>
              <a:t> $</a:t>
            </a:r>
            <a:r>
              <a:rPr lang="en-US" altLang="ko-KR" dirty="0"/>
              <a:t>1 </a:t>
            </a:r>
            <a:r>
              <a:rPr lang="en-US" altLang="ko-KR" dirty="0" smtClean="0"/>
              <a:t> STLF  200</a:t>
            </a:r>
            <a:endParaRPr lang="en-US" altLang="ko-KR" dirty="0"/>
          </a:p>
          <a:p>
            <a:r>
              <a:rPr lang="en-US" altLang="ko-KR" dirty="0"/>
              <a:t>/COPY</a:t>
            </a:r>
          </a:p>
          <a:p>
            <a:r>
              <a:rPr lang="en-US" altLang="ko-KR" dirty="0"/>
              <a:t>/OUTFILE $2 overwrite STLF 200 </a:t>
            </a:r>
          </a:p>
          <a:p>
            <a:endParaRPr lang="en-US" altLang="ko-KR" dirty="0"/>
          </a:p>
          <a:p>
            <a:r>
              <a:rPr lang="en-US" altLang="ko-KR" dirty="0"/>
              <a:t>/STATISTICS</a:t>
            </a:r>
          </a:p>
          <a:p>
            <a:r>
              <a:rPr lang="en-US" altLang="ko-KR" dirty="0"/>
              <a:t>/</a:t>
            </a:r>
            <a:r>
              <a:rPr lang="en-US" altLang="ko-KR" dirty="0" smtClean="0"/>
              <a:t>END</a:t>
            </a:r>
          </a:p>
          <a:p>
            <a:r>
              <a:rPr lang="en-US" altLang="ko-KR" dirty="0" err="1" smtClean="0"/>
              <a:t>eof</a:t>
            </a:r>
            <a:r>
              <a:rPr lang="en-US" altLang="ko-KR" dirty="0" smtClean="0"/>
              <a:t> "&gt; </a:t>
            </a:r>
            <a:r>
              <a:rPr lang="en-US" altLang="ko-KR" dirty="0"/>
              <a:t>TEST.SRT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. ./TEST.SRT</a:t>
            </a:r>
            <a:endParaRPr lang="en-US" altLang="ko-KR" dirty="0"/>
          </a:p>
          <a:p>
            <a:r>
              <a:rPr lang="en-US" altLang="ko-KR" dirty="0"/>
              <a:t>if [ $? -ne 0 ]</a:t>
            </a:r>
          </a:p>
          <a:p>
            <a:r>
              <a:rPr lang="en-US" altLang="ko-KR" dirty="0"/>
              <a:t>then</a:t>
            </a:r>
          </a:p>
          <a:p>
            <a:r>
              <a:rPr lang="en-US" altLang="ko-KR" dirty="0"/>
              <a:t>   </a:t>
            </a:r>
            <a:r>
              <a:rPr lang="en-US" altLang="ko-KR" dirty="0" err="1"/>
              <a:t>rm</a:t>
            </a:r>
            <a:r>
              <a:rPr lang="en-US" altLang="ko-KR" dirty="0"/>
              <a:t> $3</a:t>
            </a:r>
          </a:p>
          <a:p>
            <a:r>
              <a:rPr lang="en-US" altLang="ko-KR" dirty="0"/>
              <a:t>   exit 1</a:t>
            </a:r>
          </a:p>
          <a:p>
            <a:r>
              <a:rPr lang="en-US" altLang="ko-KR" dirty="0"/>
              <a:t>fi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rm</a:t>
            </a:r>
            <a:r>
              <a:rPr lang="en-US" altLang="ko-KR" dirty="0"/>
              <a:t> TEST.SRT</a:t>
            </a:r>
          </a:p>
          <a:p>
            <a:r>
              <a:rPr lang="en-US" altLang="ko-KR" dirty="0"/>
              <a:t>exit 0</a:t>
            </a:r>
          </a:p>
        </p:txBody>
      </p:sp>
      <p:sp>
        <p:nvSpPr>
          <p:cNvPr id="6" name="순서도: 대체 처리 5"/>
          <p:cNvSpPr/>
          <p:nvPr/>
        </p:nvSpPr>
        <p:spPr>
          <a:xfrm>
            <a:off x="149699" y="1103087"/>
            <a:ext cx="6004358" cy="1378856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92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479" y="314250"/>
            <a:ext cx="7055460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</a:t>
            </a:r>
            <a:r>
              <a:rPr lang="en-US" altLang="ko-KR" dirty="0" err="1"/>
              <a:t>infiles</a:t>
            </a:r>
            <a:r>
              <a:rPr lang="en-US" altLang="ko-KR" dirty="0" smtClean="0"/>
              <a:t>=</a:t>
            </a:r>
          </a:p>
          <a:p>
            <a:r>
              <a:rPr lang="en-US" altLang="ko-KR" dirty="0" smtClean="0"/>
              <a:t>(/</a:t>
            </a:r>
            <a:r>
              <a:rPr lang="en-US" altLang="ko-KR" dirty="0" err="1"/>
              <a:t>carddata</a:t>
            </a:r>
            <a:r>
              <a:rPr lang="en-US" altLang="ko-KR" dirty="0"/>
              <a:t>/CARD/71/BILLMMDD/BI710701</a:t>
            </a:r>
            <a:r>
              <a:rPr lang="en-US" altLang="ko-KR" dirty="0" smtClean="0"/>
              <a:t>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/</a:t>
            </a:r>
            <a:r>
              <a:rPr lang="en-US" altLang="ko-KR" dirty="0" err="1"/>
              <a:t>carddata</a:t>
            </a:r>
            <a:r>
              <a:rPr lang="en-US" altLang="ko-KR" dirty="0"/>
              <a:t>/CARD/71/BILLMMDD/BI710702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             …….</a:t>
            </a:r>
            <a:br>
              <a:rPr lang="en-US" altLang="ko-KR" dirty="0" smtClean="0"/>
            </a:br>
            <a:r>
              <a:rPr lang="en-US" altLang="ko-KR" dirty="0" smtClean="0"/>
              <a:t> /</a:t>
            </a:r>
            <a:r>
              <a:rPr lang="en-US" altLang="ko-KR" dirty="0" err="1"/>
              <a:t>carddata</a:t>
            </a:r>
            <a:r>
              <a:rPr lang="en-US" altLang="ko-KR" dirty="0"/>
              <a:t>/CARD/71/BILLMMDD/BI710730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/</a:t>
            </a:r>
            <a:r>
              <a:rPr lang="en-US" altLang="ko-KR" dirty="0" err="1"/>
              <a:t>carddata</a:t>
            </a:r>
            <a:r>
              <a:rPr lang="en-US" altLang="ko-KR" dirty="0"/>
              <a:t>/CARD/71/BILLMMDD/BI710731)             </a:t>
            </a:r>
            <a:endParaRPr lang="en-US" altLang="ko-KR" dirty="0" smtClean="0"/>
          </a:p>
          <a:p>
            <a:r>
              <a:rPr lang="en-US" altLang="ko-KR" dirty="0" smtClean="0"/>
              <a:t>/</a:t>
            </a:r>
            <a:r>
              <a:rPr lang="en-US" altLang="ko-KR" dirty="0"/>
              <a:t>length=171                                  </a:t>
            </a:r>
            <a:endParaRPr lang="en-US" altLang="ko-KR" dirty="0" smtClean="0"/>
          </a:p>
          <a:p>
            <a:r>
              <a:rPr lang="en-US" altLang="ko-KR" dirty="0" smtClean="0"/>
              <a:t>/</a:t>
            </a:r>
            <a:r>
              <a:rPr lang="en-US" altLang="ko-KR" dirty="0"/>
              <a:t>field=(a1 , </a:t>
            </a:r>
            <a:r>
              <a:rPr lang="en-US" altLang="ko-KR" dirty="0" err="1"/>
              <a:t>pos</a:t>
            </a:r>
            <a:r>
              <a:rPr lang="en-US" altLang="ko-KR" dirty="0"/>
              <a:t>=   1 , size=  171)                                                                                                                                                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/</a:t>
            </a:r>
            <a:r>
              <a:rPr lang="en-US" altLang="ko-KR" dirty="0" err="1"/>
              <a:t>outfile</a:t>
            </a:r>
            <a:r>
              <a:rPr lang="en-US" altLang="ko-KR" dirty="0"/>
              <a:t>=/</a:t>
            </a:r>
            <a:r>
              <a:rPr lang="en-US" altLang="ko-KR" dirty="0" err="1"/>
              <a:t>carddata</a:t>
            </a:r>
            <a:r>
              <a:rPr lang="en-US" altLang="ko-KR" dirty="0"/>
              <a:t>/CARD/71/BILLMMDD/V4.DRAFT00.20190805.main</a:t>
            </a:r>
            <a:endParaRPr lang="en-US" altLang="ko-KR" dirty="0" smtClean="0"/>
          </a:p>
          <a:p>
            <a:r>
              <a:rPr lang="en-US" altLang="ko-KR" dirty="0" smtClean="0"/>
              <a:t>/</a:t>
            </a:r>
            <a:r>
              <a:rPr lang="en-US" altLang="ko-KR" dirty="0"/>
              <a:t>length=171                                  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307264" y="3150499"/>
            <a:ext cx="7408235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/>
              <a:t>/INFILE /</a:t>
            </a:r>
            <a:r>
              <a:rPr lang="en-US" altLang="ko-KR" dirty="0" err="1"/>
              <a:t>carddata</a:t>
            </a:r>
            <a:r>
              <a:rPr lang="en-US" altLang="ko-KR" dirty="0"/>
              <a:t>/CARD/71/BILLMMDD/BI710701 STLF 171</a:t>
            </a:r>
          </a:p>
          <a:p>
            <a:r>
              <a:rPr lang="en-US" altLang="ko-KR" dirty="0"/>
              <a:t>/INFILE /</a:t>
            </a:r>
            <a:r>
              <a:rPr lang="en-US" altLang="ko-KR" dirty="0" err="1"/>
              <a:t>carddata</a:t>
            </a:r>
            <a:r>
              <a:rPr lang="en-US" altLang="ko-KR" dirty="0"/>
              <a:t>/CARD/71/BILLMMDD/BI710702 STLF 171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…….</a:t>
            </a:r>
          </a:p>
          <a:p>
            <a:r>
              <a:rPr lang="en-US" altLang="ko-KR" dirty="0" smtClean="0"/>
              <a:t>/</a:t>
            </a:r>
            <a:r>
              <a:rPr lang="en-US" altLang="ko-KR" dirty="0"/>
              <a:t>INFILE /</a:t>
            </a:r>
            <a:r>
              <a:rPr lang="en-US" altLang="ko-KR" dirty="0" err="1"/>
              <a:t>carddata</a:t>
            </a:r>
            <a:r>
              <a:rPr lang="en-US" altLang="ko-KR" dirty="0"/>
              <a:t>/CARD/71/BILLMMDD/BI710730 STLF 171</a:t>
            </a:r>
          </a:p>
          <a:p>
            <a:r>
              <a:rPr lang="en-US" altLang="ko-KR" dirty="0"/>
              <a:t>/INFILE /</a:t>
            </a:r>
            <a:r>
              <a:rPr lang="en-US" altLang="ko-KR" dirty="0" err="1"/>
              <a:t>carddata</a:t>
            </a:r>
            <a:r>
              <a:rPr lang="en-US" altLang="ko-KR" dirty="0"/>
              <a:t>/CARD/71/BILLMMDD/BI710731 STLF 171</a:t>
            </a:r>
          </a:p>
          <a:p>
            <a:endParaRPr lang="en-US" altLang="ko-KR" dirty="0"/>
          </a:p>
          <a:p>
            <a:r>
              <a:rPr lang="en-US" altLang="ko-KR" dirty="0"/>
              <a:t>/FIELDS </a:t>
            </a:r>
            <a:r>
              <a:rPr lang="en-US" altLang="ko-KR" dirty="0" smtClean="0"/>
              <a:t> a1  1  char  171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/COPY</a:t>
            </a:r>
          </a:p>
          <a:p>
            <a:endParaRPr lang="en-US" altLang="ko-KR" dirty="0"/>
          </a:p>
          <a:p>
            <a:r>
              <a:rPr lang="en-US" altLang="ko-KR" dirty="0"/>
              <a:t>/OUTFILE  /</a:t>
            </a:r>
            <a:r>
              <a:rPr lang="en-US" altLang="ko-KR" dirty="0" err="1" smtClean="0"/>
              <a:t>carddata</a:t>
            </a:r>
            <a:r>
              <a:rPr lang="en-US" altLang="ko-KR" dirty="0" smtClean="0"/>
              <a:t>/V4.DRAFT00.20190805.main </a:t>
            </a:r>
            <a:r>
              <a:rPr lang="en-US" altLang="ko-KR" dirty="0"/>
              <a:t>STLF 171 overwrite</a:t>
            </a:r>
          </a:p>
          <a:p>
            <a:r>
              <a:rPr lang="en-US" altLang="ko-KR" dirty="0"/>
              <a:t>/END</a:t>
            </a:r>
            <a:endParaRPr lang="en-US" altLang="ko-KR" dirty="0" smtClean="0"/>
          </a:p>
        </p:txBody>
      </p:sp>
      <p:sp>
        <p:nvSpPr>
          <p:cNvPr id="4" name="순서도: 대체 처리 3"/>
          <p:cNvSpPr/>
          <p:nvPr/>
        </p:nvSpPr>
        <p:spPr>
          <a:xfrm>
            <a:off x="164048" y="2264735"/>
            <a:ext cx="3270270" cy="329609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대체 처리 4"/>
          <p:cNvSpPr/>
          <p:nvPr/>
        </p:nvSpPr>
        <p:spPr>
          <a:xfrm>
            <a:off x="2224314" y="4821510"/>
            <a:ext cx="2728686" cy="377370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58064" y="3204644"/>
            <a:ext cx="7201074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ko-KR" dirty="0" smtClean="0"/>
              <a:t>/INFILE  </a:t>
            </a:r>
            <a:br>
              <a:rPr lang="en-US" altLang="ko-KR" dirty="0" smtClean="0"/>
            </a:br>
            <a:r>
              <a:rPr lang="en-US" altLang="ko-KR" dirty="0" smtClean="0"/>
              <a:t>“/</a:t>
            </a:r>
            <a:r>
              <a:rPr lang="en-US" altLang="ko-KR" dirty="0" err="1" smtClean="0"/>
              <a:t>carddata</a:t>
            </a:r>
            <a:r>
              <a:rPr lang="en-US" altLang="ko-KR" dirty="0" smtClean="0"/>
              <a:t>/CARD/71/BILLMMDD/BI7107??”  </a:t>
            </a:r>
            <a:r>
              <a:rPr lang="en-US" altLang="ko-KR" dirty="0" smtClean="0">
                <a:solidFill>
                  <a:srgbClr val="FF0000"/>
                </a:solidFill>
              </a:rPr>
              <a:t>EXPANDWILDCARDS</a:t>
            </a:r>
            <a:r>
              <a:rPr lang="en-US" altLang="ko-KR" dirty="0" smtClean="0"/>
              <a:t> STLF 171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521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9141" y="409100"/>
            <a:ext cx="4444294" cy="53553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</a:t>
            </a:r>
            <a:r>
              <a:rPr lang="en-US" altLang="ko-KR" dirty="0" err="1"/>
              <a:t>infiles</a:t>
            </a:r>
            <a:r>
              <a:rPr lang="en-US" altLang="ko-KR" dirty="0"/>
              <a:t>=("$1</a:t>
            </a:r>
            <a:r>
              <a:rPr lang="en-US" altLang="ko-KR" dirty="0" smtClean="0"/>
              <a:t>")</a:t>
            </a:r>
          </a:p>
          <a:p>
            <a:endParaRPr lang="en-US" altLang="ko-KR" dirty="0"/>
          </a:p>
          <a:p>
            <a:r>
              <a:rPr lang="en-US" altLang="ko-KR" dirty="0" smtClean="0"/>
              <a:t>/length=260</a:t>
            </a:r>
          </a:p>
          <a:p>
            <a:r>
              <a:rPr lang="en-US" altLang="ko-KR" dirty="0" smtClean="0"/>
              <a:t>/</a:t>
            </a:r>
            <a:r>
              <a:rPr lang="en-US" altLang="ko-KR" dirty="0"/>
              <a:t>field=(a1 ,  </a:t>
            </a:r>
            <a:r>
              <a:rPr lang="en-US" altLang="ko-KR" dirty="0" err="1"/>
              <a:t>pos</a:t>
            </a:r>
            <a:r>
              <a:rPr lang="en-US" altLang="ko-KR" dirty="0"/>
              <a:t>=  1,  size=  2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/</a:t>
            </a:r>
            <a:r>
              <a:rPr lang="en-US" altLang="ko-KR" dirty="0"/>
              <a:t>field=(a2 ,  </a:t>
            </a:r>
            <a:r>
              <a:rPr lang="en-US" altLang="ko-KR" dirty="0" err="1"/>
              <a:t>pos</a:t>
            </a:r>
            <a:r>
              <a:rPr lang="en-US" altLang="ko-KR" dirty="0"/>
              <a:t>=  3,  size= 18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/</a:t>
            </a:r>
            <a:r>
              <a:rPr lang="en-US" altLang="ko-KR" dirty="0"/>
              <a:t>field=(a3 ,  </a:t>
            </a:r>
            <a:r>
              <a:rPr lang="en-US" altLang="ko-KR" dirty="0" err="1"/>
              <a:t>pos</a:t>
            </a:r>
            <a:r>
              <a:rPr lang="en-US" altLang="ko-KR" dirty="0"/>
              <a:t>= 21,  size=  6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/</a:t>
            </a:r>
            <a:r>
              <a:rPr lang="en-US" altLang="ko-KR" dirty="0"/>
              <a:t>field=(a4 ,  </a:t>
            </a:r>
            <a:r>
              <a:rPr lang="en-US" altLang="ko-KR" dirty="0" err="1"/>
              <a:t>pos</a:t>
            </a:r>
            <a:r>
              <a:rPr lang="en-US" altLang="ko-KR" dirty="0"/>
              <a:t>= 27,  size=157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/</a:t>
            </a:r>
            <a:r>
              <a:rPr lang="en-US" altLang="ko-KR" dirty="0"/>
              <a:t>field=(a5 ,  </a:t>
            </a:r>
            <a:r>
              <a:rPr lang="en-US" altLang="ko-KR" dirty="0" err="1"/>
              <a:t>pos</a:t>
            </a:r>
            <a:r>
              <a:rPr lang="en-US" altLang="ko-KR" dirty="0"/>
              <a:t>=188,  size=  2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/</a:t>
            </a:r>
            <a:r>
              <a:rPr lang="en-US" altLang="ko-KR" dirty="0"/>
              <a:t>field=(a6 ,  </a:t>
            </a:r>
            <a:r>
              <a:rPr lang="en-US" altLang="ko-KR" dirty="0" err="1"/>
              <a:t>pos</a:t>
            </a:r>
            <a:r>
              <a:rPr lang="en-US" altLang="ko-KR" dirty="0"/>
              <a:t>=190,  size= 10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/</a:t>
            </a:r>
            <a:r>
              <a:rPr lang="en-US" altLang="ko-KR" dirty="0"/>
              <a:t>field=(a7 ,  </a:t>
            </a:r>
            <a:r>
              <a:rPr lang="en-US" altLang="ko-KR" dirty="0" err="1"/>
              <a:t>pos</a:t>
            </a:r>
            <a:r>
              <a:rPr lang="en-US" altLang="ko-KR" dirty="0"/>
              <a:t>=215,  size= 46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/</a:t>
            </a:r>
            <a:r>
              <a:rPr lang="en-US" altLang="ko-KR" dirty="0"/>
              <a:t>key=(position=3, size=15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	/CONDITION=(c1,test=(a1 EQ "26</a:t>
            </a:r>
            <a:r>
              <a:rPr lang="en-US" altLang="ko-KR" dirty="0" smtClean="0"/>
              <a:t>"))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	/CONDITION=(c2,test=(a1 EQ "61</a:t>
            </a:r>
            <a:r>
              <a:rPr lang="en-US" altLang="ko-KR" dirty="0" smtClean="0"/>
              <a:t>"))</a:t>
            </a:r>
          </a:p>
          <a:p>
            <a:r>
              <a:rPr lang="en-US" altLang="ko-KR" dirty="0" smtClean="0"/>
              <a:t>  </a:t>
            </a:r>
            <a:r>
              <a:rPr lang="en-US" altLang="ko-KR" dirty="0"/>
              <a:t>	/CONDITION=(c3,test=(a1 EQ "62</a:t>
            </a:r>
            <a:r>
              <a:rPr lang="en-US" altLang="ko-KR" dirty="0" smtClean="0"/>
              <a:t>"))</a:t>
            </a:r>
          </a:p>
          <a:p>
            <a:r>
              <a:rPr lang="en-US" altLang="ko-KR" dirty="0" smtClean="0"/>
              <a:t>   </a:t>
            </a:r>
            <a:r>
              <a:rPr lang="en-US" altLang="ko-KR" dirty="0"/>
              <a:t>	/CONDITION=(c4,test=(a1 EQ "63</a:t>
            </a:r>
            <a:r>
              <a:rPr lang="en-US" altLang="ko-KR" dirty="0" smtClean="0"/>
              <a:t>"))</a:t>
            </a:r>
          </a:p>
          <a:p>
            <a:r>
              <a:rPr lang="en-US" altLang="ko-KR" dirty="0"/>
              <a:t>	/CONDITION=(c5,test=(a1 EQ "65</a:t>
            </a:r>
            <a:r>
              <a:rPr lang="en-US" altLang="ko-KR" dirty="0" smtClean="0"/>
              <a:t>"))</a:t>
            </a:r>
          </a:p>
          <a:p>
            <a:r>
              <a:rPr lang="en-US" altLang="ko-KR" dirty="0"/>
              <a:t>	/CONDITION=(c6,test=(a1 EQ "66</a:t>
            </a:r>
            <a:r>
              <a:rPr lang="en-US" altLang="ko-KR" dirty="0" smtClean="0"/>
              <a:t>"))</a:t>
            </a:r>
          </a:p>
          <a:p>
            <a:r>
              <a:rPr lang="en-US" altLang="ko-KR" dirty="0"/>
              <a:t>	/CONDITION=(c7,test=(a1 EQ "67</a:t>
            </a:r>
            <a:r>
              <a:rPr lang="en-US" altLang="ko-KR" dirty="0" smtClean="0"/>
              <a:t>"))</a:t>
            </a:r>
          </a:p>
          <a:p>
            <a:r>
              <a:rPr lang="en-US" altLang="ko-KR" dirty="0"/>
              <a:t>	/CONDITION=(c8,test=(a1 EQ "71</a:t>
            </a:r>
            <a:r>
              <a:rPr lang="en-US" altLang="ko-KR" dirty="0" smtClean="0"/>
              <a:t>"))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92570" y="409100"/>
            <a:ext cx="4021870" cy="53553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</a:t>
            </a:r>
            <a:r>
              <a:rPr lang="en-US" altLang="ko-KR" dirty="0" err="1"/>
              <a:t>outfile</a:t>
            </a:r>
            <a:r>
              <a:rPr lang="en-US" altLang="ko-KR" dirty="0"/>
              <a:t>="$2"26"$</a:t>
            </a:r>
            <a:r>
              <a:rPr lang="en-US" altLang="ko-KR" dirty="0" smtClean="0"/>
              <a:t>3“</a:t>
            </a:r>
          </a:p>
          <a:p>
            <a:r>
              <a:rPr lang="en-US" altLang="ko-KR" dirty="0" smtClean="0"/>
              <a:t>/length=258</a:t>
            </a:r>
          </a:p>
          <a:p>
            <a:r>
              <a:rPr lang="en-US" altLang="ko-KR" dirty="0"/>
              <a:t>	/field=(a2 ,  </a:t>
            </a:r>
            <a:r>
              <a:rPr lang="en-US" altLang="ko-KR" dirty="0" err="1"/>
              <a:t>pos</a:t>
            </a:r>
            <a:r>
              <a:rPr lang="en-US" altLang="ko-KR" dirty="0"/>
              <a:t>=  1,  size= 18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	/field=(a3 ,  </a:t>
            </a:r>
            <a:r>
              <a:rPr lang="en-US" altLang="ko-KR" dirty="0" err="1"/>
              <a:t>pos</a:t>
            </a:r>
            <a:r>
              <a:rPr lang="en-US" altLang="ko-KR" dirty="0"/>
              <a:t>= 19,  size=  6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	/field=(a4 ,  </a:t>
            </a:r>
            <a:r>
              <a:rPr lang="en-US" altLang="ko-KR" dirty="0" err="1"/>
              <a:t>pos</a:t>
            </a:r>
            <a:r>
              <a:rPr lang="en-US" altLang="ko-KR" dirty="0"/>
              <a:t>= 25,  size=157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	/field=(a3 ,  </a:t>
            </a:r>
            <a:r>
              <a:rPr lang="en-US" altLang="ko-KR" dirty="0" err="1"/>
              <a:t>pos</a:t>
            </a:r>
            <a:r>
              <a:rPr lang="en-US" altLang="ko-KR" dirty="0"/>
              <a:t>=182,  size=  6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	/field=(a6 ,  </a:t>
            </a:r>
            <a:r>
              <a:rPr lang="en-US" altLang="ko-KR" dirty="0" err="1"/>
              <a:t>pos</a:t>
            </a:r>
            <a:r>
              <a:rPr lang="en-US" altLang="ko-KR" dirty="0"/>
              <a:t>=188,  size= 10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	/field=(a7 ,  </a:t>
            </a:r>
            <a:r>
              <a:rPr lang="en-US" altLang="ko-KR" dirty="0" err="1"/>
              <a:t>pos</a:t>
            </a:r>
            <a:r>
              <a:rPr lang="en-US" altLang="ko-KR" dirty="0"/>
              <a:t>=213,  size= 46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	/include where </a:t>
            </a:r>
            <a:r>
              <a:rPr lang="en-US" altLang="ko-KR" dirty="0" smtClean="0"/>
              <a:t>c1</a:t>
            </a:r>
          </a:p>
          <a:p>
            <a:r>
              <a:rPr lang="en-US" altLang="ko-KR" dirty="0" smtClean="0"/>
              <a:t>…</a:t>
            </a:r>
          </a:p>
          <a:p>
            <a:r>
              <a:rPr lang="en-US" altLang="ko-KR" dirty="0" smtClean="0"/>
              <a:t>/</a:t>
            </a:r>
            <a:r>
              <a:rPr lang="en-US" altLang="ko-KR" dirty="0" err="1"/>
              <a:t>outfile</a:t>
            </a:r>
            <a:r>
              <a:rPr lang="en-US" altLang="ko-KR" dirty="0"/>
              <a:t>="$2"71"$</a:t>
            </a:r>
            <a:r>
              <a:rPr lang="en-US" altLang="ko-KR" dirty="0" smtClean="0"/>
              <a:t>3“</a:t>
            </a:r>
          </a:p>
          <a:p>
            <a:r>
              <a:rPr lang="en-US" altLang="ko-KR" dirty="0" smtClean="0"/>
              <a:t>/length=258</a:t>
            </a:r>
          </a:p>
          <a:p>
            <a:r>
              <a:rPr lang="en-US" altLang="ko-KR" dirty="0"/>
              <a:t>	/field=(a2 ,  </a:t>
            </a:r>
            <a:r>
              <a:rPr lang="en-US" altLang="ko-KR" dirty="0" err="1"/>
              <a:t>pos</a:t>
            </a:r>
            <a:r>
              <a:rPr lang="en-US" altLang="ko-KR" dirty="0"/>
              <a:t>=  1,  size= 18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	/field=(a3 ,  </a:t>
            </a:r>
            <a:r>
              <a:rPr lang="en-US" altLang="ko-KR" dirty="0" err="1"/>
              <a:t>pos</a:t>
            </a:r>
            <a:r>
              <a:rPr lang="en-US" altLang="ko-KR" dirty="0"/>
              <a:t>= 19,  size=  6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	/field=(a4 ,  </a:t>
            </a:r>
            <a:r>
              <a:rPr lang="en-US" altLang="ko-KR" dirty="0" err="1"/>
              <a:t>pos</a:t>
            </a:r>
            <a:r>
              <a:rPr lang="en-US" altLang="ko-KR" dirty="0"/>
              <a:t>= 25,  size=157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	/field=(a3 ,  </a:t>
            </a:r>
            <a:r>
              <a:rPr lang="en-US" altLang="ko-KR" dirty="0" err="1"/>
              <a:t>pos</a:t>
            </a:r>
            <a:r>
              <a:rPr lang="en-US" altLang="ko-KR" dirty="0"/>
              <a:t>=182,  size=  6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	/field=(a6 ,  </a:t>
            </a:r>
            <a:r>
              <a:rPr lang="en-US" altLang="ko-KR" dirty="0" err="1"/>
              <a:t>pos</a:t>
            </a:r>
            <a:r>
              <a:rPr lang="en-US" altLang="ko-KR" dirty="0"/>
              <a:t>=188,  size= 10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	/field=(a7 ,  </a:t>
            </a:r>
            <a:r>
              <a:rPr lang="en-US" altLang="ko-KR" dirty="0" err="1"/>
              <a:t>pos</a:t>
            </a:r>
            <a:r>
              <a:rPr lang="en-US" altLang="ko-KR" dirty="0"/>
              <a:t>=213,  size= 46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	/include where </a:t>
            </a:r>
            <a:r>
              <a:rPr lang="en-US" altLang="ko-KR" dirty="0" smtClean="0"/>
              <a:t>c8</a:t>
            </a:r>
          </a:p>
        </p:txBody>
      </p:sp>
    </p:spTree>
    <p:extLst>
      <p:ext uri="{BB962C8B-B14F-4D97-AF65-F5344CB8AC3E}">
        <p14:creationId xmlns:p14="http://schemas.microsoft.com/office/powerpoint/2010/main" val="250174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kbscom.co.kr/data/bbsData/146961939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981" y="5218618"/>
            <a:ext cx="1905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About </a:t>
            </a:r>
            <a:r>
              <a:rPr kumimoji="0" lang="ko-KR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한국비지네스써비스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 bwMode="auto">
          <a:xfrm>
            <a:off x="890520" y="1718505"/>
            <a:ext cx="8134672" cy="3229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68275" indent="-168275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–"/>
              <a:defRPr sz="2000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•"/>
              <a:defRPr sz="1800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–"/>
              <a:defRPr sz="1800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1600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2000">
                <a:solidFill>
                  <a:srgbClr val="636467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2000">
                <a:solidFill>
                  <a:srgbClr val="636467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2000">
                <a:solidFill>
                  <a:srgbClr val="636467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2000">
                <a:solidFill>
                  <a:srgbClr val="636467"/>
                </a:solidFill>
                <a:latin typeface="+mn-lt"/>
                <a:ea typeface="+mn-ea"/>
              </a:defRPr>
            </a:lvl9pPr>
          </a:lstStyle>
          <a:p>
            <a:pPr marL="168275" marR="0" lvl="0" indent="-1682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회  사  명  </a:t>
            </a: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: </a:t>
            </a: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한국비지네스써비스㈜</a:t>
            </a:r>
            <a:endParaRPr kumimoji="0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rgbClr val="005596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  <a:p>
            <a:pPr marL="168275" marR="0" lvl="0" indent="-1682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설립 년도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 : 1973</a:t>
            </a: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년 </a:t>
            </a: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5</a:t>
            </a: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월</a:t>
            </a:r>
            <a:endParaRPr kumimoji="0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rgbClr val="005596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  <a:p>
            <a:pPr marL="168275" marR="0" lvl="0" indent="-1682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본        사 </a:t>
            </a: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: </a:t>
            </a: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서울시 서초구 반포본동</a:t>
            </a:r>
            <a:endParaRPr kumimoji="0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rgbClr val="005596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  <a:p>
            <a:pPr marL="168275" marR="0" lvl="0" indent="-1682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직        원 </a:t>
            </a: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: 53 </a:t>
            </a: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명</a:t>
            </a:r>
            <a:endParaRPr kumimoji="0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rgbClr val="005596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  <a:p>
            <a:pPr marL="168275" marR="0" lvl="0" indent="-1682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국내 최초의 </a:t>
            </a: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SW </a:t>
            </a: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전문 판매 지원 회사</a:t>
            </a: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/>
            </a:r>
            <a:b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</a:b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/>
            </a:r>
            <a:b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</a:b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  -  1992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년 최초로 국내 </a:t>
            </a:r>
            <a:r>
              <a:rPr kumimoji="0" lang="en-US" altLang="ko-KR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SyncSort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 Solution 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공급지원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/>
            </a:r>
            <a:b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</a:b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  -  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풍부한 경험과 기술축적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/>
            </a:r>
            <a:b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</a:b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  -  30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여 개 이상의 </a:t>
            </a:r>
            <a:r>
              <a:rPr kumimoji="0" lang="en-US" altLang="ko-KR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SyncSort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 </a:t>
            </a:r>
            <a:r>
              <a:rPr kumimoji="0" lang="ko-KR" alt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고객사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636467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</p:txBody>
      </p:sp>
      <p:pic>
        <p:nvPicPr>
          <p:cNvPr id="44" name="Picture 35" descr="컴퓨터_작업_열중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6288" y="1766602"/>
            <a:ext cx="3289300" cy="3016250"/>
          </a:xfrm>
          <a:prstGeom prst="rect">
            <a:avLst/>
          </a:prstGeom>
          <a:noFill/>
          <a:ln w="6350">
            <a:solidFill>
              <a:srgbClr val="CCCCFF"/>
            </a:solidFill>
            <a:miter lim="800000"/>
            <a:headEnd/>
            <a:tailEnd/>
          </a:ln>
        </p:spPr>
      </p:pic>
      <p:pic>
        <p:nvPicPr>
          <p:cNvPr id="2050" name="Picture 2" descr="http://www.kbscom.co.kr/data/bbsData/1469619377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216" y="5165195"/>
            <a:ext cx="1905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kbscom.co.kr/data/bbsData/1469619424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730" y="5165195"/>
            <a:ext cx="1905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www.trilliumsoftware.com/sites/default/files/syncsort-trillium-web_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43" y="5431978"/>
            <a:ext cx="2806065" cy="52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kbscom.co.kr/data/bbsData/1469619399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811" y="5165195"/>
            <a:ext cx="1905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87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341" y="409100"/>
            <a:ext cx="4444294" cy="53553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</a:t>
            </a:r>
            <a:r>
              <a:rPr lang="en-US" altLang="ko-KR" dirty="0" err="1"/>
              <a:t>infiles</a:t>
            </a:r>
            <a:r>
              <a:rPr lang="en-US" altLang="ko-KR" dirty="0"/>
              <a:t>=("$1</a:t>
            </a:r>
            <a:r>
              <a:rPr lang="en-US" altLang="ko-KR" dirty="0" smtClean="0"/>
              <a:t>")</a:t>
            </a:r>
          </a:p>
          <a:p>
            <a:endParaRPr lang="en-US" altLang="ko-KR" dirty="0"/>
          </a:p>
          <a:p>
            <a:r>
              <a:rPr lang="en-US" altLang="ko-KR" dirty="0" smtClean="0"/>
              <a:t>/length=260</a:t>
            </a:r>
          </a:p>
          <a:p>
            <a:r>
              <a:rPr lang="en-US" altLang="ko-KR" dirty="0" smtClean="0"/>
              <a:t>/</a:t>
            </a:r>
            <a:r>
              <a:rPr lang="en-US" altLang="ko-KR" dirty="0"/>
              <a:t>field=(a1 ,  </a:t>
            </a:r>
            <a:r>
              <a:rPr lang="en-US" altLang="ko-KR" dirty="0" err="1"/>
              <a:t>pos</a:t>
            </a:r>
            <a:r>
              <a:rPr lang="en-US" altLang="ko-KR" dirty="0"/>
              <a:t>=  1,  size=  2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/</a:t>
            </a:r>
            <a:r>
              <a:rPr lang="en-US" altLang="ko-KR" dirty="0"/>
              <a:t>field=(a2 ,  </a:t>
            </a:r>
            <a:r>
              <a:rPr lang="en-US" altLang="ko-KR" dirty="0" err="1"/>
              <a:t>pos</a:t>
            </a:r>
            <a:r>
              <a:rPr lang="en-US" altLang="ko-KR" dirty="0"/>
              <a:t>=  3,  size= 18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/</a:t>
            </a:r>
            <a:r>
              <a:rPr lang="en-US" altLang="ko-KR" dirty="0"/>
              <a:t>field=(a3 ,  </a:t>
            </a:r>
            <a:r>
              <a:rPr lang="en-US" altLang="ko-KR" dirty="0" err="1"/>
              <a:t>pos</a:t>
            </a:r>
            <a:r>
              <a:rPr lang="en-US" altLang="ko-KR" dirty="0"/>
              <a:t>= 21,  size=  6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/</a:t>
            </a:r>
            <a:r>
              <a:rPr lang="en-US" altLang="ko-KR" dirty="0"/>
              <a:t>field=(a4 ,  </a:t>
            </a:r>
            <a:r>
              <a:rPr lang="en-US" altLang="ko-KR" dirty="0" err="1"/>
              <a:t>pos</a:t>
            </a:r>
            <a:r>
              <a:rPr lang="en-US" altLang="ko-KR" dirty="0"/>
              <a:t>= 27,  size=157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/</a:t>
            </a:r>
            <a:r>
              <a:rPr lang="en-US" altLang="ko-KR" dirty="0"/>
              <a:t>field=(a5 ,  </a:t>
            </a:r>
            <a:r>
              <a:rPr lang="en-US" altLang="ko-KR" dirty="0" err="1"/>
              <a:t>pos</a:t>
            </a:r>
            <a:r>
              <a:rPr lang="en-US" altLang="ko-KR" dirty="0"/>
              <a:t>=188,  size=  2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/</a:t>
            </a:r>
            <a:r>
              <a:rPr lang="en-US" altLang="ko-KR" dirty="0"/>
              <a:t>field=(a6 ,  </a:t>
            </a:r>
            <a:r>
              <a:rPr lang="en-US" altLang="ko-KR" dirty="0" err="1"/>
              <a:t>pos</a:t>
            </a:r>
            <a:r>
              <a:rPr lang="en-US" altLang="ko-KR" dirty="0"/>
              <a:t>=190,  size= 10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/</a:t>
            </a:r>
            <a:r>
              <a:rPr lang="en-US" altLang="ko-KR" dirty="0"/>
              <a:t>field=(a7 ,  </a:t>
            </a:r>
            <a:r>
              <a:rPr lang="en-US" altLang="ko-KR" dirty="0" err="1"/>
              <a:t>pos</a:t>
            </a:r>
            <a:r>
              <a:rPr lang="en-US" altLang="ko-KR" dirty="0"/>
              <a:t>=215,  size= 46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/</a:t>
            </a:r>
            <a:r>
              <a:rPr lang="en-US" altLang="ko-KR" dirty="0"/>
              <a:t>key=(position=3, size=15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	/CONDITION=(c1,test=(a1 EQ "26</a:t>
            </a:r>
            <a:r>
              <a:rPr lang="en-US" altLang="ko-KR" dirty="0" smtClean="0"/>
              <a:t>"))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	/CONDITION=(c2,test=(a1 EQ "61</a:t>
            </a:r>
            <a:r>
              <a:rPr lang="en-US" altLang="ko-KR" dirty="0" smtClean="0"/>
              <a:t>"))</a:t>
            </a:r>
          </a:p>
          <a:p>
            <a:r>
              <a:rPr lang="en-US" altLang="ko-KR" dirty="0" smtClean="0"/>
              <a:t>  </a:t>
            </a:r>
            <a:r>
              <a:rPr lang="en-US" altLang="ko-KR" dirty="0"/>
              <a:t>	/CONDITION=(c3,test=(a1 EQ "62</a:t>
            </a:r>
            <a:r>
              <a:rPr lang="en-US" altLang="ko-KR" dirty="0" smtClean="0"/>
              <a:t>"))</a:t>
            </a:r>
          </a:p>
          <a:p>
            <a:r>
              <a:rPr lang="en-US" altLang="ko-KR" dirty="0" smtClean="0"/>
              <a:t>   </a:t>
            </a:r>
            <a:r>
              <a:rPr lang="en-US" altLang="ko-KR" dirty="0"/>
              <a:t>	/CONDITION=(c4,test=(a1 EQ "63</a:t>
            </a:r>
            <a:r>
              <a:rPr lang="en-US" altLang="ko-KR" dirty="0" smtClean="0"/>
              <a:t>"))</a:t>
            </a:r>
          </a:p>
          <a:p>
            <a:r>
              <a:rPr lang="en-US" altLang="ko-KR" dirty="0"/>
              <a:t>	/CONDITION=(c5,test=(a1 EQ "65</a:t>
            </a:r>
            <a:r>
              <a:rPr lang="en-US" altLang="ko-KR" dirty="0" smtClean="0"/>
              <a:t>"))</a:t>
            </a:r>
          </a:p>
          <a:p>
            <a:r>
              <a:rPr lang="en-US" altLang="ko-KR" dirty="0"/>
              <a:t>	/CONDITION=(c6,test=(a1 EQ "66</a:t>
            </a:r>
            <a:r>
              <a:rPr lang="en-US" altLang="ko-KR" dirty="0" smtClean="0"/>
              <a:t>"))</a:t>
            </a:r>
          </a:p>
          <a:p>
            <a:r>
              <a:rPr lang="en-US" altLang="ko-KR" dirty="0"/>
              <a:t>	/CONDITION=(c7,test=(a1 EQ "67</a:t>
            </a:r>
            <a:r>
              <a:rPr lang="en-US" altLang="ko-KR" dirty="0" smtClean="0"/>
              <a:t>"))</a:t>
            </a:r>
          </a:p>
          <a:p>
            <a:r>
              <a:rPr lang="en-US" altLang="ko-KR" dirty="0"/>
              <a:t>	/CONDITION=(c8,test=(a1 EQ "71</a:t>
            </a:r>
            <a:r>
              <a:rPr lang="en-US" altLang="ko-KR" dirty="0" smtClean="0"/>
              <a:t>"))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08469" y="409100"/>
            <a:ext cx="4227201" cy="59093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/>
              <a:t>/INFILE $1 STLF 260</a:t>
            </a:r>
          </a:p>
          <a:p>
            <a:r>
              <a:rPr lang="en-US" altLang="ko-KR" dirty="0"/>
              <a:t>/FIELDS a1    </a:t>
            </a:r>
            <a:r>
              <a:rPr lang="en-US" altLang="ko-KR" dirty="0" smtClean="0"/>
              <a:t> 1  </a:t>
            </a:r>
            <a:r>
              <a:rPr lang="en-US" altLang="ko-KR" dirty="0"/>
              <a:t>char   2,</a:t>
            </a:r>
          </a:p>
          <a:p>
            <a:r>
              <a:rPr lang="en-US" altLang="ko-KR" dirty="0"/>
              <a:t>          </a:t>
            </a:r>
            <a:r>
              <a:rPr lang="en-US" altLang="ko-KR" dirty="0" smtClean="0"/>
              <a:t>    a2      3  </a:t>
            </a:r>
            <a:r>
              <a:rPr lang="en-US" altLang="ko-KR" dirty="0"/>
              <a:t>char  18,</a:t>
            </a:r>
          </a:p>
          <a:p>
            <a:r>
              <a:rPr lang="en-US" altLang="ko-KR" dirty="0" smtClean="0"/>
              <a:t>              a3     21 </a:t>
            </a:r>
            <a:r>
              <a:rPr lang="en-US" altLang="ko-KR" dirty="0"/>
              <a:t>char  6,</a:t>
            </a:r>
          </a:p>
          <a:p>
            <a:r>
              <a:rPr lang="en-US" altLang="ko-KR" dirty="0"/>
              <a:t>          </a:t>
            </a:r>
            <a:r>
              <a:rPr lang="en-US" altLang="ko-KR" dirty="0" smtClean="0"/>
              <a:t>    a4     27 </a:t>
            </a:r>
            <a:r>
              <a:rPr lang="en-US" altLang="ko-KR" dirty="0"/>
              <a:t>char 157,</a:t>
            </a:r>
          </a:p>
          <a:p>
            <a:r>
              <a:rPr lang="en-US" altLang="ko-KR" dirty="0"/>
              <a:t>          </a:t>
            </a:r>
            <a:r>
              <a:rPr lang="en-US" altLang="ko-KR" dirty="0" smtClean="0"/>
              <a:t>    a5   </a:t>
            </a:r>
            <a:r>
              <a:rPr lang="en-US" altLang="ko-KR" dirty="0"/>
              <a:t>188 char 2,</a:t>
            </a:r>
          </a:p>
          <a:p>
            <a:r>
              <a:rPr lang="en-US" altLang="ko-KR" dirty="0"/>
              <a:t>          </a:t>
            </a:r>
            <a:r>
              <a:rPr lang="en-US" altLang="ko-KR" dirty="0" smtClean="0"/>
              <a:t>    a6   </a:t>
            </a:r>
            <a:r>
              <a:rPr lang="en-US" altLang="ko-KR" dirty="0"/>
              <a:t>190 char 10,</a:t>
            </a:r>
          </a:p>
          <a:p>
            <a:r>
              <a:rPr lang="en-US" altLang="ko-KR" dirty="0"/>
              <a:t>          </a:t>
            </a:r>
            <a:r>
              <a:rPr lang="en-US" altLang="ko-KR" dirty="0" smtClean="0"/>
              <a:t>    a7   </a:t>
            </a:r>
            <a:r>
              <a:rPr lang="en-US" altLang="ko-KR" dirty="0"/>
              <a:t>215 char 46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             </a:t>
            </a:r>
            <a:r>
              <a:rPr lang="en-US" altLang="ko-KR" dirty="0"/>
              <a:t>a0 </a:t>
            </a:r>
            <a:r>
              <a:rPr lang="en-US" altLang="ko-KR" dirty="0" smtClean="0"/>
              <a:t>      3 </a:t>
            </a:r>
            <a:r>
              <a:rPr lang="en-US" altLang="ko-KR" dirty="0"/>
              <a:t>char 15,</a:t>
            </a:r>
          </a:p>
          <a:p>
            <a:r>
              <a:rPr lang="en-US" altLang="ko-KR" dirty="0" smtClean="0"/>
              <a:t>          o_a2      1 </a:t>
            </a:r>
            <a:r>
              <a:rPr lang="en-US" altLang="ko-KR" dirty="0"/>
              <a:t>char 18,</a:t>
            </a:r>
          </a:p>
          <a:p>
            <a:r>
              <a:rPr lang="en-US" altLang="ko-KR" dirty="0"/>
              <a:t>          </a:t>
            </a:r>
            <a:r>
              <a:rPr lang="en-US" altLang="ko-KR" dirty="0" smtClean="0"/>
              <a:t>o_a3    19 </a:t>
            </a:r>
            <a:r>
              <a:rPr lang="en-US" altLang="ko-KR" dirty="0"/>
              <a:t>char  6,</a:t>
            </a:r>
          </a:p>
          <a:p>
            <a:r>
              <a:rPr lang="en-US" altLang="ko-KR" dirty="0"/>
              <a:t>          </a:t>
            </a:r>
            <a:r>
              <a:rPr lang="en-US" altLang="ko-KR" dirty="0" smtClean="0"/>
              <a:t>o_a4    25 </a:t>
            </a:r>
            <a:r>
              <a:rPr lang="en-US" altLang="ko-KR" dirty="0"/>
              <a:t>char 157,</a:t>
            </a:r>
          </a:p>
          <a:p>
            <a:r>
              <a:rPr lang="en-US" altLang="ko-KR" dirty="0"/>
              <a:t>          </a:t>
            </a:r>
            <a:r>
              <a:rPr lang="en-US" altLang="ko-KR" dirty="0" smtClean="0"/>
              <a:t>o_a5  182 </a:t>
            </a:r>
            <a:r>
              <a:rPr lang="en-US" altLang="ko-KR" dirty="0"/>
              <a:t>char  6,</a:t>
            </a:r>
          </a:p>
          <a:p>
            <a:r>
              <a:rPr lang="en-US" altLang="ko-KR" dirty="0"/>
              <a:t>          </a:t>
            </a:r>
            <a:r>
              <a:rPr lang="en-US" altLang="ko-KR" dirty="0" smtClean="0"/>
              <a:t>o_a6  </a:t>
            </a:r>
            <a:r>
              <a:rPr lang="en-US" altLang="ko-KR" dirty="0"/>
              <a:t>188 char 10,</a:t>
            </a:r>
          </a:p>
          <a:p>
            <a:r>
              <a:rPr lang="en-US" altLang="ko-KR" dirty="0"/>
              <a:t>          </a:t>
            </a:r>
            <a:r>
              <a:rPr lang="en-US" altLang="ko-KR" dirty="0" smtClean="0"/>
              <a:t>o_a7  213 </a:t>
            </a:r>
            <a:r>
              <a:rPr lang="en-US" altLang="ko-KR" dirty="0"/>
              <a:t>char 46</a:t>
            </a:r>
          </a:p>
          <a:p>
            <a:endParaRPr lang="en-US" altLang="ko-KR" dirty="0"/>
          </a:p>
          <a:p>
            <a:r>
              <a:rPr lang="en-US" altLang="ko-KR" dirty="0"/>
              <a:t>/KEYS a0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/CONDITION  c1  a1  EQ  "26"</a:t>
            </a:r>
          </a:p>
          <a:p>
            <a:r>
              <a:rPr lang="en-US" altLang="ko-KR" dirty="0" smtClean="0"/>
              <a:t>        …</a:t>
            </a:r>
            <a:endParaRPr lang="en-US" altLang="ko-KR" dirty="0"/>
          </a:p>
          <a:p>
            <a:r>
              <a:rPr lang="en-US" altLang="ko-KR" dirty="0" smtClean="0"/>
              <a:t>/</a:t>
            </a:r>
            <a:r>
              <a:rPr lang="en-US" altLang="ko-KR" dirty="0"/>
              <a:t>CONDITION  c8  a1  EQ  "71"</a:t>
            </a:r>
            <a:endParaRPr lang="en-US" altLang="ko-KR" dirty="0" smtClean="0"/>
          </a:p>
        </p:txBody>
      </p:sp>
      <p:sp>
        <p:nvSpPr>
          <p:cNvPr id="3" name="오른쪽 화살표 2"/>
          <p:cNvSpPr/>
          <p:nvPr/>
        </p:nvSpPr>
        <p:spPr>
          <a:xfrm>
            <a:off x="3881579" y="1631496"/>
            <a:ext cx="1433658" cy="1491343"/>
          </a:xfrm>
          <a:prstGeom prst="rightArrow">
            <a:avLst>
              <a:gd name="adj1" fmla="val 50000"/>
              <a:gd name="adj2" fmla="val 4375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대체 처리 5"/>
          <p:cNvSpPr/>
          <p:nvPr/>
        </p:nvSpPr>
        <p:spPr>
          <a:xfrm>
            <a:off x="168108" y="1268186"/>
            <a:ext cx="3499017" cy="2217964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대체 처리 6"/>
          <p:cNvSpPr/>
          <p:nvPr/>
        </p:nvSpPr>
        <p:spPr>
          <a:xfrm>
            <a:off x="5315237" y="696686"/>
            <a:ext cx="2723864" cy="4513490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64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6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08469" y="409100"/>
            <a:ext cx="4227201" cy="56323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/>
              <a:t>/INFILE $1 STLF 260</a:t>
            </a:r>
          </a:p>
          <a:p>
            <a:r>
              <a:rPr lang="en-US" altLang="ko-KR" dirty="0"/>
              <a:t>/FIELDS a1    </a:t>
            </a:r>
            <a:r>
              <a:rPr lang="en-US" altLang="ko-KR" dirty="0" smtClean="0"/>
              <a:t> 1  </a:t>
            </a:r>
            <a:r>
              <a:rPr lang="en-US" altLang="ko-KR" dirty="0"/>
              <a:t>char   2,</a:t>
            </a:r>
          </a:p>
          <a:p>
            <a:r>
              <a:rPr lang="en-US" altLang="ko-KR" dirty="0" smtClean="0"/>
              <a:t>              a0       3 </a:t>
            </a:r>
            <a:r>
              <a:rPr lang="en-US" altLang="ko-KR" dirty="0"/>
              <a:t>char 15,</a:t>
            </a:r>
          </a:p>
          <a:p>
            <a:r>
              <a:rPr lang="en-US" altLang="ko-KR" dirty="0" smtClean="0"/>
              <a:t>          o_a2      1 </a:t>
            </a:r>
            <a:r>
              <a:rPr lang="en-US" altLang="ko-KR" dirty="0"/>
              <a:t>char 18,</a:t>
            </a:r>
          </a:p>
          <a:p>
            <a:r>
              <a:rPr lang="en-US" altLang="ko-KR" dirty="0"/>
              <a:t>          </a:t>
            </a:r>
            <a:r>
              <a:rPr lang="en-US" altLang="ko-KR" dirty="0" smtClean="0"/>
              <a:t>o_a3    19 </a:t>
            </a:r>
            <a:r>
              <a:rPr lang="en-US" altLang="ko-KR" dirty="0"/>
              <a:t>char  6,</a:t>
            </a:r>
          </a:p>
          <a:p>
            <a:r>
              <a:rPr lang="en-US" altLang="ko-KR" dirty="0"/>
              <a:t>          </a:t>
            </a:r>
            <a:r>
              <a:rPr lang="en-US" altLang="ko-KR" dirty="0" smtClean="0"/>
              <a:t>o_a4    25 </a:t>
            </a:r>
            <a:r>
              <a:rPr lang="en-US" altLang="ko-KR" dirty="0"/>
              <a:t>char 157,</a:t>
            </a:r>
          </a:p>
          <a:p>
            <a:r>
              <a:rPr lang="en-US" altLang="ko-KR" dirty="0"/>
              <a:t>          </a:t>
            </a:r>
            <a:r>
              <a:rPr lang="en-US" altLang="ko-KR" dirty="0" smtClean="0"/>
              <a:t>o_a5  182 </a:t>
            </a:r>
            <a:r>
              <a:rPr lang="en-US" altLang="ko-KR" dirty="0"/>
              <a:t>char  6,</a:t>
            </a:r>
          </a:p>
          <a:p>
            <a:r>
              <a:rPr lang="en-US" altLang="ko-KR" dirty="0"/>
              <a:t>          </a:t>
            </a:r>
            <a:r>
              <a:rPr lang="en-US" altLang="ko-KR" dirty="0" smtClean="0"/>
              <a:t>o_a6  </a:t>
            </a:r>
            <a:r>
              <a:rPr lang="en-US" altLang="ko-KR" dirty="0"/>
              <a:t>188 char 10,</a:t>
            </a:r>
          </a:p>
          <a:p>
            <a:r>
              <a:rPr lang="en-US" altLang="ko-KR" dirty="0"/>
              <a:t>          </a:t>
            </a:r>
            <a:r>
              <a:rPr lang="en-US" altLang="ko-KR" dirty="0" smtClean="0"/>
              <a:t>o_a7  213 </a:t>
            </a:r>
            <a:r>
              <a:rPr lang="en-US" altLang="ko-KR" dirty="0"/>
              <a:t>char 46</a:t>
            </a:r>
          </a:p>
          <a:p>
            <a:endParaRPr lang="en-US" altLang="ko-KR" dirty="0"/>
          </a:p>
          <a:p>
            <a:r>
              <a:rPr lang="en-US" altLang="ko-KR" dirty="0"/>
              <a:t>/KEYS a0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/CONDITION  c1  a1  EQ  "26"</a:t>
            </a:r>
          </a:p>
          <a:p>
            <a:r>
              <a:rPr lang="en-US" altLang="ko-KR" dirty="0"/>
              <a:t>/CONDITION  c2  a1  EQ  "61"</a:t>
            </a:r>
          </a:p>
          <a:p>
            <a:r>
              <a:rPr lang="en-US" altLang="ko-KR" dirty="0"/>
              <a:t>/CONDITION  c3  a1  EQ  "62"</a:t>
            </a:r>
          </a:p>
          <a:p>
            <a:r>
              <a:rPr lang="en-US" altLang="ko-KR" dirty="0"/>
              <a:t>/CONDITION  c4  a1  EQ  "63"</a:t>
            </a:r>
          </a:p>
          <a:p>
            <a:r>
              <a:rPr lang="en-US" altLang="ko-KR" dirty="0"/>
              <a:t>/CONDITION  c5  a1  EQ  "65"</a:t>
            </a:r>
          </a:p>
          <a:p>
            <a:r>
              <a:rPr lang="en-US" altLang="ko-KR" dirty="0"/>
              <a:t>/CONDITION  c6  a1  EQ  "66"</a:t>
            </a:r>
          </a:p>
          <a:p>
            <a:r>
              <a:rPr lang="en-US" altLang="ko-KR" dirty="0"/>
              <a:t>/CONDITION  c7  a1  EQ  "67"</a:t>
            </a:r>
          </a:p>
          <a:p>
            <a:r>
              <a:rPr lang="en-US" altLang="ko-KR" dirty="0"/>
              <a:t>/CONDITION  c8  a1  EQ  "71"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61341" y="409100"/>
            <a:ext cx="4444294" cy="53553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</a:t>
            </a:r>
            <a:r>
              <a:rPr lang="en-US" altLang="ko-KR" dirty="0" err="1"/>
              <a:t>infiles</a:t>
            </a:r>
            <a:r>
              <a:rPr lang="en-US" altLang="ko-KR" dirty="0"/>
              <a:t>=("$1</a:t>
            </a:r>
            <a:r>
              <a:rPr lang="en-US" altLang="ko-KR" dirty="0" smtClean="0"/>
              <a:t>")</a:t>
            </a:r>
          </a:p>
          <a:p>
            <a:endParaRPr lang="en-US" altLang="ko-KR" dirty="0"/>
          </a:p>
          <a:p>
            <a:r>
              <a:rPr lang="en-US" altLang="ko-KR" dirty="0" smtClean="0"/>
              <a:t>/length=260</a:t>
            </a:r>
          </a:p>
          <a:p>
            <a:r>
              <a:rPr lang="en-US" altLang="ko-KR" dirty="0" smtClean="0"/>
              <a:t>/</a:t>
            </a:r>
            <a:r>
              <a:rPr lang="en-US" altLang="ko-KR" dirty="0"/>
              <a:t>field=(a1 ,  </a:t>
            </a:r>
            <a:r>
              <a:rPr lang="en-US" altLang="ko-KR" dirty="0" err="1"/>
              <a:t>pos</a:t>
            </a:r>
            <a:r>
              <a:rPr lang="en-US" altLang="ko-KR" dirty="0"/>
              <a:t>=  1,  size=  2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/</a:t>
            </a:r>
            <a:r>
              <a:rPr lang="en-US" altLang="ko-KR" dirty="0"/>
              <a:t>field=(a2 ,  </a:t>
            </a:r>
            <a:r>
              <a:rPr lang="en-US" altLang="ko-KR" dirty="0" err="1"/>
              <a:t>pos</a:t>
            </a:r>
            <a:r>
              <a:rPr lang="en-US" altLang="ko-KR" dirty="0"/>
              <a:t>=  3,  size= 18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/</a:t>
            </a:r>
            <a:r>
              <a:rPr lang="en-US" altLang="ko-KR" dirty="0"/>
              <a:t>field=(a3 ,  </a:t>
            </a:r>
            <a:r>
              <a:rPr lang="en-US" altLang="ko-KR" dirty="0" err="1"/>
              <a:t>pos</a:t>
            </a:r>
            <a:r>
              <a:rPr lang="en-US" altLang="ko-KR" dirty="0"/>
              <a:t>= 21,  size=  6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/</a:t>
            </a:r>
            <a:r>
              <a:rPr lang="en-US" altLang="ko-KR" dirty="0"/>
              <a:t>field=(a4 ,  </a:t>
            </a:r>
            <a:r>
              <a:rPr lang="en-US" altLang="ko-KR" dirty="0" err="1"/>
              <a:t>pos</a:t>
            </a:r>
            <a:r>
              <a:rPr lang="en-US" altLang="ko-KR" dirty="0"/>
              <a:t>= 27,  size=157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/</a:t>
            </a:r>
            <a:r>
              <a:rPr lang="en-US" altLang="ko-KR" dirty="0"/>
              <a:t>field=(a5 ,  </a:t>
            </a:r>
            <a:r>
              <a:rPr lang="en-US" altLang="ko-KR" dirty="0" err="1"/>
              <a:t>pos</a:t>
            </a:r>
            <a:r>
              <a:rPr lang="en-US" altLang="ko-KR" dirty="0"/>
              <a:t>=188,  size=  2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/</a:t>
            </a:r>
            <a:r>
              <a:rPr lang="en-US" altLang="ko-KR" dirty="0"/>
              <a:t>field=(a6 ,  </a:t>
            </a:r>
            <a:r>
              <a:rPr lang="en-US" altLang="ko-KR" dirty="0" err="1"/>
              <a:t>pos</a:t>
            </a:r>
            <a:r>
              <a:rPr lang="en-US" altLang="ko-KR" dirty="0"/>
              <a:t>=190,  size= 10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/</a:t>
            </a:r>
            <a:r>
              <a:rPr lang="en-US" altLang="ko-KR" dirty="0"/>
              <a:t>field=(a7 ,  </a:t>
            </a:r>
            <a:r>
              <a:rPr lang="en-US" altLang="ko-KR" dirty="0" err="1"/>
              <a:t>pos</a:t>
            </a:r>
            <a:r>
              <a:rPr lang="en-US" altLang="ko-KR" dirty="0"/>
              <a:t>=215,  size= 46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/</a:t>
            </a:r>
            <a:r>
              <a:rPr lang="en-US" altLang="ko-KR" dirty="0"/>
              <a:t>key=(position=3, size=15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	/CONDITION=(c1,test=(a1 EQ "26</a:t>
            </a:r>
            <a:r>
              <a:rPr lang="en-US" altLang="ko-KR" dirty="0" smtClean="0"/>
              <a:t>"))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	/CONDITION=(c2,test=(a1 EQ "61</a:t>
            </a:r>
            <a:r>
              <a:rPr lang="en-US" altLang="ko-KR" dirty="0" smtClean="0"/>
              <a:t>"))</a:t>
            </a:r>
          </a:p>
          <a:p>
            <a:r>
              <a:rPr lang="en-US" altLang="ko-KR" dirty="0" smtClean="0"/>
              <a:t>  </a:t>
            </a:r>
            <a:r>
              <a:rPr lang="en-US" altLang="ko-KR" dirty="0"/>
              <a:t>	/CONDITION=(c3,test=(a1 EQ "62</a:t>
            </a:r>
            <a:r>
              <a:rPr lang="en-US" altLang="ko-KR" dirty="0" smtClean="0"/>
              <a:t>"))</a:t>
            </a:r>
          </a:p>
          <a:p>
            <a:r>
              <a:rPr lang="en-US" altLang="ko-KR" dirty="0" smtClean="0"/>
              <a:t>   </a:t>
            </a:r>
            <a:r>
              <a:rPr lang="en-US" altLang="ko-KR" dirty="0"/>
              <a:t>	/CONDITION=(c4,test=(a1 EQ "63</a:t>
            </a:r>
            <a:r>
              <a:rPr lang="en-US" altLang="ko-KR" dirty="0" smtClean="0"/>
              <a:t>"))</a:t>
            </a:r>
          </a:p>
          <a:p>
            <a:r>
              <a:rPr lang="en-US" altLang="ko-KR" dirty="0"/>
              <a:t>	/CONDITION=(c5,test=(a1 EQ "65</a:t>
            </a:r>
            <a:r>
              <a:rPr lang="en-US" altLang="ko-KR" dirty="0" smtClean="0"/>
              <a:t>"))</a:t>
            </a:r>
          </a:p>
          <a:p>
            <a:r>
              <a:rPr lang="en-US" altLang="ko-KR" dirty="0"/>
              <a:t>	/CONDITION=(c6,test=(a1 EQ "66</a:t>
            </a:r>
            <a:r>
              <a:rPr lang="en-US" altLang="ko-KR" dirty="0" smtClean="0"/>
              <a:t>"))</a:t>
            </a:r>
          </a:p>
          <a:p>
            <a:r>
              <a:rPr lang="en-US" altLang="ko-KR" dirty="0"/>
              <a:t>	/CONDITION=(c7,test=(a1 EQ "67</a:t>
            </a:r>
            <a:r>
              <a:rPr lang="en-US" altLang="ko-KR" dirty="0" smtClean="0"/>
              <a:t>"))</a:t>
            </a:r>
          </a:p>
          <a:p>
            <a:r>
              <a:rPr lang="en-US" altLang="ko-KR" dirty="0"/>
              <a:t>	/CONDITION=(c8,test=(a1 EQ "71</a:t>
            </a:r>
            <a:r>
              <a:rPr lang="en-US" altLang="ko-KR" dirty="0" smtClean="0"/>
              <a:t>"))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3798457" y="1631496"/>
            <a:ext cx="1433658" cy="1491343"/>
          </a:xfrm>
          <a:prstGeom prst="rightArrow">
            <a:avLst>
              <a:gd name="adj1" fmla="val 50000"/>
              <a:gd name="adj2" fmla="val 4375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대체 처리 8"/>
          <p:cNvSpPr/>
          <p:nvPr/>
        </p:nvSpPr>
        <p:spPr>
          <a:xfrm>
            <a:off x="168108" y="1268186"/>
            <a:ext cx="3499017" cy="2217964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대체 처리 9"/>
          <p:cNvSpPr/>
          <p:nvPr/>
        </p:nvSpPr>
        <p:spPr>
          <a:xfrm>
            <a:off x="5315237" y="696686"/>
            <a:ext cx="2723864" cy="2932339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68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49884" y="439900"/>
            <a:ext cx="4878259" cy="59093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dirty="0"/>
              <a:t>/OUTFILE="$2"26"$3“ overwrite STLF 258 </a:t>
            </a:r>
          </a:p>
          <a:p>
            <a:r>
              <a:rPr lang="en-US" altLang="ko-KR" dirty="0"/>
              <a:t>/INCLUDE c1</a:t>
            </a:r>
          </a:p>
          <a:p>
            <a:r>
              <a:rPr lang="en-US" altLang="ko-KR" dirty="0"/>
              <a:t>/REFORMAT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out_a2</a:t>
            </a:r>
            <a:r>
              <a:rPr lang="en-US" altLang="ko-KR" dirty="0"/>
              <a:t>, out_a3, out_a4, out_a5, out_a6, out_a7</a:t>
            </a:r>
          </a:p>
          <a:p>
            <a:endParaRPr lang="en-US" altLang="ko-KR" dirty="0"/>
          </a:p>
          <a:p>
            <a:r>
              <a:rPr lang="en-US" altLang="ko-KR" dirty="0"/>
              <a:t>/</a:t>
            </a:r>
            <a:r>
              <a:rPr lang="en-US" altLang="ko-KR" dirty="0" err="1"/>
              <a:t>outfile</a:t>
            </a:r>
            <a:r>
              <a:rPr lang="en-US" altLang="ko-KR" dirty="0"/>
              <a:t>="$2"61"$3“ overwrite STLF 258</a:t>
            </a:r>
          </a:p>
          <a:p>
            <a:r>
              <a:rPr lang="en-US" altLang="ko-KR" dirty="0"/>
              <a:t>/INCLUDE c2</a:t>
            </a:r>
          </a:p>
          <a:p>
            <a:r>
              <a:rPr lang="en-US" altLang="ko-KR" dirty="0"/>
              <a:t>/REFORMAT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out_a2</a:t>
            </a:r>
            <a:r>
              <a:rPr lang="en-US" altLang="ko-KR" dirty="0"/>
              <a:t>, out_a3, out_a4, out_a5, out_a6, out_a7</a:t>
            </a:r>
          </a:p>
          <a:p>
            <a:r>
              <a:rPr lang="en-US" altLang="ko-KR" dirty="0" smtClean="0"/>
              <a:t>    …….</a:t>
            </a:r>
          </a:p>
          <a:p>
            <a:r>
              <a:rPr lang="en-US" altLang="ko-KR" dirty="0" smtClean="0"/>
              <a:t>/</a:t>
            </a:r>
            <a:r>
              <a:rPr lang="en-US" altLang="ko-KR" dirty="0" err="1"/>
              <a:t>outfile</a:t>
            </a:r>
            <a:r>
              <a:rPr lang="en-US" altLang="ko-KR" dirty="0"/>
              <a:t>="$2"67"$3“ overwrite STLF 258</a:t>
            </a:r>
          </a:p>
          <a:p>
            <a:r>
              <a:rPr lang="en-US" altLang="ko-KR" dirty="0"/>
              <a:t>/INCLUDE c7</a:t>
            </a:r>
          </a:p>
          <a:p>
            <a:r>
              <a:rPr lang="en-US" altLang="ko-KR" dirty="0"/>
              <a:t>/REFORMAT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out_a2</a:t>
            </a:r>
            <a:r>
              <a:rPr lang="en-US" altLang="ko-KR" dirty="0"/>
              <a:t>, out_a3, out_a4, out_a5, out_a6, out_a7</a:t>
            </a:r>
          </a:p>
          <a:p>
            <a:endParaRPr lang="en-US" altLang="ko-KR" dirty="0"/>
          </a:p>
          <a:p>
            <a:r>
              <a:rPr lang="en-US" altLang="ko-KR" dirty="0"/>
              <a:t>/</a:t>
            </a:r>
            <a:r>
              <a:rPr lang="en-US" altLang="ko-KR" dirty="0" err="1"/>
              <a:t>outfile</a:t>
            </a:r>
            <a:r>
              <a:rPr lang="en-US" altLang="ko-KR" dirty="0"/>
              <a:t>="$2"71"$3“ overwrite STLF 258</a:t>
            </a:r>
          </a:p>
          <a:p>
            <a:r>
              <a:rPr lang="en-US" altLang="ko-KR" dirty="0"/>
              <a:t>/INCLUDE c8</a:t>
            </a:r>
          </a:p>
          <a:p>
            <a:r>
              <a:rPr lang="en-US" altLang="ko-KR" dirty="0"/>
              <a:t>/REFORMAT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out_a2</a:t>
            </a:r>
            <a:r>
              <a:rPr lang="en-US" altLang="ko-KR" dirty="0"/>
              <a:t>, out_a3, out_a4, out_a5, out_a6, out_a7</a:t>
            </a:r>
          </a:p>
          <a:p>
            <a:endParaRPr lang="en-US" altLang="ko-KR" dirty="0"/>
          </a:p>
          <a:p>
            <a:r>
              <a:rPr lang="en-US" altLang="ko-KR" dirty="0"/>
              <a:t>/END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44409" y="439900"/>
            <a:ext cx="4021870" cy="59093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</a:t>
            </a:r>
            <a:r>
              <a:rPr lang="en-US" altLang="ko-KR" dirty="0" err="1"/>
              <a:t>outfile</a:t>
            </a:r>
            <a:r>
              <a:rPr lang="en-US" altLang="ko-KR" dirty="0"/>
              <a:t>="$2"26"$</a:t>
            </a:r>
            <a:r>
              <a:rPr lang="en-US" altLang="ko-KR" dirty="0" smtClean="0"/>
              <a:t>3“</a:t>
            </a:r>
          </a:p>
          <a:p>
            <a:r>
              <a:rPr lang="en-US" altLang="ko-KR" dirty="0" smtClean="0"/>
              <a:t>/length=258</a:t>
            </a:r>
          </a:p>
          <a:p>
            <a:r>
              <a:rPr lang="en-US" altLang="ko-KR" dirty="0"/>
              <a:t>	/field=(a2 ,  </a:t>
            </a:r>
            <a:r>
              <a:rPr lang="en-US" altLang="ko-KR" dirty="0" err="1"/>
              <a:t>pos</a:t>
            </a:r>
            <a:r>
              <a:rPr lang="en-US" altLang="ko-KR" dirty="0"/>
              <a:t>=  1,  size= 18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	/field=(a3 ,  </a:t>
            </a:r>
            <a:r>
              <a:rPr lang="en-US" altLang="ko-KR" dirty="0" err="1"/>
              <a:t>pos</a:t>
            </a:r>
            <a:r>
              <a:rPr lang="en-US" altLang="ko-KR" dirty="0"/>
              <a:t>= 19,  size=  6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	/field=(a4 ,  </a:t>
            </a:r>
            <a:r>
              <a:rPr lang="en-US" altLang="ko-KR" dirty="0" err="1"/>
              <a:t>pos</a:t>
            </a:r>
            <a:r>
              <a:rPr lang="en-US" altLang="ko-KR" dirty="0"/>
              <a:t>= 25,  size=157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	/field=(a3 ,  </a:t>
            </a:r>
            <a:r>
              <a:rPr lang="en-US" altLang="ko-KR" dirty="0" err="1"/>
              <a:t>pos</a:t>
            </a:r>
            <a:r>
              <a:rPr lang="en-US" altLang="ko-KR" dirty="0"/>
              <a:t>=182,  size=  6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	/field=(a6 ,  </a:t>
            </a:r>
            <a:r>
              <a:rPr lang="en-US" altLang="ko-KR" dirty="0" err="1"/>
              <a:t>pos</a:t>
            </a:r>
            <a:r>
              <a:rPr lang="en-US" altLang="ko-KR" dirty="0"/>
              <a:t>=188,  size= 10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	/field=(a7 ,  </a:t>
            </a:r>
            <a:r>
              <a:rPr lang="en-US" altLang="ko-KR" dirty="0" err="1"/>
              <a:t>pos</a:t>
            </a:r>
            <a:r>
              <a:rPr lang="en-US" altLang="ko-KR" dirty="0"/>
              <a:t>=213,  size= 46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	/include where </a:t>
            </a:r>
            <a:r>
              <a:rPr lang="en-US" altLang="ko-KR" dirty="0" smtClean="0"/>
              <a:t>c1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…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/</a:t>
            </a:r>
            <a:r>
              <a:rPr lang="en-US" altLang="ko-KR" dirty="0" err="1"/>
              <a:t>outfile</a:t>
            </a:r>
            <a:r>
              <a:rPr lang="en-US" altLang="ko-KR" dirty="0"/>
              <a:t>="$2"71"$</a:t>
            </a:r>
            <a:r>
              <a:rPr lang="en-US" altLang="ko-KR" dirty="0" smtClean="0"/>
              <a:t>3“</a:t>
            </a:r>
          </a:p>
          <a:p>
            <a:r>
              <a:rPr lang="en-US" altLang="ko-KR" dirty="0" smtClean="0"/>
              <a:t>/length=258</a:t>
            </a:r>
          </a:p>
          <a:p>
            <a:r>
              <a:rPr lang="en-US" altLang="ko-KR" dirty="0"/>
              <a:t>	/field=(a2 ,  </a:t>
            </a:r>
            <a:r>
              <a:rPr lang="en-US" altLang="ko-KR" dirty="0" err="1"/>
              <a:t>pos</a:t>
            </a:r>
            <a:r>
              <a:rPr lang="en-US" altLang="ko-KR" dirty="0"/>
              <a:t>=  1,  size= 18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	/field=(a3 ,  </a:t>
            </a:r>
            <a:r>
              <a:rPr lang="en-US" altLang="ko-KR" dirty="0" err="1"/>
              <a:t>pos</a:t>
            </a:r>
            <a:r>
              <a:rPr lang="en-US" altLang="ko-KR" dirty="0"/>
              <a:t>= 19,  size=  6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	/field=(a4 ,  </a:t>
            </a:r>
            <a:r>
              <a:rPr lang="en-US" altLang="ko-KR" dirty="0" err="1"/>
              <a:t>pos</a:t>
            </a:r>
            <a:r>
              <a:rPr lang="en-US" altLang="ko-KR" dirty="0"/>
              <a:t>= 25,  size=157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	/field=(a3 ,  </a:t>
            </a:r>
            <a:r>
              <a:rPr lang="en-US" altLang="ko-KR" dirty="0" err="1"/>
              <a:t>pos</a:t>
            </a:r>
            <a:r>
              <a:rPr lang="en-US" altLang="ko-KR" dirty="0"/>
              <a:t>=182,  size=  6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	/field=(a6 ,  </a:t>
            </a:r>
            <a:r>
              <a:rPr lang="en-US" altLang="ko-KR" dirty="0" err="1"/>
              <a:t>pos</a:t>
            </a:r>
            <a:r>
              <a:rPr lang="en-US" altLang="ko-KR" dirty="0"/>
              <a:t>=188,  size= 10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	/field=(a7 ,  </a:t>
            </a:r>
            <a:r>
              <a:rPr lang="en-US" altLang="ko-KR" dirty="0" err="1"/>
              <a:t>pos</a:t>
            </a:r>
            <a:r>
              <a:rPr lang="en-US" altLang="ko-KR" dirty="0"/>
              <a:t>=213,  size= 46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	/include where </a:t>
            </a:r>
            <a:r>
              <a:rPr lang="en-US" altLang="ko-KR" dirty="0" smtClean="0"/>
              <a:t>c8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4266279" y="4393065"/>
            <a:ext cx="481487" cy="1491343"/>
          </a:xfrm>
          <a:prstGeom prst="rightArrow">
            <a:avLst>
              <a:gd name="adj1" fmla="val 50000"/>
              <a:gd name="adj2" fmla="val 4375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대체 처리 5"/>
          <p:cNvSpPr/>
          <p:nvPr/>
        </p:nvSpPr>
        <p:spPr>
          <a:xfrm>
            <a:off x="168108" y="3714750"/>
            <a:ext cx="4096053" cy="2634460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대체 처리 6"/>
          <p:cNvSpPr/>
          <p:nvPr/>
        </p:nvSpPr>
        <p:spPr>
          <a:xfrm>
            <a:off x="4749884" y="4505324"/>
            <a:ext cx="4878259" cy="1266826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83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 smtClean="0"/>
              <a:t>Sample Script</a:t>
            </a:r>
            <a:endParaRPr lang="ko-KR" altLang="en-US" sz="20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66725" y="2349500"/>
            <a:ext cx="3313113" cy="223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defRPr/>
            </a:pPr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A1</a:t>
            </a:r>
          </a:p>
          <a:p>
            <a:pPr algn="ctr">
              <a:defRPr/>
            </a:pPr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A2</a:t>
            </a:r>
          </a:p>
          <a:p>
            <a:pPr algn="ctr">
              <a:defRPr/>
            </a:pPr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A3</a:t>
            </a:r>
          </a:p>
          <a:p>
            <a:pPr algn="ctr">
              <a:defRPr/>
            </a:pPr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B4</a:t>
            </a:r>
          </a:p>
          <a:p>
            <a:pPr algn="ctr">
              <a:defRPr/>
            </a:pPr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C5</a:t>
            </a:r>
          </a:p>
          <a:p>
            <a:pPr algn="ctr">
              <a:defRPr/>
            </a:pPr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C6</a:t>
            </a:r>
          </a:p>
          <a:p>
            <a:pPr algn="ctr">
              <a:defRPr/>
            </a:pPr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Z7</a:t>
            </a:r>
            <a:endParaRPr lang="ko-KR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45113" y="1755775"/>
            <a:ext cx="3403600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defRPr/>
            </a:pPr>
            <a:r>
              <a:rPr lang="pt-BR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A1</a:t>
            </a:r>
          </a:p>
          <a:p>
            <a:pPr algn="ctr">
              <a:defRPr/>
            </a:pPr>
            <a:r>
              <a:rPr lang="pt-BR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A2</a:t>
            </a:r>
          </a:p>
          <a:p>
            <a:pPr algn="ctr">
              <a:defRPr/>
            </a:pPr>
            <a:r>
              <a:rPr lang="pt-BR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A3</a:t>
            </a:r>
          </a:p>
          <a:p>
            <a:pPr algn="ctr">
              <a:defRPr/>
            </a:pPr>
            <a:r>
              <a:rPr lang="pt-BR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C5</a:t>
            </a:r>
          </a:p>
          <a:p>
            <a:pPr algn="ctr">
              <a:defRPr/>
            </a:pPr>
            <a:r>
              <a:rPr lang="pt-BR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C6</a:t>
            </a:r>
            <a:endParaRPr lang="ko-KR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64163" y="4518025"/>
            <a:ext cx="3403600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defRPr/>
            </a:pPr>
            <a:r>
              <a:rPr lang="pt-BR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B4</a:t>
            </a:r>
          </a:p>
          <a:p>
            <a:pPr algn="ctr">
              <a:defRPr/>
            </a:pPr>
            <a:r>
              <a:rPr lang="pt-BR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Z7</a:t>
            </a:r>
            <a:endParaRPr lang="ko-KR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66725" y="1993900"/>
            <a:ext cx="1277938" cy="3492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1600"/>
              <a:t>INPUT.DAT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346700" y="1403350"/>
            <a:ext cx="2043113" cy="3492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1600"/>
              <a:t>DUP_OUTPUT.DAT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370513" y="4168775"/>
            <a:ext cx="2124075" cy="3492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1600"/>
              <a:t>UNIQ_OUTPUT.DAT</a:t>
            </a:r>
          </a:p>
        </p:txBody>
      </p:sp>
      <p:cxnSp>
        <p:nvCxnSpPr>
          <p:cNvPr id="13" name="AutoShape 9"/>
          <p:cNvCxnSpPr>
            <a:cxnSpLocks noChangeShapeType="1"/>
            <a:stCxn id="5" idx="3"/>
            <a:endCxn id="6" idx="1"/>
          </p:cNvCxnSpPr>
          <p:nvPr/>
        </p:nvCxnSpPr>
        <p:spPr bwMode="auto">
          <a:xfrm flipV="1">
            <a:off x="3779838" y="2568575"/>
            <a:ext cx="1565275" cy="8985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0"/>
          <p:cNvCxnSpPr>
            <a:cxnSpLocks noChangeShapeType="1"/>
            <a:stCxn id="5" idx="3"/>
          </p:cNvCxnSpPr>
          <p:nvPr/>
        </p:nvCxnSpPr>
        <p:spPr bwMode="auto">
          <a:xfrm>
            <a:off x="3779838" y="3467100"/>
            <a:ext cx="1584325" cy="14017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6155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  <p:bldP spid="7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 smtClean="0"/>
              <a:t>Sample Script</a:t>
            </a:r>
            <a:endParaRPr lang="ko-KR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14258" y="649467"/>
            <a:ext cx="4445876" cy="56323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/INFILE    input.dat</a:t>
            </a:r>
          </a:p>
          <a:p>
            <a:r>
              <a:rPr lang="en-US" altLang="ko-KR" sz="2000" dirty="0"/>
              <a:t>/FIELDS    </a:t>
            </a:r>
            <a:r>
              <a:rPr lang="en-US" altLang="ko-KR" sz="2000" dirty="0" err="1"/>
              <a:t>a_key</a:t>
            </a:r>
            <a:r>
              <a:rPr lang="en-US" altLang="ko-KR" sz="2000" dirty="0"/>
              <a:t> 1 char 1,</a:t>
            </a:r>
          </a:p>
          <a:p>
            <a:r>
              <a:rPr lang="en-US" altLang="ko-KR" sz="2000" dirty="0"/>
              <a:t>	  </a:t>
            </a:r>
            <a:r>
              <a:rPr lang="en-US" altLang="ko-KR" sz="2000" dirty="0" err="1"/>
              <a:t>b_num</a:t>
            </a:r>
            <a:r>
              <a:rPr lang="en-US" altLang="ko-KR" sz="2000" dirty="0"/>
              <a:t> 2 </a:t>
            </a:r>
            <a:r>
              <a:rPr lang="en-US" altLang="ko-KR" sz="2000" dirty="0" err="1"/>
              <a:t>en</a:t>
            </a:r>
            <a:r>
              <a:rPr lang="en-US" altLang="ko-KR" sz="2000" dirty="0"/>
              <a:t> 1</a:t>
            </a:r>
          </a:p>
          <a:p>
            <a:r>
              <a:rPr lang="en-US" altLang="ko-KR" sz="2000" dirty="0"/>
              <a:t>/KEYS      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a_key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/DERIVEDFIELD 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new_no</a:t>
            </a:r>
            <a:r>
              <a:rPr lang="en-US" altLang="ko-KR" sz="2000" dirty="0" smtClean="0"/>
              <a:t>  1  </a:t>
            </a:r>
            <a:r>
              <a:rPr lang="en-US" altLang="ko-KR" sz="2000" dirty="0" err="1"/>
              <a:t>en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 2</a:t>
            </a:r>
            <a:endParaRPr lang="en-US" altLang="ko-KR" sz="2000" dirty="0"/>
          </a:p>
          <a:p>
            <a:r>
              <a:rPr lang="en-US" altLang="ko-KR" sz="2000" dirty="0"/>
              <a:t>/REFORMAT  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a_key</a:t>
            </a:r>
            <a:r>
              <a:rPr lang="en-US" altLang="ko-KR" sz="2000" dirty="0"/>
              <a:t>, 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b_num</a:t>
            </a:r>
            <a:r>
              <a:rPr lang="en-US" altLang="ko-KR" sz="2000" dirty="0"/>
              <a:t>, </a:t>
            </a:r>
            <a:r>
              <a:rPr lang="en-US" altLang="ko-KR" sz="2000" dirty="0" smtClean="0"/>
              <a:t> no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/SUMMARIZE </a:t>
            </a:r>
            <a:r>
              <a:rPr lang="en-US" altLang="ko-KR" sz="2000" dirty="0" smtClean="0"/>
              <a:t> TOTAL  </a:t>
            </a:r>
            <a:r>
              <a:rPr lang="en-US" altLang="ko-KR" sz="2000" dirty="0" err="1" smtClean="0"/>
              <a:t>new_no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/CONDITION 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CND_Dup</a:t>
            </a:r>
            <a:r>
              <a:rPr lang="en-US" altLang="ko-KR" sz="2000" dirty="0" smtClean="0"/>
              <a:t>  </a:t>
            </a:r>
            <a:r>
              <a:rPr lang="en-US" altLang="ko-KR" sz="2000" dirty="0" err="1" smtClean="0"/>
              <a:t>new_no</a:t>
            </a:r>
            <a:r>
              <a:rPr lang="en-US" altLang="ko-KR" sz="2000" dirty="0" smtClean="0"/>
              <a:t>  =  1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/OUTFILE   </a:t>
            </a:r>
            <a:r>
              <a:rPr lang="en-US" altLang="ko-KR" sz="2000" dirty="0" smtClean="0"/>
              <a:t>Uniq_Out.dat  overwrite</a:t>
            </a:r>
            <a:endParaRPr lang="en-US" altLang="ko-KR" sz="2000" dirty="0"/>
          </a:p>
          <a:p>
            <a:r>
              <a:rPr lang="en-US" altLang="ko-KR" sz="2000" dirty="0"/>
              <a:t>/REFORMAT  </a:t>
            </a:r>
            <a:r>
              <a:rPr lang="en-US" altLang="ko-KR" sz="2000" dirty="0" err="1"/>
              <a:t>a_key</a:t>
            </a:r>
            <a:r>
              <a:rPr lang="en-US" altLang="ko-KR" sz="2000" dirty="0"/>
              <a:t>, 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b_num</a:t>
            </a:r>
            <a:endParaRPr lang="en-US" altLang="ko-KR" sz="2000" dirty="0"/>
          </a:p>
          <a:p>
            <a:r>
              <a:rPr lang="en-US" altLang="ko-KR" sz="2000" dirty="0" smtClean="0"/>
              <a:t>/INCLUDE      </a:t>
            </a:r>
            <a:r>
              <a:rPr lang="en-US" altLang="ko-KR" sz="2000" dirty="0" err="1" smtClean="0"/>
              <a:t>CND_Dup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/STATISTICS</a:t>
            </a:r>
          </a:p>
          <a:p>
            <a:r>
              <a:rPr lang="en-US" altLang="ko-KR" sz="2000" dirty="0" smtClean="0"/>
              <a:t>/</a:t>
            </a:r>
            <a:r>
              <a:rPr lang="en-US" altLang="ko-KR" sz="2000" dirty="0"/>
              <a:t>END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10807" y="649467"/>
            <a:ext cx="4222076" cy="53245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/INFILE </a:t>
            </a:r>
            <a:r>
              <a:rPr lang="en-US" altLang="ko-KR" sz="2000" dirty="0" smtClean="0"/>
              <a:t>   Uniq_Out.dat</a:t>
            </a:r>
            <a:endParaRPr lang="en-US" altLang="ko-KR" sz="2000" dirty="0"/>
          </a:p>
          <a:p>
            <a:r>
              <a:rPr lang="en-US" altLang="ko-KR" sz="2000" dirty="0"/>
              <a:t>/</a:t>
            </a:r>
            <a:r>
              <a:rPr lang="en-US" altLang="ko-KR" sz="2000" dirty="0" smtClean="0"/>
              <a:t>FIELDS    </a:t>
            </a:r>
            <a:r>
              <a:rPr lang="en-US" altLang="ko-KR" sz="2000" dirty="0" err="1"/>
              <a:t>a_key</a:t>
            </a:r>
            <a:r>
              <a:rPr lang="en-US" altLang="ko-KR" sz="2000" dirty="0"/>
              <a:t> 1 char 1,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  </a:t>
            </a:r>
            <a:r>
              <a:rPr lang="en-US" altLang="ko-KR" sz="2000" dirty="0" err="1" smtClean="0"/>
              <a:t>b_num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2 </a:t>
            </a:r>
            <a:r>
              <a:rPr lang="en-US" altLang="ko-KR" sz="2000" dirty="0" err="1"/>
              <a:t>en</a:t>
            </a:r>
            <a:r>
              <a:rPr lang="en-US" altLang="ko-KR" sz="2000" dirty="0"/>
              <a:t> 1</a:t>
            </a:r>
          </a:p>
          <a:p>
            <a:r>
              <a:rPr lang="en-US" altLang="ko-KR" sz="2000" dirty="0"/>
              <a:t>/JOINKEY </a:t>
            </a:r>
            <a:r>
              <a:rPr lang="en-US" altLang="ko-KR" sz="2000" dirty="0" smtClean="0"/>
              <a:t>  </a:t>
            </a:r>
            <a:r>
              <a:rPr lang="en-US" altLang="ko-KR" sz="2000" dirty="0" err="1" smtClean="0"/>
              <a:t>a_key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/INFILE </a:t>
            </a:r>
            <a:r>
              <a:rPr lang="en-US" altLang="ko-KR" sz="2000" dirty="0" smtClean="0"/>
              <a:t>    input.dat </a:t>
            </a:r>
            <a:r>
              <a:rPr lang="en-US" altLang="ko-KR" sz="2000" dirty="0"/>
              <a:t>","</a:t>
            </a:r>
          </a:p>
          <a:p>
            <a:r>
              <a:rPr lang="en-US" altLang="ko-KR" sz="2000" dirty="0"/>
              <a:t>/FIELDS </a:t>
            </a:r>
            <a:r>
              <a:rPr lang="en-US" altLang="ko-KR" sz="2000" dirty="0" smtClean="0"/>
              <a:t>   </a:t>
            </a:r>
            <a:r>
              <a:rPr lang="en-US" altLang="ko-KR" sz="2000" dirty="0" err="1" smtClean="0"/>
              <a:t>d_key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1 char 1,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  </a:t>
            </a:r>
            <a:r>
              <a:rPr lang="en-US" altLang="ko-KR" sz="2000" dirty="0" err="1" smtClean="0"/>
              <a:t>e_num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2 </a:t>
            </a:r>
            <a:r>
              <a:rPr lang="en-US" altLang="ko-KR" sz="2000" dirty="0" err="1"/>
              <a:t>en</a:t>
            </a:r>
            <a:r>
              <a:rPr lang="en-US" altLang="ko-KR" sz="2000" dirty="0"/>
              <a:t> 1</a:t>
            </a:r>
          </a:p>
          <a:p>
            <a:r>
              <a:rPr lang="en-US" altLang="ko-KR" sz="2000" dirty="0"/>
              <a:t>/JOINKEY 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d_key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/JOIN UNPAIRED </a:t>
            </a:r>
            <a:r>
              <a:rPr lang="en-US" altLang="ko-KR" sz="2000" dirty="0" smtClean="0"/>
              <a:t> RIGHTSIDE  ONLY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/OUTFILE </a:t>
            </a:r>
            <a:r>
              <a:rPr lang="en-US" altLang="ko-KR" sz="2000" dirty="0" smtClean="0"/>
              <a:t>   Dup_Out.dat   overwrite</a:t>
            </a:r>
            <a:endParaRPr lang="en-US" altLang="ko-KR" sz="2000" dirty="0"/>
          </a:p>
          <a:p>
            <a:r>
              <a:rPr lang="en-US" altLang="ko-KR" sz="2000" dirty="0"/>
              <a:t>/REFORMAT </a:t>
            </a:r>
            <a:r>
              <a:rPr lang="en-US" altLang="ko-KR" sz="2000" dirty="0" err="1"/>
              <a:t>RIGHT:d_key</a:t>
            </a:r>
            <a:r>
              <a:rPr lang="en-US" altLang="ko-KR" sz="2000" dirty="0"/>
              <a:t>, 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e_num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/STATISTICS</a:t>
            </a:r>
          </a:p>
          <a:p>
            <a:r>
              <a:rPr lang="en-US" altLang="ko-KR" sz="2000" dirty="0" smtClean="0"/>
              <a:t>/</a:t>
            </a:r>
            <a:r>
              <a:rPr lang="en-US" altLang="ko-KR" sz="20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35513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45</a:t>
            </a:fld>
            <a:endParaRPr lang="en-US" dirty="0"/>
          </a:p>
        </p:txBody>
      </p:sp>
      <p:pic>
        <p:nvPicPr>
          <p:cNvPr id="2050" name="Picture 2" descr="보완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744" y="2410160"/>
            <a:ext cx="333375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81285" y="1666571"/>
            <a:ext cx="2124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a산들바람" panose="02020600000000000000" pitchFamily="18" charset="-127"/>
                <a:ea typeface="a산들바람" panose="02020600000000000000" pitchFamily="18" charset="-127"/>
              </a:rPr>
              <a:t>유용한 기능</a:t>
            </a:r>
            <a:endParaRPr lang="ko-KR" altLang="en-US" sz="2800" dirty="0">
              <a:solidFill>
                <a:schemeClr val="bg1">
                  <a:lumMod val="50000"/>
                </a:schemeClr>
              </a:solidFill>
              <a:latin typeface="a산들바람" panose="02020600000000000000" pitchFamily="18" charset="-127"/>
              <a:ea typeface="a산들바람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93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DERIVEDFIELD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0001" y="1782455"/>
            <a:ext cx="510748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/DERIVEDFIELD  </a:t>
            </a:r>
            <a:r>
              <a:rPr lang="en-US" altLang="ko-KR" sz="2000" dirty="0"/>
              <a:t>blank  "                        "  char 24 </a:t>
            </a:r>
            <a:endParaRPr lang="ko-KR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874956" y="4190764"/>
            <a:ext cx="451039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/ DERIVEDFIELD  blank  </a:t>
            </a:r>
            <a:r>
              <a:rPr lang="en-US" altLang="ko-KR" sz="2000" dirty="0" smtClean="0"/>
              <a:t>  24</a:t>
            </a:r>
            <a:r>
              <a:rPr lang="en-US" altLang="ko-KR" sz="2000" dirty="0"/>
              <a:t>"  "  </a:t>
            </a:r>
            <a:r>
              <a:rPr lang="en-US" altLang="ko-KR" sz="2000" dirty="0" smtClean="0"/>
              <a:t>  char </a:t>
            </a:r>
            <a:r>
              <a:rPr lang="en-US" altLang="ko-KR" sz="2000" dirty="0"/>
              <a:t>24 </a:t>
            </a:r>
            <a:endParaRPr lang="ko-KR" altLang="en-US" sz="2000" dirty="0"/>
          </a:p>
        </p:txBody>
      </p:sp>
      <p:sp>
        <p:nvSpPr>
          <p:cNvPr id="2" name="오른쪽 화살표 1"/>
          <p:cNvSpPr/>
          <p:nvPr/>
        </p:nvSpPr>
        <p:spPr>
          <a:xfrm rot="5400000">
            <a:off x="4059340" y="2240950"/>
            <a:ext cx="764087" cy="18914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6432684" y="4069977"/>
            <a:ext cx="709369" cy="641683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8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 animBg="1"/>
      <p:bldP spid="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ko-KR" altLang="en-US" sz="2000" dirty="0" err="1" smtClean="0"/>
              <a:t>구분자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2Byte </a:t>
            </a:r>
            <a:r>
              <a:rPr lang="ko-KR" altLang="en-US" sz="2000" dirty="0" smtClean="0"/>
              <a:t>이상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97372" y="1210167"/>
            <a:ext cx="5984387" cy="50167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/INFILE </a:t>
            </a:r>
            <a:r>
              <a:rPr lang="en-US" altLang="ko-KR" sz="2000" dirty="0" smtClean="0"/>
              <a:t>  multi_delimiter.txt   "!|!"</a:t>
            </a:r>
            <a:endParaRPr lang="en-US" altLang="ko-KR" sz="2000" dirty="0"/>
          </a:p>
          <a:p>
            <a:r>
              <a:rPr lang="en-US" altLang="ko-KR" sz="2000" dirty="0"/>
              <a:t>/FIELDS</a:t>
            </a:r>
          </a:p>
          <a:p>
            <a:r>
              <a:rPr lang="en-US" altLang="ko-KR" sz="2000" dirty="0"/>
              <a:t>	1st 1: -1: ,</a:t>
            </a:r>
          </a:p>
          <a:p>
            <a:r>
              <a:rPr lang="en-US" altLang="ko-KR" sz="2000" dirty="0"/>
              <a:t>	2nd 2: -2: </a:t>
            </a:r>
            <a:r>
              <a:rPr lang="en-US" altLang="ko-KR" sz="2000" dirty="0" err="1"/>
              <a:t>en</a:t>
            </a:r>
            <a:r>
              <a:rPr lang="en-US" altLang="ko-KR" sz="2000" dirty="0"/>
              <a:t>,</a:t>
            </a:r>
          </a:p>
          <a:p>
            <a:r>
              <a:rPr lang="en-US" altLang="ko-KR" sz="2000" dirty="0"/>
              <a:t>       </a:t>
            </a:r>
            <a:r>
              <a:rPr lang="en-US" altLang="ko-KR" sz="2000" dirty="0" smtClean="0"/>
              <a:t>         </a:t>
            </a:r>
            <a:r>
              <a:rPr lang="en-US" altLang="ko-KR" sz="2000" dirty="0"/>
              <a:t>3rd 3: -3:</a:t>
            </a:r>
          </a:p>
          <a:p>
            <a:endParaRPr lang="en-US" altLang="ko-KR" sz="2000" dirty="0"/>
          </a:p>
          <a:p>
            <a:r>
              <a:rPr lang="en-US" altLang="ko-KR" sz="2000" dirty="0"/>
              <a:t>/KEY 1st</a:t>
            </a:r>
          </a:p>
          <a:p>
            <a:endParaRPr lang="en-US" altLang="ko-KR" sz="2000" dirty="0"/>
          </a:p>
          <a:p>
            <a:r>
              <a:rPr lang="en-US" altLang="ko-KR" sz="2000" dirty="0"/>
              <a:t>/SUMMARIZE</a:t>
            </a:r>
          </a:p>
          <a:p>
            <a:r>
              <a:rPr lang="en-US" altLang="ko-KR" sz="2000" dirty="0"/>
              <a:t>/STABLE</a:t>
            </a:r>
          </a:p>
          <a:p>
            <a:endParaRPr lang="en-US" altLang="ko-KR" sz="2000" dirty="0"/>
          </a:p>
          <a:p>
            <a:r>
              <a:rPr lang="en-US" altLang="ko-KR" sz="2000" dirty="0"/>
              <a:t>/OUTFILE </a:t>
            </a:r>
            <a:r>
              <a:rPr lang="en-US" altLang="ko-KR" sz="2000" dirty="0" smtClean="0"/>
              <a:t>  out_min_fin.txt   </a:t>
            </a:r>
            <a:r>
              <a:rPr lang="en-US" altLang="ko-KR" sz="2000" dirty="0"/>
              <a:t>over</a:t>
            </a:r>
          </a:p>
          <a:p>
            <a:r>
              <a:rPr lang="en-US" altLang="ko-KR" sz="2000" dirty="0"/>
              <a:t>/REFORMAT 1st, 3rd</a:t>
            </a:r>
          </a:p>
          <a:p>
            <a:endParaRPr lang="en-US" altLang="ko-KR" sz="2000" dirty="0"/>
          </a:p>
          <a:p>
            <a:r>
              <a:rPr lang="en-US" altLang="ko-KR" sz="2000" dirty="0"/>
              <a:t>/</a:t>
            </a:r>
            <a:r>
              <a:rPr lang="en-US" altLang="ko-KR" sz="2000" dirty="0" smtClean="0"/>
              <a:t>STAT</a:t>
            </a:r>
            <a:endParaRPr lang="en-US" altLang="ko-KR" sz="2000" dirty="0"/>
          </a:p>
          <a:p>
            <a:r>
              <a:rPr lang="en-US" altLang="ko-KR" sz="2000" dirty="0"/>
              <a:t>/END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3300389" y="1131837"/>
            <a:ext cx="684492" cy="512157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81290" y="2331613"/>
            <a:ext cx="1373774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A!|!1!|!D</a:t>
            </a:r>
          </a:p>
          <a:p>
            <a:r>
              <a:rPr lang="en-US" altLang="ko-KR" sz="2000" dirty="0"/>
              <a:t>A!|!4!|!C</a:t>
            </a:r>
          </a:p>
          <a:p>
            <a:r>
              <a:rPr lang="en-US" altLang="ko-KR" sz="2000" dirty="0"/>
              <a:t>A!|!5!|!B</a:t>
            </a:r>
          </a:p>
          <a:p>
            <a:r>
              <a:rPr lang="en-US" altLang="ko-KR" sz="2000" dirty="0"/>
              <a:t>B!|!1!|!F</a:t>
            </a:r>
          </a:p>
          <a:p>
            <a:r>
              <a:rPr lang="en-US" altLang="ko-KR" sz="2000" dirty="0"/>
              <a:t>B!|!3!|!E</a:t>
            </a:r>
          </a:p>
          <a:p>
            <a:r>
              <a:rPr lang="en-US" altLang="ko-KR" sz="2000" dirty="0"/>
              <a:t>B!|!7!|!G</a:t>
            </a:r>
          </a:p>
          <a:p>
            <a:r>
              <a:rPr lang="en-US" altLang="ko-KR" sz="2000" dirty="0"/>
              <a:t>C!|!5!|!H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34665" y="2768848"/>
            <a:ext cx="1214438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altLang="ko-KR" sz="2000" dirty="0"/>
              <a:t>A!|!D</a:t>
            </a:r>
          </a:p>
          <a:p>
            <a:r>
              <a:rPr lang="pt-BR" altLang="ko-KR" sz="2000" dirty="0"/>
              <a:t>B!|!F</a:t>
            </a:r>
          </a:p>
          <a:p>
            <a:r>
              <a:rPr lang="pt-BR" altLang="ko-KR" sz="2000" dirty="0"/>
              <a:t>C!|!H</a:t>
            </a:r>
            <a:endParaRPr lang="en-US" altLang="ko-KR" sz="2000" dirty="0"/>
          </a:p>
        </p:txBody>
      </p:sp>
      <p:sp>
        <p:nvSpPr>
          <p:cNvPr id="7" name="오른쪽 화살표 6"/>
          <p:cNvSpPr/>
          <p:nvPr/>
        </p:nvSpPr>
        <p:spPr>
          <a:xfrm>
            <a:off x="7062821" y="2331613"/>
            <a:ext cx="764087" cy="18914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74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580476" y="4313927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 smtClean="0"/>
              <a:t>Wildcard Character </a:t>
            </a:r>
            <a:r>
              <a:rPr lang="ko-KR" altLang="en-US" sz="2000" dirty="0" smtClean="0"/>
              <a:t>사용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방법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97372" y="1338203"/>
            <a:ext cx="5984387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endParaRPr lang="en-US" altLang="ko-KR" sz="2000" dirty="0" smtClean="0"/>
          </a:p>
          <a:p>
            <a:r>
              <a:rPr lang="en-US" altLang="ko-KR" sz="2000" dirty="0" smtClean="0"/>
              <a:t>/INFILE      T*.DAT</a:t>
            </a:r>
            <a:endParaRPr lang="en-US" altLang="ko-KR" sz="2000" dirty="0"/>
          </a:p>
          <a:p>
            <a:r>
              <a:rPr lang="en-US" altLang="ko-KR" sz="2000" dirty="0" smtClean="0"/>
              <a:t>/COPY </a:t>
            </a:r>
            <a:endParaRPr lang="en-US" altLang="ko-KR" sz="2000" dirty="0"/>
          </a:p>
          <a:p>
            <a:r>
              <a:rPr lang="en-US" altLang="ko-KR" sz="2000" dirty="0" smtClean="0"/>
              <a:t>/OUTFILE  T_ALL.DAT  overwrite</a:t>
            </a:r>
            <a:endParaRPr lang="en-US" altLang="ko-KR" sz="2000" dirty="0"/>
          </a:p>
          <a:p>
            <a:r>
              <a:rPr lang="en-US" altLang="ko-KR" sz="2000" dirty="0" smtClean="0"/>
              <a:t>/STATISTICS</a:t>
            </a:r>
            <a:endParaRPr lang="en-US" altLang="ko-KR" sz="2000" dirty="0"/>
          </a:p>
          <a:p>
            <a:r>
              <a:rPr lang="en-US" altLang="ko-KR" sz="2000" dirty="0" smtClean="0"/>
              <a:t>/END</a:t>
            </a:r>
          </a:p>
          <a:p>
            <a:endParaRPr lang="en-US" altLang="ko-KR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981450" y="2044651"/>
            <a:ext cx="5727171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DMExpress : (DFNF) data file "T*.DAT" does not exist</a:t>
            </a:r>
          </a:p>
          <a:p>
            <a:r>
              <a:rPr lang="en-US" altLang="ko-KR" sz="2000" dirty="0"/>
              <a:t>DMExpress has aborted</a:t>
            </a:r>
          </a:p>
        </p:txBody>
      </p:sp>
      <p:sp>
        <p:nvSpPr>
          <p:cNvPr id="7" name="오른쪽 화살표 6"/>
          <p:cNvSpPr/>
          <p:nvPr/>
        </p:nvSpPr>
        <p:spPr>
          <a:xfrm rot="5400000">
            <a:off x="7114128" y="2873812"/>
            <a:ext cx="1676396" cy="18914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97371" y="3728496"/>
            <a:ext cx="5984387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endParaRPr lang="en-US" altLang="ko-KR" sz="2000" dirty="0" smtClean="0"/>
          </a:p>
          <a:p>
            <a:r>
              <a:rPr lang="en-US" altLang="ko-KR" sz="2000" dirty="0" smtClean="0"/>
              <a:t>/INFILE      “T*.DAT”   EXPANDWILDCARDS</a:t>
            </a:r>
            <a:endParaRPr lang="en-US" altLang="ko-KR" sz="2000" dirty="0"/>
          </a:p>
          <a:p>
            <a:r>
              <a:rPr lang="en-US" altLang="ko-KR" sz="2000" dirty="0" smtClean="0"/>
              <a:t>/COPY </a:t>
            </a:r>
            <a:endParaRPr lang="en-US" altLang="ko-KR" sz="2000" dirty="0"/>
          </a:p>
          <a:p>
            <a:r>
              <a:rPr lang="en-US" altLang="ko-KR" sz="2000" dirty="0" smtClean="0"/>
              <a:t>/OUTFILE  T_ALL.DAT  overwrite</a:t>
            </a:r>
            <a:endParaRPr lang="en-US" altLang="ko-KR" sz="2000" dirty="0"/>
          </a:p>
          <a:p>
            <a:r>
              <a:rPr lang="en-US" altLang="ko-KR" sz="2000" dirty="0" smtClean="0"/>
              <a:t>/STATISTICS</a:t>
            </a:r>
            <a:endParaRPr lang="en-US" altLang="ko-KR" sz="2000" dirty="0"/>
          </a:p>
          <a:p>
            <a:r>
              <a:rPr lang="en-US" altLang="ko-KR" sz="2000" dirty="0" smtClean="0"/>
              <a:t>/END</a:t>
            </a:r>
          </a:p>
          <a:p>
            <a:endParaRPr lang="en-US" altLang="ko-KR" sz="20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29908" y="3938375"/>
            <a:ext cx="5963074" cy="521924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81449" y="4820195"/>
            <a:ext cx="5727171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DMExpress options validated. Processing continues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DMExpress </a:t>
            </a:r>
            <a:r>
              <a:rPr lang="en-US" altLang="ko-KR" sz="2000" dirty="0"/>
              <a:t>has </a:t>
            </a:r>
            <a:r>
              <a:rPr lang="en-US" altLang="ko-KR" sz="2000" dirty="0" smtClean="0"/>
              <a:t>completed</a:t>
            </a:r>
            <a:endParaRPr lang="en-US" altLang="ko-KR" sz="2000" dirty="0"/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 smtClean="0">
                <a:solidFill>
                  <a:srgbClr val="FFFFFF"/>
                </a:solidFill>
                <a:ea typeface="ＭＳ Ｐゴシック"/>
              </a:rPr>
              <a:t>Wildcard</a:t>
            </a:r>
            <a:r>
              <a:rPr lang="ko-KR" altLang="en-US" kern="0" noProof="0" dirty="0" smtClean="0">
                <a:solidFill>
                  <a:srgbClr val="FFFFFF"/>
                </a:solidFill>
                <a:ea typeface="ＭＳ Ｐゴシック"/>
              </a:rPr>
              <a:t>를 이용한 여러 개 파일 입력 방법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1848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3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3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 smtClean="0"/>
              <a:t>summarize </a:t>
            </a:r>
            <a:r>
              <a:rPr lang="ko-KR" altLang="en-US" sz="2000" dirty="0"/>
              <a:t>에서 사용할 수 있는 옵션 </a:t>
            </a:r>
            <a:r>
              <a:rPr lang="en-US" altLang="ko-KR" sz="2000" dirty="0"/>
              <a:t>total </a:t>
            </a:r>
            <a:r>
              <a:rPr lang="ko-KR" altLang="en-US" sz="2000" dirty="0"/>
              <a:t>이외는 없는가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97373" y="1429530"/>
            <a:ext cx="4033996" cy="40934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/INFILE  </a:t>
            </a:r>
            <a:r>
              <a:rPr lang="en-US" altLang="ko-KR" sz="2000" dirty="0" smtClean="0"/>
              <a:t> sum.dat    STLF </a:t>
            </a:r>
            <a:r>
              <a:rPr lang="en-US" altLang="ko-KR" sz="2000" dirty="0"/>
              <a:t>","</a:t>
            </a:r>
          </a:p>
          <a:p>
            <a:r>
              <a:rPr lang="en-US" altLang="ko-KR" sz="2000" dirty="0"/>
              <a:t>/FIELDS  1st 1: -1: ,</a:t>
            </a:r>
          </a:p>
          <a:p>
            <a:r>
              <a:rPr lang="en-US" altLang="ko-KR" sz="2000" dirty="0"/>
              <a:t>       </a:t>
            </a:r>
            <a:r>
              <a:rPr lang="en-US" altLang="ko-KR" sz="2000" dirty="0" smtClean="0"/>
              <a:t>         </a:t>
            </a:r>
            <a:r>
              <a:rPr lang="en-US" altLang="ko-KR" sz="2000" dirty="0"/>
              <a:t>2nd 2: -2: </a:t>
            </a:r>
            <a:r>
              <a:rPr lang="en-US" altLang="ko-KR" sz="2000" dirty="0" err="1"/>
              <a:t>en</a:t>
            </a:r>
            <a:r>
              <a:rPr lang="en-US" altLang="ko-KR" sz="2000" dirty="0"/>
              <a:t>,</a:t>
            </a:r>
          </a:p>
          <a:p>
            <a:r>
              <a:rPr lang="en-US" altLang="ko-KR" sz="2000" dirty="0"/>
              <a:t>         </a:t>
            </a:r>
            <a:r>
              <a:rPr lang="en-US" altLang="ko-KR" sz="2000" dirty="0" smtClean="0"/>
              <a:t>       3rd </a:t>
            </a:r>
            <a:r>
              <a:rPr lang="en-US" altLang="ko-KR" sz="2000" dirty="0"/>
              <a:t>3: -3:</a:t>
            </a:r>
          </a:p>
          <a:p>
            <a:endParaRPr lang="en-US" altLang="ko-KR" sz="2000" dirty="0"/>
          </a:p>
          <a:p>
            <a:r>
              <a:rPr lang="en-US" altLang="ko-KR" sz="2000" dirty="0"/>
              <a:t>/KEYS </a:t>
            </a:r>
            <a:r>
              <a:rPr lang="en-US" altLang="ko-KR" sz="2000" dirty="0" smtClean="0"/>
              <a:t>    1st  </a:t>
            </a:r>
            <a:r>
              <a:rPr lang="en-US" altLang="ko-KR" sz="2000" dirty="0" err="1" smtClean="0"/>
              <a:t>desc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/>
              <a:t>/SUMMARIZE</a:t>
            </a:r>
          </a:p>
          <a:p>
            <a:endParaRPr lang="en-US" altLang="ko-KR" sz="2000" dirty="0"/>
          </a:p>
          <a:p>
            <a:r>
              <a:rPr lang="en-US" altLang="ko-KR" sz="2000" dirty="0"/>
              <a:t>/</a:t>
            </a:r>
            <a:r>
              <a:rPr lang="en-US" altLang="ko-KR" sz="2000" dirty="0" smtClean="0"/>
              <a:t>OUTFILE  </a:t>
            </a:r>
            <a:r>
              <a:rPr lang="en-US" altLang="ko-KR" sz="2000" dirty="0"/>
              <a:t>sum_out.dat </a:t>
            </a:r>
            <a:r>
              <a:rPr lang="en-US" altLang="ko-KR" sz="2000" dirty="0" smtClean="0"/>
              <a:t>  overwrite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/STAT</a:t>
            </a:r>
          </a:p>
          <a:p>
            <a:r>
              <a:rPr lang="en-US" altLang="ko-KR" sz="2000" dirty="0"/>
              <a:t>/END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15402" y="3593430"/>
            <a:ext cx="3329904" cy="320843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82787" y="1769390"/>
            <a:ext cx="1459237" cy="34778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AAA,1,TEST</a:t>
            </a:r>
          </a:p>
          <a:p>
            <a:r>
              <a:rPr lang="en-US" altLang="ko-KR" sz="2000" dirty="0"/>
              <a:t>AAA,2,TEST</a:t>
            </a:r>
          </a:p>
          <a:p>
            <a:r>
              <a:rPr lang="en-US" altLang="ko-KR" sz="2000" dirty="0"/>
              <a:t>AAA,3,TEST</a:t>
            </a:r>
          </a:p>
          <a:p>
            <a:r>
              <a:rPr lang="en-US" altLang="ko-KR" sz="2000" dirty="0"/>
              <a:t>BBB,3,TEST</a:t>
            </a:r>
          </a:p>
          <a:p>
            <a:r>
              <a:rPr lang="en-US" altLang="ko-KR" sz="2000" dirty="0"/>
              <a:t>BBB,2,TEST</a:t>
            </a:r>
          </a:p>
          <a:p>
            <a:r>
              <a:rPr lang="en-US" altLang="ko-KR" sz="2000" dirty="0"/>
              <a:t>BBB,1,TEST</a:t>
            </a:r>
          </a:p>
          <a:p>
            <a:r>
              <a:rPr lang="en-US" altLang="ko-KR" sz="2000" dirty="0"/>
              <a:t>BBB,4,TEST</a:t>
            </a:r>
          </a:p>
          <a:p>
            <a:r>
              <a:rPr lang="en-US" altLang="ko-KR" sz="2000" dirty="0"/>
              <a:t>CCC,1,TEST</a:t>
            </a:r>
          </a:p>
          <a:p>
            <a:r>
              <a:rPr lang="en-US" altLang="ko-KR" sz="2000" dirty="0"/>
              <a:t>DDD,2,TEST</a:t>
            </a:r>
          </a:p>
          <a:p>
            <a:r>
              <a:rPr lang="en-US" altLang="ko-KR" sz="2000" dirty="0"/>
              <a:t>DDD,1,TEST</a:t>
            </a:r>
          </a:p>
          <a:p>
            <a:r>
              <a:rPr lang="en-US" altLang="ko-KR" sz="2000" dirty="0"/>
              <a:t>EEE,1,TEST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47446" y="2475243"/>
            <a:ext cx="1459237" cy="16312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EEE,1,TEST</a:t>
            </a:r>
          </a:p>
          <a:p>
            <a:r>
              <a:rPr lang="en-US" altLang="ko-KR" sz="2000" dirty="0"/>
              <a:t>DDD,2,TEST</a:t>
            </a:r>
          </a:p>
          <a:p>
            <a:r>
              <a:rPr lang="en-US" altLang="ko-KR" sz="2000" dirty="0"/>
              <a:t>CCC,1,TEST</a:t>
            </a:r>
          </a:p>
          <a:p>
            <a:r>
              <a:rPr lang="en-US" altLang="ko-KR" sz="2000" dirty="0"/>
              <a:t>BBB,3,TEST</a:t>
            </a:r>
          </a:p>
          <a:p>
            <a:r>
              <a:rPr lang="en-US" altLang="ko-KR" sz="2000" dirty="0"/>
              <a:t>AAA,1,TEST</a:t>
            </a:r>
          </a:p>
        </p:txBody>
      </p:sp>
      <p:sp>
        <p:nvSpPr>
          <p:cNvPr id="7" name="오른쪽 화살표 6"/>
          <p:cNvSpPr/>
          <p:nvPr/>
        </p:nvSpPr>
        <p:spPr>
          <a:xfrm>
            <a:off x="6806660" y="2345136"/>
            <a:ext cx="764087" cy="18914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12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그림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13" y="1069220"/>
            <a:ext cx="8486775" cy="3120390"/>
          </a:xfrm>
          <a:prstGeom prst="rect">
            <a:avLst/>
          </a:prstGeom>
        </p:spPr>
      </p:pic>
      <p:sp>
        <p:nvSpPr>
          <p:cNvPr id="4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DMExpress Overview</a:t>
            </a:r>
            <a:endParaRPr kumimoji="0" lang="en-US" sz="2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144" y="4248801"/>
            <a:ext cx="1653540" cy="873443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385" y="4242133"/>
            <a:ext cx="1920240" cy="866775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2542" y="4235466"/>
            <a:ext cx="1926907" cy="880110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3594" y="4282137"/>
            <a:ext cx="886778" cy="78676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4956" y="4292139"/>
            <a:ext cx="886778" cy="786765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954657" y="4699464"/>
            <a:ext cx="1532792" cy="369332"/>
          </a:xfrm>
          <a:prstGeom prst="rect">
            <a:avLst/>
          </a:prstGeom>
          <a:solidFill>
            <a:srgbClr val="F0F8FF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ko-KR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데이터 추출</a:t>
            </a:r>
            <a:r>
              <a:rPr lang="en-US" altLang="ko-KR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161630" y="4675519"/>
            <a:ext cx="1532792" cy="369332"/>
          </a:xfrm>
          <a:prstGeom prst="rect">
            <a:avLst/>
          </a:prstGeom>
          <a:solidFill>
            <a:srgbClr val="F0F8FF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ko-KR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데이터 가공</a:t>
            </a:r>
            <a:r>
              <a:rPr lang="en-US" altLang="ko-KR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88308" y="4683445"/>
            <a:ext cx="1532792" cy="369332"/>
          </a:xfrm>
          <a:prstGeom prst="rect">
            <a:avLst/>
          </a:prstGeom>
          <a:solidFill>
            <a:srgbClr val="F0F8FF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ko-KR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데이터 저장</a:t>
            </a:r>
            <a:r>
              <a:rPr lang="en-US" altLang="ko-KR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3597" y="5382808"/>
            <a:ext cx="886778" cy="786765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4959" y="5392810"/>
            <a:ext cx="886778" cy="786765"/>
          </a:xfrm>
          <a:prstGeom prst="rect">
            <a:avLst/>
          </a:prstGeom>
        </p:spPr>
      </p:pic>
      <p:pic>
        <p:nvPicPr>
          <p:cNvPr id="59" name="Rectangle 921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9914" y="5844576"/>
            <a:ext cx="1950000" cy="40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0" name="Group 88"/>
          <p:cNvGrpSpPr>
            <a:grpSpLocks noChangeAspect="1"/>
          </p:cNvGrpSpPr>
          <p:nvPr/>
        </p:nvGrpSpPr>
        <p:grpSpPr>
          <a:xfrm>
            <a:off x="4488587" y="5484606"/>
            <a:ext cx="818159" cy="701730"/>
            <a:chOff x="1985010" y="4123740"/>
            <a:chExt cx="849115" cy="728274"/>
          </a:xfrm>
        </p:grpSpPr>
        <p:pic>
          <p:nvPicPr>
            <p:cNvPr id="61" name="Picture 66" descr="gear_blue.png"/>
            <p:cNvPicPr>
              <a:picLocks noChangeAspect="1"/>
            </p:cNvPicPr>
            <p:nvPr/>
          </p:nvPicPr>
          <p:blipFill>
            <a:blip r:embed="rId8" cstate="screen"/>
            <a:stretch>
              <a:fillRect/>
            </a:stretch>
          </p:blipFill>
          <p:spPr>
            <a:xfrm>
              <a:off x="1985010" y="4306622"/>
              <a:ext cx="503440" cy="545392"/>
            </a:xfrm>
            <a:prstGeom prst="rect">
              <a:avLst/>
            </a:prstGeom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</p:pic>
        <p:pic>
          <p:nvPicPr>
            <p:cNvPr id="62" name="Picture 65" descr="gear_blue.png"/>
            <p:cNvPicPr>
              <a:picLocks noChangeAspect="1"/>
            </p:cNvPicPr>
            <p:nvPr/>
          </p:nvPicPr>
          <p:blipFill>
            <a:blip r:embed="rId9" cstate="screen"/>
            <a:stretch>
              <a:fillRect/>
            </a:stretch>
          </p:blipFill>
          <p:spPr>
            <a:xfrm>
              <a:off x="2423164" y="4123740"/>
              <a:ext cx="410961" cy="445205"/>
            </a:xfrm>
            <a:prstGeom prst="rect">
              <a:avLst/>
            </a:prstGeom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64" name="TextBox 63"/>
          <p:cNvSpPr txBox="1"/>
          <p:nvPr/>
        </p:nvSpPr>
        <p:spPr>
          <a:xfrm>
            <a:off x="237197" y="5222892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ko-KR" altLang="en-US" dirty="0" smtClean="0">
                <a:solidFill>
                  <a:schemeClr val="accent5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예시</a:t>
            </a:r>
            <a:r>
              <a:rPr lang="en-US" altLang="ko-KR" dirty="0" smtClean="0">
                <a:solidFill>
                  <a:schemeClr val="accent5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  <a:endParaRPr lang="ko-KR" altLang="en-US" dirty="0">
              <a:solidFill>
                <a:schemeClr val="accent5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65" name="Picture 60" descr="Distributor-report-128.png"/>
          <p:cNvPicPr>
            <a:picLocks noChangeAspect="1"/>
          </p:cNvPicPr>
          <p:nvPr/>
        </p:nvPicPr>
        <p:blipFill>
          <a:blip r:embed="rId10" cstate="screen"/>
          <a:stretch>
            <a:fillRect/>
          </a:stretch>
        </p:blipFill>
        <p:spPr>
          <a:xfrm>
            <a:off x="8162440" y="5163205"/>
            <a:ext cx="715424" cy="715423"/>
          </a:xfrm>
          <a:prstGeom prst="rect">
            <a:avLst/>
          </a:prstGeom>
        </p:spPr>
      </p:pic>
      <p:pic>
        <p:nvPicPr>
          <p:cNvPr id="66" name="Picture 62" descr="Sales-report-128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>
          <a:xfrm>
            <a:off x="8520152" y="5486865"/>
            <a:ext cx="715424" cy="715423"/>
          </a:xfrm>
          <a:prstGeom prst="rect">
            <a:avLst/>
          </a:prstGeom>
        </p:spPr>
      </p:pic>
      <p:pic>
        <p:nvPicPr>
          <p:cNvPr id="69" name="Picture 4" descr="http://i.istockimg.com/file_thumbview_approve/38772176/3/stock-illustration-38772176-%ED%8C%8C%EC%9D%BC-%EC%95%84%EC%9D%B4%EC%BD%98-%EB%8D%B0%EC%9D%B4%ED%84%B0-%EA%B8%B0%ED%98%B8%EA%B9%8C%EC%A7%80-%EB%AC%B8%EC%84%9C-%ED%98%95%EC%8B%9D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884" y="5197070"/>
            <a:ext cx="579120" cy="57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http://i.istockimg.com/file_thumbview_approve/38772250/3/stock-illustration-38772250-%ED%8C%8C%EC%9D%BC-%EC%95%84%EC%9D%B4%EC%BD%98-%EB%8D%B0%EC%9D%B4%ED%84%B0-%EA%B8%B0%ED%98%B8%EA%B9%8C%EC%A7%80-%EB%AC%B8%EC%84%9C-%ED%98%95%EC%8B%9D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70" y="5208144"/>
            <a:ext cx="579120" cy="57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b에 대한 이미지 검색결과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542" y="5332896"/>
            <a:ext cx="853440" cy="85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34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3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 smtClean="0"/>
              <a:t>summarize </a:t>
            </a:r>
            <a:r>
              <a:rPr lang="ko-KR" altLang="en-US" sz="2000" dirty="0"/>
              <a:t>에서 사용할 수 있는 옵션 </a:t>
            </a:r>
            <a:r>
              <a:rPr lang="en-US" altLang="ko-KR" sz="2000" dirty="0"/>
              <a:t>total </a:t>
            </a:r>
            <a:r>
              <a:rPr lang="ko-KR" altLang="en-US" sz="2000" dirty="0"/>
              <a:t>이외는 없는가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97373" y="1136943"/>
            <a:ext cx="8468255" cy="5262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/</a:t>
            </a:r>
            <a:r>
              <a:rPr lang="en-US" altLang="ko-KR" sz="1600" dirty="0" smtClean="0"/>
              <a:t>INFILE    </a:t>
            </a:r>
            <a:r>
              <a:rPr lang="en-US" altLang="ko-KR" sz="1600" dirty="0"/>
              <a:t>a.txt ","</a:t>
            </a:r>
          </a:p>
          <a:p>
            <a:r>
              <a:rPr lang="en-US" altLang="ko-KR" sz="1600" dirty="0"/>
              <a:t>/FIELDS </a:t>
            </a:r>
            <a:r>
              <a:rPr lang="en-US" altLang="ko-KR" sz="1600" dirty="0" smtClean="0"/>
              <a:t>  1st </a:t>
            </a:r>
            <a:r>
              <a:rPr lang="en-US" altLang="ko-KR" sz="1600" dirty="0"/>
              <a:t>1: - 1</a:t>
            </a:r>
            <a:r>
              <a:rPr lang="en-US" altLang="ko-KR" sz="1600" dirty="0" smtClean="0"/>
              <a:t>:,  2nd </a:t>
            </a:r>
            <a:r>
              <a:rPr lang="en-US" altLang="ko-KR" sz="1600" dirty="0"/>
              <a:t>2: - 2: </a:t>
            </a:r>
            <a:r>
              <a:rPr lang="en-US" altLang="ko-KR" sz="1600" dirty="0" err="1" smtClean="0"/>
              <a:t>en</a:t>
            </a:r>
            <a:r>
              <a:rPr lang="en-US" altLang="ko-KR" sz="1600" dirty="0" smtClean="0"/>
              <a:t>,  3rd </a:t>
            </a:r>
            <a:r>
              <a:rPr lang="en-US" altLang="ko-KR" sz="1600" dirty="0"/>
              <a:t>3: - 3:</a:t>
            </a:r>
          </a:p>
          <a:p>
            <a:r>
              <a:rPr lang="en-US" altLang="ko-KR" sz="1600" dirty="0"/>
              <a:t>/KEYS	1st</a:t>
            </a:r>
          </a:p>
          <a:p>
            <a:r>
              <a:rPr lang="en-US" altLang="ko-KR" sz="1600" dirty="0" smtClean="0"/>
              <a:t>/</a:t>
            </a:r>
            <a:r>
              <a:rPr lang="en-US" altLang="ko-KR" sz="1600" dirty="0"/>
              <a:t>DERIVEDFIELD </a:t>
            </a:r>
            <a:r>
              <a:rPr lang="en-US" altLang="ko-KR" sz="1600" dirty="0" smtClean="0"/>
              <a:t> SPACE  ""</a:t>
            </a:r>
            <a:endParaRPr lang="en-US" altLang="ko-KR" sz="1600" dirty="0"/>
          </a:p>
          <a:p>
            <a:r>
              <a:rPr lang="en-US" altLang="ko-KR" sz="1600" dirty="0"/>
              <a:t>/DERIVEDFIELD </a:t>
            </a:r>
            <a:r>
              <a:rPr lang="en-US" altLang="ko-KR" sz="1600" dirty="0" smtClean="0"/>
              <a:t> CM       ","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/OUTFILE b.txt </a:t>
            </a:r>
            <a:r>
              <a:rPr lang="en-US" altLang="ko-KR" sz="1600" dirty="0" smtClean="0"/>
              <a:t>overwrite</a:t>
            </a:r>
            <a:endParaRPr lang="en-US" altLang="ko-KR" sz="1600" dirty="0"/>
          </a:p>
          <a:p>
            <a:r>
              <a:rPr lang="en-US" altLang="ko-KR" sz="1600" dirty="0" smtClean="0"/>
              <a:t>/</a:t>
            </a:r>
            <a:r>
              <a:rPr lang="en-US" altLang="ko-KR" sz="1600" dirty="0"/>
              <a:t>REPORT 1 LINES </a:t>
            </a:r>
            <a:r>
              <a:rPr lang="en-US" altLang="ko-KR" sz="1600" dirty="0" err="1"/>
              <a:t>nodetail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/AGGREGATE </a:t>
            </a:r>
            <a:r>
              <a:rPr lang="en-US" altLang="ko-KR" sz="1600" dirty="0" smtClean="0"/>
              <a:t> max_2nd </a:t>
            </a:r>
            <a:r>
              <a:rPr lang="en-US" altLang="ko-KR" sz="1600" dirty="0"/>
              <a:t>maximum 2nd </a:t>
            </a:r>
            <a:r>
              <a:rPr lang="en-US" altLang="ko-KR" sz="1600" dirty="0" err="1"/>
              <a:t>en</a:t>
            </a:r>
            <a:r>
              <a:rPr lang="en-US" altLang="ko-KR" sz="1600" dirty="0"/>
              <a:t> 3</a:t>
            </a:r>
          </a:p>
          <a:p>
            <a:r>
              <a:rPr lang="en-US" altLang="ko-KR" sz="1600" dirty="0"/>
              <a:t>/AGGREGATE </a:t>
            </a:r>
            <a:r>
              <a:rPr lang="en-US" altLang="ko-KR" sz="1600" dirty="0" smtClean="0"/>
              <a:t> min_2nd  minimum </a:t>
            </a:r>
            <a:r>
              <a:rPr lang="en-US" altLang="ko-KR" sz="1600" dirty="0"/>
              <a:t>2nd </a:t>
            </a:r>
            <a:r>
              <a:rPr lang="en-US" altLang="ko-KR" sz="1600" dirty="0" err="1"/>
              <a:t>en</a:t>
            </a:r>
            <a:r>
              <a:rPr lang="en-US" altLang="ko-KR" sz="1600" dirty="0"/>
              <a:t> 3</a:t>
            </a:r>
          </a:p>
          <a:p>
            <a:r>
              <a:rPr lang="en-US" altLang="ko-KR" sz="1600" dirty="0"/>
              <a:t>/AGGREGATE </a:t>
            </a:r>
            <a:r>
              <a:rPr lang="en-US" altLang="ko-KR" sz="1600" dirty="0" smtClean="0"/>
              <a:t> avg_2nd   average </a:t>
            </a:r>
            <a:r>
              <a:rPr lang="en-US" altLang="ko-KR" sz="1600" dirty="0"/>
              <a:t>2nd </a:t>
            </a:r>
            <a:r>
              <a:rPr lang="en-US" altLang="ko-KR" sz="1600" dirty="0" err="1"/>
              <a:t>en</a:t>
            </a:r>
            <a:r>
              <a:rPr lang="en-US" altLang="ko-KR" sz="1600" dirty="0"/>
              <a:t> 2</a:t>
            </a:r>
          </a:p>
          <a:p>
            <a:r>
              <a:rPr lang="en-US" altLang="ko-KR" sz="1600" dirty="0" smtClean="0"/>
              <a:t>/</a:t>
            </a:r>
            <a:r>
              <a:rPr lang="en-US" altLang="ko-KR" sz="1600" dirty="0"/>
              <a:t>AGGREGATE </a:t>
            </a:r>
            <a:r>
              <a:rPr lang="en-US" altLang="ko-KR" sz="1600" dirty="0" smtClean="0"/>
              <a:t> max_3rd  maximum </a:t>
            </a:r>
            <a:r>
              <a:rPr lang="en-US" altLang="ko-KR" sz="1600" dirty="0"/>
              <a:t>3rd char 3</a:t>
            </a:r>
          </a:p>
          <a:p>
            <a:r>
              <a:rPr lang="en-US" altLang="ko-KR" sz="1600" dirty="0"/>
              <a:t>/AGGREGATE </a:t>
            </a:r>
            <a:r>
              <a:rPr lang="en-US" altLang="ko-KR" sz="1600" dirty="0" smtClean="0"/>
              <a:t> min_3rd   minimum </a:t>
            </a:r>
            <a:r>
              <a:rPr lang="en-US" altLang="ko-KR" sz="1600" dirty="0"/>
              <a:t>3rd char 3</a:t>
            </a:r>
          </a:p>
          <a:p>
            <a:endParaRPr lang="en-US" altLang="ko-KR" sz="1600" dirty="0"/>
          </a:p>
          <a:p>
            <a:r>
              <a:rPr lang="en-US" altLang="ko-KR" sz="1600" dirty="0"/>
              <a:t>/COLUMNS SPACE</a:t>
            </a:r>
          </a:p>
          <a:p>
            <a:r>
              <a:rPr lang="en-US" altLang="ko-KR" sz="1600" dirty="0"/>
              <a:t>/SECTION 1st </a:t>
            </a:r>
            <a:r>
              <a:rPr lang="en-US" altLang="ko-KR" sz="1600" dirty="0" err="1"/>
              <a:t>onbreak</a:t>
            </a:r>
            <a:r>
              <a:rPr lang="en-US" altLang="ko-KR" sz="1600" dirty="0"/>
              <a:t> 1 lines</a:t>
            </a:r>
          </a:p>
          <a:p>
            <a:r>
              <a:rPr lang="en-US" altLang="ko-KR" sz="1600" dirty="0"/>
              <a:t>/SECTIONFOOTER</a:t>
            </a:r>
          </a:p>
          <a:p>
            <a:r>
              <a:rPr lang="en-US" altLang="ko-KR" sz="1600" dirty="0"/>
              <a:t> 1st, CM, max_2nd, CM, min_2nd, CM, avg_2nd, CM, max_3rd, CM, min_3rd</a:t>
            </a:r>
          </a:p>
          <a:p>
            <a:endParaRPr lang="en-US" altLang="ko-KR" sz="1600" dirty="0"/>
          </a:p>
          <a:p>
            <a:r>
              <a:rPr lang="en-US" altLang="ko-KR" sz="1600" dirty="0"/>
              <a:t>/END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06842" y="2875694"/>
            <a:ext cx="6523119" cy="3004018"/>
          </a:xfrm>
          <a:prstGeom prst="roundRect">
            <a:avLst>
              <a:gd name="adj" fmla="val 3716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40746" y="1344599"/>
            <a:ext cx="145923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A,1,Z</a:t>
            </a:r>
          </a:p>
          <a:p>
            <a:r>
              <a:rPr lang="en-US" altLang="ko-KR" sz="2000" dirty="0"/>
              <a:t>A,2,Y,</a:t>
            </a:r>
          </a:p>
          <a:p>
            <a:r>
              <a:rPr lang="en-US" altLang="ko-KR" sz="2000" dirty="0"/>
              <a:t>A,3,X</a:t>
            </a:r>
          </a:p>
          <a:p>
            <a:r>
              <a:rPr lang="en-US" altLang="ko-KR" sz="2000" dirty="0"/>
              <a:t>A,10,W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13341" y="1909994"/>
            <a:ext cx="19754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pl-PL" altLang="ko-KR" sz="2000" dirty="0"/>
              <a:t>A, 10,  1, 4,Z  ,</a:t>
            </a:r>
            <a:r>
              <a:rPr lang="pl-PL" altLang="ko-KR" sz="2000" dirty="0" smtClean="0"/>
              <a:t>W</a:t>
            </a:r>
            <a:r>
              <a:rPr lang="en-US" altLang="ko-KR" sz="2000" dirty="0" smtClean="0"/>
              <a:t>  </a:t>
            </a:r>
            <a:endParaRPr lang="en-US" altLang="ko-KR" sz="2000" dirty="0"/>
          </a:p>
        </p:txBody>
      </p:sp>
      <p:sp>
        <p:nvSpPr>
          <p:cNvPr id="7" name="오른쪽 화살표 6"/>
          <p:cNvSpPr/>
          <p:nvPr/>
        </p:nvSpPr>
        <p:spPr>
          <a:xfrm>
            <a:off x="6838093" y="1164334"/>
            <a:ext cx="764087" cy="18914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54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3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/>
              <a:t>2) summarize </a:t>
            </a:r>
            <a:r>
              <a:rPr lang="ko-KR" altLang="en-US" sz="2000" dirty="0"/>
              <a:t>에서 사용할 수 있는 옵션 </a:t>
            </a:r>
            <a:r>
              <a:rPr lang="en-US" altLang="ko-KR" sz="2000" dirty="0"/>
              <a:t>total </a:t>
            </a:r>
            <a:r>
              <a:rPr lang="ko-KR" altLang="en-US" sz="2000" dirty="0"/>
              <a:t>이외는 없는가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97373" y="1136943"/>
            <a:ext cx="8468255" cy="5262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/INFILE </a:t>
            </a:r>
            <a:r>
              <a:rPr lang="en-US" altLang="ko-KR" sz="1600" dirty="0" smtClean="0"/>
              <a:t>  Input.txt   ","</a:t>
            </a:r>
            <a:endParaRPr lang="en-US" altLang="ko-KR" sz="1600" dirty="0"/>
          </a:p>
          <a:p>
            <a:r>
              <a:rPr lang="en-US" altLang="ko-KR" sz="1600" dirty="0"/>
              <a:t>/FIELDS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smtClean="0"/>
              <a:t>    1ST </a:t>
            </a:r>
            <a:r>
              <a:rPr lang="en-US" altLang="ko-KR" sz="1600" dirty="0"/>
              <a:t>1: -1:,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smtClean="0"/>
              <a:t>    2ND </a:t>
            </a:r>
            <a:r>
              <a:rPr lang="en-US" altLang="ko-KR" sz="1600" dirty="0"/>
              <a:t>2: -2: EN,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smtClean="0"/>
              <a:t>    3RD </a:t>
            </a:r>
            <a:r>
              <a:rPr lang="en-US" altLang="ko-KR" sz="1600" dirty="0"/>
              <a:t>3: -3</a:t>
            </a:r>
            <a:r>
              <a:rPr lang="en-US" altLang="ko-KR" sz="1600" dirty="0" smtClean="0"/>
              <a:t>:</a:t>
            </a:r>
            <a:endParaRPr lang="en-US" altLang="ko-KR" sz="1600" dirty="0"/>
          </a:p>
          <a:p>
            <a:r>
              <a:rPr lang="en-US" altLang="ko-KR" sz="1600" dirty="0"/>
              <a:t>/KEY    </a:t>
            </a:r>
            <a:r>
              <a:rPr lang="en-US" altLang="ko-KR" sz="1600" dirty="0" smtClean="0"/>
              <a:t>1ST</a:t>
            </a:r>
          </a:p>
          <a:p>
            <a:endParaRPr lang="en-US" altLang="ko-KR" sz="1600" dirty="0"/>
          </a:p>
          <a:p>
            <a:r>
              <a:rPr lang="en-US" altLang="ko-KR" sz="1600" dirty="0"/>
              <a:t>/DERIVEDFIELD </a:t>
            </a:r>
            <a:r>
              <a:rPr lang="en-US" altLang="ko-KR" sz="1600" dirty="0" smtClean="0"/>
              <a:t> MAX_2ND 2ND  </a:t>
            </a:r>
            <a:r>
              <a:rPr lang="en-US" altLang="ko-KR" sz="1600" dirty="0"/>
              <a:t>EN 1</a:t>
            </a:r>
          </a:p>
          <a:p>
            <a:r>
              <a:rPr lang="en-US" altLang="ko-KR" sz="1600" dirty="0"/>
              <a:t>/</a:t>
            </a:r>
            <a:r>
              <a:rPr lang="en-US" altLang="ko-KR" sz="1600" dirty="0" smtClean="0"/>
              <a:t>DERIVEDFIELD  </a:t>
            </a:r>
            <a:r>
              <a:rPr lang="en-US" altLang="ko-KR" sz="1600" dirty="0"/>
              <a:t>MIN_2ND 2ND EN 1</a:t>
            </a:r>
          </a:p>
          <a:p>
            <a:r>
              <a:rPr lang="en-US" altLang="ko-KR" sz="1600" dirty="0"/>
              <a:t>/</a:t>
            </a:r>
            <a:r>
              <a:rPr lang="en-US" altLang="ko-KR" sz="1600" dirty="0" smtClean="0"/>
              <a:t>DERIVEDFIELD  </a:t>
            </a:r>
            <a:r>
              <a:rPr lang="en-US" altLang="ko-KR" sz="1600" dirty="0"/>
              <a:t>AVG_2ND 2ND EN 5 1/2</a:t>
            </a:r>
          </a:p>
          <a:p>
            <a:endParaRPr lang="en-US" altLang="ko-KR" sz="1600" dirty="0"/>
          </a:p>
          <a:p>
            <a:r>
              <a:rPr lang="en-US" altLang="ko-KR" sz="1600" dirty="0"/>
              <a:t>/SUMMARIZE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smtClean="0"/>
              <a:t>	TOTAL </a:t>
            </a:r>
            <a:r>
              <a:rPr lang="en-US" altLang="ko-KR" sz="1600" dirty="0"/>
              <a:t>2ND,</a:t>
            </a:r>
          </a:p>
          <a:p>
            <a:r>
              <a:rPr lang="en-US" altLang="ko-KR" sz="1600" dirty="0" smtClean="0"/>
              <a:t>        	MAXIMUM </a:t>
            </a:r>
            <a:r>
              <a:rPr lang="en-US" altLang="ko-KR" sz="1600" dirty="0"/>
              <a:t>MAX_2ND</a:t>
            </a:r>
            <a:r>
              <a:rPr lang="en-US" altLang="ko-KR" sz="1600" dirty="0" smtClean="0"/>
              <a:t>,   MAXIMUM  3RD</a:t>
            </a:r>
            <a:endParaRPr lang="en-US" altLang="ko-KR" sz="1600" dirty="0"/>
          </a:p>
          <a:p>
            <a:r>
              <a:rPr lang="en-US" altLang="ko-KR" sz="1600" dirty="0"/>
              <a:t>        </a:t>
            </a:r>
            <a:r>
              <a:rPr lang="en-US" altLang="ko-KR" sz="1600" dirty="0" smtClean="0"/>
              <a:t>	MINIMUM  MIN_2ND,</a:t>
            </a:r>
          </a:p>
          <a:p>
            <a:r>
              <a:rPr lang="en-US" altLang="ko-KR" sz="1600" dirty="0" smtClean="0"/>
              <a:t>        	AVERAGE    AVG_2ND</a:t>
            </a:r>
          </a:p>
          <a:p>
            <a:endParaRPr lang="en-US" altLang="ko-KR" sz="1600" dirty="0"/>
          </a:p>
          <a:p>
            <a:r>
              <a:rPr lang="en-US" altLang="ko-KR" sz="1600" dirty="0"/>
              <a:t>/OUTFILE </a:t>
            </a:r>
            <a:r>
              <a:rPr lang="en-US" altLang="ko-KR" sz="1600" dirty="0" smtClean="0"/>
              <a:t>  Output.txt   </a:t>
            </a:r>
            <a:r>
              <a:rPr lang="en-US" altLang="ko-KR" sz="1600" dirty="0"/>
              <a:t>OVER</a:t>
            </a:r>
          </a:p>
          <a:p>
            <a:r>
              <a:rPr lang="en-US" altLang="ko-KR" sz="1600" dirty="0"/>
              <a:t>/REFORMAT</a:t>
            </a:r>
          </a:p>
          <a:p>
            <a:r>
              <a:rPr lang="en-US" altLang="ko-KR" sz="1600" dirty="0"/>
              <a:t>        1ST</a:t>
            </a:r>
            <a:r>
              <a:rPr lang="en-US" altLang="ko-KR" sz="1600" dirty="0" smtClean="0"/>
              <a:t>,        </a:t>
            </a:r>
            <a:r>
              <a:rPr lang="en-US" altLang="ko-KR" sz="1600" dirty="0"/>
              <a:t>MAX_2ND</a:t>
            </a:r>
            <a:r>
              <a:rPr lang="en-US" altLang="ko-KR" sz="1600" dirty="0" smtClean="0"/>
              <a:t>,        </a:t>
            </a:r>
            <a:r>
              <a:rPr lang="en-US" altLang="ko-KR" sz="1600" dirty="0"/>
              <a:t>MIN_2ND</a:t>
            </a:r>
            <a:r>
              <a:rPr lang="en-US" altLang="ko-KR" sz="1600" dirty="0" smtClean="0"/>
              <a:t>,        AVG_2ND,	3RD</a:t>
            </a:r>
            <a:endParaRPr lang="en-US" altLang="ko-KR" sz="1600" dirty="0"/>
          </a:p>
          <a:p>
            <a:r>
              <a:rPr lang="en-US" altLang="ko-KR" sz="1600" dirty="0"/>
              <a:t>/END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06842" y="2875694"/>
            <a:ext cx="6523119" cy="2258281"/>
          </a:xfrm>
          <a:prstGeom prst="roundRect">
            <a:avLst>
              <a:gd name="adj" fmla="val 3716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85310" y="1196853"/>
            <a:ext cx="1459237" cy="16312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altLang="ko-KR" sz="2000" dirty="0" smtClean="0"/>
              <a:t>A,1,a</a:t>
            </a:r>
            <a:endParaRPr lang="pt-BR" altLang="ko-KR" sz="2000" dirty="0"/>
          </a:p>
          <a:p>
            <a:r>
              <a:rPr lang="pt-BR" altLang="ko-KR" sz="2000" dirty="0" smtClean="0"/>
              <a:t>A,2,b</a:t>
            </a:r>
            <a:endParaRPr lang="pt-BR" altLang="ko-KR" sz="2000" dirty="0"/>
          </a:p>
          <a:p>
            <a:r>
              <a:rPr lang="pt-BR" altLang="ko-KR" sz="2000" dirty="0" smtClean="0"/>
              <a:t>A,5,c</a:t>
            </a:r>
            <a:endParaRPr lang="pt-BR" altLang="ko-KR" sz="2000" dirty="0"/>
          </a:p>
          <a:p>
            <a:r>
              <a:rPr lang="pt-BR" altLang="ko-KR" sz="2000" dirty="0" smtClean="0"/>
              <a:t>A,4,k</a:t>
            </a:r>
            <a:endParaRPr lang="pt-BR" altLang="ko-KR" sz="2000" dirty="0"/>
          </a:p>
          <a:p>
            <a:r>
              <a:rPr lang="pt-BR" altLang="ko-KR" sz="2000" dirty="0" smtClean="0"/>
              <a:t>A,4,z</a:t>
            </a:r>
            <a:endParaRPr lang="pt-BR" altLang="ko-KR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703816" y="1909994"/>
            <a:ext cx="191908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    A,5,1, 3.20,z</a:t>
            </a:r>
            <a:endParaRPr lang="en-US" altLang="ko-KR" sz="2000" dirty="0"/>
          </a:p>
        </p:txBody>
      </p:sp>
      <p:sp>
        <p:nvSpPr>
          <p:cNvPr id="7" name="오른쪽 화살표 6"/>
          <p:cNvSpPr/>
          <p:nvPr/>
        </p:nvSpPr>
        <p:spPr>
          <a:xfrm>
            <a:off x="6828568" y="1164334"/>
            <a:ext cx="764087" cy="18914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33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ko-KR" altLang="en-US" sz="2000" dirty="0" smtClean="0"/>
              <a:t>날짜 연산 </a:t>
            </a:r>
            <a:r>
              <a:rPr lang="ko-KR" altLang="en-US" sz="2000" dirty="0"/>
              <a:t>방법 </a:t>
            </a:r>
          </a:p>
          <a:p>
            <a:r>
              <a:rPr lang="ko-KR" altLang="en-US" sz="2000" dirty="0"/>
              <a:t> 예</a:t>
            </a:r>
            <a:r>
              <a:rPr lang="en-US" altLang="ko-KR" sz="2000" dirty="0"/>
              <a:t>) </a:t>
            </a:r>
            <a:r>
              <a:rPr lang="ko-KR" altLang="en-US" sz="2000" dirty="0"/>
              <a:t>현재날짜 </a:t>
            </a:r>
            <a:r>
              <a:rPr lang="en-US" altLang="ko-KR" sz="2000" dirty="0"/>
              <a:t>- 1</a:t>
            </a:r>
            <a:r>
              <a:rPr lang="ko-KR" altLang="en-US" sz="2000" dirty="0"/>
              <a:t>달</a:t>
            </a:r>
            <a:r>
              <a:rPr lang="en-US" altLang="ko-KR" sz="2000" dirty="0"/>
              <a:t>, </a:t>
            </a:r>
            <a:r>
              <a:rPr lang="ko-KR" altLang="en-US" sz="2000" dirty="0"/>
              <a:t>현재 월의 말일 자</a:t>
            </a:r>
            <a:r>
              <a:rPr lang="en-US" altLang="ko-KR" sz="2000" dirty="0"/>
              <a:t>, </a:t>
            </a:r>
            <a:r>
              <a:rPr lang="ko-KR" altLang="en-US" sz="2000" dirty="0"/>
              <a:t>전월의 말일 자 등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1330" y="1140774"/>
            <a:ext cx="7595343" cy="53245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/INFILE    YYYYMM.dat    STLF    512</a:t>
            </a:r>
            <a:endParaRPr lang="en-US" altLang="ko-KR" sz="2000" dirty="0"/>
          </a:p>
          <a:p>
            <a:r>
              <a:rPr lang="en-US" altLang="ko-KR" sz="2000" dirty="0" smtClean="0"/>
              <a:t>/FIELDS</a:t>
            </a:r>
            <a:endParaRPr lang="en-US" altLang="ko-KR" sz="2000" dirty="0"/>
          </a:p>
          <a:p>
            <a:r>
              <a:rPr lang="en-US" altLang="ko-KR" sz="2000" dirty="0"/>
              <a:t>        key </a:t>
            </a:r>
            <a:r>
              <a:rPr lang="en-US" altLang="ko-KR" sz="2000" dirty="0" smtClean="0"/>
              <a:t>   1    char </a:t>
            </a:r>
            <a:r>
              <a:rPr lang="en-US" altLang="ko-KR" sz="2000" dirty="0"/>
              <a:t>3,</a:t>
            </a:r>
          </a:p>
          <a:p>
            <a:r>
              <a:rPr lang="en-US" altLang="ko-KR" sz="2000" dirty="0"/>
              <a:t>        TD1 </a:t>
            </a:r>
            <a:r>
              <a:rPr lang="en-US" altLang="ko-KR" sz="2000" dirty="0" smtClean="0"/>
              <a:t>  4    </a:t>
            </a:r>
            <a:r>
              <a:rPr lang="en-US" altLang="ko-KR" sz="2000" dirty="0" err="1" smtClean="0"/>
              <a:t>datetime</a:t>
            </a:r>
            <a:r>
              <a:rPr lang="en-US" altLang="ko-KR" sz="2000" dirty="0" smtClean="0"/>
              <a:t>  (</a:t>
            </a:r>
            <a:r>
              <a:rPr lang="en-US" altLang="ko-KR" sz="2000" dirty="0"/>
              <a:t>yearmm0),</a:t>
            </a:r>
          </a:p>
          <a:p>
            <a:r>
              <a:rPr lang="en-US" altLang="ko-KR" sz="2000" dirty="0"/>
              <a:t>        TD2 </a:t>
            </a:r>
            <a:r>
              <a:rPr lang="en-US" altLang="ko-KR" sz="2000" dirty="0" smtClean="0"/>
              <a:t> 10   </a:t>
            </a:r>
            <a:r>
              <a:rPr lang="en-US" altLang="ko-KR" sz="2000" dirty="0" err="1" smtClean="0"/>
              <a:t>datetime</a:t>
            </a:r>
            <a:r>
              <a:rPr lang="en-US" altLang="ko-KR" sz="2000" dirty="0" smtClean="0"/>
              <a:t>  (</a:t>
            </a:r>
            <a:r>
              <a:rPr lang="en-US" altLang="ko-KR" sz="2000" dirty="0"/>
              <a:t>yearmm0dd0)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/COPY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/DERIVEDFIELD </a:t>
            </a:r>
            <a:r>
              <a:rPr lang="en-US" altLang="ko-KR" sz="2000" dirty="0" smtClean="0"/>
              <a:t>  GB   " </a:t>
            </a:r>
            <a:r>
              <a:rPr lang="en-US" altLang="ko-KR" sz="2000" dirty="0"/>
              <a:t>-&gt; "</a:t>
            </a:r>
          </a:p>
          <a:p>
            <a:r>
              <a:rPr lang="en-US" altLang="ko-KR" sz="2000" dirty="0"/>
              <a:t>/DERIVEDFIELD </a:t>
            </a:r>
            <a:r>
              <a:rPr lang="en-US" altLang="ko-KR" sz="2000" dirty="0" smtClean="0"/>
              <a:t>  G1   </a:t>
            </a:r>
            <a:r>
              <a:rPr lang="en-US" altLang="ko-KR" sz="2000" dirty="0"/>
              <a:t>" | "</a:t>
            </a:r>
          </a:p>
          <a:p>
            <a:r>
              <a:rPr lang="en-US" altLang="ko-KR" sz="2000" dirty="0"/>
              <a:t>/DERIVEDFIELD </a:t>
            </a:r>
            <a:r>
              <a:rPr lang="en-US" altLang="ko-KR" sz="2000" dirty="0" smtClean="0"/>
              <a:t> _</a:t>
            </a:r>
            <a:r>
              <a:rPr lang="en-US" altLang="ko-KR" sz="2000" dirty="0"/>
              <a:t>mm1     FUNCTIONCALL </a:t>
            </a:r>
            <a:r>
              <a:rPr lang="en-US" altLang="ko-KR" sz="2000" dirty="0" err="1"/>
              <a:t>DateAdd</a:t>
            </a:r>
            <a:r>
              <a:rPr lang="en-US" altLang="ko-KR" sz="2000" dirty="0"/>
              <a:t>(TD1, -1, 'MONTH')</a:t>
            </a:r>
          </a:p>
          <a:p>
            <a:r>
              <a:rPr lang="en-US" altLang="ko-KR" sz="2000" dirty="0"/>
              <a:t>/DERIVEDFIELD </a:t>
            </a:r>
            <a:r>
              <a:rPr lang="en-US" altLang="ko-KR" sz="2000" dirty="0" smtClean="0"/>
              <a:t> _</a:t>
            </a:r>
            <a:r>
              <a:rPr lang="en-US" altLang="ko-KR" sz="2000" dirty="0" err="1"/>
              <a:t>lastday</a:t>
            </a:r>
            <a:r>
              <a:rPr lang="en-US" altLang="ko-KR" sz="2000" dirty="0"/>
              <a:t> FUNCTIONCALL </a:t>
            </a:r>
            <a:r>
              <a:rPr lang="en-US" altLang="ko-KR" sz="2000" dirty="0" err="1"/>
              <a:t>DateLastDay</a:t>
            </a:r>
            <a:r>
              <a:rPr lang="en-US" altLang="ko-KR" sz="2000" dirty="0"/>
              <a:t>(TD2, 'MONTH')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/OUTFILE    YYYYMM_Out.dat </a:t>
            </a:r>
            <a:r>
              <a:rPr lang="en-US" altLang="ko-KR" sz="2000" dirty="0"/>
              <a:t>overwrite</a:t>
            </a:r>
          </a:p>
          <a:p>
            <a:r>
              <a:rPr lang="en-US" altLang="ko-KR" sz="2000" dirty="0" smtClean="0"/>
              <a:t>/REFORMAT</a:t>
            </a:r>
            <a:endParaRPr lang="en-US" altLang="ko-KR" sz="2000" dirty="0"/>
          </a:p>
          <a:p>
            <a:r>
              <a:rPr lang="en-US" altLang="ko-KR" sz="2000" dirty="0"/>
              <a:t>          key,  </a:t>
            </a:r>
            <a:r>
              <a:rPr lang="en-US" altLang="ko-KR" sz="2000" dirty="0" smtClean="0"/>
              <a:t>TD1</a:t>
            </a:r>
            <a:r>
              <a:rPr lang="en-US" altLang="ko-KR" sz="2000" dirty="0"/>
              <a:t>, GB, _mm1, </a:t>
            </a:r>
            <a:r>
              <a:rPr lang="en-US" altLang="ko-KR" sz="2000" dirty="0" smtClean="0"/>
              <a:t>  </a:t>
            </a:r>
            <a:r>
              <a:rPr lang="en-US" altLang="ko-KR" sz="2000" dirty="0"/>
              <a:t>G1</a:t>
            </a:r>
            <a:r>
              <a:rPr lang="en-US" altLang="ko-KR" sz="2000" dirty="0" smtClean="0"/>
              <a:t>,  </a:t>
            </a:r>
            <a:r>
              <a:rPr lang="en-US" altLang="ko-KR" sz="2000" dirty="0"/>
              <a:t>TD2, GB, _</a:t>
            </a:r>
            <a:r>
              <a:rPr lang="en-US" altLang="ko-KR" sz="2000" dirty="0" err="1" smtClean="0"/>
              <a:t>lastday</a:t>
            </a:r>
            <a:endParaRPr lang="en-US" altLang="ko-KR" sz="2000" dirty="0"/>
          </a:p>
          <a:p>
            <a:r>
              <a:rPr lang="en-US" altLang="ko-KR" sz="2000" dirty="0" smtClean="0"/>
              <a:t>/END</a:t>
            </a:r>
            <a:endParaRPr lang="en-US" altLang="ko-KR" sz="20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3107" y="4226088"/>
            <a:ext cx="7773566" cy="700337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41331" y="1207043"/>
            <a:ext cx="2613565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AAA201608 20160810</a:t>
            </a:r>
            <a:endParaRPr lang="en-US" altLang="ko-KR" sz="2000" dirty="0"/>
          </a:p>
          <a:p>
            <a:r>
              <a:rPr lang="en-US" altLang="ko-KR" sz="2000" dirty="0" smtClean="0"/>
              <a:t>BBB201611 20161110</a:t>
            </a:r>
            <a:endParaRPr lang="en-US" altLang="ko-KR" sz="2000" dirty="0"/>
          </a:p>
          <a:p>
            <a:r>
              <a:rPr lang="en-US" altLang="ko-KR" sz="2000" dirty="0" smtClean="0"/>
              <a:t>CCC201601 20160110</a:t>
            </a:r>
            <a:endParaRPr lang="en-US" altLang="ko-KR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520770" y="3120720"/>
            <a:ext cx="5241462" cy="10357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AAA201608 -&gt; 201607 | 20160810 -&gt; 20160831</a:t>
            </a:r>
          </a:p>
          <a:p>
            <a:r>
              <a:rPr lang="en-US" altLang="ko-KR" sz="2000" dirty="0"/>
              <a:t>BBB201611 -&gt; 201610 | 20161110 -&gt; 20161130</a:t>
            </a:r>
          </a:p>
          <a:p>
            <a:r>
              <a:rPr lang="en-US" altLang="ko-KR" sz="2000" dirty="0"/>
              <a:t>CCC201601 -&gt; 201512 | 20160110 -&gt; 20160131</a:t>
            </a:r>
            <a:endParaRPr lang="ko-KR" altLang="en-US" sz="2000" dirty="0"/>
          </a:p>
        </p:txBody>
      </p:sp>
      <p:sp>
        <p:nvSpPr>
          <p:cNvPr id="7" name="오른쪽 화살표 6"/>
          <p:cNvSpPr/>
          <p:nvPr/>
        </p:nvSpPr>
        <p:spPr>
          <a:xfrm rot="5400000">
            <a:off x="6372412" y="1728680"/>
            <a:ext cx="764087" cy="18914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55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ko-KR" altLang="en-US" sz="2000" dirty="0" smtClean="0"/>
              <a:t>필드 </a:t>
            </a:r>
            <a:r>
              <a:rPr lang="en-US" altLang="ko-KR" sz="2000" dirty="0" smtClean="0"/>
              <a:t>Length </a:t>
            </a:r>
            <a:r>
              <a:rPr lang="ko-KR" altLang="en-US" sz="2000" dirty="0" smtClean="0"/>
              <a:t>계산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97372" y="1338203"/>
            <a:ext cx="5984387" cy="47089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/INFILE   </a:t>
            </a:r>
            <a:r>
              <a:rPr lang="en-US" altLang="ko-KR" sz="2000" dirty="0"/>
              <a:t>len.dat </a:t>
            </a:r>
            <a:r>
              <a:rPr lang="en-US" altLang="ko-KR" sz="2000" dirty="0" smtClean="0"/>
              <a:t>  STLF   512   ","</a:t>
            </a:r>
            <a:endParaRPr lang="en-US" altLang="ko-KR" sz="2000" dirty="0"/>
          </a:p>
          <a:p>
            <a:r>
              <a:rPr lang="en-US" altLang="ko-KR" sz="2000" dirty="0" smtClean="0"/>
              <a:t>/FIELDS  </a:t>
            </a:r>
            <a:r>
              <a:rPr lang="en-US" altLang="ko-KR" sz="2000" dirty="0"/>
              <a:t>key 1: -1:, </a:t>
            </a:r>
          </a:p>
          <a:p>
            <a:r>
              <a:rPr lang="en-US" altLang="ko-KR" sz="2000" dirty="0"/>
              <a:t>         </a:t>
            </a:r>
            <a:r>
              <a:rPr lang="en-US" altLang="ko-KR" sz="2000" dirty="0" smtClean="0"/>
              <a:t>       a1  </a:t>
            </a:r>
            <a:r>
              <a:rPr lang="en-US" altLang="ko-KR" sz="2000" dirty="0"/>
              <a:t>2: -2:, </a:t>
            </a:r>
            <a:r>
              <a:rPr lang="en-US" altLang="ko-KR" sz="2000" dirty="0" smtClean="0"/>
              <a:t>a2  </a:t>
            </a:r>
            <a:r>
              <a:rPr lang="en-US" altLang="ko-KR" sz="2000" dirty="0"/>
              <a:t>3: -3:, </a:t>
            </a:r>
            <a:r>
              <a:rPr lang="en-US" altLang="ko-KR" sz="2000" dirty="0" smtClean="0"/>
              <a:t>a3  </a:t>
            </a:r>
            <a:r>
              <a:rPr lang="en-US" altLang="ko-KR" sz="2000" dirty="0"/>
              <a:t>4: -4:, </a:t>
            </a:r>
            <a:r>
              <a:rPr lang="en-US" altLang="ko-KR" sz="2000" dirty="0" smtClean="0"/>
              <a:t>a4  </a:t>
            </a:r>
            <a:r>
              <a:rPr lang="en-US" altLang="ko-KR" sz="2000" dirty="0"/>
              <a:t>5: -5:</a:t>
            </a:r>
          </a:p>
          <a:p>
            <a:r>
              <a:rPr lang="en-US" altLang="ko-KR" sz="2000" dirty="0" smtClean="0"/>
              <a:t>/KEYS </a:t>
            </a:r>
            <a:r>
              <a:rPr lang="en-US" altLang="ko-KR" sz="2000" dirty="0"/>
              <a:t>a1</a:t>
            </a:r>
          </a:p>
          <a:p>
            <a:endParaRPr lang="en-US" altLang="ko-KR" sz="2000" dirty="0"/>
          </a:p>
          <a:p>
            <a:r>
              <a:rPr lang="en-US" altLang="ko-KR" sz="2000" dirty="0"/>
              <a:t>/</a:t>
            </a:r>
            <a:r>
              <a:rPr lang="en-US" altLang="ko-KR" sz="2000" dirty="0" smtClean="0"/>
              <a:t>DERIVEDFIELD  </a:t>
            </a:r>
            <a:r>
              <a:rPr lang="en-US" altLang="ko-KR" sz="2000" dirty="0"/>
              <a:t>LEN_A4 </a:t>
            </a:r>
            <a:r>
              <a:rPr lang="en-US" altLang="ko-KR" sz="2000" dirty="0" smtClean="0"/>
              <a:t> FUNCTIONCALL  LENGTHOF(A4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/OUTFILE   len_out.dat   </a:t>
            </a:r>
            <a:r>
              <a:rPr lang="en-US" altLang="ko-KR" sz="2000" dirty="0"/>
              <a:t>overwrite</a:t>
            </a:r>
          </a:p>
          <a:p>
            <a:r>
              <a:rPr lang="en-US" altLang="ko-KR" sz="2000" dirty="0" smtClean="0"/>
              <a:t>/REFORMAT</a:t>
            </a:r>
            <a:endParaRPr lang="en-US" altLang="ko-KR" sz="2000" dirty="0"/>
          </a:p>
          <a:p>
            <a:r>
              <a:rPr lang="en-US" altLang="ko-KR" sz="2000" dirty="0"/>
              <a:t>          </a:t>
            </a:r>
            <a:r>
              <a:rPr lang="en-US" altLang="ko-KR" sz="2000" dirty="0" smtClean="0"/>
              <a:t>    key</a:t>
            </a:r>
            <a:r>
              <a:rPr lang="en-US" altLang="ko-KR" sz="2000" dirty="0"/>
              <a:t>,</a:t>
            </a:r>
          </a:p>
          <a:p>
            <a:r>
              <a:rPr lang="en-US" altLang="ko-KR" sz="2000" dirty="0"/>
              <a:t>          </a:t>
            </a:r>
            <a:r>
              <a:rPr lang="en-US" altLang="ko-KR" sz="2000" dirty="0" smtClean="0"/>
              <a:t>    a1,  </a:t>
            </a:r>
            <a:r>
              <a:rPr lang="en-US" altLang="ko-KR" sz="2000" dirty="0"/>
              <a:t>a2</a:t>
            </a:r>
            <a:r>
              <a:rPr lang="en-US" altLang="ko-KR" sz="2000" dirty="0" smtClean="0"/>
              <a:t>,   </a:t>
            </a:r>
            <a:r>
              <a:rPr lang="en-US" altLang="ko-KR" sz="2000" dirty="0"/>
              <a:t>a3</a:t>
            </a:r>
            <a:r>
              <a:rPr lang="en-US" altLang="ko-KR" sz="2000" dirty="0" smtClean="0"/>
              <a:t>,   </a:t>
            </a:r>
            <a:r>
              <a:rPr lang="en-US" altLang="ko-KR" sz="2000" dirty="0"/>
              <a:t>a4,</a:t>
            </a:r>
          </a:p>
          <a:p>
            <a:r>
              <a:rPr lang="en-US" altLang="ko-KR" sz="2000" dirty="0"/>
              <a:t>          </a:t>
            </a:r>
            <a:r>
              <a:rPr lang="en-US" altLang="ko-KR" sz="2000" dirty="0" smtClean="0"/>
              <a:t>    LEN_A4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/STATISTICS</a:t>
            </a:r>
            <a:endParaRPr lang="en-US" altLang="ko-KR" sz="2000" dirty="0"/>
          </a:p>
          <a:p>
            <a:r>
              <a:rPr lang="en-US" altLang="ko-KR" sz="2000" dirty="0" smtClean="0"/>
              <a:t>/END</a:t>
            </a:r>
            <a:endParaRPr lang="en-US" altLang="ko-KR" sz="20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29907" y="2823950"/>
            <a:ext cx="6165143" cy="521924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942680" y="1381660"/>
            <a:ext cx="2425571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A,1,11,111,</a:t>
            </a:r>
            <a:r>
              <a:rPr lang="en-US" altLang="ko-KR" sz="2000" dirty="0">
                <a:solidFill>
                  <a:srgbClr val="FF0000"/>
                </a:solidFill>
              </a:rPr>
              <a:t>1111</a:t>
            </a:r>
          </a:p>
          <a:p>
            <a:r>
              <a:rPr lang="en-US" altLang="ko-KR" sz="2000" dirty="0"/>
              <a:t>B,22,222,2222,</a:t>
            </a:r>
            <a:r>
              <a:rPr lang="en-US" altLang="ko-KR" sz="2000" dirty="0">
                <a:solidFill>
                  <a:srgbClr val="FF0000"/>
                </a:solidFill>
              </a:rPr>
              <a:t>2</a:t>
            </a:r>
          </a:p>
          <a:p>
            <a:r>
              <a:rPr lang="en-US" altLang="ko-KR" sz="2000" dirty="0"/>
              <a:t>C,333,3333,3,</a:t>
            </a:r>
            <a:r>
              <a:rPr lang="en-US" altLang="ko-KR" sz="2000" dirty="0">
                <a:solidFill>
                  <a:srgbClr val="FF0000"/>
                </a:solidFill>
              </a:rPr>
              <a:t>33</a:t>
            </a:r>
          </a:p>
          <a:p>
            <a:r>
              <a:rPr lang="en-US" altLang="ko-KR" sz="2000" dirty="0"/>
              <a:t>D,4444,4,44,</a:t>
            </a:r>
            <a:r>
              <a:rPr lang="en-US" altLang="ko-KR" sz="2000" dirty="0">
                <a:solidFill>
                  <a:srgbClr val="FF0000"/>
                </a:solidFill>
              </a:rPr>
              <a:t>444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95051" y="3872435"/>
            <a:ext cx="3227845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A,1,11,111,1111,0000000004</a:t>
            </a:r>
          </a:p>
          <a:p>
            <a:r>
              <a:rPr lang="en-US" altLang="ko-KR" sz="2000" dirty="0"/>
              <a:t>B,22,222,2222,2,0000000001</a:t>
            </a:r>
          </a:p>
          <a:p>
            <a:r>
              <a:rPr lang="en-US" altLang="ko-KR" sz="2000" dirty="0"/>
              <a:t>C,333,3333,3,33,0000000002</a:t>
            </a:r>
          </a:p>
          <a:p>
            <a:r>
              <a:rPr lang="en-US" altLang="ko-KR" sz="2000" dirty="0"/>
              <a:t>D,4444,4,44,444,0000000003</a:t>
            </a:r>
          </a:p>
        </p:txBody>
      </p:sp>
      <p:sp>
        <p:nvSpPr>
          <p:cNvPr id="7" name="오른쪽 화살표 6"/>
          <p:cNvSpPr/>
          <p:nvPr/>
        </p:nvSpPr>
        <p:spPr>
          <a:xfrm rot="5400000">
            <a:off x="7773421" y="2343052"/>
            <a:ext cx="764087" cy="18914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8229599" y="3872435"/>
            <a:ext cx="1301263" cy="1323439"/>
          </a:xfrm>
          <a:prstGeom prst="roundRect">
            <a:avLst>
              <a:gd name="adj" fmla="val 6037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25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 smtClean="0"/>
              <a:t>FUNCTIONCALL </a:t>
            </a:r>
            <a:r>
              <a:rPr lang="ko-KR" altLang="en-US" sz="2000" dirty="0" smtClean="0"/>
              <a:t>기능들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54205" y="1137485"/>
            <a:ext cx="8478636" cy="24083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/FIELDS  </a:t>
            </a:r>
            <a:r>
              <a:rPr lang="en-US" altLang="ko-KR" sz="2000" dirty="0"/>
              <a:t>1st 1: -1:,</a:t>
            </a:r>
          </a:p>
          <a:p>
            <a:r>
              <a:rPr lang="en-US" altLang="ko-KR" sz="2000" dirty="0" smtClean="0"/>
              <a:t>               </a:t>
            </a:r>
            <a:r>
              <a:rPr lang="en-US" altLang="ko-KR" sz="2000" dirty="0"/>
              <a:t>2nd 2: -2: </a:t>
            </a:r>
            <a:r>
              <a:rPr lang="en-US" altLang="ko-KR" sz="2000" dirty="0" err="1"/>
              <a:t>en</a:t>
            </a:r>
            <a:r>
              <a:rPr lang="en-US" altLang="ko-KR" sz="2000" dirty="0"/>
              <a:t>,</a:t>
            </a:r>
          </a:p>
          <a:p>
            <a:r>
              <a:rPr lang="en-US" altLang="ko-KR" sz="2000" dirty="0"/>
              <a:t>       </a:t>
            </a:r>
            <a:r>
              <a:rPr lang="en-US" altLang="ko-KR" sz="2000" dirty="0" smtClean="0"/>
              <a:t>        </a:t>
            </a:r>
            <a:r>
              <a:rPr lang="en-US" altLang="ko-KR" sz="2000" dirty="0"/>
              <a:t>3rd 3: -3:,</a:t>
            </a:r>
          </a:p>
          <a:p>
            <a:r>
              <a:rPr lang="en-US" altLang="ko-KR" sz="2000" dirty="0"/>
              <a:t>        </a:t>
            </a:r>
            <a:r>
              <a:rPr lang="en-US" altLang="ko-KR" sz="2000" dirty="0" smtClean="0"/>
              <a:t>       4th </a:t>
            </a:r>
            <a:r>
              <a:rPr lang="en-US" altLang="ko-KR" sz="2000" dirty="0"/>
              <a:t>4: -4: </a:t>
            </a:r>
            <a:r>
              <a:rPr lang="en-US" altLang="ko-KR" sz="2000" dirty="0" err="1"/>
              <a:t>datetime</a:t>
            </a:r>
            <a:r>
              <a:rPr lang="en-US" altLang="ko-KR" sz="2000" dirty="0"/>
              <a:t>(YEARMM0DD0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endParaRPr lang="en-US" altLang="ko-KR" sz="1050" dirty="0"/>
          </a:p>
          <a:p>
            <a:r>
              <a:rPr lang="en-US" altLang="ko-KR" sz="2000" dirty="0" smtClean="0"/>
              <a:t>/</a:t>
            </a:r>
            <a:r>
              <a:rPr lang="en-US" altLang="ko-KR" sz="2000" dirty="0"/>
              <a:t>DERIVEDFIELD </a:t>
            </a:r>
            <a:r>
              <a:rPr lang="en-US" altLang="ko-KR" sz="2000" dirty="0" smtClean="0"/>
              <a:t> new_3rd     FUNCTIONCALL    LENGTHOF(3rd</a:t>
            </a:r>
            <a:r>
              <a:rPr lang="en-US" altLang="ko-KR" sz="2000" dirty="0"/>
              <a:t>) compress</a:t>
            </a:r>
          </a:p>
          <a:p>
            <a:r>
              <a:rPr lang="en-US" altLang="ko-KR" sz="2000" dirty="0"/>
              <a:t>/DERIVEDFIELD </a:t>
            </a:r>
            <a:r>
              <a:rPr lang="en-US" altLang="ko-KR" sz="2000" dirty="0" smtClean="0"/>
              <a:t> sub_3rd       FUNCTIONCALL   Substring(3rd</a:t>
            </a:r>
            <a:r>
              <a:rPr lang="en-US" altLang="ko-KR" sz="2000" dirty="0"/>
              <a:t>, 1, 4)</a:t>
            </a:r>
          </a:p>
          <a:p>
            <a:r>
              <a:rPr lang="en-US" altLang="ko-KR" sz="2000" dirty="0"/>
              <a:t>/DERIVEDFIELD </a:t>
            </a:r>
            <a:r>
              <a:rPr lang="en-US" altLang="ko-KR" sz="2000" dirty="0" smtClean="0"/>
              <a:t> Ins_3rd        FUNCTIONCALL    </a:t>
            </a:r>
            <a:r>
              <a:rPr lang="en-US" altLang="ko-KR" sz="2000" dirty="0" err="1" smtClean="0"/>
              <a:t>InString</a:t>
            </a:r>
            <a:r>
              <a:rPr lang="en-US" altLang="ko-KR" sz="2000" dirty="0" smtClean="0"/>
              <a:t>(3rd</a:t>
            </a:r>
            <a:r>
              <a:rPr lang="en-US" altLang="ko-KR" sz="2000" dirty="0"/>
              <a:t>, "B") </a:t>
            </a:r>
            <a:r>
              <a:rPr lang="en-US" altLang="ko-KR" sz="2000" dirty="0" err="1"/>
              <a:t>en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1</a:t>
            </a:r>
            <a:endParaRPr lang="en-US" altLang="ko-KR" sz="20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513697" y="2510641"/>
            <a:ext cx="8975983" cy="344071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1478" y="3813875"/>
            <a:ext cx="3235638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A,10,HW</a:t>
            </a:r>
            <a:r>
              <a:rPr lang="ko-KR" altLang="en-US" sz="2000" dirty="0" smtClean="0"/>
              <a:t>생명</a:t>
            </a:r>
            <a:r>
              <a:rPr lang="en-US" altLang="ko-KR" sz="2000" dirty="0" smtClean="0"/>
              <a:t>,20170801</a:t>
            </a:r>
            <a:endParaRPr lang="en-US" altLang="ko-KR" sz="2000" dirty="0"/>
          </a:p>
          <a:p>
            <a:r>
              <a:rPr lang="en-US" altLang="ko-KR" sz="2000" dirty="0"/>
              <a:t>B,20,KoreaBS,20170802</a:t>
            </a:r>
          </a:p>
          <a:p>
            <a:r>
              <a:rPr lang="en-US" altLang="ko-KR" sz="2000" dirty="0"/>
              <a:t>C,30,</a:t>
            </a:r>
            <a:r>
              <a:rPr lang="ko-KR" altLang="en-US" sz="2000" dirty="0"/>
              <a:t>대한민국</a:t>
            </a:r>
            <a:r>
              <a:rPr lang="en-US" altLang="ko-KR" sz="2000" dirty="0"/>
              <a:t>,20170803</a:t>
            </a:r>
          </a:p>
          <a:p>
            <a:r>
              <a:rPr lang="en-US" altLang="ko-KR" sz="2000" dirty="0"/>
              <a:t>D,90,</a:t>
            </a:r>
            <a:r>
              <a:rPr lang="ko-KR" altLang="en-US" sz="2000" dirty="0" err="1"/>
              <a:t>가나다라</a:t>
            </a:r>
            <a:r>
              <a:rPr lang="en-US" altLang="ko-KR" sz="2000" dirty="0"/>
              <a:t>,20170804</a:t>
            </a:r>
          </a:p>
          <a:p>
            <a:r>
              <a:rPr lang="en-US" altLang="ko-KR" sz="2000" dirty="0"/>
              <a:t>A,90,</a:t>
            </a:r>
            <a:r>
              <a:rPr lang="ko-KR" altLang="en-US" sz="2000" dirty="0" err="1"/>
              <a:t>가나다라</a:t>
            </a:r>
            <a:r>
              <a:rPr lang="en-US" altLang="ko-KR" sz="2000" dirty="0"/>
              <a:t>1,20170804</a:t>
            </a:r>
          </a:p>
          <a:p>
            <a:r>
              <a:rPr lang="en-US" altLang="ko-KR" sz="2000" dirty="0"/>
              <a:t>B,10,</a:t>
            </a:r>
            <a:r>
              <a:rPr lang="ko-KR" altLang="en-US" sz="2000" dirty="0" err="1"/>
              <a:t>가나다라</a:t>
            </a:r>
            <a:r>
              <a:rPr lang="en-US" altLang="ko-KR" sz="2000" dirty="0" smtClean="0"/>
              <a:t>12,20170804</a:t>
            </a:r>
          </a:p>
          <a:p>
            <a:r>
              <a:rPr lang="en-US" altLang="ko-KR" sz="2000" dirty="0"/>
              <a:t>E,2*,KoreaBS,20170802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55385" y="3813875"/>
            <a:ext cx="3801959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A,10,6</a:t>
            </a:r>
            <a:r>
              <a:rPr lang="en-US" altLang="ko-KR" sz="2000" dirty="0" smtClean="0"/>
              <a:t>,  HW</a:t>
            </a:r>
            <a:r>
              <a:rPr lang="ko-KR" altLang="en-US" sz="2000" dirty="0" smtClean="0"/>
              <a:t>생</a:t>
            </a:r>
            <a:r>
              <a:rPr lang="en-US" altLang="ko-KR" sz="2000" dirty="0" smtClean="0"/>
              <a:t>, 0,1,1,HW</a:t>
            </a:r>
            <a:r>
              <a:rPr lang="ko-KR" altLang="en-US" sz="2000" dirty="0" smtClean="0"/>
              <a:t>생명</a:t>
            </a:r>
            <a:endParaRPr lang="ko-KR" altLang="en-US" sz="2000" dirty="0"/>
          </a:p>
          <a:p>
            <a:r>
              <a:rPr lang="en-US" altLang="ko-KR" sz="2000" dirty="0"/>
              <a:t>A,90,9</a:t>
            </a:r>
            <a:r>
              <a:rPr lang="en-US" altLang="ko-KR" sz="2000" dirty="0" smtClean="0"/>
              <a:t>,  </a:t>
            </a:r>
            <a:r>
              <a:rPr lang="ko-KR" altLang="en-US" sz="2000" dirty="0" smtClean="0"/>
              <a:t>가나</a:t>
            </a:r>
            <a:r>
              <a:rPr lang="en-US" altLang="ko-KR" sz="2000" dirty="0" smtClean="0"/>
              <a:t>,   0,1,1</a:t>
            </a:r>
            <a:r>
              <a:rPr lang="en-US" altLang="ko-KR" sz="2000" dirty="0"/>
              <a:t>,</a:t>
            </a:r>
            <a:r>
              <a:rPr lang="ko-KR" altLang="en-US" sz="2000" dirty="0" err="1"/>
              <a:t>하나다라</a:t>
            </a:r>
            <a:r>
              <a:rPr lang="en-US" altLang="ko-KR" sz="2000" dirty="0"/>
              <a:t>1</a:t>
            </a:r>
          </a:p>
          <a:p>
            <a:r>
              <a:rPr lang="en-US" altLang="ko-KR" sz="2000" dirty="0"/>
              <a:t>B,20,7</a:t>
            </a:r>
            <a:r>
              <a:rPr lang="en-US" altLang="ko-KR" sz="2000" dirty="0" smtClean="0"/>
              <a:t>,  Kore,    6,1,1,KoreaBS</a:t>
            </a:r>
            <a:endParaRPr lang="en-US" altLang="ko-KR" sz="2000" dirty="0"/>
          </a:p>
          <a:p>
            <a:r>
              <a:rPr lang="en-US" altLang="ko-KR" sz="2000" dirty="0"/>
              <a:t>B,10,10,</a:t>
            </a:r>
            <a:r>
              <a:rPr lang="ko-KR" altLang="en-US" sz="2000" dirty="0"/>
              <a:t>가나</a:t>
            </a:r>
            <a:r>
              <a:rPr lang="en-US" altLang="ko-KR" sz="2000" dirty="0" smtClean="0"/>
              <a:t>,   0,1,1</a:t>
            </a:r>
            <a:r>
              <a:rPr lang="en-US" altLang="ko-KR" sz="2000" dirty="0"/>
              <a:t>,</a:t>
            </a:r>
            <a:r>
              <a:rPr lang="ko-KR" altLang="en-US" sz="2000" dirty="0" err="1"/>
              <a:t>하나다라</a:t>
            </a:r>
            <a:r>
              <a:rPr lang="en-US" altLang="ko-KR" sz="2000" dirty="0"/>
              <a:t>12</a:t>
            </a:r>
          </a:p>
          <a:p>
            <a:r>
              <a:rPr lang="en-US" altLang="ko-KR" sz="2000" dirty="0"/>
              <a:t>C,30,8</a:t>
            </a:r>
            <a:r>
              <a:rPr lang="en-US" altLang="ko-KR" sz="2000" dirty="0" smtClean="0"/>
              <a:t>,  </a:t>
            </a:r>
            <a:r>
              <a:rPr lang="ko-KR" altLang="en-US" sz="2000" dirty="0" smtClean="0"/>
              <a:t>대한</a:t>
            </a:r>
            <a:r>
              <a:rPr lang="en-US" altLang="ko-KR" sz="2000" dirty="0" smtClean="0"/>
              <a:t>,   0,1,1</a:t>
            </a:r>
            <a:r>
              <a:rPr lang="en-US" altLang="ko-KR" sz="2000" dirty="0"/>
              <a:t>,</a:t>
            </a:r>
            <a:r>
              <a:rPr lang="ko-KR" altLang="en-US" sz="2000" dirty="0"/>
              <a:t>대한민국</a:t>
            </a:r>
          </a:p>
          <a:p>
            <a:r>
              <a:rPr lang="en-US" altLang="ko-KR" sz="2000" dirty="0"/>
              <a:t>D,90,8</a:t>
            </a:r>
            <a:r>
              <a:rPr lang="en-US" altLang="ko-KR" sz="2000" dirty="0" smtClean="0"/>
              <a:t>,  </a:t>
            </a:r>
            <a:r>
              <a:rPr lang="ko-KR" altLang="en-US" sz="2000" dirty="0" smtClean="0"/>
              <a:t>가나</a:t>
            </a:r>
            <a:r>
              <a:rPr lang="en-US" altLang="ko-KR" sz="2000" dirty="0" smtClean="0"/>
              <a:t>,   0,1,1</a:t>
            </a:r>
            <a:r>
              <a:rPr lang="en-US" altLang="ko-KR" sz="2000" dirty="0"/>
              <a:t>,</a:t>
            </a:r>
            <a:r>
              <a:rPr lang="ko-KR" altLang="en-US" sz="2000" dirty="0" err="1"/>
              <a:t>하나다라</a:t>
            </a:r>
            <a:endParaRPr lang="ko-KR" altLang="en-US" sz="2000" dirty="0"/>
          </a:p>
          <a:p>
            <a:r>
              <a:rPr lang="en-US" altLang="ko-KR" sz="2000" dirty="0"/>
              <a:t>E,2*,7</a:t>
            </a:r>
            <a:r>
              <a:rPr lang="en-US" altLang="ko-KR" sz="2000" dirty="0" smtClean="0"/>
              <a:t>,   Kore,   6,1,0,KoreaBS</a:t>
            </a:r>
            <a:endParaRPr lang="en-US" altLang="ko-KR" sz="2000" dirty="0"/>
          </a:p>
        </p:txBody>
      </p:sp>
      <p:sp>
        <p:nvSpPr>
          <p:cNvPr id="7" name="오른쪽 화살표 6"/>
          <p:cNvSpPr/>
          <p:nvPr/>
        </p:nvSpPr>
        <p:spPr>
          <a:xfrm>
            <a:off x="4284949" y="3921913"/>
            <a:ext cx="764087" cy="18914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698189" y="3825562"/>
            <a:ext cx="325835" cy="2246769"/>
          </a:xfrm>
          <a:prstGeom prst="roundRect">
            <a:avLst>
              <a:gd name="adj" fmla="val 6037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18953" y="2862737"/>
            <a:ext cx="8975983" cy="344071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041269" y="3824345"/>
            <a:ext cx="649131" cy="2246769"/>
          </a:xfrm>
          <a:prstGeom prst="roundRect">
            <a:avLst>
              <a:gd name="adj" fmla="val 6037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13697" y="3183302"/>
            <a:ext cx="8975983" cy="344071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786239" y="3824345"/>
            <a:ext cx="246386" cy="2246769"/>
          </a:xfrm>
          <a:prstGeom prst="roundRect">
            <a:avLst>
              <a:gd name="adj" fmla="val 6037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13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2" grpId="0" animBg="1"/>
      <p:bldP spid="1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 smtClean="0"/>
              <a:t>FUNCTIONCALL </a:t>
            </a:r>
            <a:r>
              <a:rPr lang="ko-KR" altLang="en-US" sz="2000" dirty="0" smtClean="0"/>
              <a:t>기능들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54205" y="1137485"/>
            <a:ext cx="8478636" cy="24083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/FIELDS  </a:t>
            </a:r>
            <a:r>
              <a:rPr lang="en-US" altLang="ko-KR" sz="2000" dirty="0"/>
              <a:t>1st 1: -1:,</a:t>
            </a:r>
          </a:p>
          <a:p>
            <a:r>
              <a:rPr lang="en-US" altLang="ko-KR" sz="2000" dirty="0" smtClean="0"/>
              <a:t>               </a:t>
            </a:r>
            <a:r>
              <a:rPr lang="en-US" altLang="ko-KR" sz="2000" dirty="0"/>
              <a:t>2nd 2: -2: </a:t>
            </a:r>
            <a:r>
              <a:rPr lang="en-US" altLang="ko-KR" sz="2000" dirty="0" err="1"/>
              <a:t>en</a:t>
            </a:r>
            <a:r>
              <a:rPr lang="en-US" altLang="ko-KR" sz="2000" dirty="0"/>
              <a:t>,</a:t>
            </a:r>
          </a:p>
          <a:p>
            <a:r>
              <a:rPr lang="en-US" altLang="ko-KR" sz="2000" dirty="0"/>
              <a:t>       </a:t>
            </a:r>
            <a:r>
              <a:rPr lang="en-US" altLang="ko-KR" sz="2000" dirty="0" smtClean="0"/>
              <a:t>        </a:t>
            </a:r>
            <a:r>
              <a:rPr lang="en-US" altLang="ko-KR" sz="2000" dirty="0"/>
              <a:t>3rd 3: -3:,</a:t>
            </a:r>
          </a:p>
          <a:p>
            <a:r>
              <a:rPr lang="en-US" altLang="ko-KR" sz="2000" dirty="0"/>
              <a:t>        </a:t>
            </a:r>
            <a:r>
              <a:rPr lang="en-US" altLang="ko-KR" sz="2000" dirty="0" smtClean="0"/>
              <a:t>       4th </a:t>
            </a:r>
            <a:r>
              <a:rPr lang="en-US" altLang="ko-KR" sz="2000" dirty="0"/>
              <a:t>4: -4: </a:t>
            </a:r>
            <a:r>
              <a:rPr lang="en-US" altLang="ko-KR" sz="2000" dirty="0" err="1"/>
              <a:t>datetime</a:t>
            </a:r>
            <a:r>
              <a:rPr lang="en-US" altLang="ko-KR" sz="2000" dirty="0"/>
              <a:t>(YEARMM0DD0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endParaRPr lang="en-US" altLang="ko-KR" sz="1050" dirty="0"/>
          </a:p>
          <a:p>
            <a:r>
              <a:rPr lang="en-US" altLang="ko-KR" sz="2000" dirty="0"/>
              <a:t>/DERIVEDFIELD  dat_4th       FUNCTIONCALL    </a:t>
            </a:r>
            <a:r>
              <a:rPr lang="en-US" altLang="ko-KR" sz="2000" dirty="0" err="1"/>
              <a:t>IsValidDate</a:t>
            </a:r>
            <a:r>
              <a:rPr lang="en-US" altLang="ko-KR" sz="2000" dirty="0"/>
              <a:t>(4th) </a:t>
            </a:r>
            <a:r>
              <a:rPr lang="en-US" altLang="ko-KR" sz="2000" dirty="0" err="1"/>
              <a:t>en</a:t>
            </a:r>
            <a:r>
              <a:rPr lang="en-US" altLang="ko-KR" sz="2000" dirty="0"/>
              <a:t> 1</a:t>
            </a:r>
          </a:p>
          <a:p>
            <a:r>
              <a:rPr lang="en-US" altLang="ko-KR" sz="2000" dirty="0"/>
              <a:t>/DERIVEDFIELD  num_2nd    FUNCTIONCALL    </a:t>
            </a:r>
            <a:r>
              <a:rPr lang="en-US" altLang="ko-KR" sz="2000" dirty="0" err="1"/>
              <a:t>IsValidNumber</a:t>
            </a:r>
            <a:r>
              <a:rPr lang="en-US" altLang="ko-KR" sz="2000" dirty="0"/>
              <a:t>(2nd) </a:t>
            </a:r>
            <a:r>
              <a:rPr lang="en-US" altLang="ko-KR" sz="2000" dirty="0" err="1"/>
              <a:t>en</a:t>
            </a:r>
            <a:r>
              <a:rPr lang="en-US" altLang="ko-KR" sz="2000" dirty="0"/>
              <a:t> 1</a:t>
            </a:r>
          </a:p>
          <a:p>
            <a:r>
              <a:rPr lang="en-US" altLang="ko-KR" sz="2000" dirty="0"/>
              <a:t>/DERIVEDFIELD  rep_3rd       FUNCTIONCALL    Replace(3rd, "</a:t>
            </a:r>
            <a:r>
              <a:rPr lang="ko-KR" altLang="en-US" sz="2000" dirty="0"/>
              <a:t>가</a:t>
            </a:r>
            <a:r>
              <a:rPr lang="en-US" altLang="ko-KR" sz="2000" dirty="0"/>
              <a:t>", "</a:t>
            </a:r>
            <a:r>
              <a:rPr lang="ko-KR" altLang="en-US" sz="2000" dirty="0"/>
              <a:t>하</a:t>
            </a:r>
            <a:r>
              <a:rPr lang="en-US" altLang="ko-KR" sz="2000" dirty="0"/>
              <a:t>")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513697" y="2510641"/>
            <a:ext cx="8975983" cy="344071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1478" y="3813875"/>
            <a:ext cx="3235638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A,10,HW</a:t>
            </a:r>
            <a:r>
              <a:rPr lang="ko-KR" altLang="en-US" sz="2000" dirty="0" smtClean="0"/>
              <a:t>생명</a:t>
            </a:r>
            <a:r>
              <a:rPr lang="en-US" altLang="ko-KR" sz="2000" dirty="0" smtClean="0"/>
              <a:t>,20170931</a:t>
            </a:r>
            <a:endParaRPr lang="en-US" altLang="ko-KR" sz="2000" dirty="0"/>
          </a:p>
          <a:p>
            <a:r>
              <a:rPr lang="en-US" altLang="ko-KR" sz="2000" dirty="0"/>
              <a:t>B,20,KoreaBS,20170802</a:t>
            </a:r>
          </a:p>
          <a:p>
            <a:r>
              <a:rPr lang="en-US" altLang="ko-KR" sz="2000" dirty="0"/>
              <a:t>C,30,</a:t>
            </a:r>
            <a:r>
              <a:rPr lang="ko-KR" altLang="en-US" sz="2000" dirty="0"/>
              <a:t>대한민국</a:t>
            </a:r>
            <a:r>
              <a:rPr lang="en-US" altLang="ko-KR" sz="2000" dirty="0"/>
              <a:t>,20170803</a:t>
            </a:r>
          </a:p>
          <a:p>
            <a:r>
              <a:rPr lang="en-US" altLang="ko-KR" sz="2000" dirty="0"/>
              <a:t>D,90,</a:t>
            </a:r>
            <a:r>
              <a:rPr lang="ko-KR" altLang="en-US" sz="2000" dirty="0" err="1"/>
              <a:t>가나다라</a:t>
            </a:r>
            <a:r>
              <a:rPr lang="en-US" altLang="ko-KR" sz="2000" dirty="0"/>
              <a:t>,20170804</a:t>
            </a:r>
          </a:p>
          <a:p>
            <a:r>
              <a:rPr lang="en-US" altLang="ko-KR" sz="2000" dirty="0"/>
              <a:t>A,90,</a:t>
            </a:r>
            <a:r>
              <a:rPr lang="ko-KR" altLang="en-US" sz="2000" dirty="0" err="1"/>
              <a:t>가나다라</a:t>
            </a:r>
            <a:r>
              <a:rPr lang="en-US" altLang="ko-KR" sz="2000" dirty="0"/>
              <a:t>1,20170804</a:t>
            </a:r>
          </a:p>
          <a:p>
            <a:r>
              <a:rPr lang="en-US" altLang="ko-KR" sz="2000" dirty="0"/>
              <a:t>B,10,</a:t>
            </a:r>
            <a:r>
              <a:rPr lang="ko-KR" altLang="en-US" sz="2000" dirty="0" err="1"/>
              <a:t>가나다라</a:t>
            </a:r>
            <a:r>
              <a:rPr lang="en-US" altLang="ko-KR" sz="2000" dirty="0" smtClean="0"/>
              <a:t>12,20170804</a:t>
            </a:r>
          </a:p>
          <a:p>
            <a:r>
              <a:rPr lang="en-US" altLang="ko-KR" sz="2000" dirty="0"/>
              <a:t>E,2*,KoreaBS,20170802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55385" y="3813875"/>
            <a:ext cx="3801959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A,10,6,HW</a:t>
            </a:r>
            <a:r>
              <a:rPr lang="ko-KR" altLang="en-US" sz="2000" dirty="0" smtClean="0"/>
              <a:t>생</a:t>
            </a:r>
            <a:r>
              <a:rPr lang="en-US" altLang="ko-KR" sz="2000" dirty="0" smtClean="0"/>
              <a:t>,2,  0,1,HW</a:t>
            </a:r>
            <a:r>
              <a:rPr lang="ko-KR" altLang="en-US" sz="2000" dirty="0" smtClean="0"/>
              <a:t>생명</a:t>
            </a:r>
            <a:endParaRPr lang="ko-KR" altLang="en-US" sz="2000" dirty="0"/>
          </a:p>
          <a:p>
            <a:r>
              <a:rPr lang="en-US" altLang="ko-KR" sz="2000" dirty="0"/>
              <a:t>A,90,9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가나</a:t>
            </a:r>
            <a:r>
              <a:rPr lang="en-US" altLang="ko-KR" sz="2000" dirty="0" smtClean="0"/>
              <a:t>,0,    1,1</a:t>
            </a:r>
            <a:r>
              <a:rPr lang="en-US" altLang="ko-KR" sz="2000" dirty="0"/>
              <a:t>,</a:t>
            </a:r>
            <a:r>
              <a:rPr lang="ko-KR" altLang="en-US" sz="2000" dirty="0" err="1"/>
              <a:t>하나다라</a:t>
            </a:r>
            <a:r>
              <a:rPr lang="en-US" altLang="ko-KR" sz="2000" dirty="0"/>
              <a:t>1</a:t>
            </a:r>
          </a:p>
          <a:p>
            <a:r>
              <a:rPr lang="en-US" altLang="ko-KR" sz="2000" dirty="0" smtClean="0"/>
              <a:t>B,20,7,Kore,6,     1,1,KoreaBS</a:t>
            </a:r>
            <a:endParaRPr lang="en-US" altLang="ko-KR" sz="2000" dirty="0"/>
          </a:p>
          <a:p>
            <a:r>
              <a:rPr lang="en-US" altLang="ko-KR" sz="2000" dirty="0"/>
              <a:t>B,10,10,</a:t>
            </a:r>
            <a:r>
              <a:rPr lang="ko-KR" altLang="en-US" sz="2000" dirty="0"/>
              <a:t>가나</a:t>
            </a:r>
            <a:r>
              <a:rPr lang="en-US" altLang="ko-KR" sz="2000" dirty="0" smtClean="0"/>
              <a:t>,0,  1,1</a:t>
            </a:r>
            <a:r>
              <a:rPr lang="en-US" altLang="ko-KR" sz="2000" dirty="0"/>
              <a:t>,</a:t>
            </a:r>
            <a:r>
              <a:rPr lang="ko-KR" altLang="en-US" sz="2000" dirty="0" err="1"/>
              <a:t>하나다라</a:t>
            </a:r>
            <a:r>
              <a:rPr lang="en-US" altLang="ko-KR" sz="2000" dirty="0"/>
              <a:t>12</a:t>
            </a:r>
          </a:p>
          <a:p>
            <a:r>
              <a:rPr lang="en-US" altLang="ko-KR" sz="2000" dirty="0"/>
              <a:t>C,30,8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대한</a:t>
            </a:r>
            <a:r>
              <a:rPr lang="en-US" altLang="ko-KR" sz="2000" dirty="0" smtClean="0"/>
              <a:t>,0,    1,1</a:t>
            </a:r>
            <a:r>
              <a:rPr lang="en-US" altLang="ko-KR" sz="2000" dirty="0"/>
              <a:t>,</a:t>
            </a:r>
            <a:r>
              <a:rPr lang="ko-KR" altLang="en-US" sz="2000" dirty="0"/>
              <a:t>대한민국</a:t>
            </a:r>
          </a:p>
          <a:p>
            <a:r>
              <a:rPr lang="en-US" altLang="ko-KR" sz="2000" dirty="0"/>
              <a:t>D,90,8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가나</a:t>
            </a:r>
            <a:r>
              <a:rPr lang="en-US" altLang="ko-KR" sz="2000" dirty="0" smtClean="0"/>
              <a:t>,0,    1,1</a:t>
            </a:r>
            <a:r>
              <a:rPr lang="en-US" altLang="ko-KR" sz="2000" dirty="0"/>
              <a:t>,</a:t>
            </a:r>
            <a:r>
              <a:rPr lang="ko-KR" altLang="en-US" sz="2000" dirty="0" err="1"/>
              <a:t>하나다라</a:t>
            </a:r>
            <a:endParaRPr lang="ko-KR" altLang="en-US" sz="2000" dirty="0"/>
          </a:p>
          <a:p>
            <a:r>
              <a:rPr lang="en-US" altLang="ko-KR" sz="2000" dirty="0"/>
              <a:t>E,2*,</a:t>
            </a:r>
            <a:r>
              <a:rPr lang="en-US" altLang="ko-KR" sz="2000" dirty="0" smtClean="0"/>
              <a:t>7,Kore,6,     1,0,KoreaBS</a:t>
            </a:r>
            <a:endParaRPr lang="en-US" altLang="ko-KR" sz="2000" dirty="0"/>
          </a:p>
        </p:txBody>
      </p:sp>
      <p:sp>
        <p:nvSpPr>
          <p:cNvPr id="7" name="오른쪽 화살표 6"/>
          <p:cNvSpPr/>
          <p:nvPr/>
        </p:nvSpPr>
        <p:spPr>
          <a:xfrm>
            <a:off x="4284949" y="3921913"/>
            <a:ext cx="764087" cy="18914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829847" y="3794391"/>
            <a:ext cx="325835" cy="2246769"/>
          </a:xfrm>
          <a:prstGeom prst="roundRect">
            <a:avLst>
              <a:gd name="adj" fmla="val 6037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18953" y="2862737"/>
            <a:ext cx="8975983" cy="344071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92776" y="3794390"/>
            <a:ext cx="264465" cy="2246769"/>
          </a:xfrm>
          <a:prstGeom prst="roundRect">
            <a:avLst>
              <a:gd name="adj" fmla="val 6037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13697" y="3183302"/>
            <a:ext cx="8975983" cy="344071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329886" y="3803365"/>
            <a:ext cx="1330637" cy="2246769"/>
          </a:xfrm>
          <a:prstGeom prst="roundRect">
            <a:avLst>
              <a:gd name="adj" fmla="val 6037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32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2" grpId="0" animBg="1"/>
      <p:bldP spid="1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 smtClean="0"/>
              <a:t>STABLE </a:t>
            </a:r>
            <a:r>
              <a:rPr lang="ko-KR" altLang="en-US" sz="2000" dirty="0" smtClean="0"/>
              <a:t>기능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97371" y="1338203"/>
            <a:ext cx="4905249" cy="31700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/INFILE             K3.DAT</a:t>
            </a:r>
            <a:endParaRPr lang="en-US" altLang="ko-KR" sz="2000" dirty="0"/>
          </a:p>
          <a:p>
            <a:r>
              <a:rPr lang="en-US" altLang="ko-KR" sz="2000" dirty="0" smtClean="0"/>
              <a:t>/FIELDS            1st_FD   1: -1: 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                  2nd_FD  2: -2: </a:t>
            </a:r>
            <a:r>
              <a:rPr lang="en-US" altLang="ko-KR" sz="2000" dirty="0" err="1" smtClean="0"/>
              <a:t>en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/KEYS                1st_FD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/OUTFILE          K3.OUT  overwrite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/STATISTICS</a:t>
            </a:r>
            <a:endParaRPr lang="en-US" altLang="ko-KR" sz="2000" dirty="0"/>
          </a:p>
          <a:p>
            <a:r>
              <a:rPr lang="en-US" altLang="ko-KR" sz="2000" dirty="0" smtClean="0"/>
              <a:t>/END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87696" y="1217820"/>
            <a:ext cx="1133445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AAA,01</a:t>
            </a:r>
          </a:p>
          <a:p>
            <a:r>
              <a:rPr lang="en-US" altLang="ko-KR" sz="2000" dirty="0"/>
              <a:t>AAA,02</a:t>
            </a:r>
          </a:p>
          <a:p>
            <a:r>
              <a:rPr lang="en-US" altLang="ko-KR" sz="2000" dirty="0" smtClean="0"/>
              <a:t>AAA,11</a:t>
            </a:r>
            <a:endParaRPr lang="en-US" altLang="ko-KR" sz="2000" dirty="0"/>
          </a:p>
          <a:p>
            <a:r>
              <a:rPr lang="en-US" altLang="ko-KR" sz="2000" dirty="0"/>
              <a:t>AAA,12</a:t>
            </a:r>
          </a:p>
          <a:p>
            <a:r>
              <a:rPr lang="en-US" altLang="ko-KR" sz="2000" dirty="0" smtClean="0"/>
              <a:t>AAA,03</a:t>
            </a:r>
            <a:endParaRPr lang="en-US" altLang="ko-KR" sz="2000" dirty="0"/>
          </a:p>
          <a:p>
            <a:r>
              <a:rPr lang="en-US" altLang="ko-KR" sz="2000" dirty="0" smtClean="0"/>
              <a:t>AAA,04</a:t>
            </a:r>
            <a:endParaRPr lang="en-US" altLang="ko-KR" sz="2000" dirty="0"/>
          </a:p>
          <a:p>
            <a:r>
              <a:rPr lang="en-US" altLang="ko-KR" sz="2000" dirty="0" smtClean="0"/>
              <a:t>AAA,13</a:t>
            </a:r>
            <a:endParaRPr lang="en-US" altLang="ko-KR" sz="2000" dirty="0"/>
          </a:p>
          <a:p>
            <a:r>
              <a:rPr lang="en-US" altLang="ko-KR" sz="2000" dirty="0" smtClean="0"/>
              <a:t>AAA,14</a:t>
            </a:r>
            <a:endParaRPr lang="en-US" altLang="ko-KR" sz="2000" dirty="0"/>
          </a:p>
          <a:p>
            <a:r>
              <a:rPr lang="en-US" altLang="ko-KR" sz="2000" dirty="0" smtClean="0"/>
              <a:t>BBB,01</a:t>
            </a:r>
            <a:endParaRPr lang="en-US" altLang="ko-KR" sz="2000" dirty="0"/>
          </a:p>
          <a:p>
            <a:r>
              <a:rPr lang="en-US" altLang="ko-KR" sz="2000" dirty="0"/>
              <a:t>BBB</a:t>
            </a:r>
            <a:r>
              <a:rPr lang="en-US" altLang="ko-KR" sz="2000" dirty="0" smtClean="0"/>
              <a:t>,02</a:t>
            </a:r>
            <a:endParaRPr lang="en-US" altLang="ko-KR" sz="2000" dirty="0"/>
          </a:p>
          <a:p>
            <a:r>
              <a:rPr lang="en-US" altLang="ko-KR" sz="2000" dirty="0"/>
              <a:t>BBB</a:t>
            </a:r>
            <a:r>
              <a:rPr lang="en-US" altLang="ko-KR" sz="2000" dirty="0" smtClean="0"/>
              <a:t>,11</a:t>
            </a:r>
            <a:endParaRPr lang="en-US" altLang="ko-KR" sz="2000" dirty="0"/>
          </a:p>
          <a:p>
            <a:r>
              <a:rPr lang="en-US" altLang="ko-KR" sz="2000" dirty="0" smtClean="0"/>
              <a:t>BBB,12</a:t>
            </a:r>
            <a:endParaRPr lang="en-US" altLang="ko-KR" sz="2000" dirty="0"/>
          </a:p>
          <a:p>
            <a:r>
              <a:rPr lang="en-US" altLang="ko-KR" sz="2000" dirty="0" smtClean="0"/>
              <a:t>BBB,03</a:t>
            </a:r>
            <a:endParaRPr lang="en-US" altLang="ko-KR" sz="2000" dirty="0"/>
          </a:p>
          <a:p>
            <a:r>
              <a:rPr lang="en-US" altLang="ko-KR" sz="2000" dirty="0" smtClean="0"/>
              <a:t>BBB,04</a:t>
            </a:r>
            <a:endParaRPr lang="en-US" altLang="ko-KR" sz="2000" dirty="0"/>
          </a:p>
          <a:p>
            <a:r>
              <a:rPr lang="en-US" altLang="ko-KR" sz="2000" dirty="0" smtClean="0"/>
              <a:t>BBB,13</a:t>
            </a:r>
            <a:endParaRPr lang="en-US" altLang="ko-KR" sz="2000" dirty="0"/>
          </a:p>
          <a:p>
            <a:r>
              <a:rPr lang="en-US" altLang="ko-KR" sz="2000" dirty="0" smtClean="0"/>
              <a:t>BBB,14</a:t>
            </a:r>
            <a:endParaRPr lang="en-US" altLang="ko-KR" sz="2000" dirty="0"/>
          </a:p>
        </p:txBody>
      </p:sp>
      <p:sp>
        <p:nvSpPr>
          <p:cNvPr id="12" name="오른쪽 화살표 11"/>
          <p:cNvSpPr/>
          <p:nvPr/>
        </p:nvSpPr>
        <p:spPr>
          <a:xfrm>
            <a:off x="7100760" y="2639651"/>
            <a:ext cx="764087" cy="18914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0895" y="1217820"/>
            <a:ext cx="1133445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AAA,11</a:t>
            </a:r>
            <a:endParaRPr lang="en-US" altLang="ko-KR" sz="2000" dirty="0"/>
          </a:p>
          <a:p>
            <a:r>
              <a:rPr lang="en-US" altLang="ko-KR" sz="2000" dirty="0"/>
              <a:t>AAA,02</a:t>
            </a:r>
          </a:p>
          <a:p>
            <a:r>
              <a:rPr lang="en-US" altLang="ko-KR" sz="2000" dirty="0" smtClean="0"/>
              <a:t>AAA,01</a:t>
            </a:r>
            <a:endParaRPr lang="en-US" altLang="ko-KR" sz="2000" dirty="0"/>
          </a:p>
          <a:p>
            <a:r>
              <a:rPr lang="en-US" altLang="ko-KR" sz="2000" dirty="0"/>
              <a:t>AAA,12</a:t>
            </a:r>
          </a:p>
          <a:p>
            <a:r>
              <a:rPr lang="en-US" altLang="ko-KR" sz="2000" dirty="0" smtClean="0"/>
              <a:t>AAA,04</a:t>
            </a:r>
            <a:endParaRPr lang="en-US" altLang="ko-KR" sz="2000" dirty="0"/>
          </a:p>
          <a:p>
            <a:r>
              <a:rPr lang="en-US" altLang="ko-KR" sz="2000" dirty="0" smtClean="0"/>
              <a:t>AAA,03</a:t>
            </a:r>
            <a:endParaRPr lang="en-US" altLang="ko-KR" sz="2000" dirty="0"/>
          </a:p>
          <a:p>
            <a:r>
              <a:rPr lang="en-US" altLang="ko-KR" sz="2000" dirty="0" smtClean="0"/>
              <a:t>AAA,13</a:t>
            </a:r>
            <a:endParaRPr lang="en-US" altLang="ko-KR" sz="2000" dirty="0"/>
          </a:p>
          <a:p>
            <a:r>
              <a:rPr lang="en-US" altLang="ko-KR" sz="2000" dirty="0" smtClean="0"/>
              <a:t>AAA,14</a:t>
            </a:r>
            <a:endParaRPr lang="en-US" altLang="ko-KR" sz="2000" dirty="0"/>
          </a:p>
          <a:p>
            <a:r>
              <a:rPr lang="en-US" altLang="ko-KR" sz="2000" dirty="0" smtClean="0"/>
              <a:t>BBB,02</a:t>
            </a:r>
            <a:endParaRPr lang="en-US" altLang="ko-KR" sz="2000" dirty="0"/>
          </a:p>
          <a:p>
            <a:r>
              <a:rPr lang="en-US" altLang="ko-KR" sz="2000" dirty="0" smtClean="0"/>
              <a:t>BBB,01</a:t>
            </a:r>
            <a:endParaRPr lang="en-US" altLang="ko-KR" sz="2000" dirty="0"/>
          </a:p>
          <a:p>
            <a:r>
              <a:rPr lang="en-US" altLang="ko-KR" sz="2000" dirty="0" smtClean="0"/>
              <a:t>BBB,04</a:t>
            </a:r>
            <a:endParaRPr lang="en-US" altLang="ko-KR" sz="2000" dirty="0"/>
          </a:p>
          <a:p>
            <a:r>
              <a:rPr lang="en-US" altLang="ko-KR" sz="2000" dirty="0" smtClean="0"/>
              <a:t>BBB,12</a:t>
            </a:r>
            <a:endParaRPr lang="en-US" altLang="ko-KR" sz="2000" dirty="0"/>
          </a:p>
          <a:p>
            <a:r>
              <a:rPr lang="en-US" altLang="ko-KR" sz="2000" dirty="0" smtClean="0"/>
              <a:t>BBB,11</a:t>
            </a:r>
            <a:endParaRPr lang="en-US" altLang="ko-KR" sz="2000" dirty="0"/>
          </a:p>
          <a:p>
            <a:r>
              <a:rPr lang="en-US" altLang="ko-KR" sz="2000" dirty="0" smtClean="0"/>
              <a:t>BBB,03</a:t>
            </a:r>
            <a:endParaRPr lang="en-US" altLang="ko-KR" sz="2000" dirty="0"/>
          </a:p>
          <a:p>
            <a:r>
              <a:rPr lang="en-US" altLang="ko-KR" sz="2000" dirty="0" smtClean="0"/>
              <a:t>BBB,13</a:t>
            </a:r>
            <a:endParaRPr lang="en-US" altLang="ko-KR" sz="2000" dirty="0"/>
          </a:p>
          <a:p>
            <a:r>
              <a:rPr lang="en-US" altLang="ko-KR" sz="2000" dirty="0" smtClean="0"/>
              <a:t>BBB,14</a:t>
            </a:r>
            <a:endParaRPr lang="en-US" altLang="ko-KR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477186" y="1217820"/>
            <a:ext cx="576773" cy="5016757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8775016" y="1217820"/>
            <a:ext cx="400515" cy="5016757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28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 smtClean="0"/>
              <a:t>STABLE </a:t>
            </a:r>
            <a:r>
              <a:rPr lang="ko-KR" altLang="en-US" sz="2000" dirty="0" smtClean="0"/>
              <a:t>기능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97371" y="1338203"/>
            <a:ext cx="4905249" cy="34778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/INFILE             K3.DAT</a:t>
            </a:r>
            <a:endParaRPr lang="en-US" altLang="ko-KR" sz="2000" dirty="0"/>
          </a:p>
          <a:p>
            <a:r>
              <a:rPr lang="en-US" altLang="ko-KR" sz="2000" dirty="0" smtClean="0"/>
              <a:t>/FIELDS            1st_FD   1: -1: 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                  2nd_FD  2: -2: </a:t>
            </a:r>
            <a:r>
              <a:rPr lang="en-US" altLang="ko-KR" sz="2000" dirty="0" err="1" smtClean="0"/>
              <a:t>en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/KEYS                1st_FD</a:t>
            </a:r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/STABLE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/OUTFILE          K3.OUT  overwrite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/STATISTICS</a:t>
            </a:r>
            <a:endParaRPr lang="en-US" altLang="ko-KR" sz="2000" dirty="0"/>
          </a:p>
          <a:p>
            <a:r>
              <a:rPr lang="en-US" altLang="ko-KR" sz="2000" dirty="0" smtClean="0"/>
              <a:t>/END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87696" y="1217820"/>
            <a:ext cx="1133445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AAA,01</a:t>
            </a:r>
          </a:p>
          <a:p>
            <a:r>
              <a:rPr lang="en-US" altLang="ko-KR" sz="2000" dirty="0"/>
              <a:t>AAA,02</a:t>
            </a:r>
          </a:p>
          <a:p>
            <a:r>
              <a:rPr lang="en-US" altLang="ko-KR" sz="2000" dirty="0" smtClean="0"/>
              <a:t>AAA,11</a:t>
            </a:r>
            <a:endParaRPr lang="en-US" altLang="ko-KR" sz="2000" dirty="0"/>
          </a:p>
          <a:p>
            <a:r>
              <a:rPr lang="en-US" altLang="ko-KR" sz="2000" dirty="0"/>
              <a:t>AAA,12</a:t>
            </a:r>
          </a:p>
          <a:p>
            <a:r>
              <a:rPr lang="en-US" altLang="ko-KR" sz="2000" dirty="0" smtClean="0"/>
              <a:t>AAA,03</a:t>
            </a:r>
            <a:endParaRPr lang="en-US" altLang="ko-KR" sz="2000" dirty="0"/>
          </a:p>
          <a:p>
            <a:r>
              <a:rPr lang="en-US" altLang="ko-KR" sz="2000" dirty="0" smtClean="0"/>
              <a:t>AAA,04</a:t>
            </a:r>
            <a:endParaRPr lang="en-US" altLang="ko-KR" sz="2000" dirty="0"/>
          </a:p>
          <a:p>
            <a:r>
              <a:rPr lang="en-US" altLang="ko-KR" sz="2000" dirty="0" smtClean="0"/>
              <a:t>AAA,13</a:t>
            </a:r>
            <a:endParaRPr lang="en-US" altLang="ko-KR" sz="2000" dirty="0"/>
          </a:p>
          <a:p>
            <a:r>
              <a:rPr lang="en-US" altLang="ko-KR" sz="2000" dirty="0" smtClean="0"/>
              <a:t>AAA,14</a:t>
            </a:r>
            <a:endParaRPr lang="en-US" altLang="ko-KR" sz="2000" dirty="0"/>
          </a:p>
          <a:p>
            <a:r>
              <a:rPr lang="en-US" altLang="ko-KR" sz="2000" dirty="0" smtClean="0"/>
              <a:t>BBB,01</a:t>
            </a:r>
            <a:endParaRPr lang="en-US" altLang="ko-KR" sz="2000" dirty="0"/>
          </a:p>
          <a:p>
            <a:r>
              <a:rPr lang="en-US" altLang="ko-KR" sz="2000" dirty="0"/>
              <a:t>BBB</a:t>
            </a:r>
            <a:r>
              <a:rPr lang="en-US" altLang="ko-KR" sz="2000" dirty="0" smtClean="0"/>
              <a:t>,02</a:t>
            </a:r>
            <a:endParaRPr lang="en-US" altLang="ko-KR" sz="2000" dirty="0"/>
          </a:p>
          <a:p>
            <a:r>
              <a:rPr lang="en-US" altLang="ko-KR" sz="2000" dirty="0"/>
              <a:t>BBB</a:t>
            </a:r>
            <a:r>
              <a:rPr lang="en-US" altLang="ko-KR" sz="2000" dirty="0" smtClean="0"/>
              <a:t>,11</a:t>
            </a:r>
            <a:endParaRPr lang="en-US" altLang="ko-KR" sz="2000" dirty="0"/>
          </a:p>
          <a:p>
            <a:r>
              <a:rPr lang="en-US" altLang="ko-KR" sz="2000" dirty="0" smtClean="0"/>
              <a:t>BBB,12</a:t>
            </a:r>
            <a:endParaRPr lang="en-US" altLang="ko-KR" sz="2000" dirty="0"/>
          </a:p>
          <a:p>
            <a:r>
              <a:rPr lang="en-US" altLang="ko-KR" sz="2000" dirty="0" smtClean="0"/>
              <a:t>BBB,03</a:t>
            </a:r>
            <a:endParaRPr lang="en-US" altLang="ko-KR" sz="2000" dirty="0"/>
          </a:p>
          <a:p>
            <a:r>
              <a:rPr lang="en-US" altLang="ko-KR" sz="2000" dirty="0" smtClean="0"/>
              <a:t>BBB,04</a:t>
            </a:r>
            <a:endParaRPr lang="en-US" altLang="ko-KR" sz="2000" dirty="0"/>
          </a:p>
          <a:p>
            <a:r>
              <a:rPr lang="en-US" altLang="ko-KR" sz="2000" dirty="0" smtClean="0"/>
              <a:t>BBB,13</a:t>
            </a:r>
            <a:endParaRPr lang="en-US" altLang="ko-KR" sz="2000" dirty="0"/>
          </a:p>
          <a:p>
            <a:r>
              <a:rPr lang="en-US" altLang="ko-KR" sz="2000" dirty="0" smtClean="0"/>
              <a:t>BBB,14</a:t>
            </a:r>
            <a:endParaRPr lang="en-US" altLang="ko-KR" sz="2000" dirty="0"/>
          </a:p>
        </p:txBody>
      </p:sp>
      <p:sp>
        <p:nvSpPr>
          <p:cNvPr id="12" name="오른쪽 화살표 11"/>
          <p:cNvSpPr/>
          <p:nvPr/>
        </p:nvSpPr>
        <p:spPr>
          <a:xfrm>
            <a:off x="7100760" y="2639651"/>
            <a:ext cx="764087" cy="18914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0895" y="1217820"/>
            <a:ext cx="1133445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AAA,01</a:t>
            </a:r>
          </a:p>
          <a:p>
            <a:r>
              <a:rPr lang="en-US" altLang="ko-KR" sz="2000" dirty="0"/>
              <a:t>AAA,02</a:t>
            </a:r>
          </a:p>
          <a:p>
            <a:r>
              <a:rPr lang="en-US" altLang="ko-KR" sz="2000" dirty="0"/>
              <a:t>AAA,11</a:t>
            </a:r>
          </a:p>
          <a:p>
            <a:r>
              <a:rPr lang="en-US" altLang="ko-KR" sz="2000" dirty="0"/>
              <a:t>AAA,12</a:t>
            </a:r>
          </a:p>
          <a:p>
            <a:r>
              <a:rPr lang="en-US" altLang="ko-KR" sz="2000" dirty="0"/>
              <a:t>AAA,03</a:t>
            </a:r>
          </a:p>
          <a:p>
            <a:r>
              <a:rPr lang="en-US" altLang="ko-KR" sz="2000" dirty="0"/>
              <a:t>AAA,04</a:t>
            </a:r>
          </a:p>
          <a:p>
            <a:r>
              <a:rPr lang="en-US" altLang="ko-KR" sz="2000" dirty="0"/>
              <a:t>AAA,13</a:t>
            </a:r>
          </a:p>
          <a:p>
            <a:r>
              <a:rPr lang="en-US" altLang="ko-KR" sz="2000" dirty="0"/>
              <a:t>AAA,14</a:t>
            </a:r>
          </a:p>
          <a:p>
            <a:r>
              <a:rPr lang="en-US" altLang="ko-KR" sz="2000" dirty="0"/>
              <a:t>BBB,01</a:t>
            </a:r>
          </a:p>
          <a:p>
            <a:r>
              <a:rPr lang="en-US" altLang="ko-KR" sz="2000" dirty="0"/>
              <a:t>BBB,02</a:t>
            </a:r>
          </a:p>
          <a:p>
            <a:r>
              <a:rPr lang="en-US" altLang="ko-KR" sz="2000" dirty="0"/>
              <a:t>BBB,11</a:t>
            </a:r>
          </a:p>
          <a:p>
            <a:r>
              <a:rPr lang="en-US" altLang="ko-KR" sz="2000" dirty="0"/>
              <a:t>BBB,12</a:t>
            </a:r>
          </a:p>
          <a:p>
            <a:r>
              <a:rPr lang="en-US" altLang="ko-KR" sz="2000" dirty="0"/>
              <a:t>BBB,03</a:t>
            </a:r>
          </a:p>
          <a:p>
            <a:r>
              <a:rPr lang="en-US" altLang="ko-KR" sz="2000" dirty="0"/>
              <a:t>BBB,04</a:t>
            </a:r>
          </a:p>
          <a:p>
            <a:r>
              <a:rPr lang="en-US" altLang="ko-KR" sz="2000" dirty="0"/>
              <a:t>BBB,13</a:t>
            </a:r>
          </a:p>
          <a:p>
            <a:r>
              <a:rPr lang="en-US" altLang="ko-KR" sz="2000" dirty="0"/>
              <a:t>BBB,14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023723" y="1217820"/>
            <a:ext cx="377077" cy="5016757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775016" y="1217820"/>
            <a:ext cx="400515" cy="5016757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81285" y="1666571"/>
            <a:ext cx="1765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a산들바람" panose="02020600000000000000" pitchFamily="18" charset="-127"/>
                <a:ea typeface="a산들바람" panose="02020600000000000000" pitchFamily="18" charset="-127"/>
              </a:rPr>
              <a:t>기타 사항</a:t>
            </a:r>
            <a:endParaRPr lang="ko-KR" altLang="en-US" sz="2800" dirty="0">
              <a:solidFill>
                <a:schemeClr val="bg1">
                  <a:lumMod val="50000"/>
                </a:schemeClr>
              </a:solidFill>
              <a:latin typeface="a산들바람" panose="02020600000000000000" pitchFamily="18" charset="-127"/>
              <a:ea typeface="a산들바람" panose="02020600000000000000" pitchFamily="18" charset="-127"/>
            </a:endParaRPr>
          </a:p>
        </p:txBody>
      </p:sp>
      <p:pic>
        <p:nvPicPr>
          <p:cNvPr id="1026" name="Picture 2" descr="추가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700" y="218979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94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DMExpress </a:t>
            </a:r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실행 시 오류 확인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968026" y="1101139"/>
            <a:ext cx="8026400" cy="189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[DMExpress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8.0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AIX 5.1 Power 32-bit Copyright (c)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Syncsort Inc.]</a:t>
            </a:r>
          </a:p>
          <a:p>
            <a:pPr algn="l">
              <a:lnSpc>
                <a:spcPct val="130000"/>
              </a:lnSpc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[For demo use only]</a:t>
            </a:r>
          </a:p>
          <a:p>
            <a:pPr algn="l">
              <a:lnSpc>
                <a:spcPct val="130000"/>
              </a:lnSpc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DMExpress : (OFNS) the output file "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z.out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 already exists; it is not superseded</a:t>
            </a:r>
          </a:p>
          <a:p>
            <a:pPr algn="l">
              <a:lnSpc>
                <a:spcPct val="130000"/>
              </a:lnSpc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DMExpress has aborted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968026" y="3058526"/>
            <a:ext cx="8026400" cy="3573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syncmsg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OFNS</a:t>
            </a:r>
          </a:p>
          <a:p>
            <a:pPr algn="l">
              <a:lnSpc>
                <a:spcPct val="13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[DMExpress Message Utility Rel.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8.0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(c)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Syncsort Inc.]</a:t>
            </a:r>
          </a:p>
          <a:p>
            <a:pPr algn="l">
              <a:lnSpc>
                <a:spcPct val="13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DMExpress : (OFNS) the output file "%.*s" already exists; it is not superseded</a:t>
            </a:r>
          </a:p>
          <a:p>
            <a:pPr algn="l">
              <a:lnSpc>
                <a:spcPct val="130000"/>
              </a:lnSpc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EXPLANATION:</a:t>
            </a:r>
          </a:p>
          <a:p>
            <a:pPr algn="l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 file you specified as target already exists. The  action  choice  for  this</a:t>
            </a:r>
          </a:p>
          <a:p>
            <a:pPr algn="l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target is to abort the task if the file already exists.</a:t>
            </a:r>
          </a:p>
          <a:p>
            <a:pPr algn="l">
              <a:lnSpc>
                <a:spcPct val="130000"/>
              </a:lnSpc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ACTION:</a:t>
            </a:r>
          </a:p>
          <a:p>
            <a:pPr algn="l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 you want to overwrite the existing file,  or  append  your  records  to  the</a:t>
            </a:r>
          </a:p>
          <a:p>
            <a:pPr algn="l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existing file, then change the action choice in the Target File dialog.</a:t>
            </a:r>
          </a:p>
          <a:p>
            <a:pPr algn="l">
              <a:lnSpc>
                <a:spcPct val="130000"/>
              </a:lnSpc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Enter a mnemonic or number for additional help, or blank to exit:</a:t>
            </a:r>
          </a:p>
          <a:p>
            <a:pPr algn="l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2450926" y="1885433"/>
            <a:ext cx="835199" cy="354465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865060" y="3058526"/>
            <a:ext cx="2348920" cy="354465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90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utoUpdateAnimBg="0"/>
      <p:bldP spid="13" grpId="0" animBg="1" autoUpdateAnimBg="0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DMExpress </a:t>
            </a:r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지원 환경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95562" y="1260402"/>
          <a:ext cx="9316814" cy="3319837"/>
        </p:xfrm>
        <a:graphic>
          <a:graphicData uri="http://schemas.openxmlformats.org/drawingml/2006/table">
            <a:tbl>
              <a:tblPr firstRow="1" bandRow="1"/>
              <a:tblGrid>
                <a:gridCol w="770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8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2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98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96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4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27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9272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362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07967">
                <a:tc gridSpan="13"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en-US" altLang="ko-KR" dirty="0" smtClean="0"/>
                        <a:t>Source/Target Packages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15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Connect</a:t>
                      </a:r>
                      <a:endParaRPr lang="en-US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Amazon Redshift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Amazon S3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Apache Avro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Apache Parquet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DB2/</a:t>
                      </a:r>
                    </a:p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UDB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Green</a:t>
                      </a:r>
                    </a:p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plum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JDBC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My SQL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err="1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Netezza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NoSQL Databases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endParaRPr 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ODBC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305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  <a:endParaRPr lang="en-US" sz="13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Current version on AWS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Current version</a:t>
                      </a:r>
                      <a:r>
                        <a:rPr lang="en-US" sz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on AWS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1.7.6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9.7 and higher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4.2 and higher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3.0 compliant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5.1.73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7.0.3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and 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higher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Hive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Hive Server 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Other NoSQL Databases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altLang="ko-KR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Level 3</a:t>
                      </a:r>
                    </a:p>
                    <a:p>
                      <a:pPr algn="ctr"/>
                      <a:r>
                        <a:rPr lang="en-US" altLang="ko-KR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compliant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92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Connect</a:t>
                      </a:r>
                      <a:endParaRPr lang="en-US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Oracle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err="1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Qlik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SQL Server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Sybase </a:t>
                      </a:r>
                      <a:endParaRPr lang="en-US" sz="1300" b="1" dirty="0" smtClean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ASE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Sybase </a:t>
                      </a:r>
                      <a:endParaRPr lang="en-US" sz="1300" b="1" dirty="0" smtClean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IQ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err="1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Teradata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err="1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Vertica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IBM </a:t>
                      </a:r>
                      <a:r>
                        <a:rPr lang="en-US" sz="1200" b="1" dirty="0" err="1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Websphere</a:t>
                      </a:r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MQ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Salesforce.com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Hadoop</a:t>
                      </a:r>
                    </a:p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(HDFS)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Tableau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774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  <a:endParaRPr lang="en-US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10g </a:t>
                      </a:r>
                      <a:r>
                        <a:rPr lang="ko-KR" alt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이상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1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QlikView</a:t>
                      </a:r>
                      <a:r>
                        <a:rPr 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data </a:t>
                      </a:r>
                      <a:r>
                        <a:rPr lang="en-US" sz="11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eXchange</a:t>
                      </a:r>
                      <a:r>
                        <a:rPr 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files</a:t>
                      </a:r>
                      <a:endParaRPr 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2008 and higher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15.0 </a:t>
                      </a:r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and higher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15.0 and</a:t>
                      </a:r>
                    </a:p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higher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TD14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6.0 and higher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7.0.1.3</a:t>
                      </a:r>
                      <a:r>
                        <a:rPr lang="en-US" sz="12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and higher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23.0, 24.0 and 25.0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ECC 6.0 and </a:t>
                      </a:r>
                      <a:endParaRPr lang="en-US" sz="1200" b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higher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Apache 2.x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TDE API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295562" y="4701309"/>
          <a:ext cx="9316810" cy="1362066"/>
        </p:xfrm>
        <a:graphic>
          <a:graphicData uri="http://schemas.openxmlformats.org/drawingml/2006/table">
            <a:tbl>
              <a:tblPr firstRow="1" bandRow="1"/>
              <a:tblGrid>
                <a:gridCol w="883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63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57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48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90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1460">
                <a:tc gridSpan="7"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en-US" altLang="ko-KR" dirty="0" smtClean="0"/>
                        <a:t>Accelerators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46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Product</a:t>
                      </a:r>
                      <a:endParaRPr lang="en-US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ACUCOBOL-GT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Micro Focus COBOL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Micro Focus </a:t>
                      </a:r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Server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DB2 Load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UNIX</a:t>
                      </a:r>
                    </a:p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</a:t>
                      </a:r>
                    </a:p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sort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46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  <a:endParaRPr lang="en-US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6.2 and higher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Server Express 2 and higher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Net Express </a:t>
                      </a:r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and </a:t>
                      </a: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higher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 </a:t>
                      </a: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and higher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altLang="ko-KR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en-US" altLang="ko-KR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17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 smtClean="0"/>
              <a:t>NOEXECUTE </a:t>
            </a:r>
            <a:r>
              <a:rPr lang="ko-KR" altLang="en-US" sz="2000" dirty="0" smtClean="0"/>
              <a:t>기능</a:t>
            </a:r>
            <a:endParaRPr lang="ko-KR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97372" y="2596898"/>
            <a:ext cx="4905249" cy="34778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/NOEXECUTE</a:t>
            </a:r>
          </a:p>
          <a:p>
            <a:r>
              <a:rPr lang="en-US" altLang="ko-KR" sz="2000" dirty="0" smtClean="0"/>
              <a:t>/INFILE             K3.DAT</a:t>
            </a:r>
            <a:endParaRPr lang="en-US" altLang="ko-KR" sz="2000" dirty="0"/>
          </a:p>
          <a:p>
            <a:r>
              <a:rPr lang="en-US" altLang="ko-KR" sz="2000" dirty="0" smtClean="0"/>
              <a:t>/FIELDS            1st_FD   1: -1: 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                  2nd_FD  2: -2: </a:t>
            </a:r>
            <a:r>
              <a:rPr lang="en-US" altLang="ko-KR" sz="2000" dirty="0" err="1" smtClean="0"/>
              <a:t>en</a:t>
            </a:r>
            <a:endParaRPr lang="en-US" altLang="ko-KR" sz="2000" dirty="0" smtClean="0"/>
          </a:p>
          <a:p>
            <a:r>
              <a:rPr lang="en-US" altLang="ko-KR" sz="2000" dirty="0" smtClean="0"/>
              <a:t>/KEYS                1st_FD</a:t>
            </a:r>
          </a:p>
          <a:p>
            <a:r>
              <a:rPr lang="en-US" altLang="ko-KR" sz="2000" dirty="0" smtClean="0"/>
              <a:t>/STABLE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/OUTFILE          K3.OUT  overwrite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/STATISTICS</a:t>
            </a:r>
            <a:endParaRPr lang="en-US" altLang="ko-KR" sz="2000" dirty="0"/>
          </a:p>
          <a:p>
            <a:r>
              <a:rPr lang="en-US" altLang="ko-KR" sz="2000" dirty="0" smtClean="0"/>
              <a:t>/END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74088" y="1576541"/>
            <a:ext cx="7048807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[DMExpress 9.2.5 AIX 6.1 Power 64-bit Copyright (c) 2017 Syncsort Inc.]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DMExpress </a:t>
            </a:r>
            <a:r>
              <a:rPr lang="en-US" altLang="ko-KR" sz="1600" dirty="0"/>
              <a:t>has completed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74087" y="2733530"/>
            <a:ext cx="7048807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[DMExpress 9.2.5 AIX 6.1 Power 64-bit Copyright (c) 2017 Syncsort Inc.]</a:t>
            </a:r>
          </a:p>
          <a:p>
            <a:endParaRPr lang="en-US" altLang="ko-KR" sz="1600" dirty="0"/>
          </a:p>
          <a:p>
            <a:r>
              <a:rPr lang="en-US" altLang="ko-KR" sz="1600" dirty="0"/>
              <a:t>DMExpress : (DFNF) data file "K13.dat" does not exist</a:t>
            </a:r>
          </a:p>
          <a:p>
            <a:r>
              <a:rPr lang="en-US" altLang="ko-KR" sz="1600" dirty="0"/>
              <a:t>DMExpress has aborted</a:t>
            </a:r>
          </a:p>
        </p:txBody>
      </p:sp>
    </p:spTree>
    <p:extLst>
      <p:ext uri="{BB962C8B-B14F-4D97-AF65-F5344CB8AC3E}">
        <p14:creationId xmlns:p14="http://schemas.microsoft.com/office/powerpoint/2010/main" val="142781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 smtClean="0"/>
              <a:t>DEBUGGING </a:t>
            </a:r>
            <a:r>
              <a:rPr lang="ko-KR" altLang="en-US" sz="2000" dirty="0" smtClean="0"/>
              <a:t>방법 </a:t>
            </a:r>
            <a:r>
              <a:rPr lang="en-US" altLang="ko-KR" sz="2000" dirty="0"/>
              <a:t>(export </a:t>
            </a:r>
            <a:r>
              <a:rPr lang="en-US" altLang="ko-KR" sz="2000" dirty="0" smtClean="0"/>
              <a:t>DMX_DISPLAY_RECORD_NUMBER_WITH_WARNINGS=0)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97372" y="1338203"/>
            <a:ext cx="6482334" cy="34778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/INFILE             K1.DAT</a:t>
            </a:r>
            <a:endParaRPr lang="en-US" altLang="ko-KR" sz="2000" dirty="0"/>
          </a:p>
          <a:p>
            <a:r>
              <a:rPr lang="en-US" altLang="ko-KR" sz="2000" dirty="0" smtClean="0"/>
              <a:t>/FIELDS            1st_FD   1: -1: 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                  2nd_FD  2: -2: </a:t>
            </a:r>
            <a:r>
              <a:rPr lang="en-US" altLang="ko-KR" sz="2000" dirty="0" err="1" smtClean="0"/>
              <a:t>en</a:t>
            </a:r>
            <a:endParaRPr lang="en-US" altLang="ko-KR" sz="2000" dirty="0" smtClean="0"/>
          </a:p>
          <a:p>
            <a:r>
              <a:rPr lang="en-US" altLang="ko-KR" sz="2000" dirty="0" smtClean="0"/>
              <a:t>/KEYS                1st_FD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/SUMMARIZE  TOTAL  2nd_FD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/OUTFILE          K1.OUT  overwrite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/STATISTICS</a:t>
            </a:r>
            <a:endParaRPr lang="en-US" altLang="ko-KR" sz="2000" dirty="0"/>
          </a:p>
          <a:p>
            <a:r>
              <a:rPr lang="en-US" altLang="ko-KR" sz="2000" dirty="0" smtClean="0"/>
              <a:t>/END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74089" y="4016595"/>
            <a:ext cx="7048807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DMExpress options validated. Processing continues.</a:t>
            </a:r>
          </a:p>
          <a:p>
            <a:r>
              <a:rPr lang="en-US" altLang="ko-KR" sz="1600" dirty="0"/>
              <a:t>DMExpress : (CVROP) unable to interpret X'4130' as edited numeric at position 3</a:t>
            </a:r>
          </a:p>
          <a:p>
            <a:r>
              <a:rPr lang="en-US" altLang="ko-KR" sz="1600" dirty="0"/>
              <a:t>            (RECORD) Record is :</a:t>
            </a:r>
          </a:p>
          <a:p>
            <a:r>
              <a:rPr lang="en-US" altLang="ko-KR" sz="1600" dirty="0"/>
              <a:t>A,A0</a:t>
            </a:r>
          </a:p>
          <a:p>
            <a:r>
              <a:rPr lang="en-US" altLang="ko-KR" sz="1600" dirty="0"/>
              <a:t>DMExpress : (CVROP) unable to interpret X'4231' as edited numeric at position 3</a:t>
            </a:r>
          </a:p>
          <a:p>
            <a:r>
              <a:rPr lang="en-US" altLang="ko-KR" sz="1600" dirty="0"/>
              <a:t>            (RECORD) Record is :</a:t>
            </a:r>
          </a:p>
          <a:p>
            <a:r>
              <a:rPr lang="en-US" altLang="ko-KR" sz="1600" dirty="0"/>
              <a:t>B,B1</a:t>
            </a:r>
          </a:p>
          <a:p>
            <a:endParaRPr lang="en-US" altLang="ko-KR" sz="1600" dirty="0"/>
          </a:p>
          <a:p>
            <a:r>
              <a:rPr lang="en-US" altLang="ko-KR" sz="1600" dirty="0"/>
              <a:t>DMExpress has completed</a:t>
            </a:r>
          </a:p>
        </p:txBody>
      </p:sp>
      <p:sp>
        <p:nvSpPr>
          <p:cNvPr id="7" name="오른쪽 화살표 6"/>
          <p:cNvSpPr/>
          <p:nvPr/>
        </p:nvSpPr>
        <p:spPr>
          <a:xfrm rot="5400000">
            <a:off x="7363103" y="2521950"/>
            <a:ext cx="1676396" cy="18914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209380" y="1338203"/>
            <a:ext cx="2163219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A,</a:t>
            </a:r>
            <a:r>
              <a:rPr lang="en-US" altLang="ko-KR" sz="2000" dirty="0" smtClean="0">
                <a:solidFill>
                  <a:srgbClr val="FF0000"/>
                </a:solidFill>
              </a:rPr>
              <a:t>A</a:t>
            </a:r>
            <a:r>
              <a:rPr lang="en-US" altLang="ko-KR" sz="2000" dirty="0" smtClean="0"/>
              <a:t>0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 smtClean="0"/>
              <a:t>B,20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 smtClean="0"/>
              <a:t>C,30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 smtClean="0"/>
              <a:t>D,90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r>
              <a:rPr lang="en-US" altLang="ko-KR" sz="2000" dirty="0" smtClean="0"/>
              <a:t>A,90</a:t>
            </a:r>
          </a:p>
          <a:p>
            <a:r>
              <a:rPr lang="en-US" altLang="ko-KR" sz="2000" dirty="0" smtClean="0"/>
              <a:t>B,</a:t>
            </a:r>
            <a:r>
              <a:rPr lang="en-US" altLang="ko-KR" sz="2000" dirty="0" smtClean="0">
                <a:solidFill>
                  <a:srgbClr val="FF0000"/>
                </a:solidFill>
              </a:rPr>
              <a:t>B</a:t>
            </a:r>
            <a:r>
              <a:rPr lang="en-US" altLang="ko-KR" sz="2000" dirty="0" smtClean="0"/>
              <a:t>1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4017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 smtClean="0"/>
              <a:t>DEBUGGING </a:t>
            </a:r>
            <a:r>
              <a:rPr lang="ko-KR" altLang="en-US" sz="2000" dirty="0" smtClean="0"/>
              <a:t>방법 </a:t>
            </a:r>
            <a:r>
              <a:rPr lang="en-US" altLang="ko-KR" sz="2000" dirty="0"/>
              <a:t>(export </a:t>
            </a:r>
            <a:r>
              <a:rPr lang="en-US" altLang="ko-KR" sz="2000" dirty="0" smtClean="0"/>
              <a:t>DMX_DISPLAY_RECORD_NUMBER_WITH_WARNINGS=1)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97372" y="1338203"/>
            <a:ext cx="6482334" cy="34778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/INFILE             K1.DAT</a:t>
            </a:r>
            <a:endParaRPr lang="en-US" altLang="ko-KR" sz="2000" dirty="0"/>
          </a:p>
          <a:p>
            <a:r>
              <a:rPr lang="en-US" altLang="ko-KR" sz="2000" dirty="0" smtClean="0"/>
              <a:t>/FIELDS            1st_FD   1: -1: 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                  2nd_FD  2: -2: </a:t>
            </a:r>
            <a:r>
              <a:rPr lang="en-US" altLang="ko-KR" sz="2000" dirty="0" err="1" smtClean="0"/>
              <a:t>en</a:t>
            </a:r>
            <a:endParaRPr lang="en-US" altLang="ko-KR" sz="2000" dirty="0" smtClean="0"/>
          </a:p>
          <a:p>
            <a:r>
              <a:rPr lang="en-US" altLang="ko-KR" sz="2000" dirty="0" smtClean="0"/>
              <a:t>/KEYS                1st_FD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/SUMMARIZE  TOTAL  2nd_FD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/OUTFILE          K1.OUT  overwrite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/STATISTICS</a:t>
            </a:r>
            <a:endParaRPr lang="en-US" altLang="ko-KR" sz="2000" dirty="0"/>
          </a:p>
          <a:p>
            <a:r>
              <a:rPr lang="en-US" altLang="ko-KR" sz="2000" dirty="0" smtClean="0"/>
              <a:t>/END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74089" y="3853829"/>
            <a:ext cx="7048807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DMExpress options validated. Processing continues.</a:t>
            </a:r>
          </a:p>
          <a:p>
            <a:r>
              <a:rPr lang="en-US" altLang="ko-KR" sz="1600" dirty="0"/>
              <a:t>DMExpress : (CVROP) unable to interpret X'4130' as edited numeric at position 3</a:t>
            </a:r>
          </a:p>
          <a:p>
            <a:r>
              <a:rPr lang="en-US" altLang="ko-KR" sz="1600" dirty="0"/>
              <a:t>            (RECORDNUM) Record 1 from source 1</a:t>
            </a:r>
          </a:p>
          <a:p>
            <a:r>
              <a:rPr lang="en-US" altLang="ko-KR" sz="1600" dirty="0"/>
              <a:t>            (RECORD) Record is :</a:t>
            </a:r>
          </a:p>
          <a:p>
            <a:r>
              <a:rPr lang="en-US" altLang="ko-KR" sz="1600" dirty="0"/>
              <a:t>A,A0</a:t>
            </a:r>
          </a:p>
          <a:p>
            <a:r>
              <a:rPr lang="en-US" altLang="ko-KR" sz="1600" dirty="0"/>
              <a:t>DMExpress : (CVROP) unable to interpret X'4231' as edited numeric at position 3</a:t>
            </a:r>
          </a:p>
          <a:p>
            <a:r>
              <a:rPr lang="en-US" altLang="ko-KR" sz="1600" dirty="0"/>
              <a:t>            (RECORDNUM) Record 6 from source 1</a:t>
            </a:r>
          </a:p>
          <a:p>
            <a:r>
              <a:rPr lang="en-US" altLang="ko-KR" sz="1600" dirty="0"/>
              <a:t>            (RECORD) Record is :</a:t>
            </a:r>
          </a:p>
          <a:p>
            <a:r>
              <a:rPr lang="en-US" altLang="ko-KR" sz="1600" dirty="0"/>
              <a:t>B,B1</a:t>
            </a:r>
          </a:p>
          <a:p>
            <a:endParaRPr lang="en-US" altLang="ko-KR" sz="1600" dirty="0"/>
          </a:p>
          <a:p>
            <a:r>
              <a:rPr lang="en-US" altLang="ko-KR" sz="1600" dirty="0"/>
              <a:t>DMExpress has completed</a:t>
            </a:r>
          </a:p>
        </p:txBody>
      </p:sp>
      <p:sp>
        <p:nvSpPr>
          <p:cNvPr id="7" name="오른쪽 화살표 6"/>
          <p:cNvSpPr/>
          <p:nvPr/>
        </p:nvSpPr>
        <p:spPr>
          <a:xfrm rot="5400000">
            <a:off x="7363103" y="2417175"/>
            <a:ext cx="1676396" cy="18914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2563492" y="4371975"/>
            <a:ext cx="5963074" cy="285750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209380" y="1338203"/>
            <a:ext cx="2163219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A,</a:t>
            </a:r>
            <a:r>
              <a:rPr lang="en-US" altLang="ko-KR" sz="2000" dirty="0" smtClean="0">
                <a:solidFill>
                  <a:srgbClr val="FF0000"/>
                </a:solidFill>
              </a:rPr>
              <a:t>A</a:t>
            </a:r>
            <a:r>
              <a:rPr lang="en-US" altLang="ko-KR" sz="2000" dirty="0" smtClean="0"/>
              <a:t>0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 smtClean="0"/>
              <a:t>B,20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 smtClean="0"/>
              <a:t>C,30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 smtClean="0"/>
              <a:t>D,90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r>
              <a:rPr lang="en-US" altLang="ko-KR" sz="2000" dirty="0" smtClean="0"/>
              <a:t>A,90</a:t>
            </a:r>
          </a:p>
          <a:p>
            <a:r>
              <a:rPr lang="en-US" altLang="ko-KR" sz="2000" dirty="0" smtClean="0"/>
              <a:t>B,</a:t>
            </a:r>
            <a:r>
              <a:rPr lang="en-US" altLang="ko-KR" sz="2000" dirty="0" smtClean="0">
                <a:solidFill>
                  <a:srgbClr val="FF0000"/>
                </a:solidFill>
              </a:rPr>
              <a:t>B</a:t>
            </a:r>
            <a:r>
              <a:rPr lang="en-US" altLang="ko-KR" sz="2000" dirty="0" smtClean="0"/>
              <a:t>1</a:t>
            </a:r>
            <a:endParaRPr lang="en-US" altLang="ko-KR" sz="20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563492" y="5343525"/>
            <a:ext cx="5963074" cy="285750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47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" grpId="0" animBg="1"/>
      <p:bldP spid="11" grpId="0" animBg="1"/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81285" y="1666571"/>
            <a:ext cx="2627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a산들바람" panose="02020600000000000000" pitchFamily="18" charset="-127"/>
                <a:ea typeface="a산들바람" panose="02020600000000000000" pitchFamily="18" charset="-127"/>
              </a:rPr>
              <a:t>추가 기타 사항</a:t>
            </a:r>
            <a:endParaRPr lang="ko-KR" altLang="en-US" sz="2800" dirty="0">
              <a:solidFill>
                <a:schemeClr val="bg1">
                  <a:lumMod val="50000"/>
                </a:schemeClr>
              </a:solidFill>
              <a:latin typeface="a산들바람" panose="02020600000000000000" pitchFamily="18" charset="-127"/>
              <a:ea typeface="a산들바람" panose="02020600000000000000" pitchFamily="18" charset="-127"/>
            </a:endParaRPr>
          </a:p>
        </p:txBody>
      </p:sp>
      <p:pic>
        <p:nvPicPr>
          <p:cNvPr id="2" name="Picture 2" descr="사람 아이콘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822" y="2513675"/>
            <a:ext cx="2640330" cy="264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11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왼쪽으로 구부러진 화살표 1"/>
          <p:cNvSpPr/>
          <p:nvPr/>
        </p:nvSpPr>
        <p:spPr>
          <a:xfrm rot="1766085">
            <a:off x="3210864" y="4123218"/>
            <a:ext cx="1494263" cy="1744832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 err="1" smtClean="0"/>
              <a:t>customstream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기능</a:t>
            </a:r>
            <a:endParaRPr lang="ko-KR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97372" y="1165882"/>
            <a:ext cx="5579321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/</a:t>
            </a:r>
            <a:r>
              <a:rPr lang="en-US" altLang="ko-KR" sz="2000" dirty="0"/>
              <a:t>INFILE  </a:t>
            </a:r>
            <a:r>
              <a:rPr lang="en-US" altLang="ko-KR" sz="2000" dirty="0" smtClean="0"/>
              <a:t>     MAIL_ADDR.DAT  </a:t>
            </a:r>
            <a:r>
              <a:rPr lang="en-US" altLang="ko-KR" sz="2000" dirty="0" err="1">
                <a:solidFill>
                  <a:srgbClr val="FF0000"/>
                </a:solidFill>
              </a:rPr>
              <a:t>customstream</a:t>
            </a:r>
            <a:r>
              <a:rPr lang="en-US" altLang="ko-KR" sz="2000" dirty="0"/>
              <a:t>  ";"</a:t>
            </a:r>
          </a:p>
          <a:p>
            <a:r>
              <a:rPr lang="en-US" altLang="ko-KR" sz="2000" dirty="0"/>
              <a:t>/FIELDS  </a:t>
            </a:r>
            <a:r>
              <a:rPr lang="en-US" altLang="ko-KR" sz="2000" dirty="0" smtClean="0"/>
              <a:t>     1st_FD  </a:t>
            </a:r>
            <a:r>
              <a:rPr lang="en-US" altLang="ko-KR" sz="2000" dirty="0"/>
              <a:t>1  char  1</a:t>
            </a:r>
          </a:p>
          <a:p>
            <a:r>
              <a:rPr lang="en-US" altLang="ko-KR" sz="2000" dirty="0" smtClean="0"/>
              <a:t>/</a:t>
            </a:r>
            <a:r>
              <a:rPr lang="en-US" altLang="ko-KR" sz="2000" dirty="0"/>
              <a:t>KEYS </a:t>
            </a:r>
            <a:r>
              <a:rPr lang="en-US" altLang="ko-KR" sz="2000" dirty="0" smtClean="0"/>
              <a:t>         1st_FD</a:t>
            </a:r>
            <a:endParaRPr lang="en-US" altLang="ko-KR" sz="2000" dirty="0"/>
          </a:p>
          <a:p>
            <a:r>
              <a:rPr lang="en-US" altLang="ko-KR" sz="2000" dirty="0"/>
              <a:t>/OUTFILE </a:t>
            </a:r>
            <a:r>
              <a:rPr lang="en-US" altLang="ko-KR" sz="2000" dirty="0" smtClean="0"/>
              <a:t>   REPORT1.OUT  </a:t>
            </a:r>
            <a:r>
              <a:rPr lang="en-US" altLang="ko-KR" sz="2000" dirty="0" err="1"/>
              <a:t>stlf</a:t>
            </a:r>
            <a:r>
              <a:rPr lang="en-US" altLang="ko-KR" sz="2000" dirty="0"/>
              <a:t>  over</a:t>
            </a:r>
          </a:p>
          <a:p>
            <a:r>
              <a:rPr lang="en-US" altLang="ko-KR" sz="2000" dirty="0"/>
              <a:t>/STATISTICS</a:t>
            </a:r>
          </a:p>
          <a:p>
            <a:r>
              <a:rPr lang="en-US" altLang="ko-KR" sz="2000" dirty="0"/>
              <a:t>/</a:t>
            </a:r>
            <a:r>
              <a:rPr lang="en-US" altLang="ko-KR" sz="2000" dirty="0" smtClean="0"/>
              <a:t>END</a:t>
            </a:r>
            <a:endParaRPr lang="en-US" altLang="ko-KR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74099" y="3497132"/>
            <a:ext cx="937207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jslee@kbscom.co.kr;ljs@kbscom.co.kr;libero@kbscom.co.kr;smpark@kbscom.co.kr;kbpark@kbscom.co.kr;ysgo@kbscom.co.kr;</a:t>
            </a:r>
            <a:endParaRPr lang="ko-KR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6221" y="4405277"/>
            <a:ext cx="2512735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jslee@kbscom.co.kr</a:t>
            </a: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ljs@kbscom.co.kr</a:t>
            </a: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libero@kbscom.co.kr</a:t>
            </a: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smpark@kbscom.co.kr</a:t>
            </a: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kbpark@kbscom.co.kr</a:t>
            </a: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ysgo@kbscom.co.kr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86221" y="4148102"/>
            <a:ext cx="1098550" cy="257175"/>
          </a:xfrm>
          <a:prstGeom prst="rect">
            <a:avLst/>
          </a:prstGeom>
          <a:noFill/>
          <a:ln w="127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/>
              <a:t>REPORT1.OUT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4099" y="3239957"/>
            <a:ext cx="1243013" cy="257175"/>
          </a:xfrm>
          <a:prstGeom prst="rect">
            <a:avLst/>
          </a:prstGeom>
          <a:noFill/>
          <a:ln w="127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dirty="0"/>
              <a:t>MAIL_ADDR.DAT</a:t>
            </a:r>
          </a:p>
        </p:txBody>
      </p:sp>
    </p:spTree>
    <p:extLst>
      <p:ext uri="{BB962C8B-B14F-4D97-AF65-F5344CB8AC3E}">
        <p14:creationId xmlns:p14="http://schemas.microsoft.com/office/powerpoint/2010/main" val="219866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vl="0" latinLnBrk="0"/>
            <a:r>
              <a:rPr lang="ko-KR" altLang="en-US" kern="0" dirty="0">
                <a:solidFill>
                  <a:srgbClr val="FFFFFF"/>
                </a:solidFill>
                <a:ea typeface="ＭＳ Ｐゴシック"/>
              </a:rPr>
              <a:t>개발 방식 </a:t>
            </a:r>
            <a:r>
              <a:rPr lang="en-US" altLang="ko-KR" kern="0" dirty="0">
                <a:solidFill>
                  <a:srgbClr val="FFFFFF"/>
                </a:solidFill>
                <a:ea typeface="ＭＳ Ｐゴシック"/>
              </a:rPr>
              <a:t>: </a:t>
            </a:r>
            <a:r>
              <a:rPr lang="en-US" kern="0" dirty="0" err="1">
                <a:solidFill>
                  <a:srgbClr val="FFFFFF"/>
                </a:solidFill>
                <a:ea typeface="ＭＳ Ｐゴシック"/>
              </a:rPr>
              <a:t>DMExpress</a:t>
            </a:r>
            <a:r>
              <a:rPr lang="en-US" kern="0" dirty="0">
                <a:solidFill>
                  <a:srgbClr val="FFFFFF"/>
                </a:solidFill>
                <a:ea typeface="ＭＳ Ｐゴシック"/>
              </a:rPr>
              <a:t> </a:t>
            </a:r>
            <a:r>
              <a:rPr lang="en-US" kern="0" dirty="0" smtClean="0">
                <a:solidFill>
                  <a:srgbClr val="FFFFFF"/>
                </a:solidFill>
                <a:ea typeface="ＭＳ Ｐゴシック"/>
              </a:rPr>
              <a:t>GUI </a:t>
            </a:r>
            <a:r>
              <a:rPr lang="en-US" sz="2000" kern="0" dirty="0" smtClean="0">
                <a:solidFill>
                  <a:srgbClr val="FFFFFF"/>
                </a:solidFill>
                <a:ea typeface="ＭＳ Ｐゴシック"/>
              </a:rPr>
              <a:t>(</a:t>
            </a:r>
            <a:r>
              <a:rPr lang="ko-KR" altLang="en-US" sz="2000" kern="0" dirty="0" smtClean="0">
                <a:solidFill>
                  <a:srgbClr val="FFFFFF"/>
                </a:solidFill>
                <a:ea typeface="ＭＳ Ｐゴシック"/>
              </a:rPr>
              <a:t>간단한 화면 구성</a:t>
            </a:r>
            <a:r>
              <a:rPr lang="en-US" altLang="ko-KR" sz="2000" kern="0" dirty="0" smtClean="0">
                <a:solidFill>
                  <a:srgbClr val="FFFFFF"/>
                </a:solidFill>
                <a:ea typeface="ＭＳ Ｐゴシック"/>
              </a:rPr>
              <a:t>)</a:t>
            </a:r>
            <a:r>
              <a:rPr lang="ko-KR" altLang="en-US" kern="0" dirty="0" smtClean="0">
                <a:solidFill>
                  <a:srgbClr val="FFFFFF"/>
                </a:solidFill>
                <a:ea typeface="ＭＳ Ｐゴシック"/>
              </a:rPr>
              <a:t> </a:t>
            </a:r>
            <a:endParaRPr lang="en-US" kern="0" dirty="0">
              <a:solidFill>
                <a:srgbClr val="FFFFFF"/>
              </a:solidFill>
              <a:ea typeface="ＭＳ Ｐゴシック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04" y="1156967"/>
            <a:ext cx="8743950" cy="493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0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972" y="339729"/>
            <a:ext cx="8543925" cy="625473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DMExpress GUI</a:t>
            </a:r>
            <a:endParaRPr lang="en-US" sz="26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4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425574" y="1146167"/>
            <a:ext cx="7021715" cy="5266286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52991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vl="0" latinLnBrk="0">
              <a:defRPr/>
            </a:pPr>
            <a:r>
              <a:rPr lang="en-US" altLang="ko-KR" sz="2800" kern="0" dirty="0" err="1">
                <a:solidFill>
                  <a:srgbClr val="FFFFFF"/>
                </a:solidFill>
                <a:ea typeface="ＭＳ Ｐゴシック"/>
              </a:rPr>
              <a:t>DMExpress</a:t>
            </a:r>
            <a:r>
              <a:rPr lang="en-US" altLang="ko-KR" sz="2800" kern="0" dirty="0">
                <a:solidFill>
                  <a:srgbClr val="FFFFFF"/>
                </a:solidFill>
                <a:ea typeface="ＭＳ Ｐゴシック"/>
              </a:rPr>
              <a:t> </a:t>
            </a:r>
            <a:r>
              <a:rPr lang="ko-KR" altLang="en-US" sz="2800" kern="0" dirty="0">
                <a:solidFill>
                  <a:srgbClr val="FFFFFF"/>
                </a:solidFill>
                <a:ea typeface="ＭＳ Ｐゴシック"/>
              </a:rPr>
              <a:t>기능 </a:t>
            </a:r>
            <a:r>
              <a:rPr lang="en-US" altLang="ko-KR" sz="2800" kern="0" dirty="0">
                <a:solidFill>
                  <a:srgbClr val="FFFFFF"/>
                </a:solidFill>
                <a:ea typeface="ＭＳ Ｐゴシック"/>
              </a:rPr>
              <a:t>: </a:t>
            </a:r>
            <a:r>
              <a:rPr lang="en-US" altLang="ko-KR" sz="2800" kern="0" dirty="0" smtClean="0">
                <a:solidFill>
                  <a:srgbClr val="FFFFFF"/>
                </a:solidFill>
                <a:ea typeface="ＭＳ Ｐゴシック"/>
              </a:rPr>
              <a:t>Partition</a:t>
            </a:r>
            <a:endParaRPr lang="en-US" altLang="ko-KR" sz="2800" kern="0" dirty="0">
              <a:solidFill>
                <a:srgbClr val="FFFFFF"/>
              </a:solidFill>
              <a:ea typeface="ＭＳ Ｐゴシック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807" y="1748745"/>
            <a:ext cx="4367213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4220" y="1712232"/>
            <a:ext cx="4429125" cy="324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106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kern="0" dirty="0" smtClean="0">
                <a:solidFill>
                  <a:srgbClr val="FFFFFF"/>
                </a:solidFill>
                <a:ea typeface="ＭＳ Ｐゴシック"/>
              </a:rPr>
              <a:t>적용방안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</p:txBody>
      </p:sp>
      <p:sp>
        <p:nvSpPr>
          <p:cNvPr id="81" name="원통 80"/>
          <p:cNvSpPr/>
          <p:nvPr/>
        </p:nvSpPr>
        <p:spPr>
          <a:xfrm>
            <a:off x="838853" y="2099733"/>
            <a:ext cx="1500198" cy="1583106"/>
          </a:xfrm>
          <a:prstGeom prst="can">
            <a:avLst/>
          </a:prstGeom>
          <a:solidFill>
            <a:srgbClr val="F79646">
              <a:lumMod val="20000"/>
              <a:lumOff val="80000"/>
            </a:srgbClr>
          </a:solidFill>
          <a:ln w="254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Oracle 11g</a:t>
            </a:r>
          </a:p>
        </p:txBody>
      </p:sp>
      <p:sp>
        <p:nvSpPr>
          <p:cNvPr id="82" name="순서도: 문서 81"/>
          <p:cNvSpPr/>
          <p:nvPr/>
        </p:nvSpPr>
        <p:spPr>
          <a:xfrm>
            <a:off x="4969940" y="2221397"/>
            <a:ext cx="785818" cy="714380"/>
          </a:xfrm>
          <a:prstGeom prst="flowChartDocument">
            <a:avLst/>
          </a:prstGeom>
          <a:solidFill>
            <a:srgbClr val="EEECE1">
              <a:lumMod val="90000"/>
            </a:srgbClr>
          </a:solidFill>
          <a:ln w="25400" cap="flat" cmpd="sng" algn="ctr">
            <a:solidFill>
              <a:srgbClr val="EEECE1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SAM File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3" name="Shape 12"/>
          <p:cNvCxnSpPr>
            <a:stCxn id="81" idx="3"/>
            <a:endCxn id="94" idx="1"/>
          </p:cNvCxnSpPr>
          <p:nvPr/>
        </p:nvCxnSpPr>
        <p:spPr>
          <a:xfrm rot="16200000" flipH="1">
            <a:off x="1678934" y="3592856"/>
            <a:ext cx="627560" cy="807525"/>
          </a:xfrm>
          <a:prstGeom prst="bent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4" name="직선 화살표 연결선 83"/>
          <p:cNvCxnSpPr>
            <a:stCxn id="82" idx="3"/>
            <a:endCxn id="89" idx="1"/>
          </p:cNvCxnSpPr>
          <p:nvPr/>
        </p:nvCxnSpPr>
        <p:spPr>
          <a:xfrm flipV="1">
            <a:off x="5755758" y="2578432"/>
            <a:ext cx="2171640" cy="155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85" name="모서리가 둥근 직사각형 84"/>
          <p:cNvSpPr/>
          <p:nvPr/>
        </p:nvSpPr>
        <p:spPr>
          <a:xfrm>
            <a:off x="3255428" y="1373919"/>
            <a:ext cx="6143668" cy="3407639"/>
          </a:xfrm>
          <a:prstGeom prst="roundRect">
            <a:avLst>
              <a:gd name="adj" fmla="val 9194"/>
            </a:avLst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135310" y="1146720"/>
            <a:ext cx="1584176" cy="40011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</a:rPr>
              <a:t>테스트 서버</a:t>
            </a:r>
          </a:p>
        </p:txBody>
      </p:sp>
      <p:sp>
        <p:nvSpPr>
          <p:cNvPr id="87" name="모서리가 둥근 직사각형 86"/>
          <p:cNvSpPr/>
          <p:nvPr/>
        </p:nvSpPr>
        <p:spPr>
          <a:xfrm>
            <a:off x="540784" y="1373919"/>
            <a:ext cx="2428892" cy="3407639"/>
          </a:xfrm>
          <a:prstGeom prst="round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67459" y="1136260"/>
            <a:ext cx="1887055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</a:rPr>
              <a:t>DBMS (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</a:rPr>
              <a:t>개발 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</a:rPr>
              <a:t>DB)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</a:endParaRPr>
          </a:p>
        </p:txBody>
      </p:sp>
      <p:sp>
        <p:nvSpPr>
          <p:cNvPr id="89" name="순서도: 다중 문서 88"/>
          <p:cNvSpPr/>
          <p:nvPr/>
        </p:nvSpPr>
        <p:spPr>
          <a:xfrm>
            <a:off x="7927398" y="2185523"/>
            <a:ext cx="642942" cy="785818"/>
          </a:xfrm>
          <a:prstGeom prst="flowChartMultidocument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SAM File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0" name="Shape 43"/>
          <p:cNvCxnSpPr>
            <a:stCxn id="89" idx="3"/>
            <a:endCxn id="81" idx="4"/>
          </p:cNvCxnSpPr>
          <p:nvPr/>
        </p:nvCxnSpPr>
        <p:spPr>
          <a:xfrm flipH="1">
            <a:off x="2339051" y="2578432"/>
            <a:ext cx="6231289" cy="312854"/>
          </a:xfrm>
          <a:prstGeom prst="bentConnector5">
            <a:avLst>
              <a:gd name="adj1" fmla="val -3669"/>
              <a:gd name="adj2" fmla="val 425984"/>
              <a:gd name="adj3" fmla="val 78937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91" name="TextBox 90"/>
          <p:cNvSpPr txBox="1"/>
          <p:nvPr/>
        </p:nvSpPr>
        <p:spPr>
          <a:xfrm>
            <a:off x="1755230" y="4089796"/>
            <a:ext cx="41549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</a:rPr>
              <a:t>①</a:t>
            </a:r>
          </a:p>
        </p:txBody>
      </p:sp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684244"/>
              </p:ext>
            </p:extLst>
          </p:nvPr>
        </p:nvGraphicFramePr>
        <p:xfrm>
          <a:off x="755098" y="4936975"/>
          <a:ext cx="8450264" cy="1259840"/>
        </p:xfrm>
        <a:graphic>
          <a:graphicData uri="http://schemas.openxmlformats.org/drawingml/2006/table">
            <a:tbl>
              <a:tblPr firstRow="1" bandRow="1"/>
              <a:tblGrid>
                <a:gridCol w="1660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8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3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1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70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 smtClean="0"/>
                        <a:t>Job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dirty="0" smtClean="0"/>
                        <a:t>구분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 smtClean="0"/>
                        <a:t>DMExpress</a:t>
                      </a:r>
                    </a:p>
                    <a:p>
                      <a:pPr algn="ctr" latinLnBrk="1"/>
                      <a:r>
                        <a:rPr lang="ko-KR" altLang="en-US" sz="1400" dirty="0" smtClean="0"/>
                        <a:t>실행 시간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 smtClean="0"/>
                        <a:t>SQL</a:t>
                      </a:r>
                    </a:p>
                    <a:p>
                      <a:pPr algn="ctr" latinLnBrk="1"/>
                      <a:r>
                        <a:rPr lang="ko-KR" altLang="en-US" sz="1400" dirty="0" smtClean="0"/>
                        <a:t>실행 시간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 smtClean="0"/>
                        <a:t>SQL </a:t>
                      </a:r>
                      <a:r>
                        <a:rPr lang="ko-KR" altLang="en-US" sz="1400" dirty="0" smtClean="0"/>
                        <a:t>대비</a:t>
                      </a:r>
                      <a:r>
                        <a:rPr lang="en-US" altLang="ko-KR" sz="1400" dirty="0" smtClean="0"/>
                        <a:t>DMExpress</a:t>
                      </a:r>
                      <a:r>
                        <a:rPr lang="ko-KR" altLang="en-US" sz="1400" dirty="0" smtClean="0"/>
                        <a:t>성능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dirty="0" smtClean="0"/>
                        <a:t>비고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 smtClean="0"/>
                        <a:t>DM </a:t>
                      </a:r>
                      <a:r>
                        <a:rPr lang="ko-KR" altLang="en-US" sz="1400" dirty="0" smtClean="0"/>
                        <a:t>발송 고지서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생성 업무</a:t>
                      </a:r>
                      <a:endParaRPr lang="en-US" altLang="ko-KR" sz="1400" dirty="0" smtClean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dirty="0" smtClean="0"/>
                        <a:t>시간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시간 </a:t>
                      </a:r>
                      <a:r>
                        <a:rPr lang="en-US" altLang="ko-KR" sz="1400" dirty="0" smtClean="0"/>
                        <a:t>54</a:t>
                      </a:r>
                      <a:r>
                        <a:rPr lang="ko-KR" altLang="en-US" sz="1400" dirty="0" smtClean="0"/>
                        <a:t>분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400" dirty="0" smtClean="0"/>
                        <a:t>80</a:t>
                      </a:r>
                      <a:r>
                        <a:rPr lang="ko-KR" altLang="en-US" sz="1400" dirty="0" smtClean="0"/>
                        <a:t>시간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배치 시간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배 향상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/>
                      </a:r>
                      <a:b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(76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시간 절감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dirty="0" smtClean="0"/>
                        <a:t>테스트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 서버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dirty="0" smtClean="0"/>
                        <a:t>분 환산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400" dirty="0" smtClean="0"/>
                        <a:t>234</a:t>
                      </a:r>
                      <a:r>
                        <a:rPr lang="ko-KR" altLang="en-US" sz="1400" dirty="0" smtClean="0"/>
                        <a:t>분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400" dirty="0" smtClean="0"/>
                        <a:t>4,800</a:t>
                      </a:r>
                      <a:r>
                        <a:rPr lang="ko-KR" altLang="en-US" sz="1400" dirty="0" smtClean="0"/>
                        <a:t>분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3" name="Shape 43"/>
          <p:cNvCxnSpPr>
            <a:stCxn id="94" idx="0"/>
            <a:endCxn id="81" idx="4"/>
          </p:cNvCxnSpPr>
          <p:nvPr/>
        </p:nvCxnSpPr>
        <p:spPr>
          <a:xfrm rot="16200000" flipV="1">
            <a:off x="1952643" y="3277694"/>
            <a:ext cx="1188280" cy="415464"/>
          </a:xfrm>
          <a:prstGeom prst="bent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94" name="TextBox 93"/>
          <p:cNvSpPr txBox="1"/>
          <p:nvPr/>
        </p:nvSpPr>
        <p:spPr>
          <a:xfrm>
            <a:off x="2396477" y="4079566"/>
            <a:ext cx="716075" cy="461665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72000" rIns="7200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</a:rPr>
              <a:t>SQL</a:t>
            </a:r>
          </a:p>
        </p:txBody>
      </p:sp>
      <p:cxnSp>
        <p:nvCxnSpPr>
          <p:cNvPr id="95" name="Shape 12"/>
          <p:cNvCxnSpPr>
            <a:stCxn id="81" idx="1"/>
            <a:endCxn id="82" idx="1"/>
          </p:cNvCxnSpPr>
          <p:nvPr/>
        </p:nvCxnSpPr>
        <p:spPr>
          <a:xfrm rot="16200000" flipH="1">
            <a:off x="3040019" y="648666"/>
            <a:ext cx="478854" cy="3380988"/>
          </a:xfrm>
          <a:prstGeom prst="bentConnector4">
            <a:avLst>
              <a:gd name="adj1" fmla="val -47739"/>
              <a:gd name="adj2" fmla="val 61093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grpSp>
        <p:nvGrpSpPr>
          <p:cNvPr id="96" name="그룹 95"/>
          <p:cNvGrpSpPr/>
          <p:nvPr/>
        </p:nvGrpSpPr>
        <p:grpSpPr>
          <a:xfrm>
            <a:off x="3449132" y="1604891"/>
            <a:ext cx="1264064" cy="944686"/>
            <a:chOff x="6497056" y="3675563"/>
            <a:chExt cx="1264064" cy="944686"/>
          </a:xfrm>
        </p:grpSpPr>
        <p:pic>
          <p:nvPicPr>
            <p:cNvPr id="97" name="Picture 80" descr="DMExpressLogo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05225" y="3675563"/>
              <a:ext cx="847725" cy="747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8" name="TextBox 97"/>
            <p:cNvSpPr txBox="1"/>
            <p:nvPr/>
          </p:nvSpPr>
          <p:spPr>
            <a:xfrm>
              <a:off x="6497056" y="4281695"/>
              <a:ext cx="12640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/>
                </a:rPr>
                <a:t>DMExpress</a:t>
              </a:r>
              <a:endPara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</a:endParaRP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6298164" y="2018073"/>
            <a:ext cx="1264064" cy="944686"/>
            <a:chOff x="6497056" y="3675563"/>
            <a:chExt cx="1264064" cy="944686"/>
          </a:xfrm>
        </p:grpSpPr>
        <p:pic>
          <p:nvPicPr>
            <p:cNvPr id="100" name="Picture 80" descr="DMExpressLogo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05225" y="3675563"/>
              <a:ext cx="847725" cy="747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1" name="TextBox 100"/>
            <p:cNvSpPr txBox="1"/>
            <p:nvPr/>
          </p:nvSpPr>
          <p:spPr>
            <a:xfrm>
              <a:off x="6497056" y="4281695"/>
              <a:ext cx="12640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/>
                </a:rPr>
                <a:t>DMExpress</a:t>
              </a:r>
              <a:endPara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</a:endParaRP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5329980" y="3330889"/>
            <a:ext cx="1264064" cy="944686"/>
            <a:chOff x="6497056" y="3675563"/>
            <a:chExt cx="1264064" cy="944686"/>
          </a:xfrm>
        </p:grpSpPr>
        <p:pic>
          <p:nvPicPr>
            <p:cNvPr id="103" name="Picture 80" descr="DMExpressLogo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05225" y="3675563"/>
              <a:ext cx="847725" cy="747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4" name="TextBox 103"/>
            <p:cNvSpPr txBox="1"/>
            <p:nvPr/>
          </p:nvSpPr>
          <p:spPr>
            <a:xfrm>
              <a:off x="6497056" y="4281695"/>
              <a:ext cx="12640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/>
                </a:rPr>
                <a:t>DMExpress</a:t>
              </a:r>
              <a:endPara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</a:endParaRP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7274196" y="3313507"/>
            <a:ext cx="41549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</a:rPr>
              <a:t>②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881272" y="2627285"/>
            <a:ext cx="664587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72000" rIns="7200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맑은 고딕"/>
              </a:rPr>
              <a:t>Unload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809409" y="3477848"/>
            <a:ext cx="496272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72000" rIns="7200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맑은 고딕"/>
              </a:rPr>
              <a:t>Load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338092" y="2925667"/>
            <a:ext cx="1303608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72000" rIns="7200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맑은 고딕"/>
              </a:rPr>
              <a:t>Sort, Join, Filter</a:t>
            </a: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2339051" y="5441031"/>
            <a:ext cx="3959113" cy="36004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180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감사합니다</a:t>
            </a:r>
            <a:r>
              <a:rPr kumimoji="0" lang="en-US" altLang="ko-KR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.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" y="4288273"/>
            <a:ext cx="9905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산들바람" panose="02020600000000000000" pitchFamily="18" charset="-127"/>
                <a:ea typeface="a산들바람" panose="02020600000000000000" pitchFamily="18" charset="-127"/>
              </a:rPr>
              <a:t>개발은 단순하게 처리 시간은 짧게</a:t>
            </a:r>
          </a:p>
        </p:txBody>
      </p:sp>
      <p:pic>
        <p:nvPicPr>
          <p:cNvPr id="5" name="Picture 7" descr="PP_template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916760" y="2679878"/>
            <a:ext cx="4072480" cy="92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0992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DMExpress </a:t>
            </a:r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기능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graphicFrame>
        <p:nvGraphicFramePr>
          <p:cNvPr id="5" name="Group 1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858283"/>
              </p:ext>
            </p:extLst>
          </p:nvPr>
        </p:nvGraphicFramePr>
        <p:xfrm>
          <a:off x="297372" y="1409701"/>
          <a:ext cx="4593119" cy="4070823"/>
        </p:xfrm>
        <a:graphic>
          <a:graphicData uri="http://schemas.openxmlformats.org/drawingml/2006/table">
            <a:tbl>
              <a:tblPr/>
              <a:tblGrid>
                <a:gridCol w="1006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6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6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9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능  상 세 설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9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6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SORT</a:t>
                      </a:r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레코드 정렬 기능으로 다중 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Sort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키 적용 가능</a:t>
                      </a:r>
                      <a:endParaRPr lang="en-US" altLang="ko-KR" sz="11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시스템 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Sort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대비 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5~10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배의 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Sort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성능 지원</a:t>
                      </a:r>
                      <a:endParaRPr lang="en-US" altLang="ko-KR" sz="11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사용자가 정의한 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Sort Order 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방식 지원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327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COPY</a:t>
                      </a:r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Sort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작업 없이 필요한 레코드나 필드 추출 기능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327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MERGE</a:t>
                      </a:r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2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개 이상의 파일을 한 개의 파일로 병합하는 기능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56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JOIN</a:t>
                      </a:r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파일을 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Join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하여 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Left,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Right, Inner, Outer Join </a:t>
                      </a:r>
                      <a:r>
                        <a:rPr lang="ko-KR" altLang="en-US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  <a:endParaRPr lang="en-US" altLang="ko-KR" sz="11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서로 다른 파일을 비교할 수 있으며 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CDC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기능도 구현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56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REFORMAT</a:t>
                      </a:r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Source 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파일에서 필요한 필드만 선택하여 추출가능</a:t>
                      </a:r>
                      <a:endParaRPr lang="en-US" altLang="ko-KR" sz="11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레코드 레이아웃 변경 및 추가된 신규 필드 추가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436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FILTER</a:t>
                      </a:r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데이터 파티션과 레코드 선택 추출</a:t>
                      </a:r>
                      <a:endParaRPr lang="en-US" altLang="ko-KR" sz="11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조건에 따른 데이터 추출 기능으로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다중 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output 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지원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256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SUMMARIZE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중복 데이터 제거 및 마스터 성 </a:t>
                      </a:r>
                      <a:r>
                        <a:rPr lang="ko-KR" altLang="en-US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데이터 추출 기능</a:t>
                      </a:r>
                      <a:endParaRPr lang="en-US" altLang="ko-KR" sz="11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Sort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키 별 합산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(Group by)</a:t>
                      </a:r>
                      <a:r>
                        <a:rPr lang="ko-KR" altLang="en-US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기능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Group 1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176529"/>
              </p:ext>
            </p:extLst>
          </p:nvPr>
        </p:nvGraphicFramePr>
        <p:xfrm>
          <a:off x="4993465" y="1413591"/>
          <a:ext cx="4522574" cy="4064342"/>
        </p:xfrm>
        <a:graphic>
          <a:graphicData uri="http://schemas.openxmlformats.org/drawingml/2006/table">
            <a:tbl>
              <a:tblPr/>
              <a:tblGrid>
                <a:gridCol w="958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3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8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9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능  상 세 설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9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28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Conversion</a:t>
                      </a:r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File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Level, Record Level, Field Level </a:t>
                      </a:r>
                      <a:r>
                        <a:rPr lang="ko-KR" altLang="en-US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데이터 변환</a:t>
                      </a:r>
                      <a:endParaRPr lang="en-US" altLang="ko-KR" sz="11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필드</a:t>
                      </a:r>
                      <a:r>
                        <a:rPr lang="ko-KR" altLang="en-US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type</a:t>
                      </a:r>
                      <a:r>
                        <a:rPr lang="ko-KR" altLang="en-US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이나 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size</a:t>
                      </a:r>
                      <a:r>
                        <a:rPr lang="ko-KR" altLang="en-US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를 변경하여 출력 가능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56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Aggregate</a:t>
                      </a:r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동일 키 별 최대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최소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평균 값을 구하는 기능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06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Numbering</a:t>
                      </a:r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레코드에 순차적으로 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Numbering 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하는 기능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5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고성능 연산</a:t>
                      </a:r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Aggregate 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기능을 고성능으로 처리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5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사칙연산</a:t>
                      </a:r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동일 레코드의 필드 간 사칙연산을 할 수 있는 기능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95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Date/Time </a:t>
                      </a:r>
                      <a:r>
                        <a:rPr lang="ko-KR" altLang="en-US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연산</a:t>
                      </a:r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일자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시간 데이터에 대한 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+, - </a:t>
                      </a:r>
                      <a:r>
                        <a:rPr lang="ko-KR" altLang="en-US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를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할 수 있는 기능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799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BLANK </a:t>
                      </a:r>
                    </a:p>
                    <a:p>
                      <a:pPr latinLnBrk="1"/>
                      <a:r>
                        <a:rPr lang="ko-KR" altLang="en-US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제거</a:t>
                      </a:r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Blank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레코드를 일괄적으로 제거하는 기능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05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DMExpress Script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71" y="1106642"/>
            <a:ext cx="8736325" cy="51149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26809" y="3654610"/>
            <a:ext cx="803105" cy="288147"/>
          </a:xfrm>
          <a:prstGeom prst="rect">
            <a:avLst/>
          </a:prstGeom>
          <a:solidFill>
            <a:schemeClr val="bg1"/>
          </a:solidFill>
        </p:spPr>
        <p:txBody>
          <a:bodyPr wrap="none" lIns="0" tIns="36000" rIns="0" bIns="36000" rtlCol="0">
            <a:spAutoFit/>
          </a:bodyPr>
          <a:lstStyle/>
          <a:p>
            <a:r>
              <a:rPr lang="en-US" altLang="ko-KR" sz="1400" b="1" dirty="0" smtClean="0"/>
              <a:t>dmexpress</a:t>
            </a:r>
            <a:endParaRPr lang="ko-KR" alt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26809" y="1273360"/>
            <a:ext cx="803105" cy="288147"/>
          </a:xfrm>
          <a:prstGeom prst="rect">
            <a:avLst/>
          </a:prstGeom>
          <a:solidFill>
            <a:schemeClr val="bg1"/>
          </a:solidFill>
        </p:spPr>
        <p:txBody>
          <a:bodyPr wrap="none" lIns="0" tIns="36000" rIns="0" bIns="36000" rtlCol="0">
            <a:spAutoFit/>
          </a:bodyPr>
          <a:lstStyle/>
          <a:p>
            <a:r>
              <a:rPr lang="en-US" altLang="ko-KR" sz="1400" b="1" dirty="0" smtClean="0"/>
              <a:t>dmexpress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198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DMExpress </a:t>
            </a:r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기능</a:t>
            </a:r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 : Join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675804" y="1610639"/>
            <a:ext cx="4248978" cy="1219200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22810" y="1732877"/>
            <a:ext cx="4167136" cy="7842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Doe,Jane,65 Black St.,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07677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Smith,John,12 Apple St.,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10917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171604" y="1585239"/>
            <a:ext cx="4025348" cy="1143000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261056" y="1699837"/>
            <a:ext cx="3778441" cy="7843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EAB1D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Central Valley,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 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EAB1D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NY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,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10917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EAB1D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Woodcliff Lake,NJ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,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07677</a:t>
            </a:r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1666404" y="4239539"/>
            <a:ext cx="6858000" cy="1185863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1709949" y="4341016"/>
            <a:ext cx="6789619" cy="7843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Doe,Jane,65 Black </a:t>
            </a:r>
            <a:r>
              <a:rPr kumimoji="0" lang="en-US" altLang="ko-K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St.,</a:t>
            </a:r>
            <a:r>
              <a:rPr kumimoji="0" lang="en-US" altLang="ko-K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EAB1D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Woodcliff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EAB1D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 Lake,NJ,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07677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Smith,John,12 Apple </a:t>
            </a:r>
            <a:r>
              <a:rPr kumimoji="0" lang="en-US" altLang="ko-K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St.,</a:t>
            </a:r>
            <a:r>
              <a:rPr kumimoji="0" lang="en-US" altLang="ko-K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EAB1D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Central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EAB1D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 Valley,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4D807B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 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EAB1D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NY,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10917</a:t>
            </a:r>
          </a:p>
        </p:txBody>
      </p:sp>
      <p:cxnSp>
        <p:nvCxnSpPr>
          <p:cNvPr id="11" name="AutoShape 13"/>
          <p:cNvCxnSpPr>
            <a:cxnSpLocks noChangeShapeType="1"/>
            <a:stCxn id="14" idx="4"/>
            <a:endCxn id="9" idx="0"/>
          </p:cNvCxnSpPr>
          <p:nvPr/>
        </p:nvCxnSpPr>
        <p:spPr bwMode="auto">
          <a:xfrm flipH="1">
            <a:off x="5095404" y="3633114"/>
            <a:ext cx="14844" cy="606425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AutoShape 15"/>
          <p:cNvCxnSpPr>
            <a:cxnSpLocks noChangeShapeType="1"/>
            <a:endCxn id="14" idx="1"/>
          </p:cNvCxnSpPr>
          <p:nvPr/>
        </p:nvCxnSpPr>
        <p:spPr bwMode="auto">
          <a:xfrm>
            <a:off x="3857897" y="2644412"/>
            <a:ext cx="686453" cy="470953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ffectLst/>
        </p:spPr>
      </p:cxnSp>
      <p:cxnSp>
        <p:nvCxnSpPr>
          <p:cNvPr id="13" name="AutoShape 16"/>
          <p:cNvCxnSpPr>
            <a:cxnSpLocks noChangeShapeType="1"/>
            <a:endCxn id="14" idx="7"/>
          </p:cNvCxnSpPr>
          <p:nvPr/>
        </p:nvCxnSpPr>
        <p:spPr bwMode="auto">
          <a:xfrm flipH="1">
            <a:off x="5674900" y="2740937"/>
            <a:ext cx="380071" cy="374428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ffectLst/>
        </p:spPr>
      </p:cxn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4310205" y="3026534"/>
            <a:ext cx="1598840" cy="606578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charset="0"/>
                <a:ea typeface="굴림" charset="-127"/>
              </a:rPr>
              <a:t>DMExpress</a:t>
            </a:r>
            <a:endParaRPr kumimoji="0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178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3517</TotalTime>
  <Words>5001</Words>
  <Application>Microsoft Office PowerPoint</Application>
  <PresentationFormat>A4 용지(210x297mm)</PresentationFormat>
  <Paragraphs>1705</Paragraphs>
  <Slides>69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87" baseType="lpstr">
      <vt:lpstr>나눔스퀘어 ExtraBold</vt:lpstr>
      <vt:lpstr>굴림</vt:lpstr>
      <vt:lpstr>Calibri Light</vt:lpstr>
      <vt:lpstr>맑은 고딕</vt:lpstr>
      <vt:lpstr>Times New Roman</vt:lpstr>
      <vt:lpstr>Wingdings</vt:lpstr>
      <vt:lpstr>a발레리나</vt:lpstr>
      <vt:lpstr>Tahoma</vt:lpstr>
      <vt:lpstr>Calibri</vt:lpstr>
      <vt:lpstr>a산들바람</vt:lpstr>
      <vt:lpstr>Arial</vt:lpstr>
      <vt:lpstr>proxima-nova-n6</vt:lpstr>
      <vt:lpstr>HY동녘B</vt:lpstr>
      <vt:lpstr>굴림체</vt:lpstr>
      <vt:lpstr>ＭＳ Ｐゴシック</vt:lpstr>
      <vt:lpstr>a카리스마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DMExpress 지원 환경</vt:lpstr>
      <vt:lpstr>DMExpress 기능</vt:lpstr>
      <vt:lpstr>DMExpress Script</vt:lpstr>
      <vt:lpstr>DMExpress 기능 : Join</vt:lpstr>
      <vt:lpstr>DMExpress 기능 : 여러 기능을 한 번에</vt:lpstr>
      <vt:lpstr>PowerPoint 프레젠테이션</vt:lpstr>
      <vt:lpstr>주요 명령어</vt:lpstr>
      <vt:lpstr>주요 명령어</vt:lpstr>
      <vt:lpstr>주요 명령어</vt:lpstr>
      <vt:lpstr>주요 명령어</vt:lpstr>
      <vt:lpstr>주요 명령어</vt:lpstr>
      <vt:lpstr>주요 명령어</vt:lpstr>
      <vt:lpstr>주요 명령어</vt:lpstr>
      <vt:lpstr>PowerPoint 프레젠테이션</vt:lpstr>
      <vt:lpstr>주요 명령어</vt:lpstr>
      <vt:lpstr>주요 명령어</vt:lpstr>
      <vt:lpstr>주요 명령어</vt:lpstr>
      <vt:lpstr>PowerPoint 프레젠테이션</vt:lpstr>
      <vt:lpstr>주요 명령어</vt:lpstr>
      <vt:lpstr>주요 명령어</vt:lpstr>
      <vt:lpstr>주요 명령어</vt:lpstr>
      <vt:lpstr>PowerPoint 프레젠테이션</vt:lpstr>
      <vt:lpstr>PowerPoint 프레젠테이션</vt:lpstr>
      <vt:lpstr>주요 명령어</vt:lpstr>
      <vt:lpstr>DMExpress 기능 : Join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DMExpress 사용 유형 검토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DMExpress 실행 시 오류 확인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DMExpress GUI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JOON</dc:creator>
  <cp:lastModifiedBy>USER</cp:lastModifiedBy>
  <cp:revision>184</cp:revision>
  <dcterms:created xsi:type="dcterms:W3CDTF">2016-05-08T11:12:13Z</dcterms:created>
  <dcterms:modified xsi:type="dcterms:W3CDTF">2020-07-02T01:48:39Z</dcterms:modified>
</cp:coreProperties>
</file>