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8" r:id="rId1"/>
  </p:sldMasterIdLst>
  <p:notesMasterIdLst>
    <p:notesMasterId r:id="rId12"/>
  </p:notesMasterIdLst>
  <p:sldIdLst>
    <p:sldId id="259" r:id="rId2"/>
    <p:sldId id="256" r:id="rId3"/>
    <p:sldId id="268" r:id="rId4"/>
    <p:sldId id="272" r:id="rId5"/>
    <p:sldId id="257" r:id="rId6"/>
    <p:sldId id="269" r:id="rId7"/>
    <p:sldId id="262" r:id="rId8"/>
    <p:sldId id="271" r:id="rId9"/>
    <p:sldId id="267" r:id="rId10"/>
    <p:sldId id="270" r:id="rId1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산들바람" panose="02020600000000000000" pitchFamily="18" charset="-127"/>
      <p:regular r:id="rId17"/>
    </p:embeddedFont>
    <p:embeddedFont>
      <p:font typeface="HY견고딕" panose="0203060000010101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Y헤드라인M" panose="02030600000101010101" pitchFamily="18" charset="-127"/>
      <p:regular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ＭＳ Ｐゴシック" panose="020B0600070205080204" pitchFamily="34" charset="-128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93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25EA-7400-4F3E-8047-21D54E24797A}" type="datetime1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44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bscom.co.kr/main/main.asp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98" descr="logo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7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3845"/>
            <a:ext cx="9144000" cy="27741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2943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latin typeface="proxima-nova-n6"/>
              </a:rPr>
              <a:t>DMExpress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proxima-nova-n6"/>
              </a:rPr>
              <a:t>Innovative Software for Data Handling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0" y="3031108"/>
            <a:ext cx="9144000" cy="6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60324" algn="ctr" latinLnBrk="0"/>
            <a:r>
              <a:rPr lang="ko-KR" altLang="en-US" b="1" kern="0" dirty="0" err="1">
                <a:solidFill>
                  <a:srgbClr val="EB8F31"/>
                </a:solidFill>
                <a:latin typeface="+mj-ea"/>
                <a:ea typeface="+mj-ea"/>
              </a:rPr>
              <a:t>한국비지네스써비스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㈜ </a:t>
            </a:r>
            <a:r>
              <a:rPr lang="en-US" altLang="ko-KR" b="1" kern="0" dirty="0" err="1">
                <a:solidFill>
                  <a:srgbClr val="EB8F31"/>
                </a:solidFill>
                <a:latin typeface="+mj-ea"/>
                <a:ea typeface="+mj-ea"/>
              </a:rPr>
              <a:t>Syncsort</a:t>
            </a:r>
            <a:r>
              <a:rPr lang="en-US" altLang="ko-KR" b="1" kern="0" dirty="0">
                <a:solidFill>
                  <a:srgbClr val="EB8F31"/>
                </a:solidFill>
                <a:latin typeface="+mj-ea"/>
                <a:ea typeface="+mj-ea"/>
              </a:rPr>
              <a:t> 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지원 팀</a:t>
            </a:r>
            <a:endParaRPr lang="en-US" altLang="ko-KR" b="1" kern="0" dirty="0">
              <a:solidFill>
                <a:srgbClr val="EB8F31"/>
              </a:solidFill>
              <a:latin typeface="+mj-ea"/>
              <a:ea typeface="+mj-ea"/>
            </a:endParaRPr>
          </a:p>
          <a:p>
            <a:pPr marL="60324" algn="ctr" latinLnBrk="0"/>
            <a:endParaRPr lang="en-US" b="1" kern="0" dirty="0">
              <a:solidFill>
                <a:srgbClr val="EB8F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41612" y="6453633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" y="372100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  <a:endParaRPr lang="ko-KR" alt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52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9398" y="2450486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8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누구나 쉽게 사용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(Ease of Use)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20" name="Left Arrow 137"/>
          <p:cNvSpPr/>
          <p:nvPr/>
        </p:nvSpPr>
        <p:spPr>
          <a:xfrm>
            <a:off x="4120474" y="2804417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36"/>
          <p:cNvSpPr/>
          <p:nvPr/>
        </p:nvSpPr>
        <p:spPr>
          <a:xfrm>
            <a:off x="4426382" y="2133602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ounded Rectangle 79"/>
          <p:cNvSpPr/>
          <p:nvPr/>
        </p:nvSpPr>
        <p:spPr>
          <a:xfrm>
            <a:off x="836723" y="1065242"/>
            <a:ext cx="3142472" cy="865414"/>
          </a:xfrm>
          <a:prstGeom prst="roundRect">
            <a:avLst>
              <a:gd name="adj" fmla="val 2381"/>
            </a:avLst>
          </a:prstGeom>
          <a:solidFill>
            <a:srgbClr val="569F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723" y="1039479"/>
            <a:ext cx="314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DMExpress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Workstation</a:t>
            </a:r>
          </a:p>
        </p:txBody>
      </p:sp>
      <p:pic>
        <p:nvPicPr>
          <p:cNvPr id="14" name="Picture 131" descr="workst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078" y="1347978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405229" y="1508086"/>
            <a:ext cx="148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Windows based </a:t>
            </a:r>
            <a:r>
              <a:rPr lang="en-GB" sz="1200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GUI</a:t>
            </a:r>
          </a:p>
        </p:txBody>
      </p:sp>
      <p:pic>
        <p:nvPicPr>
          <p:cNvPr id="1030" name="Picture 6" descr="http://cfs8.tistory.com/upload_control/download.blog?fhandle=YmxvZzU4OTg1QGZzOC50aXN0b3J5LmNvbTovYXR0YWNoLzUvNTc3LnBuZw==&amp;tt_attachpath=/blog/58985/attach/ip5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8" y="14910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8" y="4345126"/>
            <a:ext cx="3210401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74" y="2021413"/>
            <a:ext cx="3206115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4478568" y="2209343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작업유형</a:t>
            </a:r>
            <a:r>
              <a:rPr lang="en-US" altLang="ko-KR" sz="1300" b="1" dirty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선택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Sort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Copy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Merge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Join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Aggregate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Connection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정보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Partition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eft Arrow 137"/>
          <p:cNvSpPr/>
          <p:nvPr/>
        </p:nvSpPr>
        <p:spPr>
          <a:xfrm>
            <a:off x="4128936" y="5115824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136"/>
          <p:cNvSpPr/>
          <p:nvPr/>
        </p:nvSpPr>
        <p:spPr>
          <a:xfrm>
            <a:off x="4434844" y="4445009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78562" y="4503816"/>
            <a:ext cx="203307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실행 작업 배치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DMExpress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선택 및 실행 순서 배치 작업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중 생성되는 임시 파일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유지 여부 체크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개별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단위 테스트 작업 후 이상 유무 확인 가능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3rd Part Application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을</a:t>
            </a:r>
            <a:r>
              <a: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배치 작업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창에 추가 가능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158"/>
          <p:cNvCxnSpPr/>
          <p:nvPr/>
        </p:nvCxnSpPr>
        <p:spPr bwMode="auto">
          <a:xfrm rot="5400000">
            <a:off x="4831855" y="3186670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58"/>
          <p:cNvCxnSpPr/>
          <p:nvPr/>
        </p:nvCxnSpPr>
        <p:spPr bwMode="auto">
          <a:xfrm rot="5400000">
            <a:off x="6228852" y="3169599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41707" y="2209340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연결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Cloud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ODBC </a:t>
            </a: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(Excel, Access)</a:t>
            </a:r>
            <a:endParaRPr lang="en-US" sz="1200" b="1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SAP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Hadoop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5636" y="2217804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처리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Condition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Filter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Function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Pivot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Date Time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연산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Save Target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Native ODBC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519" y="2039058"/>
            <a:ext cx="430887" cy="1996682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984" y="4350462"/>
            <a:ext cx="430887" cy="1924548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Connector 158"/>
          <p:cNvCxnSpPr/>
          <p:nvPr/>
        </p:nvCxnSpPr>
        <p:spPr bwMode="auto">
          <a:xfrm rot="5400000">
            <a:off x="5551522" y="5498077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544432" y="4503813"/>
            <a:ext cx="203307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유용한 기능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스케줄러를 이용한 실행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시간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일자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매달 말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사용자 지정 가능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후 로그 확인 작업 및 실행 결과 메일로 전송 기능 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Appl.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변경 영향도 체크 기능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Help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기능을 이용한 쉽고 편리한 문제 해결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간단한 화면 구성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Screen)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" y="12077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쉬운</a:t>
            </a:r>
            <a:r>
              <a:rPr lang="en-US" altLang="ko-KR" sz="3200" b="1" dirty="0" smtClean="0">
                <a:solidFill>
                  <a:schemeClr val="accent1"/>
                </a:solidFill>
                <a:latin typeface="proxima-nova-n6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스크립트 방식 개발 지원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Script)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1074213"/>
            <a:ext cx="873632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다양한 데이터 연결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(Smart Connection)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18438" y="931911"/>
            <a:ext cx="2961473" cy="2858467"/>
            <a:chOff x="2294467" y="1981732"/>
            <a:chExt cx="3213100" cy="3101340"/>
          </a:xfrm>
        </p:grpSpPr>
        <p:pic>
          <p:nvPicPr>
            <p:cNvPr id="9" name="Picture 2" descr="Distribute Your Da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467" y="1981732"/>
              <a:ext cx="3213100" cy="310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50275" y="3362679"/>
              <a:ext cx="476092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DMExpress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8854" y="2953971"/>
              <a:ext cx="473454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36000" tIns="36000" rIns="36000" bIns="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Windows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31890" y="6463361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14919"/>
              </p:ext>
            </p:extLst>
          </p:nvPr>
        </p:nvGraphicFramePr>
        <p:xfrm>
          <a:off x="184568" y="3733800"/>
          <a:ext cx="8807031" cy="2644866"/>
        </p:xfrm>
        <a:graphic>
          <a:graphicData uri="http://schemas.openxmlformats.org/drawingml/2006/table">
            <a:tbl>
              <a:tblPr firstRow="1" bandRow="1"/>
              <a:tblGrid>
                <a:gridCol w="72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8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72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9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4690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연결 가능한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데이터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다양한 파일 형태 데이터도 연결 가능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6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0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05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05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5422300" y="1187068"/>
            <a:ext cx="3461653" cy="2203920"/>
            <a:chOff x="569799" y="1246720"/>
            <a:chExt cx="7620000" cy="4851400"/>
          </a:xfrm>
        </p:grpSpPr>
        <p:pic>
          <p:nvPicPr>
            <p:cNvPr id="79" name="Picture 2" descr="http://www.esector.co.jp/product/syncsort_dmx/img/dm1_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9" y="1246720"/>
              <a:ext cx="7620000" cy="485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1297577" y="5869577"/>
              <a:ext cx="1210492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744787" y="5386251"/>
              <a:ext cx="1445011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70914" y="3108314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32115" y="2485651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857" y="3735335"/>
              <a:ext cx="1463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ko-KR" altLang="en-US" sz="105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원격 저장소</a:t>
              </a:r>
              <a:endPara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57951" y="419253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9799" y="466395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20794211">
              <a:off x="1698491" y="5418551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20794211">
              <a:off x="7350231" y="4934575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462" y="5128809"/>
              <a:ext cx="790575" cy="4762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9032" y="5173029"/>
              <a:ext cx="790575" cy="4762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27" y="5212212"/>
              <a:ext cx="790575" cy="4762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83" y="5260104"/>
              <a:ext cx="790575" cy="47625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13" y="5299288"/>
              <a:ext cx="790575" cy="476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303954" y="4989951"/>
              <a:ext cx="1733262" cy="50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70095"/>
                  </a:solidFill>
                </a:rPr>
                <a:t>Workstation</a:t>
              </a:r>
              <a:endParaRPr lang="ko-KR" altLang="en-US" sz="900" b="1" dirty="0">
                <a:solidFill>
                  <a:srgbClr val="070095"/>
                </a:solidFill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329" y="1564942"/>
              <a:ext cx="57150" cy="69532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7640" y="1612834"/>
              <a:ext cx="57150" cy="69532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241" y="1608472"/>
              <a:ext cx="57150" cy="6953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551" y="1595403"/>
              <a:ext cx="57150" cy="695325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6152" y="1573624"/>
              <a:ext cx="57150" cy="695325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6723" y="1550941"/>
              <a:ext cx="314325" cy="74295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4590" y="1546579"/>
              <a:ext cx="314325" cy="7429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42451" y="1559635"/>
              <a:ext cx="314325" cy="74295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14" y="1546564"/>
              <a:ext cx="314325" cy="742950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1423" y="1550914"/>
              <a:ext cx="314325" cy="74295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4307478" y="1516713"/>
              <a:ext cx="2150473" cy="101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j-ea"/>
                  <a:ea typeface="+mj-ea"/>
                </a:rPr>
                <a:t>IT </a:t>
              </a:r>
              <a:r>
                <a:rPr lang="ko-KR" altLang="en-US" sz="800" b="1" dirty="0" smtClean="0">
                  <a:latin typeface="+mj-ea"/>
                  <a:ea typeface="+mj-ea"/>
                </a:rPr>
                <a:t>비 전문가도 쉽게 데이터 추출 가능 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106" name="Left Arrow 137"/>
          <p:cNvSpPr/>
          <p:nvPr/>
        </p:nvSpPr>
        <p:spPr>
          <a:xfrm>
            <a:off x="3077198" y="1569550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7" name="Rectangle 136"/>
          <p:cNvSpPr/>
          <p:nvPr/>
        </p:nvSpPr>
        <p:spPr>
          <a:xfrm>
            <a:off x="3383106" y="1508336"/>
            <a:ext cx="1881325" cy="6571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ko-KR" altLang="en-US" sz="1050" dirty="0" smtClean="0">
                <a:solidFill>
                  <a:srgbClr val="000000"/>
                </a:solidFill>
              </a:rPr>
              <a:t>네트워크에 </a:t>
            </a:r>
            <a:r>
              <a:rPr lang="ko-KR" altLang="en-US" sz="1050" dirty="0">
                <a:solidFill>
                  <a:srgbClr val="000000"/>
                </a:solidFill>
              </a:rPr>
              <a:t>연결된 모든 파일과 </a:t>
            </a:r>
            <a:r>
              <a:rPr lang="en-US" altLang="ko-KR" sz="1050" dirty="0" smtClean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</a:t>
            </a:r>
            <a:r>
              <a:rPr lang="ko-KR" altLang="en-US" sz="1050" dirty="0" smtClean="0">
                <a:solidFill>
                  <a:srgbClr val="000000"/>
                </a:solidFill>
              </a:rPr>
              <a:t>읽어서 이동 </a:t>
            </a:r>
            <a:r>
              <a:rPr lang="ko-KR" altLang="en-US" sz="1050" dirty="0">
                <a:solidFill>
                  <a:srgbClr val="000000"/>
                </a:solidFill>
              </a:rPr>
              <a:t>저장할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0" name="Left Arrow 137"/>
          <p:cNvSpPr/>
          <p:nvPr/>
        </p:nvSpPr>
        <p:spPr>
          <a:xfrm rot="10800000">
            <a:off x="5121236" y="2347092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Rectangle 136"/>
          <p:cNvSpPr/>
          <p:nvPr/>
        </p:nvSpPr>
        <p:spPr>
          <a:xfrm>
            <a:off x="3230701" y="2321137"/>
            <a:ext cx="1881325" cy="728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ko-KR" sz="1050" dirty="0">
                <a:solidFill>
                  <a:srgbClr val="000000"/>
                </a:solidFill>
              </a:rPr>
              <a:t>SQL </a:t>
            </a:r>
            <a:r>
              <a:rPr lang="ko-KR" altLang="en-US" sz="1050" dirty="0">
                <a:solidFill>
                  <a:srgbClr val="000000"/>
                </a:solidFill>
              </a:rPr>
              <a:t>작업 없이 </a:t>
            </a:r>
            <a:r>
              <a:rPr lang="en-US" altLang="ko-KR" sz="1050" dirty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읽어서 사용자가 원하는 </a:t>
            </a:r>
            <a:r>
              <a:rPr lang="ko-KR" altLang="en-US" sz="1050" dirty="0" smtClean="0">
                <a:solidFill>
                  <a:srgbClr val="000000"/>
                </a:solidFill>
              </a:rPr>
              <a:t>위치로 </a:t>
            </a:r>
            <a:r>
              <a:rPr lang="ko-KR" altLang="en-US" sz="1050" dirty="0">
                <a:solidFill>
                  <a:srgbClr val="000000"/>
                </a:solidFill>
              </a:rPr>
              <a:t>이동하여 </a:t>
            </a:r>
            <a:r>
              <a:rPr lang="en-US" altLang="ko-KR" sz="1050" dirty="0">
                <a:solidFill>
                  <a:srgbClr val="000000"/>
                </a:solidFill>
              </a:rPr>
              <a:t>Report </a:t>
            </a:r>
            <a:r>
              <a:rPr lang="ko-KR" altLang="en-US" sz="1050" dirty="0">
                <a:solidFill>
                  <a:srgbClr val="000000"/>
                </a:solidFill>
              </a:rPr>
              <a:t>작업에 활용할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데이터 연결 및 처리 구조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(Data Connection &amp; Simple Step)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436" y="6443905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" y="1061664"/>
            <a:ext cx="8486775" cy="3120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5" y="4270571"/>
            <a:ext cx="1653540" cy="8734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56" y="4263903"/>
            <a:ext cx="1920240" cy="866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3" y="4257236"/>
            <a:ext cx="1926907" cy="880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5" y="4303907"/>
            <a:ext cx="886778" cy="78676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27" y="4313909"/>
            <a:ext cx="886778" cy="786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5428" y="472123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2401" y="469728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가공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9079" y="470521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8" y="5480780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30" y="5490782"/>
            <a:ext cx="886778" cy="786765"/>
          </a:xfrm>
          <a:prstGeom prst="rect">
            <a:avLst/>
          </a:prstGeom>
        </p:spPr>
      </p:pic>
      <p:pic>
        <p:nvPicPr>
          <p:cNvPr id="54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221" y="5679399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Group 88"/>
          <p:cNvGrpSpPr>
            <a:grpSpLocks noChangeAspect="1"/>
          </p:cNvGrpSpPr>
          <p:nvPr/>
        </p:nvGrpSpPr>
        <p:grpSpPr>
          <a:xfrm>
            <a:off x="4129358" y="5582578"/>
            <a:ext cx="818159" cy="701730"/>
            <a:chOff x="1985010" y="4123740"/>
            <a:chExt cx="849115" cy="728274"/>
          </a:xfrm>
        </p:grpSpPr>
        <p:pic>
          <p:nvPicPr>
            <p:cNvPr id="56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57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58" name="Picture 8" descr="exce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16" y="5433449"/>
            <a:ext cx="804672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1039" y="53059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0" name="Picture 60" descr="Distributor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803211" y="5261177"/>
            <a:ext cx="715424" cy="715423"/>
          </a:xfrm>
          <a:prstGeom prst="rect">
            <a:avLst/>
          </a:prstGeom>
        </p:spPr>
      </p:pic>
      <p:pic>
        <p:nvPicPr>
          <p:cNvPr id="61" name="Picture 62" descr="Sales-report-128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8160923" y="5584837"/>
            <a:ext cx="715424" cy="7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0029" y="1231904"/>
            <a:ext cx="8740772" cy="406265"/>
          </a:xfrm>
          <a:prstGeom prst="rect">
            <a:avLst/>
          </a:prstGeom>
          <a:noFill/>
          <a:ln w="28575" algn="ctr">
            <a:noFill/>
            <a:prstDash val="sys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DSS Labs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라는 독립적인 기관에 의해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TPC-H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데이터를 추출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변환 정제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로드하는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작업에서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DMExpress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가 종전 세계 신기록을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배 이상 절감하는 신기록을 작성했습니다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5.4TB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나 되는 대용량 데이터 처리를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초라는 경이적인 기록으로 완수하였습니다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4533069" y="2078955"/>
            <a:ext cx="4536504" cy="444639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05076" y="1766590"/>
            <a:ext cx="2392363" cy="312375"/>
            <a:chOff x="6968430" y="2766691"/>
            <a:chExt cx="2392362" cy="312374"/>
          </a:xfrm>
        </p:grpSpPr>
        <p:sp>
          <p:nvSpPr>
            <p:cNvPr id="7" name="AutoShape 63"/>
            <p:cNvSpPr>
              <a:spLocks noChangeArrowheads="1"/>
            </p:cNvSpPr>
            <p:nvPr/>
          </p:nvSpPr>
          <p:spPr bwMode="auto">
            <a:xfrm>
              <a:off x="6968430" y="2783234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7116563" y="2766691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latin typeface="바탕"/>
                  <a:ea typeface="바탕"/>
                </a:rPr>
                <a:t>•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제품 기능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0187" y="2091050"/>
            <a:ext cx="4061763" cy="326027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0187" y="5351325"/>
            <a:ext cx="4061763" cy="117402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DMExpress™ v4.8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5.4TB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raw TPC-H data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정제와 로드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Vertica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Analytic Database)</a:t>
            </a:r>
            <a:endParaRPr lang="en-US" altLang="ko-KR" sz="1000" b="1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: HP Blade System c7000 x86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    : 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RedHat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Linux</a:t>
            </a: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DSS Labs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독립적으로 검증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04777" y="1775643"/>
            <a:ext cx="2392363" cy="312375"/>
            <a:chOff x="7040438" y="3260643"/>
            <a:chExt cx="2392362" cy="312374"/>
          </a:xfrm>
        </p:grpSpPr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7040438" y="3277186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188571" y="3260643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ea typeface="바탕"/>
                </a:rPr>
                <a:t>• ETL World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세계 신기록</a:t>
              </a:r>
            </a:p>
          </p:txBody>
        </p:sp>
      </p:grpSp>
      <p:grpSp>
        <p:nvGrpSpPr>
          <p:cNvPr id="14" name="그룹 9"/>
          <p:cNvGrpSpPr>
            <a:grpSpLocks/>
          </p:cNvGrpSpPr>
          <p:nvPr/>
        </p:nvGrpSpPr>
        <p:grpSpPr bwMode="auto">
          <a:xfrm>
            <a:off x="452911" y="2194228"/>
            <a:ext cx="3775023" cy="3013349"/>
            <a:chOff x="4226916" y="1535489"/>
            <a:chExt cx="4710022" cy="4433977"/>
          </a:xfrm>
        </p:grpSpPr>
        <p:sp>
          <p:nvSpPr>
            <p:cNvPr id="15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latinLnBrk="0"/>
              <a:endParaRPr lang="en-US" altLang="ko-KR" sz="2400">
                <a:latin typeface="Times New Roman" pitchFamily="18" charset="0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119204" y="2789398"/>
            <a:ext cx="2460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5.4TB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처리시간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57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21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  <a:endParaRPr lang="en-US" altLang="ko-KR" sz="1600" b="1" kern="0" dirty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1.0TB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환산시간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10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37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24259" y="2564907"/>
            <a:ext cx="933083" cy="264267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38425"/>
              </p:ext>
            </p:extLst>
          </p:nvPr>
        </p:nvGraphicFramePr>
        <p:xfrm>
          <a:off x="4605077" y="2194225"/>
          <a:ext cx="4392490" cy="4259112"/>
        </p:xfrm>
        <a:graphic>
          <a:graphicData uri="http://schemas.openxmlformats.org/drawingml/2006/table">
            <a:tbl>
              <a:tblPr/>
              <a:tblGrid>
                <a:gridCol w="11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9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상세 내용</a:t>
                      </a: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76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COPY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MERGE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5~10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없이 필요한 레코드나 필드 추출 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파일을 한 개의 파일로 병합하는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29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Join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Inner, Outer Join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서로 다른 파일을 비교할 수 있으며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CDC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기능도 구현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REFORMAT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필요한 필드만 선택하여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레코드 레이아웃 변경 및 추가된 신규 필드 추가 입력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조건에 따른 데이터 추출 기능으로 다중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SUMMARIZE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데이터 제거 및 마스터 성 데이터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합산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(Group by)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AGGREGATE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필드간 연산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최대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값을 구하는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레코드의 필드 간 사칙연산을 수행하는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CONVERSION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Level, Record Level, Field Level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변환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변경하여 출력하는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3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세계 최고의 성능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(ETL World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세계 신기록 작성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28525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3967177" y="2778387"/>
            <a:ext cx="5102007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325" y="2811461"/>
            <a:ext cx="3712406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 이상 성능 향상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1429285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076643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4815523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545432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Big Data Solution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094025" y="3101748"/>
          <a:ext cx="4847207" cy="13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 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대비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400" dirty="0" err="1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54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0.16 Days)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( 3 Days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8Hours)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배 이상 향상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이상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물결 45"/>
          <p:cNvSpPr/>
          <p:nvPr/>
        </p:nvSpPr>
        <p:spPr>
          <a:xfrm>
            <a:off x="4094795" y="4566705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 시간 단축으로 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인한 서비스 개선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주말 작업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7" name="물결 46"/>
          <p:cNvSpPr/>
          <p:nvPr/>
        </p:nvSpPr>
        <p:spPr>
          <a:xfrm>
            <a:off x="5738980" y="4580011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Offloading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의한 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시스템 사용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 사용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8" name="물결 47"/>
          <p:cNvSpPr/>
          <p:nvPr/>
        </p:nvSpPr>
        <p:spPr>
          <a:xfrm>
            <a:off x="7379200" y="4601177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 Table </a:t>
            </a: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사용량 감소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스토리지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95" y="3302518"/>
            <a:ext cx="89535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351" y="2629641"/>
            <a:ext cx="25394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DMX GUI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6006" y="3244853"/>
            <a:ext cx="2218191" cy="2607676"/>
            <a:chOff x="266006" y="3186662"/>
            <a:chExt cx="2218191" cy="2607676"/>
          </a:xfrm>
        </p:grpSpPr>
        <p:sp>
          <p:nvSpPr>
            <p:cNvPr id="44" name="직사각형 43"/>
            <p:cNvSpPr/>
            <p:nvPr/>
          </p:nvSpPr>
          <p:spPr>
            <a:xfrm>
              <a:off x="266006" y="3186662"/>
              <a:ext cx="2218191" cy="260767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64" y="3256261"/>
              <a:ext cx="2057400" cy="2476500"/>
            </a:xfrm>
            <a:prstGeom prst="rect">
              <a:avLst/>
            </a:prstGeom>
          </p:spPr>
        </p:pic>
      </p:grpSp>
      <p:sp>
        <p:nvSpPr>
          <p:cNvPr id="43" name="오른쪽 화살표 42"/>
          <p:cNvSpPr/>
          <p:nvPr/>
        </p:nvSpPr>
        <p:spPr>
          <a:xfrm>
            <a:off x="2280685" y="3888291"/>
            <a:ext cx="640015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37607" y="2629641"/>
            <a:ext cx="1560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결과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5"/>
            <a:ext cx="2057400" cy="365125"/>
          </a:xfrm>
          <a:prstGeom prst="rect">
            <a:avLst/>
          </a:prstGeom>
        </p:spPr>
        <p:txBody>
          <a:bodyPr/>
          <a:lstStyle/>
          <a:p>
            <a:fld id="{2FCAC7F0-1DAB-45FF-886A-76482D12BA4F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0" name="순서도: 자기 디스크 69"/>
          <p:cNvSpPr/>
          <p:nvPr/>
        </p:nvSpPr>
        <p:spPr>
          <a:xfrm>
            <a:off x="2247434" y="1988840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순서도: 문서 70"/>
          <p:cNvSpPr/>
          <p:nvPr/>
        </p:nvSpPr>
        <p:spPr>
          <a:xfrm>
            <a:off x="375226" y="3068960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순서도: 데이터 71"/>
          <p:cNvSpPr/>
          <p:nvPr/>
        </p:nvSpPr>
        <p:spPr>
          <a:xfrm>
            <a:off x="5757824" y="1916832"/>
            <a:ext cx="936104" cy="648072"/>
          </a:xfrm>
          <a:prstGeom prst="flowChartInputOutput">
            <a:avLst/>
          </a:prstGeom>
          <a:solidFill>
            <a:srgbClr val="CCCC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</a:p>
        </p:txBody>
      </p:sp>
      <p:sp>
        <p:nvSpPr>
          <p:cNvPr id="73" name="순서도: 자기 디스크 72"/>
          <p:cNvSpPr/>
          <p:nvPr/>
        </p:nvSpPr>
        <p:spPr>
          <a:xfrm>
            <a:off x="2247434" y="4293096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DB2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순서도: 문서 73"/>
          <p:cNvSpPr/>
          <p:nvPr/>
        </p:nvSpPr>
        <p:spPr>
          <a:xfrm>
            <a:off x="375226" y="3861048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Data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5523798" y="3429000"/>
            <a:ext cx="1170130" cy="1080120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 DB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순서도: 자기 디스크 75"/>
          <p:cNvSpPr/>
          <p:nvPr/>
        </p:nvSpPr>
        <p:spPr>
          <a:xfrm>
            <a:off x="7942066" y="3501008"/>
            <a:ext cx="1014113" cy="495672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 Mart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순서도: 문서 76"/>
          <p:cNvSpPr/>
          <p:nvPr/>
        </p:nvSpPr>
        <p:spPr>
          <a:xfrm>
            <a:off x="8098084" y="4941169"/>
            <a:ext cx="702078" cy="506479"/>
          </a:xfrm>
          <a:prstGeom prst="flowChartDocumen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Excel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순서도: 문서 77"/>
          <p:cNvSpPr/>
          <p:nvPr/>
        </p:nvSpPr>
        <p:spPr>
          <a:xfrm>
            <a:off x="4041633" y="1844824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9" name="Picture 1164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14" y="1340768"/>
            <a:ext cx="91836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꺾인 연결선 79"/>
          <p:cNvCxnSpPr>
            <a:stCxn id="71" idx="3"/>
            <a:endCxn id="70" idx="2"/>
          </p:cNvCxnSpPr>
          <p:nvPr/>
        </p:nvCxnSpPr>
        <p:spPr>
          <a:xfrm flipV="1">
            <a:off x="1233321" y="2420888"/>
            <a:ext cx="1014113" cy="9721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꺾인 연결선 80"/>
          <p:cNvCxnSpPr>
            <a:stCxn id="71" idx="3"/>
            <a:endCxn id="73" idx="2"/>
          </p:cNvCxnSpPr>
          <p:nvPr/>
        </p:nvCxnSpPr>
        <p:spPr>
          <a:xfrm>
            <a:off x="1233321" y="3392996"/>
            <a:ext cx="1014113" cy="133214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2" name="Shape 67"/>
          <p:cNvCxnSpPr>
            <a:stCxn id="74" idx="3"/>
            <a:endCxn id="73" idx="3"/>
          </p:cNvCxnSpPr>
          <p:nvPr/>
        </p:nvCxnSpPr>
        <p:spPr>
          <a:xfrm>
            <a:off x="1233321" y="4185084"/>
            <a:ext cx="1482165" cy="972108"/>
          </a:xfrm>
          <a:prstGeom prst="bentConnector4">
            <a:avLst>
              <a:gd name="adj1" fmla="val 34211"/>
              <a:gd name="adj2" fmla="val 123516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3" name="Shape 68"/>
          <p:cNvCxnSpPr>
            <a:stCxn id="74" idx="3"/>
            <a:endCxn id="70" idx="3"/>
          </p:cNvCxnSpPr>
          <p:nvPr/>
        </p:nvCxnSpPr>
        <p:spPr>
          <a:xfrm flipV="1">
            <a:off x="1233321" y="2852936"/>
            <a:ext cx="1482165" cy="13321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4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7347" y="350343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" name="꺾인 연결선 30"/>
          <p:cNvCxnSpPr>
            <a:stCxn id="70" idx="1"/>
            <a:endCxn id="78" idx="1"/>
          </p:cNvCxnSpPr>
          <p:nvPr/>
        </p:nvCxnSpPr>
        <p:spPr>
          <a:xfrm rot="16200000" flipH="1">
            <a:off x="3342555" y="1361771"/>
            <a:ext cx="72008" cy="1326147"/>
          </a:xfrm>
          <a:prstGeom prst="bentConnector4">
            <a:avLst>
              <a:gd name="adj1" fmla="val -317465"/>
              <a:gd name="adj2" fmla="val 67647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529" y="14847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" name="직선 화살표 연결선 86"/>
          <p:cNvCxnSpPr/>
          <p:nvPr/>
        </p:nvCxnSpPr>
        <p:spPr>
          <a:xfrm rot="5400000">
            <a:off x="2146765" y="3601632"/>
            <a:ext cx="1584176" cy="17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8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503" y="32849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꺾인 연결선 30"/>
          <p:cNvCxnSpPr>
            <a:stCxn id="73" idx="4"/>
            <a:endCxn id="75" idx="2"/>
          </p:cNvCxnSpPr>
          <p:nvPr/>
        </p:nvCxnSpPr>
        <p:spPr>
          <a:xfrm flipV="1">
            <a:off x="3183538" y="3969060"/>
            <a:ext cx="2340260" cy="7560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633" y="4129436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꺾인 연결선 30"/>
          <p:cNvCxnSpPr>
            <a:stCxn id="72" idx="3"/>
            <a:endCxn id="75" idx="1"/>
          </p:cNvCxnSpPr>
          <p:nvPr/>
        </p:nvCxnSpPr>
        <p:spPr>
          <a:xfrm rot="5400000">
            <a:off x="5688516" y="2985251"/>
            <a:ext cx="864096" cy="234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895" y="2708921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꺾인 연결선 30"/>
          <p:cNvCxnSpPr>
            <a:stCxn id="75" idx="4"/>
            <a:endCxn id="76" idx="2"/>
          </p:cNvCxnSpPr>
          <p:nvPr/>
        </p:nvCxnSpPr>
        <p:spPr>
          <a:xfrm flipV="1">
            <a:off x="6693928" y="3748844"/>
            <a:ext cx="1248139" cy="22021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94" name="순서도: 문서 93"/>
          <p:cNvSpPr/>
          <p:nvPr/>
        </p:nvSpPr>
        <p:spPr>
          <a:xfrm>
            <a:off x="6537911" y="5013176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5" name="꺾인 연결선 30"/>
          <p:cNvCxnSpPr>
            <a:stCxn id="75" idx="3"/>
            <a:endCxn id="94" idx="1"/>
          </p:cNvCxnSpPr>
          <p:nvPr/>
        </p:nvCxnSpPr>
        <p:spPr>
          <a:xfrm rot="16200000" flipH="1">
            <a:off x="5963347" y="4654636"/>
            <a:ext cx="720080" cy="4290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807" y="4653137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꺾인 연결선 30"/>
          <p:cNvCxnSpPr>
            <a:stCxn id="76" idx="3"/>
            <a:endCxn id="77" idx="0"/>
          </p:cNvCxnSpPr>
          <p:nvPr/>
        </p:nvCxnSpPr>
        <p:spPr>
          <a:xfrm rot="5400000">
            <a:off x="7976879" y="4468858"/>
            <a:ext cx="944488" cy="172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164" y="4201444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651590" y="155921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5876" y="4583552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67347" y="3935479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7042" y="335941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102"/>
          <p:cNvSpPr txBox="1"/>
          <p:nvPr/>
        </p:nvSpPr>
        <p:spPr>
          <a:xfrm>
            <a:off x="3981211" y="4666593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2077" y="379146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7954" y="387450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29674" y="3082417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2480" y="2007684"/>
            <a:ext cx="11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DMExpress™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사각형 설명선 107"/>
          <p:cNvSpPr/>
          <p:nvPr/>
        </p:nvSpPr>
        <p:spPr>
          <a:xfrm>
            <a:off x="3885616" y="2423311"/>
            <a:ext cx="1404156" cy="1368152"/>
          </a:xfrm>
          <a:prstGeom prst="wedgeRoundRectCallout">
            <a:avLst>
              <a:gd name="adj1" fmla="val -20833"/>
              <a:gd name="adj2" fmla="val 72722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Table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직접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읽어서 가공하면서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절감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09" name="순서도: 문서 108"/>
          <p:cNvSpPr/>
          <p:nvPr/>
        </p:nvSpPr>
        <p:spPr>
          <a:xfrm>
            <a:off x="3729599" y="5087607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0" name="꺾인 연결선 30"/>
          <p:cNvCxnSpPr>
            <a:stCxn id="73" idx="4"/>
            <a:endCxn id="109" idx="1"/>
          </p:cNvCxnSpPr>
          <p:nvPr/>
        </p:nvCxnSpPr>
        <p:spPr>
          <a:xfrm>
            <a:off x="3183538" y="4725145"/>
            <a:ext cx="546061" cy="57848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1" name="꺾인 연결선 30"/>
          <p:cNvCxnSpPr>
            <a:stCxn id="109" idx="3"/>
            <a:endCxn id="75" idx="2"/>
          </p:cNvCxnSpPr>
          <p:nvPr/>
        </p:nvCxnSpPr>
        <p:spPr>
          <a:xfrm flipV="1">
            <a:off x="4353668" y="3969061"/>
            <a:ext cx="1170130" cy="133457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1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694" y="494359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모서리가 둥근 사각형 설명선 112"/>
          <p:cNvSpPr/>
          <p:nvPr/>
        </p:nvSpPr>
        <p:spPr>
          <a:xfrm>
            <a:off x="3807607" y="5591663"/>
            <a:ext cx="3822425" cy="576064"/>
          </a:xfrm>
          <a:prstGeom prst="wedgeRoundRectCallout">
            <a:avLst>
              <a:gd name="adj1" fmla="val -22802"/>
              <a:gd name="adj2" fmla="val -69257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unload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시스템 자원을 이용하여 가공하여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자원 활용도 높음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141200" y="4655559"/>
            <a:ext cx="1482165" cy="1368152"/>
          </a:xfrm>
          <a:prstGeom prst="wedgeRoundRectCallout">
            <a:avLst>
              <a:gd name="adj1" fmla="val 46916"/>
              <a:gd name="adj2" fmla="val -103690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쉽고 간편하게 가공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처리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 편리성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6849945" y="1775239"/>
            <a:ext cx="1560173" cy="1224136"/>
          </a:xfrm>
          <a:prstGeom prst="wedgeRoundRectCallout">
            <a:avLst>
              <a:gd name="adj1" fmla="val -81537"/>
              <a:gd name="adj2" fmla="val 4085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복잡한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데이터를 쉽고 빠르게 처리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급증하는 데이터 처리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적용 가능 영역 예시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데이터 가공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,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이동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34100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697</Words>
  <Application>Microsoft Office PowerPoint</Application>
  <PresentationFormat>화면 슬라이드 쇼(4:3)</PresentationFormat>
  <Paragraphs>233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7" baseType="lpstr">
      <vt:lpstr>굴림</vt:lpstr>
      <vt:lpstr>Calibri Light</vt:lpstr>
      <vt:lpstr>맑은 고딕</vt:lpstr>
      <vt:lpstr>Times New Roman</vt:lpstr>
      <vt:lpstr>proxima-nova-n6</vt:lpstr>
      <vt:lpstr>Wingdings</vt:lpstr>
      <vt:lpstr>a산들바람</vt:lpstr>
      <vt:lpstr>HY견고딕</vt:lpstr>
      <vt:lpstr>Calibri</vt:lpstr>
      <vt:lpstr>HY헤드라인M</vt:lpstr>
      <vt:lpstr>나눔스퀘어라운드 ExtraBold</vt:lpstr>
      <vt:lpstr>Arial</vt:lpstr>
      <vt:lpstr>나눔고딕</vt:lpstr>
      <vt:lpstr>ＭＳ Ｐゴシック</vt:lpstr>
      <vt:lpstr>Aharoni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54</cp:revision>
  <dcterms:created xsi:type="dcterms:W3CDTF">2016-05-08T11:12:13Z</dcterms:created>
  <dcterms:modified xsi:type="dcterms:W3CDTF">2021-11-02T07:49:30Z</dcterms:modified>
</cp:coreProperties>
</file>