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</p:sldIdLst>
  <p:sldSz cx="6858000" cy="9906000" type="A4"/>
  <p:notesSz cx="6858000" cy="9144000"/>
  <p:embeddedFontLst>
    <p:embeddedFont>
      <p:font typeface="a아시아헤드3" panose="02020600000000000000" pitchFamily="18" charset="-127"/>
      <p:regular r:id="rId3"/>
    </p:embeddedFont>
    <p:embeddedFont>
      <p:font typeface="나눔스퀘어 Bold" panose="020B0600000101010101" pitchFamily="50" charset="-127"/>
      <p:bold r:id="rId4"/>
    </p:embeddedFont>
    <p:embeddedFont>
      <p:font typeface="맑은 고딕" panose="020B0503020000020004" pitchFamily="50" charset="-127"/>
      <p:regular r:id="rId5"/>
      <p:bold r:id="rId6"/>
    </p:embeddedFont>
    <p:embeddedFont>
      <p:font typeface="a아시아헤드2" panose="02020600000000000000" pitchFamily="18" charset="-127"/>
      <p:regular r:id="rId7"/>
    </p:embeddedFont>
    <p:embeddedFont>
      <p:font typeface="G마켓 산스 TTF Bold" panose="02000000000000000000" pitchFamily="2" charset="-127"/>
      <p:bold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6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3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1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37CC-AA0C-4D7A-AAA6-D124920AAD2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8CE4-6D81-44AB-A580-EF881FFC9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8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30" y="829130"/>
            <a:ext cx="1552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◈ DMX Overview</a:t>
            </a:r>
            <a:endParaRPr lang="ko-KR" altLang="en-US" sz="1400" b="1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0" y="3616535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◈ DMX </a:t>
            </a:r>
            <a:r>
              <a:rPr lang="ko-KR" altLang="en-US" sz="1400" b="1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선택 이유</a:t>
            </a:r>
            <a:endParaRPr lang="ko-KR" altLang="en-US" sz="1400" b="1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584" y="82912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◈ DMX </a:t>
            </a:r>
            <a:r>
              <a:rPr lang="ko-KR" altLang="en-US" sz="1400" b="1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성공 사례</a:t>
            </a:r>
            <a:endParaRPr lang="ko-KR" altLang="en-US" sz="1400" b="1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0538"/>
            <a:ext cx="685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DMX : </a:t>
            </a:r>
            <a:r>
              <a:rPr lang="ko-KR" altLang="en-US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고성능</a:t>
            </a:r>
            <a:r>
              <a:rPr lang="en-US" altLang="ko-KR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 Sort </a:t>
            </a:r>
            <a:r>
              <a:rPr lang="ko-KR" altLang="en-US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엔진을 탑재한 </a:t>
            </a:r>
            <a:r>
              <a:rPr lang="en-US" altLang="ko-KR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ETL </a:t>
            </a:r>
            <a:r>
              <a:rPr lang="ko-KR" altLang="en-US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솔루션</a:t>
            </a:r>
            <a:r>
              <a:rPr lang="en-US" altLang="ko-KR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/>
            </a:r>
            <a:br>
              <a:rPr lang="en-US" altLang="ko-KR" sz="20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</a:b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(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다양한 데이터를 추출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변환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이동할 때 병목 현상 없이 쉽고 빠르게 처리하는 솔루션</a:t>
            </a:r>
            <a:r>
              <a:rPr lang="en-US" altLang="ko-KR" sz="1400" dirty="0" smtClean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)</a:t>
            </a:r>
            <a:endParaRPr lang="ko-KR" altLang="en-US" sz="20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45" y="3924312"/>
            <a:ext cx="30823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확실한 성능 리더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오늘날의 최신 데이터 아키텍처는 짧은 시간 내에 방대한 양의 데이터를 처리해야합니다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양이 계속 증가함에 따라 조직은 성능 병목 현상을 지속적으로 제거하여 데이터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처리 성능을 개선 할 수 있는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의 능력을 높이 평가합니다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300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더 적은 하드웨어로 더 많은 결과 얻기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고객이 시간당 리소스 사용에 대한 비용을 지불하는 </a:t>
            </a:r>
            <a:r>
              <a:rPr lang="ko-KR" altLang="en-US" sz="1200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클라우드의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빅 데이터의 경우 효율성 향상이 특히 중요합니다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DMX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솔루션은 일련의 특허 받은 성능 최적화 접근 방식을 사용하여 고성능 데이터 처리에 필요한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CPU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및 메모리 리소스를 줄입니다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300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튜닝이 필요 없음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는 가용 시스템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자원 및 하드웨어의 특성에 따라 런타임에 결정을 내리는 고도로 차별화된 메모리 및 디스크 최적화기술을 활용하여 수동 튜닝의 필요성을 제거합니다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300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비용 효율적이고 구현하기 쉬움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설치는 단 몇 분만에 가능하며 개발자는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주일 이내에 생산성을 높일 수 있습니다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300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기존 </a:t>
            </a:r>
            <a:r>
              <a:rPr lang="ko-KR" altLang="en-US" sz="1200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레거시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데이터 개선 및 데이터 이동 편리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3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는 검증 된 프로세스를 보유하고 있으며 메인 프레임 및 엔터프라이즈 </a:t>
            </a:r>
            <a:r>
              <a:rPr lang="ko-KR" altLang="en-US" sz="1200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데이터웨어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하우스에서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Hadoop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으로 </a:t>
            </a:r>
            <a:r>
              <a:rPr lang="ko-KR" altLang="en-US" sz="1200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레거시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데이터 및 처리 워크로드를 오프 로딩 할 수 있는 동급 최고의 엔진을 갖추고 있습니다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1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645" y="1178707"/>
            <a:ext cx="3118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1968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년 설립 이후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50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년 이상 고성능 데이터 처리 분야 선두 업체로 전세계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68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개국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15,000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라이선스 공급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Fortune 100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대 기업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87%, Dow Jones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상장 사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80%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이상이 고객 입니다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는 데이터 무결성을 구축하는 핵심 단계인 데이터 </a:t>
            </a:r>
            <a:r>
              <a:rPr lang="ko-KR" altLang="en-US" sz="1200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사일로를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제거하고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IT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운영과 비즈니스 통찰력 모두에 맞는 새로운 데이터를 보장하기 위한 필수 솔루션입니다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는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Hadoop, </a:t>
            </a:r>
            <a:r>
              <a:rPr lang="ko-KR" altLang="en-US" sz="1200" dirty="0" err="1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클라우드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Linux, Unix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및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Windows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포함한 모든 주요 플랫폼에서 동급 최고의 성능을 제공합니다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1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9584" y="1166515"/>
            <a:ext cx="311894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보험개발원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도전과제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대용량 데이터를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Join, Mapping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해야 하고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요구 시간 내에 쉽고 </a:t>
            </a:r>
            <a:b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빠르게 처리해야 할 필요성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해결책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DMX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솔루션 적용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결과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차량 번호 기반으로 차량 정보를 확인할 수 있는 모델 정보 제공으로 국내 보험사 인력과 시간을 획기적으로 절감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사용 고객 추천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여러 종류의 대량 데이터를 다뤄야 했던 이 프로젝트는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효율적이고 신뢰도 높은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DMX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의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Sort, Merge, Join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기능이 있었기에 성공할 수 있었다고 단언합니다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050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한국고용정보원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도전과제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: SQL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성능 개선을 통한 분기 작업을 월 단위 작업으로 가능하게 할 필요성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해결책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DMX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솔루션을 이용한 파일 작업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결과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80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 소요되던 작업을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 이내로 단축하여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20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배 성능향상 구현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기대효과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작업시간 단축으로 인한 서비스 개선 및 주말 작업이 가능하고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DB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자원 사용 절감 효과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endParaRPr lang="en-US" altLang="ko-KR" sz="1200" dirty="0" smtClean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금융결제원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도전과제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2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만개의 파일을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Fixed Type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에서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Text Type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으로 변환해야 하는 작업이 끝나지 않음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해결책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DMX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솔루션 적용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결과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3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일 동안 끝나지 않은 작업을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  이내에 완료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/>
            </a:r>
            <a:b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4)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기대효과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파일 처리의 강점을 확인한 고객은 다른 업무에도 추가 적용하기 위해서 검토 진행 중 이며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대용량 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DB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데이터를 파일로 저장하는 업무에도 적용</a:t>
            </a:r>
            <a:r>
              <a:rPr lang="en-US" altLang="ko-KR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200" dirty="0" smtClean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테스트 진행</a:t>
            </a:r>
            <a:endParaRPr lang="ko-KR" altLang="en-US" sz="1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694175" y="3470231"/>
            <a:ext cx="2969323" cy="1833254"/>
            <a:chOff x="551548" y="4119013"/>
            <a:chExt cx="3105470" cy="1962758"/>
          </a:xfrm>
        </p:grpSpPr>
        <p:sp>
          <p:nvSpPr>
            <p:cNvPr id="13" name="자유형 12"/>
            <p:cNvSpPr/>
            <p:nvPr/>
          </p:nvSpPr>
          <p:spPr>
            <a:xfrm>
              <a:off x="551548" y="4119013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t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kern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ko-KR" altLang="en-US" sz="1000" kern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자동차보험 계약 정보 </a:t>
              </a:r>
              <a:r>
                <a:rPr lang="en-US" altLang="ko-KR" sz="1000" kern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 lvl="0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차명코드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유효성 검증</a:t>
              </a:r>
              <a:endParaRPr lang="ko-KR" altLang="en-US" sz="1000" kern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104283" y="4129008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자동차 등록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</a:rPr>
                <a:t> 〮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차대번호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유효성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검증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</a:rPr>
                <a:t> 〮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차명정보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코드화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104282" y="5102934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b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</a:rPr>
                <a:t>  〮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차대번호 유형별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b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차명코드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유효성 검증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AI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매칭 차명 정보 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51548" y="5102934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b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>
                  <a:latin typeface="맑은 고딕" panose="020B0503020000020004" pitchFamily="50" charset="-127"/>
                </a:rPr>
                <a:t>〮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옵션 정보 확인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>
                  <a:latin typeface="맑은 고딕" panose="020B0503020000020004" pitchFamily="50" charset="-127"/>
                </a:rPr>
                <a:t>〮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차명정보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코드화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제작사 차명 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765020" y="4742106"/>
              <a:ext cx="678522" cy="70357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활용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2834248" y="4992992"/>
              <a:ext cx="297859" cy="254622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203696" y="1"/>
                  </a:moveTo>
                  <a:lnTo>
                    <a:pt x="203696" y="148930"/>
                  </a:lnTo>
                  <a:lnTo>
                    <a:pt x="254621" y="148930"/>
                  </a:lnTo>
                  <a:lnTo>
                    <a:pt x="127311" y="297857"/>
                  </a:lnTo>
                  <a:lnTo>
                    <a:pt x="0" y="148930"/>
                  </a:lnTo>
                  <a:lnTo>
                    <a:pt x="50925" y="148930"/>
                  </a:lnTo>
                  <a:lnTo>
                    <a:pt x="50925" y="1"/>
                  </a:lnTo>
                  <a:lnTo>
                    <a:pt x="203696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573" tIns="0" rIns="59572" bIns="7638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951635" y="5584340"/>
              <a:ext cx="254622" cy="297859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254621" y="238286"/>
                  </a:moveTo>
                  <a:lnTo>
                    <a:pt x="127310" y="238286"/>
                  </a:lnTo>
                  <a:lnTo>
                    <a:pt x="127310" y="297858"/>
                  </a:lnTo>
                  <a:lnTo>
                    <a:pt x="0" y="148929"/>
                  </a:lnTo>
                  <a:lnTo>
                    <a:pt x="127310" y="0"/>
                  </a:lnTo>
                  <a:lnTo>
                    <a:pt x="127310" y="59572"/>
                  </a:lnTo>
                  <a:lnTo>
                    <a:pt x="254621" y="59572"/>
                  </a:lnTo>
                  <a:lnTo>
                    <a:pt x="254621" y="23828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386" tIns="59573" rIns="1" bIns="59572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  <p:sp>
          <p:nvSpPr>
            <p:cNvPr id="20" name="자유형 19"/>
            <p:cNvSpPr/>
            <p:nvPr/>
          </p:nvSpPr>
          <p:spPr>
            <a:xfrm rot="16200000">
              <a:off x="1131924" y="4911149"/>
              <a:ext cx="197357" cy="339065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0" y="59572"/>
                  </a:moveTo>
                  <a:lnTo>
                    <a:pt x="127311" y="59572"/>
                  </a:lnTo>
                  <a:lnTo>
                    <a:pt x="127311" y="0"/>
                  </a:lnTo>
                  <a:lnTo>
                    <a:pt x="254621" y="148929"/>
                  </a:lnTo>
                  <a:lnTo>
                    <a:pt x="127311" y="297858"/>
                  </a:lnTo>
                  <a:lnTo>
                    <a:pt x="127311" y="238286"/>
                  </a:lnTo>
                  <a:lnTo>
                    <a:pt x="0" y="238286"/>
                  </a:lnTo>
                  <a:lnTo>
                    <a:pt x="0" y="5957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72" rIns="76386" bIns="59572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988505" y="4364769"/>
              <a:ext cx="254621" cy="297858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0" y="59572"/>
                  </a:moveTo>
                  <a:lnTo>
                    <a:pt x="127311" y="59572"/>
                  </a:lnTo>
                  <a:lnTo>
                    <a:pt x="127311" y="0"/>
                  </a:lnTo>
                  <a:lnTo>
                    <a:pt x="254621" y="148929"/>
                  </a:lnTo>
                  <a:lnTo>
                    <a:pt x="127311" y="297858"/>
                  </a:lnTo>
                  <a:lnTo>
                    <a:pt x="127311" y="238286"/>
                  </a:lnTo>
                  <a:lnTo>
                    <a:pt x="0" y="238286"/>
                  </a:lnTo>
                  <a:lnTo>
                    <a:pt x="0" y="5957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72" rIns="76386" bIns="59572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3429300" y="1267968"/>
            <a:ext cx="10064" cy="8168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09864" y="9611327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한국비지네스써비스</a:t>
            </a:r>
            <a:r>
              <a:rPr lang="ko-KR" altLang="en-US" sz="1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㈜</a:t>
            </a:r>
            <a:endParaRPr lang="ko-KR" altLang="en-US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97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150</Words>
  <Application>Microsoft Office PowerPoint</Application>
  <PresentationFormat>A4 용지(210x297mm)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a아시아헤드3</vt:lpstr>
      <vt:lpstr>나눔스퀘어 Bold</vt:lpstr>
      <vt:lpstr>맑은 고딕</vt:lpstr>
      <vt:lpstr>a아시아헤드2</vt:lpstr>
      <vt:lpstr>G마켓 산스 TTF Bold</vt:lpstr>
      <vt:lpstr>Arial</vt:lpstr>
      <vt:lpstr>Calibri Light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2021-02-16T02:07:53Z</dcterms:created>
  <dcterms:modified xsi:type="dcterms:W3CDTF">2021-11-02T07:48:33Z</dcterms:modified>
</cp:coreProperties>
</file>