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9"/>
  </p:notesMasterIdLst>
  <p:handoutMasterIdLst>
    <p:handoutMasterId r:id="rId70"/>
  </p:handoutMasterIdLst>
  <p:sldIdLst>
    <p:sldId id="614" r:id="rId2"/>
    <p:sldId id="658" r:id="rId3"/>
    <p:sldId id="638" r:id="rId4"/>
    <p:sldId id="615" r:id="rId5"/>
    <p:sldId id="616" r:id="rId6"/>
    <p:sldId id="684" r:id="rId7"/>
    <p:sldId id="621" r:id="rId8"/>
    <p:sldId id="634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48" r:id="rId18"/>
    <p:sldId id="549" r:id="rId19"/>
    <p:sldId id="555" r:id="rId20"/>
    <p:sldId id="656" r:id="rId21"/>
    <p:sldId id="685" r:id="rId22"/>
    <p:sldId id="491" r:id="rId23"/>
    <p:sldId id="665" r:id="rId24"/>
    <p:sldId id="611" r:id="rId25"/>
    <p:sldId id="639" r:id="rId26"/>
    <p:sldId id="612" r:id="rId27"/>
    <p:sldId id="640" r:id="rId28"/>
    <p:sldId id="492" r:id="rId29"/>
    <p:sldId id="707" r:id="rId30"/>
    <p:sldId id="493" r:id="rId31"/>
    <p:sldId id="641" r:id="rId32"/>
    <p:sldId id="642" r:id="rId33"/>
    <p:sldId id="613" r:id="rId34"/>
    <p:sldId id="644" r:id="rId35"/>
    <p:sldId id="643" r:id="rId36"/>
    <p:sldId id="646" r:id="rId37"/>
    <p:sldId id="645" r:id="rId38"/>
    <p:sldId id="666" r:id="rId39"/>
    <p:sldId id="661" r:id="rId40"/>
    <p:sldId id="657" r:id="rId41"/>
    <p:sldId id="606" r:id="rId42"/>
    <p:sldId id="647" r:id="rId43"/>
    <p:sldId id="648" r:id="rId44"/>
    <p:sldId id="649" r:id="rId45"/>
    <p:sldId id="650" r:id="rId46"/>
    <p:sldId id="664" r:id="rId47"/>
    <p:sldId id="668" r:id="rId48"/>
    <p:sldId id="680" r:id="rId49"/>
    <p:sldId id="681" r:id="rId50"/>
    <p:sldId id="682" r:id="rId51"/>
    <p:sldId id="679" r:id="rId52"/>
    <p:sldId id="667" r:id="rId53"/>
    <p:sldId id="669" r:id="rId54"/>
    <p:sldId id="670" r:id="rId55"/>
    <p:sldId id="671" r:id="rId56"/>
    <p:sldId id="672" r:id="rId57"/>
    <p:sldId id="697" r:id="rId58"/>
    <p:sldId id="698" r:id="rId59"/>
    <p:sldId id="651" r:id="rId60"/>
    <p:sldId id="695" r:id="rId61"/>
    <p:sldId id="635" r:id="rId62"/>
    <p:sldId id="636" r:id="rId63"/>
    <p:sldId id="637" r:id="rId64"/>
    <p:sldId id="652" r:id="rId65"/>
    <p:sldId id="673" r:id="rId66"/>
    <p:sldId id="659" r:id="rId67"/>
    <p:sldId id="663" r:id="rId68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Arial" panose="020B0604020202020204" pitchFamily="34" charset="0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Arial" panose="020B0604020202020204" pitchFamily="34" charset="0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Arial" panose="020B0604020202020204" pitchFamily="34" charset="0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Arial" panose="020B0604020202020204" pitchFamily="34" charset="0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Arial" panose="020B0604020202020204" pitchFamily="34" charset="0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Arial" panose="020B0604020202020204" pitchFamily="34" charset="0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Arial" panose="020B0604020202020204" pitchFamily="34" charset="0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Arial" panose="020B0604020202020204" pitchFamily="34" charset="0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Arial" panose="020B0604020202020204" pitchFamily="34" charset="0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2784">
          <p15:clr>
            <a:srgbClr val="A4A3A4"/>
          </p15:clr>
        </p15:guide>
        <p15:guide id="4" pos="2880">
          <p15:clr>
            <a:srgbClr val="A4A3A4"/>
          </p15:clr>
        </p15:guide>
        <p15:guide id="5" pos="4128">
          <p15:clr>
            <a:srgbClr val="A4A3A4"/>
          </p15:clr>
        </p15:guide>
        <p15:guide id="6" pos="5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33"/>
    <a:srgbClr val="008000"/>
    <a:srgbClr val="000052"/>
    <a:srgbClr val="CCFF66"/>
    <a:srgbClr val="FFCC66"/>
    <a:srgbClr val="00005C"/>
    <a:srgbClr val="CCEC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65" d="100"/>
          <a:sy n="65" d="100"/>
        </p:scale>
        <p:origin x="576" y="78"/>
      </p:cViewPr>
      <p:guideLst>
        <p:guide orient="horz" pos="720"/>
        <p:guide orient="horz" pos="3600"/>
        <p:guide orient="horz" pos="2784"/>
        <p:guide pos="2880"/>
        <p:guide pos="4128"/>
        <p:guide pos="56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80"/>
    </p:cViewPr>
  </p:sorterViewPr>
  <p:notesViewPr>
    <p:cSldViewPr>
      <p:cViewPr varScale="1">
        <p:scale>
          <a:sx n="32" d="100"/>
          <a:sy n="32" d="100"/>
        </p:scale>
        <p:origin x="-1476" y="-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66.xml"/><Relationship Id="rId3" Type="http://schemas.openxmlformats.org/officeDocument/2006/relationships/slide" Target="slides/slide7.xml"/><Relationship Id="rId7" Type="http://schemas.openxmlformats.org/officeDocument/2006/relationships/slide" Target="slides/slide63.xml"/><Relationship Id="rId2" Type="http://schemas.openxmlformats.org/officeDocument/2006/relationships/slide" Target="slides/slide6.xml"/><Relationship Id="rId1" Type="http://schemas.openxmlformats.org/officeDocument/2006/relationships/slide" Target="slides/slide1.xml"/><Relationship Id="rId6" Type="http://schemas.openxmlformats.org/officeDocument/2006/relationships/slide" Target="slides/slide62.xml"/><Relationship Id="rId5" Type="http://schemas.openxmlformats.org/officeDocument/2006/relationships/slide" Target="slides/slide19.xml"/><Relationship Id="rId4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8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48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D3793ABA-405B-467A-9720-BB9DC2E55A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123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 smtClean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6A9AF34-5325-47F8-8145-F6537B8D9C5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8616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6CA9138D-6624-4976-A16C-56A1ECE1C1EE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1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solidFill>
            <a:srgbClr val="FFFFFF"/>
          </a:solidFill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20000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6AE2D333-E0D2-4E88-9934-15E42EEF6712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10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23546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26A5C2F3-0EDA-4855-9A1D-D5C43F15615C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11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86903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2A96543D-662F-4AAA-81D1-C28AFD59C5B2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12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50605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33D6FE28-608A-44ED-A95C-031678B529CB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13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975047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FB4C60AE-8041-47AA-9D39-DF05276C338B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14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01429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342DEF2D-3E61-4374-B4CA-D129D642D7EF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15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93383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AE1D16BA-BD0D-4E54-8154-94AF7513295F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16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80779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CC748E5E-01C9-4221-A946-BDD8B3C90D16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17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3385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330A6AAC-92E8-4EA0-849C-0852837AE7A5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18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2417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1E60FE71-241A-4EC0-AFCF-1727540E78C0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19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78748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86483094-9F70-4077-961A-B12FCC3EA50F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2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89366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F4C882E7-2460-4266-AB0E-2AA16672EA2D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20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46942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AB81AF3D-5DF4-46D9-904C-13F456B25891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21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563056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CB847615-04E2-408A-9C7F-DBF6FCC81DC7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22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19600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EF3FA2A5-74B9-4CF0-AFFD-2F174CCC44DF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23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69213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258B9403-38D3-4787-BE7D-6514F81A3B1C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24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946777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03872C3A-0FB4-4A7D-B40E-BD3F5BAB52F9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25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259805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835ECCB0-B4D9-4059-8FAC-BAAA246BAF66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26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427285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229CBC76-C001-42AE-990D-72813C794521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27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9612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F820C469-5E30-46E2-B550-35429E89040A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28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150381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80A1FA2B-E58B-4B07-B4D8-CD14A9C3FF6C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29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8002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6D0FC3D9-0153-43F0-A953-64B3A00DF988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3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0236207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539BFD7C-5BD4-4040-9B13-D862CFA23E2B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30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249863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58DD67F9-2B71-412E-9B0C-9E9F541E7790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31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86187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EB3F5BE5-D977-498E-9BC9-0155A64FD8CF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32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13383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EA8D25D0-9627-4BE5-BF50-C1476B1EA2C1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33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106921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D670CD56-09CD-4879-8D27-AF5C861203B3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34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318231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4DE89777-65E5-4727-BA25-360ADC342ABF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35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38139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0ED53A3A-2B97-4F6E-B306-17F1E6527BB7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36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5922325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1DA89435-8E5B-4421-B9DA-7563D8A1D0DE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37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7031299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765405B1-1CBA-497F-9C08-E3FEEEE5F22B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38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72223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3CD8F515-F081-4FC4-9062-8E0F9D779F91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39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272981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CBBBF5F6-9150-402C-A2C6-8AAAAADFC349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4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72092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588310D6-FA99-4E29-83A9-DABAEB5CB014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40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0952191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1E08093C-4794-4E72-87D7-5BA05E9E4656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41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4042646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19D6DE07-5267-47B7-96FF-ED51067FF274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42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389117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24E8307C-29C5-4BA5-B7F0-43B30FEB869D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43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7614851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4E6A9E27-ACC0-4839-9843-71DFD71B3E1B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44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6276898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0E8D37DA-87CB-496A-8E87-E6B4A5BF6BF4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45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074388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4F69F04D-DFD0-4FE0-AB30-B69BD4590BF3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46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082891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538A4763-B347-4546-AE55-71BBF580132B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47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0609828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F6286C9A-590D-4769-A94E-8D2A3DE4FBFB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48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993750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F99AD742-3DD8-48D2-98E9-64C5457793C1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49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92384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E2521129-A97D-4E7F-943D-66170D629A00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5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3096790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976A3BD5-8896-43B2-9B74-C993316B8D4F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50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2523867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3DDECEBD-CDF7-4756-901E-098489935496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51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813445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FF3B3EA2-28CB-42D5-AE23-374C91CF674D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52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81180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F72D140A-4376-4016-9CAB-7D325E6EC54E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53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1947597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88A86654-C006-4244-8263-0D161E6963CD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54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9148249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46519DA4-C079-4073-862A-DFDD4FD78170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55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098975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5CC56E46-8153-46BB-9CE3-FC43EFE70A28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56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8044891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0E261934-F92A-4997-BF60-26504D27FAF4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57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524900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BFC228E3-4886-4E22-B963-E9409AA90305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58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5052063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ED3BAB0D-C69F-466A-9106-76F45B1B67B3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59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0943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75C23973-EE0D-4FE2-95A1-FD96E121DF29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6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199947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249D7177-FD1B-4E04-A33F-993317C1F5AD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60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62060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DD592446-57F8-4FF7-92C2-7D0688E2A3D7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61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1192738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87761F3F-42CF-4823-90AF-198BCDD92C26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62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281874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4F0024CE-F797-40E1-9301-8D0385099EB6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63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82790457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BDF65B33-0E89-4479-AD7B-AF8057290E5B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64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302734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E41B8130-7138-4724-A5EB-5F9680E5F8C1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65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016630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6611714E-8D9E-4958-AD25-61A4CF714717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66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2499494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788BA637-80F7-4854-BA92-1534A10BE874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67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15549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7B2D566D-939A-4829-A44B-F161A6662F5D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7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65640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0C338DA6-305F-45A6-90AC-9857561CDFEF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8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645768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r"/>
            <a:fld id="{81FAB39F-D848-4544-9990-5B91DDE94074}" type="slidenum">
              <a:rPr kumimoji="0" lang="ko-KR" altLang="en-US" sz="1200" b="0">
                <a:latin typeface="Times New Roman" panose="02020603050405020304" pitchFamily="18" charset="0"/>
                <a:ea typeface="굴림" panose="020B0600000101010101" pitchFamily="50" charset="-127"/>
              </a:rPr>
              <a:pPr algn="r"/>
              <a:t>9</a:t>
            </a:fld>
            <a:endParaRPr kumimoji="0" lang="en-US" altLang="ko-KR" sz="12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97265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2147483646 h 1492"/>
              <a:gd name="T2" fmla="*/ 0 w 3625"/>
              <a:gd name="T3" fmla="*/ 0 h 1492"/>
              <a:gd name="T4" fmla="*/ 2147483646 w 3625"/>
              <a:gd name="T5" fmla="*/ 2147483646 h 1492"/>
              <a:gd name="T6" fmla="*/ 2147483646 w 3625"/>
              <a:gd name="T7" fmla="*/ 2147483646 h 1492"/>
              <a:gd name="T8" fmla="*/ 2147483646 w 3625"/>
              <a:gd name="T9" fmla="*/ 2147483646 h 1492"/>
              <a:gd name="T10" fmla="*/ 2147483646 w 3625"/>
              <a:gd name="T11" fmla="*/ 2147483646 h 1492"/>
              <a:gd name="T12" fmla="*/ 2147483646 w 3625"/>
              <a:gd name="T13" fmla="*/ 2147483646 h 1492"/>
              <a:gd name="T14" fmla="*/ 2147483646 w 3625"/>
              <a:gd name="T15" fmla="*/ 2147483646 h 1492"/>
              <a:gd name="T16" fmla="*/ 2147483646 w 3625"/>
              <a:gd name="T17" fmla="*/ 2147483646 h 1492"/>
              <a:gd name="T18" fmla="*/ 2147483646 w 3625"/>
              <a:gd name="T19" fmla="*/ 2147483646 h 1492"/>
              <a:gd name="T20" fmla="*/ 2147483646 w 3625"/>
              <a:gd name="T21" fmla="*/ 2147483646 h 1492"/>
              <a:gd name="T22" fmla="*/ 2147483646 w 3625"/>
              <a:gd name="T23" fmla="*/ 2147483646 h 1492"/>
              <a:gd name="T24" fmla="*/ 2147483646 w 3625"/>
              <a:gd name="T25" fmla="*/ 2147483646 h 1492"/>
              <a:gd name="T26" fmla="*/ 2147483646 w 3625"/>
              <a:gd name="T27" fmla="*/ 2147483646 h 1492"/>
              <a:gd name="T28" fmla="*/ 2147483646 w 3625"/>
              <a:gd name="T29" fmla="*/ 2147483646 h 1492"/>
              <a:gd name="T30" fmla="*/ 2147483646 w 3625"/>
              <a:gd name="T31" fmla="*/ 2147483646 h 1492"/>
              <a:gd name="T32" fmla="*/ 2147483646 w 3625"/>
              <a:gd name="T33" fmla="*/ 2147483646 h 1492"/>
              <a:gd name="T34" fmla="*/ 2147483646 w 3625"/>
              <a:gd name="T35" fmla="*/ 2147483646 h 1492"/>
              <a:gd name="T36" fmla="*/ 2147483646 w 3625"/>
              <a:gd name="T37" fmla="*/ 2147483646 h 1492"/>
              <a:gd name="T38" fmla="*/ 2147483646 w 3625"/>
              <a:gd name="T39" fmla="*/ 2147483646 h 1492"/>
              <a:gd name="T40" fmla="*/ 2147483646 w 3625"/>
              <a:gd name="T41" fmla="*/ 2147483646 h 1492"/>
              <a:gd name="T42" fmla="*/ 2147483646 w 3625"/>
              <a:gd name="T43" fmla="*/ 2147483646 h 1492"/>
              <a:gd name="T44" fmla="*/ 2147483646 w 3625"/>
              <a:gd name="T45" fmla="*/ 2147483646 h 1492"/>
              <a:gd name="T46" fmla="*/ 2147483646 w 3625"/>
              <a:gd name="T47" fmla="*/ 2147483646 h 1492"/>
              <a:gd name="T48" fmla="*/ 2147483646 w 3625"/>
              <a:gd name="T49" fmla="*/ 2147483646 h 1492"/>
              <a:gd name="T50" fmla="*/ 2147483646 w 3625"/>
              <a:gd name="T51" fmla="*/ 2147483646 h 1492"/>
              <a:gd name="T52" fmla="*/ 0 w 3625"/>
              <a:gd name="T53" fmla="*/ 2147483646 h 149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147483646 w 5143"/>
              <a:gd name="T1" fmla="*/ 2147483646 h 1902"/>
              <a:gd name="T2" fmla="*/ 2147483646 w 5143"/>
              <a:gd name="T3" fmla="*/ 2147483646 h 1902"/>
              <a:gd name="T4" fmla="*/ 2147483646 w 5143"/>
              <a:gd name="T5" fmla="*/ 2147483646 h 1902"/>
              <a:gd name="T6" fmla="*/ 2147483646 w 5143"/>
              <a:gd name="T7" fmla="*/ 2147483646 h 1902"/>
              <a:gd name="T8" fmla="*/ 2147483646 w 5143"/>
              <a:gd name="T9" fmla="*/ 2147483646 h 1902"/>
              <a:gd name="T10" fmla="*/ 2147483646 w 5143"/>
              <a:gd name="T11" fmla="*/ 2147483646 h 1902"/>
              <a:gd name="T12" fmla="*/ 2147483646 w 5143"/>
              <a:gd name="T13" fmla="*/ 2147483646 h 1902"/>
              <a:gd name="T14" fmla="*/ 2147483646 w 5143"/>
              <a:gd name="T15" fmla="*/ 2147483646 h 1902"/>
              <a:gd name="T16" fmla="*/ 2147483646 w 5143"/>
              <a:gd name="T17" fmla="*/ 2147483646 h 1902"/>
              <a:gd name="T18" fmla="*/ 2147483646 w 5143"/>
              <a:gd name="T19" fmla="*/ 2147483646 h 1902"/>
              <a:gd name="T20" fmla="*/ 2147483646 w 5143"/>
              <a:gd name="T21" fmla="*/ 2147483646 h 1902"/>
              <a:gd name="T22" fmla="*/ 0 w 5143"/>
              <a:gd name="T23" fmla="*/ 0 h 1902"/>
              <a:gd name="T24" fmla="*/ 0 w 5143"/>
              <a:gd name="T25" fmla="*/ 2147483646 h 1902"/>
              <a:gd name="T26" fmla="*/ 0 w 5143"/>
              <a:gd name="T27" fmla="*/ 2147483646 h 1902"/>
              <a:gd name="T28" fmla="*/ 0 w 5143"/>
              <a:gd name="T29" fmla="*/ 2147483646 h 1902"/>
              <a:gd name="T30" fmla="*/ 0 w 5143"/>
              <a:gd name="T31" fmla="*/ 2147483646 h 1902"/>
              <a:gd name="T32" fmla="*/ 2147483646 w 5143"/>
              <a:gd name="T33" fmla="*/ 2147483646 h 1902"/>
              <a:gd name="T34" fmla="*/ 2147483646 w 5143"/>
              <a:gd name="T35" fmla="*/ 2147483646 h 1902"/>
              <a:gd name="T36" fmla="*/ 2147483646 w 5143"/>
              <a:gd name="T37" fmla="*/ 2147483646 h 1902"/>
              <a:gd name="T38" fmla="*/ 2147483646 w 5143"/>
              <a:gd name="T39" fmla="*/ 2147483646 h 1902"/>
              <a:gd name="T40" fmla="*/ 2147483646 w 5143"/>
              <a:gd name="T41" fmla="*/ 2147483646 h 1902"/>
              <a:gd name="T42" fmla="*/ 2147483646 w 5143"/>
              <a:gd name="T43" fmla="*/ 2147483646 h 1902"/>
              <a:gd name="T44" fmla="*/ 2147483646 w 5143"/>
              <a:gd name="T45" fmla="*/ 2147483646 h 1902"/>
              <a:gd name="T46" fmla="*/ 2147483646 w 5143"/>
              <a:gd name="T47" fmla="*/ 2147483646 h 1902"/>
              <a:gd name="T48" fmla="*/ 2147483646 w 5143"/>
              <a:gd name="T49" fmla="*/ 2147483646 h 1902"/>
              <a:gd name="T50" fmla="*/ 2147483646 w 5143"/>
              <a:gd name="T51" fmla="*/ 2147483646 h 1902"/>
              <a:gd name="T52" fmla="*/ 2147483646 w 5143"/>
              <a:gd name="T53" fmla="*/ 2147483646 h 1902"/>
              <a:gd name="T54" fmla="*/ 2147483646 w 5143"/>
              <a:gd name="T55" fmla="*/ 2147483646 h 1902"/>
              <a:gd name="T56" fmla="*/ 2147483646 w 5143"/>
              <a:gd name="T57" fmla="*/ 2147483646 h 1902"/>
              <a:gd name="T58" fmla="*/ 2147483646 w 5143"/>
              <a:gd name="T59" fmla="*/ 2147483646 h 1902"/>
              <a:gd name="T60" fmla="*/ 2147483646 w 5143"/>
              <a:gd name="T61" fmla="*/ 2147483646 h 1902"/>
              <a:gd name="T62" fmla="*/ 2147483646 w 5143"/>
              <a:gd name="T63" fmla="*/ 2147483646 h 1902"/>
              <a:gd name="T64" fmla="*/ 2147483646 w 5143"/>
              <a:gd name="T65" fmla="*/ 2147483646 h 1902"/>
              <a:gd name="T66" fmla="*/ 2147483646 w 5143"/>
              <a:gd name="T67" fmla="*/ 2147483646 h 1902"/>
              <a:gd name="T68" fmla="*/ 2147483646 w 5143"/>
              <a:gd name="T69" fmla="*/ 2147483646 h 1902"/>
              <a:gd name="T70" fmla="*/ 2147483646 w 5143"/>
              <a:gd name="T71" fmla="*/ 2147483646 h 1902"/>
              <a:gd name="T72" fmla="*/ 2147483646 w 5143"/>
              <a:gd name="T73" fmla="*/ 2147483646 h 1902"/>
              <a:gd name="T74" fmla="*/ 2147483646 w 5143"/>
              <a:gd name="T75" fmla="*/ 2147483646 h 1902"/>
              <a:gd name="T76" fmla="*/ 2147483646 w 5143"/>
              <a:gd name="T77" fmla="*/ 2147483646 h 1902"/>
              <a:gd name="T78" fmla="*/ 2147483646 w 5143"/>
              <a:gd name="T79" fmla="*/ 2147483646 h 1902"/>
              <a:gd name="T80" fmla="*/ 2147483646 w 5143"/>
              <a:gd name="T81" fmla="*/ 2147483646 h 1902"/>
              <a:gd name="T82" fmla="*/ 2147483646 w 5143"/>
              <a:gd name="T83" fmla="*/ 2147483646 h 1902"/>
              <a:gd name="T84" fmla="*/ 2147483646 w 5143"/>
              <a:gd name="T85" fmla="*/ 2147483646 h 1902"/>
              <a:gd name="T86" fmla="*/ 2147483646 w 5143"/>
              <a:gd name="T87" fmla="*/ 2147483646 h 1902"/>
              <a:gd name="T88" fmla="*/ 2147483646 w 5143"/>
              <a:gd name="T89" fmla="*/ 2147483646 h 1902"/>
              <a:gd name="T90" fmla="*/ 2147483646 w 5143"/>
              <a:gd name="T91" fmla="*/ 2147483646 h 1902"/>
              <a:gd name="T92" fmla="*/ 2147483646 w 5143"/>
              <a:gd name="T93" fmla="*/ 2147483646 h 190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2147483646 h 2325"/>
              <a:gd name="T4" fmla="*/ 2147483646 w 5760"/>
              <a:gd name="T5" fmla="*/ 2147483646 h 2325"/>
              <a:gd name="T6" fmla="*/ 2147483646 w 5760"/>
              <a:gd name="T7" fmla="*/ 2147483646 h 2325"/>
              <a:gd name="T8" fmla="*/ 2147483646 w 5760"/>
              <a:gd name="T9" fmla="*/ 2147483646 h 2325"/>
              <a:gd name="T10" fmla="*/ 2147483646 w 5760"/>
              <a:gd name="T11" fmla="*/ 2147483646 h 2325"/>
              <a:gd name="T12" fmla="*/ 2147483646 w 5760"/>
              <a:gd name="T13" fmla="*/ 2147483646 h 2325"/>
              <a:gd name="T14" fmla="*/ 2147483646 w 5760"/>
              <a:gd name="T15" fmla="*/ 2147483646 h 2325"/>
              <a:gd name="T16" fmla="*/ 2147483646 w 5760"/>
              <a:gd name="T17" fmla="*/ 2147483646 h 2325"/>
              <a:gd name="T18" fmla="*/ 2147483646 w 5760"/>
              <a:gd name="T19" fmla="*/ 2147483646 h 2325"/>
              <a:gd name="T20" fmla="*/ 2147483646 w 5760"/>
              <a:gd name="T21" fmla="*/ 2147483646 h 2325"/>
              <a:gd name="T22" fmla="*/ 2147483646 w 5760"/>
              <a:gd name="T23" fmla="*/ 2147483646 h 2325"/>
              <a:gd name="T24" fmla="*/ 2147483646 w 5760"/>
              <a:gd name="T25" fmla="*/ 2147483646 h 2325"/>
              <a:gd name="T26" fmla="*/ 2147483646 w 5760"/>
              <a:gd name="T27" fmla="*/ 2147483646 h 2325"/>
              <a:gd name="T28" fmla="*/ 2147483646 w 5760"/>
              <a:gd name="T29" fmla="*/ 2147483646 h 2325"/>
              <a:gd name="T30" fmla="*/ 2147483646 w 5760"/>
              <a:gd name="T31" fmla="*/ 2147483646 h 2325"/>
              <a:gd name="T32" fmla="*/ 2147483646 w 5760"/>
              <a:gd name="T33" fmla="*/ 2147483646 h 2325"/>
              <a:gd name="T34" fmla="*/ 2147483646 w 5760"/>
              <a:gd name="T35" fmla="*/ 2147483646 h 2325"/>
              <a:gd name="T36" fmla="*/ 2147483646 w 5760"/>
              <a:gd name="T37" fmla="*/ 2147483646 h 2325"/>
              <a:gd name="T38" fmla="*/ 2147483646 w 5760"/>
              <a:gd name="T39" fmla="*/ 2147483646 h 2325"/>
              <a:gd name="T40" fmla="*/ 2147483646 w 5760"/>
              <a:gd name="T41" fmla="*/ 2147483646 h 2325"/>
              <a:gd name="T42" fmla="*/ 2147483646 w 5760"/>
              <a:gd name="T43" fmla="*/ 2147483646 h 2325"/>
              <a:gd name="T44" fmla="*/ 2147483646 w 5760"/>
              <a:gd name="T45" fmla="*/ 2147483646 h 2325"/>
              <a:gd name="T46" fmla="*/ 2147483646 w 5760"/>
              <a:gd name="T47" fmla="*/ 2147483646 h 2325"/>
              <a:gd name="T48" fmla="*/ 2147483646 w 5760"/>
              <a:gd name="T49" fmla="*/ 2147483646 h 2325"/>
              <a:gd name="T50" fmla="*/ 2147483646 w 5760"/>
              <a:gd name="T51" fmla="*/ 2147483646 h 2325"/>
              <a:gd name="T52" fmla="*/ 2147483646 w 5760"/>
              <a:gd name="T53" fmla="*/ 2147483646 h 2325"/>
              <a:gd name="T54" fmla="*/ 2147483646 w 5760"/>
              <a:gd name="T55" fmla="*/ 2147483646 h 2325"/>
              <a:gd name="T56" fmla="*/ 2147483646 w 5760"/>
              <a:gd name="T57" fmla="*/ 2147483646 h 2325"/>
              <a:gd name="T58" fmla="*/ 2147483646 w 5760"/>
              <a:gd name="T59" fmla="*/ 2147483646 h 2325"/>
              <a:gd name="T60" fmla="*/ 2147483646 w 5760"/>
              <a:gd name="T61" fmla="*/ 2147483646 h 2325"/>
              <a:gd name="T62" fmla="*/ 2147483646 w 5760"/>
              <a:gd name="T63" fmla="*/ 2147483646 h 2325"/>
              <a:gd name="T64" fmla="*/ 2147483646 w 5760"/>
              <a:gd name="T65" fmla="*/ 2147483646 h 2325"/>
              <a:gd name="T66" fmla="*/ 2147483646 w 5760"/>
              <a:gd name="T67" fmla="*/ 2147483646 h 2325"/>
              <a:gd name="T68" fmla="*/ 2147483646 w 5760"/>
              <a:gd name="T69" fmla="*/ 2147483646 h 2325"/>
              <a:gd name="T70" fmla="*/ 2147483646 w 5760"/>
              <a:gd name="T71" fmla="*/ 2147483646 h 2325"/>
              <a:gd name="T72" fmla="*/ 2147483646 w 5760"/>
              <a:gd name="T73" fmla="*/ 2147483646 h 2325"/>
              <a:gd name="T74" fmla="*/ 2147483646 w 5760"/>
              <a:gd name="T75" fmla="*/ 2147483646 h 2325"/>
              <a:gd name="T76" fmla="*/ 2147483646 w 5760"/>
              <a:gd name="T77" fmla="*/ 2147483646 h 2325"/>
              <a:gd name="T78" fmla="*/ 2147483646 w 5760"/>
              <a:gd name="T79" fmla="*/ 2147483646 h 2325"/>
              <a:gd name="T80" fmla="*/ 2147483646 w 5760"/>
              <a:gd name="T81" fmla="*/ 2147483646 h 2325"/>
              <a:gd name="T82" fmla="*/ 2147483646 w 5760"/>
              <a:gd name="T83" fmla="*/ 2147483646 h 2325"/>
              <a:gd name="T84" fmla="*/ 2147483646 w 5760"/>
              <a:gd name="T85" fmla="*/ 2147483646 h 2325"/>
              <a:gd name="T86" fmla="*/ 2147483646 w 5760"/>
              <a:gd name="T87" fmla="*/ 2147483646 h 2325"/>
              <a:gd name="T88" fmla="*/ 2147483646 w 5760"/>
              <a:gd name="T89" fmla="*/ 2147483646 h 2325"/>
              <a:gd name="T90" fmla="*/ 2147483646 w 5760"/>
              <a:gd name="T91" fmla="*/ 2147483646 h 2325"/>
              <a:gd name="T92" fmla="*/ 2147483646 w 5760"/>
              <a:gd name="T93" fmla="*/ 2147483646 h 2325"/>
              <a:gd name="T94" fmla="*/ 2147483646 w 5760"/>
              <a:gd name="T95" fmla="*/ 2147483646 h 2325"/>
              <a:gd name="T96" fmla="*/ 2147483646 w 5760"/>
              <a:gd name="T97" fmla="*/ 2147483646 h 2325"/>
              <a:gd name="T98" fmla="*/ 2147483646 w 5760"/>
              <a:gd name="T99" fmla="*/ 2147483646 h 2325"/>
              <a:gd name="T100" fmla="*/ 2147483646 w 5760"/>
              <a:gd name="T101" fmla="*/ 2147483646 h 2325"/>
              <a:gd name="T102" fmla="*/ 0 w 5760"/>
              <a:gd name="T103" fmla="*/ 0 h 232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2147483646 h 1573"/>
              <a:gd name="T4" fmla="*/ 2147483646 w 5760"/>
              <a:gd name="T5" fmla="*/ 2147483646 h 1573"/>
              <a:gd name="T6" fmla="*/ 2147483646 w 5760"/>
              <a:gd name="T7" fmla="*/ 2147483646 h 1573"/>
              <a:gd name="T8" fmla="*/ 2147483646 w 5760"/>
              <a:gd name="T9" fmla="*/ 2147483646 h 1573"/>
              <a:gd name="T10" fmla="*/ 2147483646 w 5760"/>
              <a:gd name="T11" fmla="*/ 2147483646 h 1573"/>
              <a:gd name="T12" fmla="*/ 2147483646 w 5760"/>
              <a:gd name="T13" fmla="*/ 2147483646 h 1573"/>
              <a:gd name="T14" fmla="*/ 2147483646 w 5760"/>
              <a:gd name="T15" fmla="*/ 2147483646 h 1573"/>
              <a:gd name="T16" fmla="*/ 2147483646 w 5760"/>
              <a:gd name="T17" fmla="*/ 2147483646 h 1573"/>
              <a:gd name="T18" fmla="*/ 2147483646 w 5760"/>
              <a:gd name="T19" fmla="*/ 2147483646 h 1573"/>
              <a:gd name="T20" fmla="*/ 2147483646 w 5760"/>
              <a:gd name="T21" fmla="*/ 2147483646 h 1573"/>
              <a:gd name="T22" fmla="*/ 2147483646 w 5760"/>
              <a:gd name="T23" fmla="*/ 2147483646 h 1573"/>
              <a:gd name="T24" fmla="*/ 2147483646 w 5760"/>
              <a:gd name="T25" fmla="*/ 2147483646 h 1573"/>
              <a:gd name="T26" fmla="*/ 2147483646 w 5760"/>
              <a:gd name="T27" fmla="*/ 2147483646 h 1573"/>
              <a:gd name="T28" fmla="*/ 2147483646 w 5760"/>
              <a:gd name="T29" fmla="*/ 2147483646 h 1573"/>
              <a:gd name="T30" fmla="*/ 2147483646 w 5760"/>
              <a:gd name="T31" fmla="*/ 2147483646 h 1573"/>
              <a:gd name="T32" fmla="*/ 2147483646 w 5760"/>
              <a:gd name="T33" fmla="*/ 2147483646 h 1573"/>
              <a:gd name="T34" fmla="*/ 2147483646 w 5760"/>
              <a:gd name="T35" fmla="*/ 2147483646 h 1573"/>
              <a:gd name="T36" fmla="*/ 2147483646 w 5760"/>
              <a:gd name="T37" fmla="*/ 2147483646 h 1573"/>
              <a:gd name="T38" fmla="*/ 2147483646 w 5760"/>
              <a:gd name="T39" fmla="*/ 2147483646 h 1573"/>
              <a:gd name="T40" fmla="*/ 2147483646 w 5760"/>
              <a:gd name="T41" fmla="*/ 2147483646 h 1573"/>
              <a:gd name="T42" fmla="*/ 2147483646 w 5760"/>
              <a:gd name="T43" fmla="*/ 2147483646 h 1573"/>
              <a:gd name="T44" fmla="*/ 2147483646 w 5760"/>
              <a:gd name="T45" fmla="*/ 2147483646 h 1573"/>
              <a:gd name="T46" fmla="*/ 2147483646 w 5760"/>
              <a:gd name="T47" fmla="*/ 2147483646 h 1573"/>
              <a:gd name="T48" fmla="*/ 2147483646 w 5760"/>
              <a:gd name="T49" fmla="*/ 2147483646 h 1573"/>
              <a:gd name="T50" fmla="*/ 2147483646 w 5760"/>
              <a:gd name="T51" fmla="*/ 2147483646 h 1573"/>
              <a:gd name="T52" fmla="*/ 2147483646 w 5760"/>
              <a:gd name="T53" fmla="*/ 2147483646 h 1573"/>
              <a:gd name="T54" fmla="*/ 2147483646 w 5760"/>
              <a:gd name="T55" fmla="*/ 2147483646 h 1573"/>
              <a:gd name="T56" fmla="*/ 2147483646 w 5760"/>
              <a:gd name="T57" fmla="*/ 2147483646 h 1573"/>
              <a:gd name="T58" fmla="*/ 2147483646 w 5760"/>
              <a:gd name="T59" fmla="*/ 2147483646 h 1573"/>
              <a:gd name="T60" fmla="*/ 2147483646 w 5760"/>
              <a:gd name="T61" fmla="*/ 2147483646 h 1573"/>
              <a:gd name="T62" fmla="*/ 2147483646 w 5760"/>
              <a:gd name="T63" fmla="*/ 2147483646 h 1573"/>
              <a:gd name="T64" fmla="*/ 2147483646 w 5760"/>
              <a:gd name="T65" fmla="*/ 2147483646 h 1573"/>
              <a:gd name="T66" fmla="*/ 2147483646 w 5760"/>
              <a:gd name="T67" fmla="*/ 2147483646 h 1573"/>
              <a:gd name="T68" fmla="*/ 2147483646 w 5760"/>
              <a:gd name="T69" fmla="*/ 2147483646 h 1573"/>
              <a:gd name="T70" fmla="*/ 2147483646 w 5760"/>
              <a:gd name="T71" fmla="*/ 2147483646 h 1573"/>
              <a:gd name="T72" fmla="*/ 2147483646 w 5760"/>
              <a:gd name="T73" fmla="*/ 2147483646 h 1573"/>
              <a:gd name="T74" fmla="*/ 2147483646 w 5760"/>
              <a:gd name="T75" fmla="*/ 2147483646 h 1573"/>
              <a:gd name="T76" fmla="*/ 2147483646 w 5760"/>
              <a:gd name="T77" fmla="*/ 2147483646 h 1573"/>
              <a:gd name="T78" fmla="*/ 2147483646 w 5760"/>
              <a:gd name="T79" fmla="*/ 2147483646 h 1573"/>
              <a:gd name="T80" fmla="*/ 2147483646 w 5760"/>
              <a:gd name="T81" fmla="*/ 2147483646 h 1573"/>
              <a:gd name="T82" fmla="*/ 2147483646 w 5760"/>
              <a:gd name="T83" fmla="*/ 2147483646 h 1573"/>
              <a:gd name="T84" fmla="*/ 2147483646 w 5760"/>
              <a:gd name="T85" fmla="*/ 2147483646 h 1573"/>
              <a:gd name="T86" fmla="*/ 2147483646 w 5760"/>
              <a:gd name="T87" fmla="*/ 2147483646 h 1573"/>
              <a:gd name="T88" fmla="*/ 2147483646 w 5760"/>
              <a:gd name="T89" fmla="*/ 2147483646 h 1573"/>
              <a:gd name="T90" fmla="*/ 2147483646 w 5760"/>
              <a:gd name="T91" fmla="*/ 2147483646 h 1573"/>
              <a:gd name="T92" fmla="*/ 2147483646 w 5760"/>
              <a:gd name="T93" fmla="*/ 2147483646 h 1573"/>
              <a:gd name="T94" fmla="*/ 2147483646 w 5760"/>
              <a:gd name="T95" fmla="*/ 0 h 1573"/>
              <a:gd name="T96" fmla="*/ 0 w 5760"/>
              <a:gd name="T97" fmla="*/ 0 h 157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2147483646 h 970"/>
              <a:gd name="T4" fmla="*/ 2147483646 w 5760"/>
              <a:gd name="T5" fmla="*/ 2147483646 h 970"/>
              <a:gd name="T6" fmla="*/ 2147483646 w 5760"/>
              <a:gd name="T7" fmla="*/ 2147483646 h 970"/>
              <a:gd name="T8" fmla="*/ 2147483646 w 5760"/>
              <a:gd name="T9" fmla="*/ 2147483646 h 970"/>
              <a:gd name="T10" fmla="*/ 2147483646 w 5760"/>
              <a:gd name="T11" fmla="*/ 2147483646 h 970"/>
              <a:gd name="T12" fmla="*/ 2147483646 w 5760"/>
              <a:gd name="T13" fmla="*/ 2147483646 h 970"/>
              <a:gd name="T14" fmla="*/ 2147483646 w 5760"/>
              <a:gd name="T15" fmla="*/ 2147483646 h 970"/>
              <a:gd name="T16" fmla="*/ 2147483646 w 5760"/>
              <a:gd name="T17" fmla="*/ 2147483646 h 970"/>
              <a:gd name="T18" fmla="*/ 2147483646 w 5760"/>
              <a:gd name="T19" fmla="*/ 2147483646 h 970"/>
              <a:gd name="T20" fmla="*/ 2147483646 w 5760"/>
              <a:gd name="T21" fmla="*/ 2147483646 h 970"/>
              <a:gd name="T22" fmla="*/ 2147483646 w 5760"/>
              <a:gd name="T23" fmla="*/ 2147483646 h 970"/>
              <a:gd name="T24" fmla="*/ 2147483646 w 5760"/>
              <a:gd name="T25" fmla="*/ 2147483646 h 970"/>
              <a:gd name="T26" fmla="*/ 2147483646 w 5760"/>
              <a:gd name="T27" fmla="*/ 2147483646 h 970"/>
              <a:gd name="T28" fmla="*/ 2147483646 w 5760"/>
              <a:gd name="T29" fmla="*/ 2147483646 h 970"/>
              <a:gd name="T30" fmla="*/ 2147483646 w 5760"/>
              <a:gd name="T31" fmla="*/ 2147483646 h 970"/>
              <a:gd name="T32" fmla="*/ 2147483646 w 5760"/>
              <a:gd name="T33" fmla="*/ 2147483646 h 970"/>
              <a:gd name="T34" fmla="*/ 2147483646 w 5760"/>
              <a:gd name="T35" fmla="*/ 2147483646 h 970"/>
              <a:gd name="T36" fmla="*/ 2147483646 w 5760"/>
              <a:gd name="T37" fmla="*/ 2147483646 h 970"/>
              <a:gd name="T38" fmla="*/ 2147483646 w 5760"/>
              <a:gd name="T39" fmla="*/ 2147483646 h 970"/>
              <a:gd name="T40" fmla="*/ 2147483646 w 5760"/>
              <a:gd name="T41" fmla="*/ 2147483646 h 970"/>
              <a:gd name="T42" fmla="*/ 2147483646 w 5760"/>
              <a:gd name="T43" fmla="*/ 2147483646 h 970"/>
              <a:gd name="T44" fmla="*/ 2147483646 w 5760"/>
              <a:gd name="T45" fmla="*/ 0 h 970"/>
              <a:gd name="T46" fmla="*/ 0 w 5760"/>
              <a:gd name="T47" fmla="*/ 0 h 97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2147483646 h 1060"/>
              <a:gd name="T2" fmla="*/ 0 w 5760"/>
              <a:gd name="T3" fmla="*/ 2147483646 h 1060"/>
              <a:gd name="T4" fmla="*/ 2147483646 w 5760"/>
              <a:gd name="T5" fmla="*/ 2147483646 h 1060"/>
              <a:gd name="T6" fmla="*/ 2147483646 w 5760"/>
              <a:gd name="T7" fmla="*/ 0 h 1060"/>
              <a:gd name="T8" fmla="*/ 2147483646 w 5760"/>
              <a:gd name="T9" fmla="*/ 0 h 1060"/>
              <a:gd name="T10" fmla="*/ 2147483646 w 5760"/>
              <a:gd name="T11" fmla="*/ 2147483646 h 1060"/>
              <a:gd name="T12" fmla="*/ 2147483646 w 5760"/>
              <a:gd name="T13" fmla="*/ 2147483646 h 1060"/>
              <a:gd name="T14" fmla="*/ 2147483646 w 5760"/>
              <a:gd name="T15" fmla="*/ 2147483646 h 1060"/>
              <a:gd name="T16" fmla="*/ 2147483646 w 5760"/>
              <a:gd name="T17" fmla="*/ 2147483646 h 1060"/>
              <a:gd name="T18" fmla="*/ 2147483646 w 5760"/>
              <a:gd name="T19" fmla="*/ 2147483646 h 1060"/>
              <a:gd name="T20" fmla="*/ 2147483646 w 5760"/>
              <a:gd name="T21" fmla="*/ 2147483646 h 1060"/>
              <a:gd name="T22" fmla="*/ 2147483646 w 5760"/>
              <a:gd name="T23" fmla="*/ 2147483646 h 1060"/>
              <a:gd name="T24" fmla="*/ 2147483646 w 5760"/>
              <a:gd name="T25" fmla="*/ 2147483646 h 1060"/>
              <a:gd name="T26" fmla="*/ 2147483646 w 5760"/>
              <a:gd name="T27" fmla="*/ 2147483646 h 1060"/>
              <a:gd name="T28" fmla="*/ 2147483646 w 5760"/>
              <a:gd name="T29" fmla="*/ 2147483646 h 1060"/>
              <a:gd name="T30" fmla="*/ 2147483646 w 5760"/>
              <a:gd name="T31" fmla="*/ 2147483646 h 1060"/>
              <a:gd name="T32" fmla="*/ 2147483646 w 5760"/>
              <a:gd name="T33" fmla="*/ 2147483646 h 1060"/>
              <a:gd name="T34" fmla="*/ 2147483646 w 5760"/>
              <a:gd name="T35" fmla="*/ 2147483646 h 1060"/>
              <a:gd name="T36" fmla="*/ 2147483646 w 5760"/>
              <a:gd name="T37" fmla="*/ 2147483646 h 1060"/>
              <a:gd name="T38" fmla="*/ 2147483646 w 5760"/>
              <a:gd name="T39" fmla="*/ 2147483646 h 1060"/>
              <a:gd name="T40" fmla="*/ 2147483646 w 5760"/>
              <a:gd name="T41" fmla="*/ 2147483646 h 1060"/>
              <a:gd name="T42" fmla="*/ 2147483646 w 5760"/>
              <a:gd name="T43" fmla="*/ 2147483646 h 1060"/>
              <a:gd name="T44" fmla="*/ 2147483646 w 5760"/>
              <a:gd name="T45" fmla="*/ 2147483646 h 1060"/>
              <a:gd name="T46" fmla="*/ 2147483646 w 5760"/>
              <a:gd name="T47" fmla="*/ 2147483646 h 1060"/>
              <a:gd name="T48" fmla="*/ 2147483646 w 5760"/>
              <a:gd name="T49" fmla="*/ 2147483646 h 1060"/>
              <a:gd name="T50" fmla="*/ 2147483646 w 5760"/>
              <a:gd name="T51" fmla="*/ 2147483646 h 1060"/>
              <a:gd name="T52" fmla="*/ 2147483646 w 5760"/>
              <a:gd name="T53" fmla="*/ 2147483646 h 1060"/>
              <a:gd name="T54" fmla="*/ 0 w 5760"/>
              <a:gd name="T55" fmla="*/ 2147483646 h 106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2147483646 h 673"/>
              <a:gd name="T2" fmla="*/ 0 w 5284"/>
              <a:gd name="T3" fmla="*/ 2147483646 h 673"/>
              <a:gd name="T4" fmla="*/ 2147483646 w 5284"/>
              <a:gd name="T5" fmla="*/ 2147483646 h 673"/>
              <a:gd name="T6" fmla="*/ 2147483646 w 5284"/>
              <a:gd name="T7" fmla="*/ 2147483646 h 673"/>
              <a:gd name="T8" fmla="*/ 2147483646 w 5284"/>
              <a:gd name="T9" fmla="*/ 2147483646 h 673"/>
              <a:gd name="T10" fmla="*/ 2147483646 w 5284"/>
              <a:gd name="T11" fmla="*/ 2147483646 h 673"/>
              <a:gd name="T12" fmla="*/ 2147483646 w 5284"/>
              <a:gd name="T13" fmla="*/ 2147483646 h 673"/>
              <a:gd name="T14" fmla="*/ 2147483646 w 5284"/>
              <a:gd name="T15" fmla="*/ 2147483646 h 673"/>
              <a:gd name="T16" fmla="*/ 2147483646 w 5284"/>
              <a:gd name="T17" fmla="*/ 2147483646 h 673"/>
              <a:gd name="T18" fmla="*/ 2147483646 w 5284"/>
              <a:gd name="T19" fmla="*/ 2147483646 h 673"/>
              <a:gd name="T20" fmla="*/ 2147483646 w 5284"/>
              <a:gd name="T21" fmla="*/ 2147483646 h 673"/>
              <a:gd name="T22" fmla="*/ 2147483646 w 5284"/>
              <a:gd name="T23" fmla="*/ 2147483646 h 673"/>
              <a:gd name="T24" fmla="*/ 2147483646 w 5284"/>
              <a:gd name="T25" fmla="*/ 2147483646 h 673"/>
              <a:gd name="T26" fmla="*/ 2147483646 w 5284"/>
              <a:gd name="T27" fmla="*/ 2147483646 h 673"/>
              <a:gd name="T28" fmla="*/ 2147483646 w 5284"/>
              <a:gd name="T29" fmla="*/ 2147483646 h 673"/>
              <a:gd name="T30" fmla="*/ 2147483646 w 5284"/>
              <a:gd name="T31" fmla="*/ 2147483646 h 673"/>
              <a:gd name="T32" fmla="*/ 2147483646 w 5284"/>
              <a:gd name="T33" fmla="*/ 2147483646 h 673"/>
              <a:gd name="T34" fmla="*/ 2147483646 w 5284"/>
              <a:gd name="T35" fmla="*/ 2147483646 h 673"/>
              <a:gd name="T36" fmla="*/ 2147483646 w 5284"/>
              <a:gd name="T37" fmla="*/ 2147483646 h 673"/>
              <a:gd name="T38" fmla="*/ 2147483646 w 5284"/>
              <a:gd name="T39" fmla="*/ 2147483646 h 673"/>
              <a:gd name="T40" fmla="*/ 2147483646 w 5284"/>
              <a:gd name="T41" fmla="*/ 2147483646 h 673"/>
              <a:gd name="T42" fmla="*/ 2147483646 w 5284"/>
              <a:gd name="T43" fmla="*/ 2147483646 h 673"/>
              <a:gd name="T44" fmla="*/ 2147483646 w 5284"/>
              <a:gd name="T45" fmla="*/ 2147483646 h 673"/>
              <a:gd name="T46" fmla="*/ 2147483646 w 5284"/>
              <a:gd name="T47" fmla="*/ 2147483646 h 673"/>
              <a:gd name="T48" fmla="*/ 2147483646 w 5284"/>
              <a:gd name="T49" fmla="*/ 2147483646 h 673"/>
              <a:gd name="T50" fmla="*/ 2147483646 w 5284"/>
              <a:gd name="T51" fmla="*/ 2147483646 h 673"/>
              <a:gd name="T52" fmla="*/ 2147483646 w 5284"/>
              <a:gd name="T53" fmla="*/ 0 h 673"/>
              <a:gd name="T54" fmla="*/ 2147483646 w 5284"/>
              <a:gd name="T55" fmla="*/ 0 h 673"/>
              <a:gd name="T56" fmla="*/ 2147483646 w 5284"/>
              <a:gd name="T57" fmla="*/ 2147483646 h 673"/>
              <a:gd name="T58" fmla="*/ 2147483646 w 5284"/>
              <a:gd name="T59" fmla="*/ 2147483646 h 673"/>
              <a:gd name="T60" fmla="*/ 2147483646 w 5284"/>
              <a:gd name="T61" fmla="*/ 2147483646 h 673"/>
              <a:gd name="T62" fmla="*/ 2147483646 w 5284"/>
              <a:gd name="T63" fmla="*/ 2147483646 h 673"/>
              <a:gd name="T64" fmla="*/ 2147483646 w 5284"/>
              <a:gd name="T65" fmla="*/ 2147483646 h 673"/>
              <a:gd name="T66" fmla="*/ 2147483646 w 5284"/>
              <a:gd name="T67" fmla="*/ 2147483646 h 673"/>
              <a:gd name="T68" fmla="*/ 2147483646 w 5284"/>
              <a:gd name="T69" fmla="*/ 2147483646 h 673"/>
              <a:gd name="T70" fmla="*/ 2147483646 w 5284"/>
              <a:gd name="T71" fmla="*/ 2147483646 h 673"/>
              <a:gd name="T72" fmla="*/ 2147483646 w 5284"/>
              <a:gd name="T73" fmla="*/ 2147483646 h 673"/>
              <a:gd name="T74" fmla="*/ 2147483646 w 5284"/>
              <a:gd name="T75" fmla="*/ 2147483646 h 673"/>
              <a:gd name="T76" fmla="*/ 2147483646 w 5284"/>
              <a:gd name="T77" fmla="*/ 2147483646 h 673"/>
              <a:gd name="T78" fmla="*/ 2147483646 w 5284"/>
              <a:gd name="T79" fmla="*/ 2147483646 h 673"/>
              <a:gd name="T80" fmla="*/ 2147483646 w 5284"/>
              <a:gd name="T81" fmla="*/ 2147483646 h 673"/>
              <a:gd name="T82" fmla="*/ 2147483646 w 5284"/>
              <a:gd name="T83" fmla="*/ 2147483646 h 673"/>
              <a:gd name="T84" fmla="*/ 2147483646 w 5284"/>
              <a:gd name="T85" fmla="*/ 2147483646 h 673"/>
              <a:gd name="T86" fmla="*/ 0 w 5284"/>
              <a:gd name="T87" fmla="*/ 2147483646 h 6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147483646 h 286"/>
              <a:gd name="T4" fmla="*/ 2147483646 w 2884"/>
              <a:gd name="T5" fmla="*/ 2147483646 h 286"/>
              <a:gd name="T6" fmla="*/ 2147483646 w 2884"/>
              <a:gd name="T7" fmla="*/ 2147483646 h 286"/>
              <a:gd name="T8" fmla="*/ 2147483646 w 2884"/>
              <a:gd name="T9" fmla="*/ 2147483646 h 286"/>
              <a:gd name="T10" fmla="*/ 2147483646 w 2884"/>
              <a:gd name="T11" fmla="*/ 2147483646 h 286"/>
              <a:gd name="T12" fmla="*/ 2147483646 w 2884"/>
              <a:gd name="T13" fmla="*/ 2147483646 h 286"/>
              <a:gd name="T14" fmla="*/ 2147483646 w 2884"/>
              <a:gd name="T15" fmla="*/ 2147483646 h 286"/>
              <a:gd name="T16" fmla="*/ 2147483646 w 2884"/>
              <a:gd name="T17" fmla="*/ 2147483646 h 286"/>
              <a:gd name="T18" fmla="*/ 2147483646 w 2884"/>
              <a:gd name="T19" fmla="*/ 2147483646 h 286"/>
              <a:gd name="T20" fmla="*/ 2147483646 w 2884"/>
              <a:gd name="T21" fmla="*/ 2147483646 h 286"/>
              <a:gd name="T22" fmla="*/ 2147483646 w 2884"/>
              <a:gd name="T23" fmla="*/ 2147483646 h 286"/>
              <a:gd name="T24" fmla="*/ 2147483646 w 2884"/>
              <a:gd name="T25" fmla="*/ 2147483646 h 286"/>
              <a:gd name="T26" fmla="*/ 2147483646 w 2884"/>
              <a:gd name="T27" fmla="*/ 2147483646 h 286"/>
              <a:gd name="T28" fmla="*/ 2147483646 w 2884"/>
              <a:gd name="T29" fmla="*/ 0 h 286"/>
              <a:gd name="T30" fmla="*/ 0 w 2884"/>
              <a:gd name="T31" fmla="*/ 0 h 2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Korea Business Service Co. Ltd.</a:t>
            </a: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 smtClean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BE32D3C3-AF2C-4BB4-9F52-2953809C012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376732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11118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3940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5039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32381112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513604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8991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97277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09311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007847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7558595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7" name="Freeform 32"/>
          <p:cNvSpPr>
            <a:spLocks/>
          </p:cNvSpPr>
          <p:nvPr/>
        </p:nvSpPr>
        <p:spPr bwMode="white">
          <a:xfrm>
            <a:off x="0" y="3173413"/>
            <a:ext cx="9144000" cy="3690937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2147483646 h 2325"/>
              <a:gd name="T4" fmla="*/ 2147483646 w 5760"/>
              <a:gd name="T5" fmla="*/ 2147483646 h 2325"/>
              <a:gd name="T6" fmla="*/ 2147483646 w 5760"/>
              <a:gd name="T7" fmla="*/ 2147483646 h 2325"/>
              <a:gd name="T8" fmla="*/ 2147483646 w 5760"/>
              <a:gd name="T9" fmla="*/ 2147483646 h 2325"/>
              <a:gd name="T10" fmla="*/ 2147483646 w 5760"/>
              <a:gd name="T11" fmla="*/ 2147483646 h 2325"/>
              <a:gd name="T12" fmla="*/ 2147483646 w 5760"/>
              <a:gd name="T13" fmla="*/ 2147483646 h 2325"/>
              <a:gd name="T14" fmla="*/ 2147483646 w 5760"/>
              <a:gd name="T15" fmla="*/ 2147483646 h 2325"/>
              <a:gd name="T16" fmla="*/ 2147483646 w 5760"/>
              <a:gd name="T17" fmla="*/ 2147483646 h 2325"/>
              <a:gd name="T18" fmla="*/ 2147483646 w 5760"/>
              <a:gd name="T19" fmla="*/ 2147483646 h 2325"/>
              <a:gd name="T20" fmla="*/ 2147483646 w 5760"/>
              <a:gd name="T21" fmla="*/ 2147483646 h 2325"/>
              <a:gd name="T22" fmla="*/ 2147483646 w 5760"/>
              <a:gd name="T23" fmla="*/ 2147483646 h 2325"/>
              <a:gd name="T24" fmla="*/ 2147483646 w 5760"/>
              <a:gd name="T25" fmla="*/ 2147483646 h 2325"/>
              <a:gd name="T26" fmla="*/ 2147483646 w 5760"/>
              <a:gd name="T27" fmla="*/ 2147483646 h 2325"/>
              <a:gd name="T28" fmla="*/ 2147483646 w 5760"/>
              <a:gd name="T29" fmla="*/ 2147483646 h 2325"/>
              <a:gd name="T30" fmla="*/ 2147483646 w 5760"/>
              <a:gd name="T31" fmla="*/ 2147483646 h 2325"/>
              <a:gd name="T32" fmla="*/ 2147483646 w 5760"/>
              <a:gd name="T33" fmla="*/ 2147483646 h 2325"/>
              <a:gd name="T34" fmla="*/ 2147483646 w 5760"/>
              <a:gd name="T35" fmla="*/ 2147483646 h 2325"/>
              <a:gd name="T36" fmla="*/ 2147483646 w 5760"/>
              <a:gd name="T37" fmla="*/ 2147483646 h 2325"/>
              <a:gd name="T38" fmla="*/ 2147483646 w 5760"/>
              <a:gd name="T39" fmla="*/ 2147483646 h 2325"/>
              <a:gd name="T40" fmla="*/ 2147483646 w 5760"/>
              <a:gd name="T41" fmla="*/ 2147483646 h 2325"/>
              <a:gd name="T42" fmla="*/ 2147483646 w 5760"/>
              <a:gd name="T43" fmla="*/ 2147483646 h 2325"/>
              <a:gd name="T44" fmla="*/ 2147483646 w 5760"/>
              <a:gd name="T45" fmla="*/ 2147483646 h 2325"/>
              <a:gd name="T46" fmla="*/ 2147483646 w 5760"/>
              <a:gd name="T47" fmla="*/ 2147483646 h 2325"/>
              <a:gd name="T48" fmla="*/ 2147483646 w 5760"/>
              <a:gd name="T49" fmla="*/ 2147483646 h 2325"/>
              <a:gd name="T50" fmla="*/ 2147483646 w 5760"/>
              <a:gd name="T51" fmla="*/ 2147483646 h 2325"/>
              <a:gd name="T52" fmla="*/ 2147483646 w 5760"/>
              <a:gd name="T53" fmla="*/ 2147483646 h 2325"/>
              <a:gd name="T54" fmla="*/ 2147483646 w 5760"/>
              <a:gd name="T55" fmla="*/ 2147483646 h 2325"/>
              <a:gd name="T56" fmla="*/ 2147483646 w 5760"/>
              <a:gd name="T57" fmla="*/ 2147483646 h 2325"/>
              <a:gd name="T58" fmla="*/ 2147483646 w 5760"/>
              <a:gd name="T59" fmla="*/ 2147483646 h 2325"/>
              <a:gd name="T60" fmla="*/ 2147483646 w 5760"/>
              <a:gd name="T61" fmla="*/ 2147483646 h 2325"/>
              <a:gd name="T62" fmla="*/ 2147483646 w 5760"/>
              <a:gd name="T63" fmla="*/ 2147483646 h 2325"/>
              <a:gd name="T64" fmla="*/ 2147483646 w 5760"/>
              <a:gd name="T65" fmla="*/ 2147483646 h 2325"/>
              <a:gd name="T66" fmla="*/ 2147483646 w 5760"/>
              <a:gd name="T67" fmla="*/ 2147483646 h 2325"/>
              <a:gd name="T68" fmla="*/ 2147483646 w 5760"/>
              <a:gd name="T69" fmla="*/ 2147483646 h 2325"/>
              <a:gd name="T70" fmla="*/ 2147483646 w 5760"/>
              <a:gd name="T71" fmla="*/ 2147483646 h 2325"/>
              <a:gd name="T72" fmla="*/ 2147483646 w 5760"/>
              <a:gd name="T73" fmla="*/ 2147483646 h 2325"/>
              <a:gd name="T74" fmla="*/ 2147483646 w 5760"/>
              <a:gd name="T75" fmla="*/ 2147483646 h 2325"/>
              <a:gd name="T76" fmla="*/ 2147483646 w 5760"/>
              <a:gd name="T77" fmla="*/ 2147483646 h 2325"/>
              <a:gd name="T78" fmla="*/ 2147483646 w 5760"/>
              <a:gd name="T79" fmla="*/ 2147483646 h 2325"/>
              <a:gd name="T80" fmla="*/ 2147483646 w 5760"/>
              <a:gd name="T81" fmla="*/ 2147483646 h 2325"/>
              <a:gd name="T82" fmla="*/ 2147483646 w 5760"/>
              <a:gd name="T83" fmla="*/ 2147483646 h 2325"/>
              <a:gd name="T84" fmla="*/ 2147483646 w 5760"/>
              <a:gd name="T85" fmla="*/ 2147483646 h 2325"/>
              <a:gd name="T86" fmla="*/ 2147483646 w 5760"/>
              <a:gd name="T87" fmla="*/ 2147483646 h 2325"/>
              <a:gd name="T88" fmla="*/ 2147483646 w 5760"/>
              <a:gd name="T89" fmla="*/ 2147483646 h 2325"/>
              <a:gd name="T90" fmla="*/ 2147483646 w 5760"/>
              <a:gd name="T91" fmla="*/ 2147483646 h 2325"/>
              <a:gd name="T92" fmla="*/ 2147483646 w 5760"/>
              <a:gd name="T93" fmla="*/ 2147483646 h 2325"/>
              <a:gd name="T94" fmla="*/ 2147483646 w 5760"/>
              <a:gd name="T95" fmla="*/ 2147483646 h 2325"/>
              <a:gd name="T96" fmla="*/ 2147483646 w 5760"/>
              <a:gd name="T97" fmla="*/ 2147483646 h 2325"/>
              <a:gd name="T98" fmla="*/ 2147483646 w 5760"/>
              <a:gd name="T99" fmla="*/ 2147483646 h 2325"/>
              <a:gd name="T100" fmla="*/ 2147483646 w 5760"/>
              <a:gd name="T101" fmla="*/ 2147483646 h 2325"/>
              <a:gd name="T102" fmla="*/ 0 w 5760"/>
              <a:gd name="T103" fmla="*/ 0 h 232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2147483646 h 1573"/>
              <a:gd name="T4" fmla="*/ 2147483646 w 5760"/>
              <a:gd name="T5" fmla="*/ 2147483646 h 1573"/>
              <a:gd name="T6" fmla="*/ 2147483646 w 5760"/>
              <a:gd name="T7" fmla="*/ 2147483646 h 1573"/>
              <a:gd name="T8" fmla="*/ 2147483646 w 5760"/>
              <a:gd name="T9" fmla="*/ 2147483646 h 1573"/>
              <a:gd name="T10" fmla="*/ 2147483646 w 5760"/>
              <a:gd name="T11" fmla="*/ 2147483646 h 1573"/>
              <a:gd name="T12" fmla="*/ 2147483646 w 5760"/>
              <a:gd name="T13" fmla="*/ 2147483646 h 1573"/>
              <a:gd name="T14" fmla="*/ 2147483646 w 5760"/>
              <a:gd name="T15" fmla="*/ 2147483646 h 1573"/>
              <a:gd name="T16" fmla="*/ 2147483646 w 5760"/>
              <a:gd name="T17" fmla="*/ 2147483646 h 1573"/>
              <a:gd name="T18" fmla="*/ 2147483646 w 5760"/>
              <a:gd name="T19" fmla="*/ 2147483646 h 1573"/>
              <a:gd name="T20" fmla="*/ 2147483646 w 5760"/>
              <a:gd name="T21" fmla="*/ 2147483646 h 1573"/>
              <a:gd name="T22" fmla="*/ 2147483646 w 5760"/>
              <a:gd name="T23" fmla="*/ 2147483646 h 1573"/>
              <a:gd name="T24" fmla="*/ 2147483646 w 5760"/>
              <a:gd name="T25" fmla="*/ 2147483646 h 1573"/>
              <a:gd name="T26" fmla="*/ 2147483646 w 5760"/>
              <a:gd name="T27" fmla="*/ 2147483646 h 1573"/>
              <a:gd name="T28" fmla="*/ 2147483646 w 5760"/>
              <a:gd name="T29" fmla="*/ 2147483646 h 1573"/>
              <a:gd name="T30" fmla="*/ 2147483646 w 5760"/>
              <a:gd name="T31" fmla="*/ 2147483646 h 1573"/>
              <a:gd name="T32" fmla="*/ 2147483646 w 5760"/>
              <a:gd name="T33" fmla="*/ 2147483646 h 1573"/>
              <a:gd name="T34" fmla="*/ 2147483646 w 5760"/>
              <a:gd name="T35" fmla="*/ 2147483646 h 1573"/>
              <a:gd name="T36" fmla="*/ 2147483646 w 5760"/>
              <a:gd name="T37" fmla="*/ 2147483646 h 1573"/>
              <a:gd name="T38" fmla="*/ 2147483646 w 5760"/>
              <a:gd name="T39" fmla="*/ 2147483646 h 1573"/>
              <a:gd name="T40" fmla="*/ 2147483646 w 5760"/>
              <a:gd name="T41" fmla="*/ 2147483646 h 1573"/>
              <a:gd name="T42" fmla="*/ 2147483646 w 5760"/>
              <a:gd name="T43" fmla="*/ 2147483646 h 1573"/>
              <a:gd name="T44" fmla="*/ 2147483646 w 5760"/>
              <a:gd name="T45" fmla="*/ 2147483646 h 1573"/>
              <a:gd name="T46" fmla="*/ 2147483646 w 5760"/>
              <a:gd name="T47" fmla="*/ 2147483646 h 1573"/>
              <a:gd name="T48" fmla="*/ 2147483646 w 5760"/>
              <a:gd name="T49" fmla="*/ 2147483646 h 1573"/>
              <a:gd name="T50" fmla="*/ 2147483646 w 5760"/>
              <a:gd name="T51" fmla="*/ 2147483646 h 1573"/>
              <a:gd name="T52" fmla="*/ 2147483646 w 5760"/>
              <a:gd name="T53" fmla="*/ 2147483646 h 1573"/>
              <a:gd name="T54" fmla="*/ 2147483646 w 5760"/>
              <a:gd name="T55" fmla="*/ 2147483646 h 1573"/>
              <a:gd name="T56" fmla="*/ 2147483646 w 5760"/>
              <a:gd name="T57" fmla="*/ 2147483646 h 1573"/>
              <a:gd name="T58" fmla="*/ 2147483646 w 5760"/>
              <a:gd name="T59" fmla="*/ 2147483646 h 1573"/>
              <a:gd name="T60" fmla="*/ 2147483646 w 5760"/>
              <a:gd name="T61" fmla="*/ 2147483646 h 1573"/>
              <a:gd name="T62" fmla="*/ 2147483646 w 5760"/>
              <a:gd name="T63" fmla="*/ 2147483646 h 1573"/>
              <a:gd name="T64" fmla="*/ 2147483646 w 5760"/>
              <a:gd name="T65" fmla="*/ 2147483646 h 1573"/>
              <a:gd name="T66" fmla="*/ 2147483646 w 5760"/>
              <a:gd name="T67" fmla="*/ 2147483646 h 1573"/>
              <a:gd name="T68" fmla="*/ 2147483646 w 5760"/>
              <a:gd name="T69" fmla="*/ 2147483646 h 1573"/>
              <a:gd name="T70" fmla="*/ 2147483646 w 5760"/>
              <a:gd name="T71" fmla="*/ 2147483646 h 1573"/>
              <a:gd name="T72" fmla="*/ 2147483646 w 5760"/>
              <a:gd name="T73" fmla="*/ 2147483646 h 1573"/>
              <a:gd name="T74" fmla="*/ 2147483646 w 5760"/>
              <a:gd name="T75" fmla="*/ 2147483646 h 1573"/>
              <a:gd name="T76" fmla="*/ 2147483646 w 5760"/>
              <a:gd name="T77" fmla="*/ 2147483646 h 1573"/>
              <a:gd name="T78" fmla="*/ 2147483646 w 5760"/>
              <a:gd name="T79" fmla="*/ 2147483646 h 1573"/>
              <a:gd name="T80" fmla="*/ 2147483646 w 5760"/>
              <a:gd name="T81" fmla="*/ 2147483646 h 1573"/>
              <a:gd name="T82" fmla="*/ 2147483646 w 5760"/>
              <a:gd name="T83" fmla="*/ 2147483646 h 1573"/>
              <a:gd name="T84" fmla="*/ 2147483646 w 5760"/>
              <a:gd name="T85" fmla="*/ 2147483646 h 1573"/>
              <a:gd name="T86" fmla="*/ 2147483646 w 5760"/>
              <a:gd name="T87" fmla="*/ 2147483646 h 1573"/>
              <a:gd name="T88" fmla="*/ 2147483646 w 5760"/>
              <a:gd name="T89" fmla="*/ 2147483646 h 1573"/>
              <a:gd name="T90" fmla="*/ 2147483646 w 5760"/>
              <a:gd name="T91" fmla="*/ 2147483646 h 1573"/>
              <a:gd name="T92" fmla="*/ 2147483646 w 5760"/>
              <a:gd name="T93" fmla="*/ 2147483646 h 1573"/>
              <a:gd name="T94" fmla="*/ 2147483646 w 5760"/>
              <a:gd name="T95" fmla="*/ 0 h 1573"/>
              <a:gd name="T96" fmla="*/ 0 w 5760"/>
              <a:gd name="T97" fmla="*/ 0 h 157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9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2147483646 h 1060"/>
              <a:gd name="T2" fmla="*/ 0 w 5760"/>
              <a:gd name="T3" fmla="*/ 2147483646 h 1060"/>
              <a:gd name="T4" fmla="*/ 2147483646 w 5760"/>
              <a:gd name="T5" fmla="*/ 2147483646 h 1060"/>
              <a:gd name="T6" fmla="*/ 2147483646 w 5760"/>
              <a:gd name="T7" fmla="*/ 0 h 1060"/>
              <a:gd name="T8" fmla="*/ 2147483646 w 5760"/>
              <a:gd name="T9" fmla="*/ 0 h 1060"/>
              <a:gd name="T10" fmla="*/ 2147483646 w 5760"/>
              <a:gd name="T11" fmla="*/ 2147483646 h 1060"/>
              <a:gd name="T12" fmla="*/ 2147483646 w 5760"/>
              <a:gd name="T13" fmla="*/ 2147483646 h 1060"/>
              <a:gd name="T14" fmla="*/ 2147483646 w 5760"/>
              <a:gd name="T15" fmla="*/ 2147483646 h 1060"/>
              <a:gd name="T16" fmla="*/ 2147483646 w 5760"/>
              <a:gd name="T17" fmla="*/ 2147483646 h 1060"/>
              <a:gd name="T18" fmla="*/ 2147483646 w 5760"/>
              <a:gd name="T19" fmla="*/ 2147483646 h 1060"/>
              <a:gd name="T20" fmla="*/ 2147483646 w 5760"/>
              <a:gd name="T21" fmla="*/ 2147483646 h 1060"/>
              <a:gd name="T22" fmla="*/ 2147483646 w 5760"/>
              <a:gd name="T23" fmla="*/ 2147483646 h 1060"/>
              <a:gd name="T24" fmla="*/ 2147483646 w 5760"/>
              <a:gd name="T25" fmla="*/ 2147483646 h 1060"/>
              <a:gd name="T26" fmla="*/ 2147483646 w 5760"/>
              <a:gd name="T27" fmla="*/ 2147483646 h 1060"/>
              <a:gd name="T28" fmla="*/ 2147483646 w 5760"/>
              <a:gd name="T29" fmla="*/ 2147483646 h 1060"/>
              <a:gd name="T30" fmla="*/ 2147483646 w 5760"/>
              <a:gd name="T31" fmla="*/ 2147483646 h 1060"/>
              <a:gd name="T32" fmla="*/ 2147483646 w 5760"/>
              <a:gd name="T33" fmla="*/ 2147483646 h 1060"/>
              <a:gd name="T34" fmla="*/ 2147483646 w 5760"/>
              <a:gd name="T35" fmla="*/ 2147483646 h 1060"/>
              <a:gd name="T36" fmla="*/ 2147483646 w 5760"/>
              <a:gd name="T37" fmla="*/ 2147483646 h 1060"/>
              <a:gd name="T38" fmla="*/ 2147483646 w 5760"/>
              <a:gd name="T39" fmla="*/ 2147483646 h 1060"/>
              <a:gd name="T40" fmla="*/ 2147483646 w 5760"/>
              <a:gd name="T41" fmla="*/ 2147483646 h 1060"/>
              <a:gd name="T42" fmla="*/ 2147483646 w 5760"/>
              <a:gd name="T43" fmla="*/ 2147483646 h 1060"/>
              <a:gd name="T44" fmla="*/ 2147483646 w 5760"/>
              <a:gd name="T45" fmla="*/ 2147483646 h 1060"/>
              <a:gd name="T46" fmla="*/ 2147483646 w 5760"/>
              <a:gd name="T47" fmla="*/ 2147483646 h 1060"/>
              <a:gd name="T48" fmla="*/ 2147483646 w 5760"/>
              <a:gd name="T49" fmla="*/ 2147483646 h 1060"/>
              <a:gd name="T50" fmla="*/ 2147483646 w 5760"/>
              <a:gd name="T51" fmla="*/ 2147483646 h 1060"/>
              <a:gd name="T52" fmla="*/ 2147483646 w 5760"/>
              <a:gd name="T53" fmla="*/ 2147483646 h 1060"/>
              <a:gd name="T54" fmla="*/ 0 w 5760"/>
              <a:gd name="T55" fmla="*/ 2147483646 h 106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0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2147483646 h 673"/>
              <a:gd name="T2" fmla="*/ 0 w 5284"/>
              <a:gd name="T3" fmla="*/ 2147483646 h 673"/>
              <a:gd name="T4" fmla="*/ 2147483646 w 5284"/>
              <a:gd name="T5" fmla="*/ 2147483646 h 673"/>
              <a:gd name="T6" fmla="*/ 2147483646 w 5284"/>
              <a:gd name="T7" fmla="*/ 2147483646 h 673"/>
              <a:gd name="T8" fmla="*/ 2147483646 w 5284"/>
              <a:gd name="T9" fmla="*/ 2147483646 h 673"/>
              <a:gd name="T10" fmla="*/ 2147483646 w 5284"/>
              <a:gd name="T11" fmla="*/ 2147483646 h 673"/>
              <a:gd name="T12" fmla="*/ 2147483646 w 5284"/>
              <a:gd name="T13" fmla="*/ 2147483646 h 673"/>
              <a:gd name="T14" fmla="*/ 2147483646 w 5284"/>
              <a:gd name="T15" fmla="*/ 2147483646 h 673"/>
              <a:gd name="T16" fmla="*/ 2147483646 w 5284"/>
              <a:gd name="T17" fmla="*/ 2147483646 h 673"/>
              <a:gd name="T18" fmla="*/ 2147483646 w 5284"/>
              <a:gd name="T19" fmla="*/ 2147483646 h 673"/>
              <a:gd name="T20" fmla="*/ 2147483646 w 5284"/>
              <a:gd name="T21" fmla="*/ 2147483646 h 673"/>
              <a:gd name="T22" fmla="*/ 2147483646 w 5284"/>
              <a:gd name="T23" fmla="*/ 2147483646 h 673"/>
              <a:gd name="T24" fmla="*/ 2147483646 w 5284"/>
              <a:gd name="T25" fmla="*/ 2147483646 h 673"/>
              <a:gd name="T26" fmla="*/ 2147483646 w 5284"/>
              <a:gd name="T27" fmla="*/ 2147483646 h 673"/>
              <a:gd name="T28" fmla="*/ 2147483646 w 5284"/>
              <a:gd name="T29" fmla="*/ 2147483646 h 673"/>
              <a:gd name="T30" fmla="*/ 2147483646 w 5284"/>
              <a:gd name="T31" fmla="*/ 2147483646 h 673"/>
              <a:gd name="T32" fmla="*/ 2147483646 w 5284"/>
              <a:gd name="T33" fmla="*/ 2147483646 h 673"/>
              <a:gd name="T34" fmla="*/ 2147483646 w 5284"/>
              <a:gd name="T35" fmla="*/ 2147483646 h 673"/>
              <a:gd name="T36" fmla="*/ 2147483646 w 5284"/>
              <a:gd name="T37" fmla="*/ 2147483646 h 673"/>
              <a:gd name="T38" fmla="*/ 2147483646 w 5284"/>
              <a:gd name="T39" fmla="*/ 2147483646 h 673"/>
              <a:gd name="T40" fmla="*/ 2147483646 w 5284"/>
              <a:gd name="T41" fmla="*/ 2147483646 h 673"/>
              <a:gd name="T42" fmla="*/ 2147483646 w 5284"/>
              <a:gd name="T43" fmla="*/ 2147483646 h 673"/>
              <a:gd name="T44" fmla="*/ 2147483646 w 5284"/>
              <a:gd name="T45" fmla="*/ 2147483646 h 673"/>
              <a:gd name="T46" fmla="*/ 2147483646 w 5284"/>
              <a:gd name="T47" fmla="*/ 2147483646 h 673"/>
              <a:gd name="T48" fmla="*/ 2147483646 w 5284"/>
              <a:gd name="T49" fmla="*/ 2147483646 h 673"/>
              <a:gd name="T50" fmla="*/ 2147483646 w 5284"/>
              <a:gd name="T51" fmla="*/ 2147483646 h 673"/>
              <a:gd name="T52" fmla="*/ 2147483646 w 5284"/>
              <a:gd name="T53" fmla="*/ 0 h 673"/>
              <a:gd name="T54" fmla="*/ 2147483646 w 5284"/>
              <a:gd name="T55" fmla="*/ 0 h 673"/>
              <a:gd name="T56" fmla="*/ 2147483646 w 5284"/>
              <a:gd name="T57" fmla="*/ 2147483646 h 673"/>
              <a:gd name="T58" fmla="*/ 2147483646 w 5284"/>
              <a:gd name="T59" fmla="*/ 2147483646 h 673"/>
              <a:gd name="T60" fmla="*/ 2147483646 w 5284"/>
              <a:gd name="T61" fmla="*/ 2147483646 h 673"/>
              <a:gd name="T62" fmla="*/ 2147483646 w 5284"/>
              <a:gd name="T63" fmla="*/ 2147483646 h 673"/>
              <a:gd name="T64" fmla="*/ 2147483646 w 5284"/>
              <a:gd name="T65" fmla="*/ 2147483646 h 673"/>
              <a:gd name="T66" fmla="*/ 2147483646 w 5284"/>
              <a:gd name="T67" fmla="*/ 2147483646 h 673"/>
              <a:gd name="T68" fmla="*/ 2147483646 w 5284"/>
              <a:gd name="T69" fmla="*/ 2147483646 h 673"/>
              <a:gd name="T70" fmla="*/ 2147483646 w 5284"/>
              <a:gd name="T71" fmla="*/ 2147483646 h 673"/>
              <a:gd name="T72" fmla="*/ 2147483646 w 5284"/>
              <a:gd name="T73" fmla="*/ 2147483646 h 673"/>
              <a:gd name="T74" fmla="*/ 2147483646 w 5284"/>
              <a:gd name="T75" fmla="*/ 2147483646 h 673"/>
              <a:gd name="T76" fmla="*/ 2147483646 w 5284"/>
              <a:gd name="T77" fmla="*/ 2147483646 h 673"/>
              <a:gd name="T78" fmla="*/ 2147483646 w 5284"/>
              <a:gd name="T79" fmla="*/ 2147483646 h 673"/>
              <a:gd name="T80" fmla="*/ 2147483646 w 5284"/>
              <a:gd name="T81" fmla="*/ 2147483646 h 673"/>
              <a:gd name="T82" fmla="*/ 2147483646 w 5284"/>
              <a:gd name="T83" fmla="*/ 2147483646 h 673"/>
              <a:gd name="T84" fmla="*/ 2147483646 w 5284"/>
              <a:gd name="T85" fmla="*/ 2147483646 h 673"/>
              <a:gd name="T86" fmla="*/ 0 w 5284"/>
              <a:gd name="T87" fmla="*/ 2147483646 h 6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1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147483646 h 286"/>
              <a:gd name="T4" fmla="*/ 2147483646 w 2884"/>
              <a:gd name="T5" fmla="*/ 2147483646 h 286"/>
              <a:gd name="T6" fmla="*/ 2147483646 w 2884"/>
              <a:gd name="T7" fmla="*/ 2147483646 h 286"/>
              <a:gd name="T8" fmla="*/ 2147483646 w 2884"/>
              <a:gd name="T9" fmla="*/ 2147483646 h 286"/>
              <a:gd name="T10" fmla="*/ 2147483646 w 2884"/>
              <a:gd name="T11" fmla="*/ 2147483646 h 286"/>
              <a:gd name="T12" fmla="*/ 2147483646 w 2884"/>
              <a:gd name="T13" fmla="*/ 2147483646 h 286"/>
              <a:gd name="T14" fmla="*/ 2147483646 w 2884"/>
              <a:gd name="T15" fmla="*/ 2147483646 h 286"/>
              <a:gd name="T16" fmla="*/ 2147483646 w 2884"/>
              <a:gd name="T17" fmla="*/ 2147483646 h 286"/>
              <a:gd name="T18" fmla="*/ 2147483646 w 2884"/>
              <a:gd name="T19" fmla="*/ 2147483646 h 286"/>
              <a:gd name="T20" fmla="*/ 2147483646 w 2884"/>
              <a:gd name="T21" fmla="*/ 2147483646 h 286"/>
              <a:gd name="T22" fmla="*/ 2147483646 w 2884"/>
              <a:gd name="T23" fmla="*/ 2147483646 h 286"/>
              <a:gd name="T24" fmla="*/ 2147483646 w 2884"/>
              <a:gd name="T25" fmla="*/ 2147483646 h 286"/>
              <a:gd name="T26" fmla="*/ 2147483646 w 2884"/>
              <a:gd name="T27" fmla="*/ 2147483646 h 286"/>
              <a:gd name="T28" fmla="*/ 2147483646 w 2884"/>
              <a:gd name="T29" fmla="*/ 0 h 286"/>
              <a:gd name="T30" fmla="*/ 0 w 2884"/>
              <a:gd name="T31" fmla="*/ 0 h 2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Freeform 30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2147483646 h 970"/>
              <a:gd name="T4" fmla="*/ 2147483646 w 5760"/>
              <a:gd name="T5" fmla="*/ 2147483646 h 970"/>
              <a:gd name="T6" fmla="*/ 2147483646 w 5760"/>
              <a:gd name="T7" fmla="*/ 2147483646 h 970"/>
              <a:gd name="T8" fmla="*/ 2147483646 w 5760"/>
              <a:gd name="T9" fmla="*/ 2147483646 h 970"/>
              <a:gd name="T10" fmla="*/ 2147483646 w 5760"/>
              <a:gd name="T11" fmla="*/ 2147483646 h 970"/>
              <a:gd name="T12" fmla="*/ 2147483646 w 5760"/>
              <a:gd name="T13" fmla="*/ 2147483646 h 970"/>
              <a:gd name="T14" fmla="*/ 2147483646 w 5760"/>
              <a:gd name="T15" fmla="*/ 2147483646 h 970"/>
              <a:gd name="T16" fmla="*/ 2147483646 w 5760"/>
              <a:gd name="T17" fmla="*/ 2147483646 h 970"/>
              <a:gd name="T18" fmla="*/ 2147483646 w 5760"/>
              <a:gd name="T19" fmla="*/ 2147483646 h 970"/>
              <a:gd name="T20" fmla="*/ 2147483646 w 5760"/>
              <a:gd name="T21" fmla="*/ 2147483646 h 970"/>
              <a:gd name="T22" fmla="*/ 2147483646 w 5760"/>
              <a:gd name="T23" fmla="*/ 2147483646 h 970"/>
              <a:gd name="T24" fmla="*/ 2147483646 w 5760"/>
              <a:gd name="T25" fmla="*/ 2147483646 h 970"/>
              <a:gd name="T26" fmla="*/ 2147483646 w 5760"/>
              <a:gd name="T27" fmla="*/ 2147483646 h 970"/>
              <a:gd name="T28" fmla="*/ 2147483646 w 5760"/>
              <a:gd name="T29" fmla="*/ 2147483646 h 970"/>
              <a:gd name="T30" fmla="*/ 2147483646 w 5760"/>
              <a:gd name="T31" fmla="*/ 2147483646 h 970"/>
              <a:gd name="T32" fmla="*/ 2147483646 w 5760"/>
              <a:gd name="T33" fmla="*/ 2147483646 h 970"/>
              <a:gd name="T34" fmla="*/ 2147483646 w 5760"/>
              <a:gd name="T35" fmla="*/ 2147483646 h 970"/>
              <a:gd name="T36" fmla="*/ 2147483646 w 5760"/>
              <a:gd name="T37" fmla="*/ 2147483646 h 970"/>
              <a:gd name="T38" fmla="*/ 2147483646 w 5760"/>
              <a:gd name="T39" fmla="*/ 2147483646 h 970"/>
              <a:gd name="T40" fmla="*/ 2147483646 w 5760"/>
              <a:gd name="T41" fmla="*/ 2147483646 h 970"/>
              <a:gd name="T42" fmla="*/ 2147483646 w 5760"/>
              <a:gd name="T43" fmla="*/ 2147483646 h 970"/>
              <a:gd name="T44" fmla="*/ 2147483646 w 5760"/>
              <a:gd name="T45" fmla="*/ 0 h 970"/>
              <a:gd name="T46" fmla="*/ 0 w 5760"/>
              <a:gd name="T47" fmla="*/ 0 h 97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3" name="Freeform 41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147483646 w 5143"/>
              <a:gd name="T1" fmla="*/ 2147483646 h 1902"/>
              <a:gd name="T2" fmla="*/ 2147483646 w 5143"/>
              <a:gd name="T3" fmla="*/ 2147483646 h 1902"/>
              <a:gd name="T4" fmla="*/ 2147483646 w 5143"/>
              <a:gd name="T5" fmla="*/ 2147483646 h 1902"/>
              <a:gd name="T6" fmla="*/ 2147483646 w 5143"/>
              <a:gd name="T7" fmla="*/ 2147483646 h 1902"/>
              <a:gd name="T8" fmla="*/ 2147483646 w 5143"/>
              <a:gd name="T9" fmla="*/ 2147483646 h 1902"/>
              <a:gd name="T10" fmla="*/ 2147483646 w 5143"/>
              <a:gd name="T11" fmla="*/ 2147483646 h 1902"/>
              <a:gd name="T12" fmla="*/ 2147483646 w 5143"/>
              <a:gd name="T13" fmla="*/ 2147483646 h 1902"/>
              <a:gd name="T14" fmla="*/ 2147483646 w 5143"/>
              <a:gd name="T15" fmla="*/ 2147483646 h 1902"/>
              <a:gd name="T16" fmla="*/ 2147483646 w 5143"/>
              <a:gd name="T17" fmla="*/ 2147483646 h 1902"/>
              <a:gd name="T18" fmla="*/ 2147483646 w 5143"/>
              <a:gd name="T19" fmla="*/ 2147483646 h 1902"/>
              <a:gd name="T20" fmla="*/ 2147483646 w 5143"/>
              <a:gd name="T21" fmla="*/ 2147483646 h 1902"/>
              <a:gd name="T22" fmla="*/ 0 w 5143"/>
              <a:gd name="T23" fmla="*/ 0 h 1902"/>
              <a:gd name="T24" fmla="*/ 0 w 5143"/>
              <a:gd name="T25" fmla="*/ 2147483646 h 1902"/>
              <a:gd name="T26" fmla="*/ 0 w 5143"/>
              <a:gd name="T27" fmla="*/ 2147483646 h 1902"/>
              <a:gd name="T28" fmla="*/ 0 w 5143"/>
              <a:gd name="T29" fmla="*/ 2147483646 h 1902"/>
              <a:gd name="T30" fmla="*/ 0 w 5143"/>
              <a:gd name="T31" fmla="*/ 2147483646 h 1902"/>
              <a:gd name="T32" fmla="*/ 2147483646 w 5143"/>
              <a:gd name="T33" fmla="*/ 2147483646 h 1902"/>
              <a:gd name="T34" fmla="*/ 2147483646 w 5143"/>
              <a:gd name="T35" fmla="*/ 2147483646 h 1902"/>
              <a:gd name="T36" fmla="*/ 2147483646 w 5143"/>
              <a:gd name="T37" fmla="*/ 2147483646 h 1902"/>
              <a:gd name="T38" fmla="*/ 2147483646 w 5143"/>
              <a:gd name="T39" fmla="*/ 2147483646 h 1902"/>
              <a:gd name="T40" fmla="*/ 2147483646 w 5143"/>
              <a:gd name="T41" fmla="*/ 2147483646 h 1902"/>
              <a:gd name="T42" fmla="*/ 2147483646 w 5143"/>
              <a:gd name="T43" fmla="*/ 2147483646 h 1902"/>
              <a:gd name="T44" fmla="*/ 2147483646 w 5143"/>
              <a:gd name="T45" fmla="*/ 2147483646 h 1902"/>
              <a:gd name="T46" fmla="*/ 2147483646 w 5143"/>
              <a:gd name="T47" fmla="*/ 2147483646 h 1902"/>
              <a:gd name="T48" fmla="*/ 2147483646 w 5143"/>
              <a:gd name="T49" fmla="*/ 2147483646 h 1902"/>
              <a:gd name="T50" fmla="*/ 2147483646 w 5143"/>
              <a:gd name="T51" fmla="*/ 2147483646 h 1902"/>
              <a:gd name="T52" fmla="*/ 2147483646 w 5143"/>
              <a:gd name="T53" fmla="*/ 2147483646 h 1902"/>
              <a:gd name="T54" fmla="*/ 2147483646 w 5143"/>
              <a:gd name="T55" fmla="*/ 2147483646 h 1902"/>
              <a:gd name="T56" fmla="*/ 2147483646 w 5143"/>
              <a:gd name="T57" fmla="*/ 2147483646 h 1902"/>
              <a:gd name="T58" fmla="*/ 2147483646 w 5143"/>
              <a:gd name="T59" fmla="*/ 2147483646 h 1902"/>
              <a:gd name="T60" fmla="*/ 2147483646 w 5143"/>
              <a:gd name="T61" fmla="*/ 2147483646 h 1902"/>
              <a:gd name="T62" fmla="*/ 2147483646 w 5143"/>
              <a:gd name="T63" fmla="*/ 2147483646 h 1902"/>
              <a:gd name="T64" fmla="*/ 2147483646 w 5143"/>
              <a:gd name="T65" fmla="*/ 2147483646 h 1902"/>
              <a:gd name="T66" fmla="*/ 2147483646 w 5143"/>
              <a:gd name="T67" fmla="*/ 2147483646 h 1902"/>
              <a:gd name="T68" fmla="*/ 2147483646 w 5143"/>
              <a:gd name="T69" fmla="*/ 2147483646 h 1902"/>
              <a:gd name="T70" fmla="*/ 2147483646 w 5143"/>
              <a:gd name="T71" fmla="*/ 2147483646 h 1902"/>
              <a:gd name="T72" fmla="*/ 2147483646 w 5143"/>
              <a:gd name="T73" fmla="*/ 2147483646 h 1902"/>
              <a:gd name="T74" fmla="*/ 2147483646 w 5143"/>
              <a:gd name="T75" fmla="*/ 2147483646 h 1902"/>
              <a:gd name="T76" fmla="*/ 2147483646 w 5143"/>
              <a:gd name="T77" fmla="*/ 2147483646 h 1902"/>
              <a:gd name="T78" fmla="*/ 2147483646 w 5143"/>
              <a:gd name="T79" fmla="*/ 2147483646 h 1902"/>
              <a:gd name="T80" fmla="*/ 2147483646 w 5143"/>
              <a:gd name="T81" fmla="*/ 2147483646 h 1902"/>
              <a:gd name="T82" fmla="*/ 2147483646 w 5143"/>
              <a:gd name="T83" fmla="*/ 2147483646 h 1902"/>
              <a:gd name="T84" fmla="*/ 2147483646 w 5143"/>
              <a:gd name="T85" fmla="*/ 2147483646 h 1902"/>
              <a:gd name="T86" fmla="*/ 2147483646 w 5143"/>
              <a:gd name="T87" fmla="*/ 2147483646 h 1902"/>
              <a:gd name="T88" fmla="*/ 2147483646 w 5143"/>
              <a:gd name="T89" fmla="*/ 2147483646 h 1902"/>
              <a:gd name="T90" fmla="*/ 2147483646 w 5143"/>
              <a:gd name="T91" fmla="*/ 2147483646 h 1902"/>
              <a:gd name="T92" fmla="*/ 2147483646 w 5143"/>
              <a:gd name="T93" fmla="*/ 2147483646 h 190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4" name="Freeform 42"/>
          <p:cNvSpPr>
            <a:spLocks/>
          </p:cNvSpPr>
          <p:nvPr/>
        </p:nvSpPr>
        <p:spPr bwMode="white">
          <a:xfrm>
            <a:off x="0" y="4489450"/>
            <a:ext cx="5754688" cy="2368550"/>
          </a:xfrm>
          <a:custGeom>
            <a:avLst/>
            <a:gdLst>
              <a:gd name="T0" fmla="*/ 0 w 3625"/>
              <a:gd name="T1" fmla="*/ 2147483646 h 1492"/>
              <a:gd name="T2" fmla="*/ 0 w 3625"/>
              <a:gd name="T3" fmla="*/ 0 h 1492"/>
              <a:gd name="T4" fmla="*/ 2147483646 w 3625"/>
              <a:gd name="T5" fmla="*/ 2147483646 h 1492"/>
              <a:gd name="T6" fmla="*/ 2147483646 w 3625"/>
              <a:gd name="T7" fmla="*/ 2147483646 h 1492"/>
              <a:gd name="T8" fmla="*/ 2147483646 w 3625"/>
              <a:gd name="T9" fmla="*/ 2147483646 h 1492"/>
              <a:gd name="T10" fmla="*/ 2147483646 w 3625"/>
              <a:gd name="T11" fmla="*/ 2147483646 h 1492"/>
              <a:gd name="T12" fmla="*/ 2147483646 w 3625"/>
              <a:gd name="T13" fmla="*/ 2147483646 h 1492"/>
              <a:gd name="T14" fmla="*/ 2147483646 w 3625"/>
              <a:gd name="T15" fmla="*/ 2147483646 h 1492"/>
              <a:gd name="T16" fmla="*/ 2147483646 w 3625"/>
              <a:gd name="T17" fmla="*/ 2147483646 h 1492"/>
              <a:gd name="T18" fmla="*/ 2147483646 w 3625"/>
              <a:gd name="T19" fmla="*/ 2147483646 h 1492"/>
              <a:gd name="T20" fmla="*/ 2147483646 w 3625"/>
              <a:gd name="T21" fmla="*/ 2147483646 h 1492"/>
              <a:gd name="T22" fmla="*/ 2147483646 w 3625"/>
              <a:gd name="T23" fmla="*/ 2147483646 h 1492"/>
              <a:gd name="T24" fmla="*/ 2147483646 w 3625"/>
              <a:gd name="T25" fmla="*/ 2147483646 h 1492"/>
              <a:gd name="T26" fmla="*/ 2147483646 w 3625"/>
              <a:gd name="T27" fmla="*/ 2147483646 h 1492"/>
              <a:gd name="T28" fmla="*/ 2147483646 w 3625"/>
              <a:gd name="T29" fmla="*/ 2147483646 h 1492"/>
              <a:gd name="T30" fmla="*/ 2147483646 w 3625"/>
              <a:gd name="T31" fmla="*/ 2147483646 h 1492"/>
              <a:gd name="T32" fmla="*/ 2147483646 w 3625"/>
              <a:gd name="T33" fmla="*/ 2147483646 h 1492"/>
              <a:gd name="T34" fmla="*/ 2147483646 w 3625"/>
              <a:gd name="T35" fmla="*/ 2147483646 h 1492"/>
              <a:gd name="T36" fmla="*/ 2147483646 w 3625"/>
              <a:gd name="T37" fmla="*/ 2147483646 h 1492"/>
              <a:gd name="T38" fmla="*/ 2147483646 w 3625"/>
              <a:gd name="T39" fmla="*/ 2147483646 h 1492"/>
              <a:gd name="T40" fmla="*/ 2147483646 w 3625"/>
              <a:gd name="T41" fmla="*/ 2147483646 h 1492"/>
              <a:gd name="T42" fmla="*/ 2147483646 w 3625"/>
              <a:gd name="T43" fmla="*/ 2147483646 h 1492"/>
              <a:gd name="T44" fmla="*/ 2147483646 w 3625"/>
              <a:gd name="T45" fmla="*/ 2147483646 h 1492"/>
              <a:gd name="T46" fmla="*/ 2147483646 w 3625"/>
              <a:gd name="T47" fmla="*/ 2147483646 h 1492"/>
              <a:gd name="T48" fmla="*/ 2147483646 w 3625"/>
              <a:gd name="T49" fmla="*/ 2147483646 h 1492"/>
              <a:gd name="T50" fmla="*/ 2147483646 w 3625"/>
              <a:gd name="T51" fmla="*/ 2147483646 h 1492"/>
              <a:gd name="T52" fmla="*/ 0 w 3625"/>
              <a:gd name="T53" fmla="*/ 2147483646 h 149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5" name="Text Box 44"/>
          <p:cNvSpPr txBox="1"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 b="1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1pPr>
            <a:lvl2pPr marL="742950" indent="-285750">
              <a:defRPr kumimoji="1" sz="1000" b="1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2pPr>
            <a:lvl3pPr marL="1143000" indent="-228600">
              <a:defRPr kumimoji="1" sz="1000" b="1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3pPr>
            <a:lvl4pPr marL="1600200" indent="-228600">
              <a:defRPr kumimoji="1" sz="1000" b="1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4pPr>
            <a:lvl5pPr marL="2057400" indent="-228600">
              <a:defRPr kumimoji="1" sz="1000" b="1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2400" b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93" name="Text Box 45"/>
          <p:cNvSpPr txBox="1">
            <a:spLocks noChangeArrowheads="1"/>
          </p:cNvSpPr>
          <p:nvPr userDrawn="1"/>
        </p:nvSpPr>
        <p:spPr bwMode="auto">
          <a:xfrm>
            <a:off x="76200" y="6477000"/>
            <a:ext cx="193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4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새굴림" pitchFamily="18" charset="-127"/>
                <a:ea typeface="새굴림" pitchFamily="18" charset="-127"/>
              </a:rPr>
              <a:t>한국비지네스써비스㈜</a:t>
            </a:r>
          </a:p>
        </p:txBody>
      </p:sp>
      <p:sp>
        <p:nvSpPr>
          <p:cNvPr id="2094" name="Text Box 46"/>
          <p:cNvSpPr txBox="1">
            <a:spLocks noChangeArrowheads="1"/>
          </p:cNvSpPr>
          <p:nvPr userDrawn="1"/>
        </p:nvSpPr>
        <p:spPr bwMode="auto">
          <a:xfrm>
            <a:off x="7848600" y="6445250"/>
            <a:ext cx="1162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  <a:ea typeface="굴림" pitchFamily="50" charset="-127"/>
              </a:rPr>
              <a:t>SyncSort</a:t>
            </a:r>
          </a:p>
        </p:txBody>
      </p:sp>
      <p:pic>
        <p:nvPicPr>
          <p:cNvPr id="1038" name="Picture 52" descr="new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6440488"/>
            <a:ext cx="138747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4"/>
          <p:cNvSpPr txBox="1">
            <a:spLocks noChangeArrowheads="1"/>
          </p:cNvSpPr>
          <p:nvPr userDrawn="1"/>
        </p:nvSpPr>
        <p:spPr bwMode="auto">
          <a:xfrm>
            <a:off x="3278188" y="6443663"/>
            <a:ext cx="30416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 b="1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1pPr>
            <a:lvl2pPr marL="742950" indent="-285750">
              <a:defRPr kumimoji="1" sz="1000" b="1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2pPr>
            <a:lvl3pPr marL="1143000" indent="-228600">
              <a:defRPr kumimoji="1" sz="1000" b="1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3pPr>
            <a:lvl4pPr marL="1600200" indent="-228600">
              <a:defRPr kumimoji="1" sz="1000" b="1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4pPr>
            <a:lvl5pPr marL="2057400" indent="-228600">
              <a:defRPr kumimoji="1" sz="1000" b="1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800" smtClean="0">
                <a:solidFill>
                  <a:srgbClr val="636467"/>
                </a:solidFill>
              </a:rPr>
              <a:t>Syncsort Confidential and Proprietary - do not copy or distribute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800" smtClean="0">
                <a:solidFill>
                  <a:srgbClr val="636467"/>
                </a:solidFill>
              </a:rPr>
              <a:t>Copyright © 2010, Syncsort Incorporated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6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4.png"/><Relationship Id="rId7" Type="http://schemas.openxmlformats.org/officeDocument/2006/relationships/hyperlink" Target="http://www.dmreview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hyperlink" Target="http://www.syncsort.com/press/prdw1102.htm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://www.syncsort.com/press/prdw1024.htm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6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jslee@kbscom.co.kr" TargetMode="External"/><Relationship Id="rId7" Type="http://schemas.openxmlformats.org/officeDocument/2006/relationships/hyperlink" Target="mailto:kbpark@kbscom.co.kr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smpark@kbscom.co.kr" TargetMode="External"/><Relationship Id="rId5" Type="http://schemas.openxmlformats.org/officeDocument/2006/relationships/hyperlink" Target="mailto:libero@kbscom.co.kr" TargetMode="External"/><Relationship Id="rId4" Type="http://schemas.openxmlformats.org/officeDocument/2006/relationships/hyperlink" Target="mailto:ljs@kbscom.co.kr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mailto:jslee@kbscom.co.kr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ljs@kbscom.co.k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Korea Business Service Co. Ltd.</a:t>
            </a:r>
            <a:endParaRPr lang="en-US" altLang="ko-KR"/>
          </a:p>
        </p:txBody>
      </p:sp>
      <p:graphicFrame>
        <p:nvGraphicFramePr>
          <p:cNvPr id="5123" name="Object 20"/>
          <p:cNvGraphicFramePr>
            <a:graphicFrameLocks noChangeAspect="1"/>
          </p:cNvGraphicFramePr>
          <p:nvPr/>
        </p:nvGraphicFramePr>
        <p:xfrm>
          <a:off x="-9525" y="-38100"/>
          <a:ext cx="9153525" cy="692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비트맵 이미지" r:id="rId4" imgW="6171429" imgH="4667902" progId="Paint.Picture">
                  <p:embed/>
                </p:oleObj>
              </mc:Choice>
              <mc:Fallback>
                <p:oleObj name="비트맵 이미지" r:id="rId4" imgW="6171429" imgH="4667902" progId="Paint.Picture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525" y="-38100"/>
                        <a:ext cx="9153525" cy="692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993300"/>
                                </a:gs>
                                <a:gs pos="100000">
                                  <a:srgbClr val="AD5C33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3276600" y="4476750"/>
            <a:ext cx="3810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ko-KR" altLang="en-US" sz="28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한국비지네스써비스㈜</a:t>
            </a:r>
          </a:p>
        </p:txBody>
      </p:sp>
      <p:pic>
        <p:nvPicPr>
          <p:cNvPr id="5125" name="Picture 10" descr="kbs_logo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419600"/>
            <a:ext cx="83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219200" y="5029200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128588" y="1606550"/>
            <a:ext cx="9015412" cy="4356100"/>
            <a:chOff x="280" y="1138"/>
            <a:chExt cx="5679" cy="2744"/>
          </a:xfrm>
        </p:grpSpPr>
        <p:sp>
          <p:nvSpPr>
            <p:cNvPr id="24582" name="Rectangle 4"/>
            <p:cNvSpPr>
              <a:spLocks noChangeArrowheads="1"/>
            </p:cNvSpPr>
            <p:nvPr/>
          </p:nvSpPr>
          <p:spPr bwMode="auto">
            <a:xfrm>
              <a:off x="1872" y="2205"/>
              <a:ext cx="1852" cy="520"/>
            </a:xfrm>
            <a:prstGeom prst="rect">
              <a:avLst/>
            </a:prstGeom>
            <a:solidFill>
              <a:srgbClr val="9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600">
                  <a:solidFill>
                    <a:schemeClr val="bg2"/>
                  </a:solidFill>
                </a:rPr>
                <a:t>/</a:t>
              </a:r>
              <a:r>
                <a:rPr lang="en-US" altLang="ko-KR" sz="1600">
                  <a:solidFill>
                    <a:schemeClr val="bg2"/>
                  </a:solidFill>
                </a:rPr>
                <a:t>FIELDS </a:t>
              </a:r>
            </a:p>
            <a:p>
              <a:pPr algn="l" eaLnBrk="1" hangingPunct="1"/>
              <a:r>
                <a:rPr lang="en-US" altLang="ko-KR" sz="1600">
                  <a:solidFill>
                    <a:schemeClr val="bg2"/>
                  </a:solidFill>
                </a:rPr>
                <a:t>         INVOICE   5  CHAR  8, </a:t>
              </a:r>
            </a:p>
            <a:p>
              <a:pPr algn="l" eaLnBrk="1" hangingPunct="1"/>
              <a:r>
                <a:rPr lang="en-US" altLang="ko-KR" sz="1600">
                  <a:solidFill>
                    <a:schemeClr val="bg2"/>
                  </a:solidFill>
                </a:rPr>
                <a:t>         COMPANY 17 CHAR 22</a:t>
              </a:r>
            </a:p>
          </p:txBody>
        </p:sp>
        <p:grpSp>
          <p:nvGrpSpPr>
            <p:cNvPr id="24583" name="Group 5"/>
            <p:cNvGrpSpPr>
              <a:grpSpLocks/>
            </p:cNvGrpSpPr>
            <p:nvPr/>
          </p:nvGrpSpPr>
          <p:grpSpPr bwMode="auto">
            <a:xfrm>
              <a:off x="280" y="1138"/>
              <a:ext cx="5679" cy="817"/>
              <a:chOff x="280" y="1138"/>
              <a:chExt cx="5679" cy="817"/>
            </a:xfrm>
          </p:grpSpPr>
          <p:sp>
            <p:nvSpPr>
              <p:cNvPr id="24586" name="Freeform 6"/>
              <p:cNvSpPr>
                <a:spLocks/>
              </p:cNvSpPr>
              <p:nvPr/>
            </p:nvSpPr>
            <p:spPr bwMode="auto">
              <a:xfrm>
                <a:off x="310" y="1141"/>
                <a:ext cx="5629" cy="491"/>
              </a:xfrm>
              <a:custGeom>
                <a:avLst/>
                <a:gdLst>
                  <a:gd name="T0" fmla="*/ 0 w 5629"/>
                  <a:gd name="T1" fmla="*/ 490 h 491"/>
                  <a:gd name="T2" fmla="*/ 673 w 5629"/>
                  <a:gd name="T3" fmla="*/ 0 h 491"/>
                  <a:gd name="T4" fmla="*/ 5628 w 5629"/>
                  <a:gd name="T5" fmla="*/ 0 h 491"/>
                  <a:gd name="T6" fmla="*/ 4974 w 5629"/>
                  <a:gd name="T7" fmla="*/ 481 h 491"/>
                  <a:gd name="T8" fmla="*/ 0 w 5629"/>
                  <a:gd name="T9" fmla="*/ 490 h 4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29"/>
                  <a:gd name="T16" fmla="*/ 0 h 491"/>
                  <a:gd name="T17" fmla="*/ 5629 w 5629"/>
                  <a:gd name="T18" fmla="*/ 491 h 4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29" h="491">
                    <a:moveTo>
                      <a:pt x="0" y="490"/>
                    </a:moveTo>
                    <a:lnTo>
                      <a:pt x="673" y="0"/>
                    </a:lnTo>
                    <a:lnTo>
                      <a:pt x="5628" y="0"/>
                    </a:lnTo>
                    <a:lnTo>
                      <a:pt x="4974" y="481"/>
                    </a:lnTo>
                    <a:lnTo>
                      <a:pt x="0" y="4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587" name="Rectangle 7"/>
              <p:cNvSpPr>
                <a:spLocks noChangeArrowheads="1"/>
              </p:cNvSpPr>
              <p:nvPr/>
            </p:nvSpPr>
            <p:spPr bwMode="auto">
              <a:xfrm>
                <a:off x="314" y="1635"/>
                <a:ext cx="4956" cy="283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000080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4588" name="Line 8"/>
              <p:cNvSpPr>
                <a:spLocks noChangeShapeType="1"/>
              </p:cNvSpPr>
              <p:nvPr/>
            </p:nvSpPr>
            <p:spPr bwMode="auto">
              <a:xfrm flipV="1">
                <a:off x="588" y="1146"/>
                <a:ext cx="673" cy="4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589" name="Line 9"/>
              <p:cNvSpPr>
                <a:spLocks noChangeShapeType="1"/>
              </p:cNvSpPr>
              <p:nvPr/>
            </p:nvSpPr>
            <p:spPr bwMode="auto">
              <a:xfrm flipV="1">
                <a:off x="884" y="1151"/>
                <a:ext cx="673" cy="4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590" name="Line 10"/>
              <p:cNvSpPr>
                <a:spLocks noChangeShapeType="1"/>
              </p:cNvSpPr>
              <p:nvPr/>
            </p:nvSpPr>
            <p:spPr bwMode="auto">
              <a:xfrm flipV="1">
                <a:off x="1116" y="1138"/>
                <a:ext cx="673" cy="4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591" name="Line 11"/>
              <p:cNvSpPr>
                <a:spLocks noChangeShapeType="1"/>
              </p:cNvSpPr>
              <p:nvPr/>
            </p:nvSpPr>
            <p:spPr bwMode="auto">
              <a:xfrm flipV="1">
                <a:off x="1558" y="1143"/>
                <a:ext cx="673" cy="4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592" name="Line 12"/>
              <p:cNvSpPr>
                <a:spLocks noChangeShapeType="1"/>
              </p:cNvSpPr>
              <p:nvPr/>
            </p:nvSpPr>
            <p:spPr bwMode="auto">
              <a:xfrm flipV="1">
                <a:off x="1844" y="1140"/>
                <a:ext cx="673" cy="4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593" name="Line 13"/>
              <p:cNvSpPr>
                <a:spLocks noChangeShapeType="1"/>
              </p:cNvSpPr>
              <p:nvPr/>
            </p:nvSpPr>
            <p:spPr bwMode="auto">
              <a:xfrm flipV="1">
                <a:off x="2159" y="1154"/>
                <a:ext cx="673" cy="4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594" name="Line 14"/>
              <p:cNvSpPr>
                <a:spLocks noChangeShapeType="1"/>
              </p:cNvSpPr>
              <p:nvPr/>
            </p:nvSpPr>
            <p:spPr bwMode="auto">
              <a:xfrm flipV="1">
                <a:off x="2555" y="1141"/>
                <a:ext cx="673" cy="4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595" name="Line 15"/>
              <p:cNvSpPr>
                <a:spLocks noChangeShapeType="1"/>
              </p:cNvSpPr>
              <p:nvPr/>
            </p:nvSpPr>
            <p:spPr bwMode="auto">
              <a:xfrm flipV="1">
                <a:off x="3033" y="1145"/>
                <a:ext cx="673" cy="4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596" name="Line 16"/>
              <p:cNvSpPr>
                <a:spLocks noChangeShapeType="1"/>
              </p:cNvSpPr>
              <p:nvPr/>
            </p:nvSpPr>
            <p:spPr bwMode="auto">
              <a:xfrm flipV="1">
                <a:off x="3465" y="1150"/>
                <a:ext cx="673" cy="4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597" name="Line 17"/>
              <p:cNvSpPr>
                <a:spLocks noChangeShapeType="1"/>
              </p:cNvSpPr>
              <p:nvPr/>
            </p:nvSpPr>
            <p:spPr bwMode="auto">
              <a:xfrm flipV="1">
                <a:off x="4281" y="1140"/>
                <a:ext cx="673" cy="4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598" name="Line 18"/>
              <p:cNvSpPr>
                <a:spLocks noChangeShapeType="1"/>
              </p:cNvSpPr>
              <p:nvPr/>
            </p:nvSpPr>
            <p:spPr bwMode="auto">
              <a:xfrm flipV="1">
                <a:off x="4041" y="1145"/>
                <a:ext cx="673" cy="4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599" name="Line 19"/>
              <p:cNvSpPr>
                <a:spLocks noChangeShapeType="1"/>
              </p:cNvSpPr>
              <p:nvPr/>
            </p:nvSpPr>
            <p:spPr bwMode="auto">
              <a:xfrm>
                <a:off x="583" y="1631"/>
                <a:ext cx="0" cy="2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00" name="Line 20"/>
              <p:cNvSpPr>
                <a:spLocks noChangeShapeType="1"/>
              </p:cNvSpPr>
              <p:nvPr/>
            </p:nvSpPr>
            <p:spPr bwMode="auto">
              <a:xfrm>
                <a:off x="888" y="1627"/>
                <a:ext cx="0" cy="2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01" name="Line 21"/>
              <p:cNvSpPr>
                <a:spLocks noChangeShapeType="1"/>
              </p:cNvSpPr>
              <p:nvPr/>
            </p:nvSpPr>
            <p:spPr bwMode="auto">
              <a:xfrm>
                <a:off x="1120" y="1633"/>
                <a:ext cx="0" cy="2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02" name="Line 22"/>
              <p:cNvSpPr>
                <a:spLocks noChangeShapeType="1"/>
              </p:cNvSpPr>
              <p:nvPr/>
            </p:nvSpPr>
            <p:spPr bwMode="auto">
              <a:xfrm>
                <a:off x="1553" y="1628"/>
                <a:ext cx="0" cy="2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03" name="Line 23"/>
              <p:cNvSpPr>
                <a:spLocks noChangeShapeType="1"/>
              </p:cNvSpPr>
              <p:nvPr/>
            </p:nvSpPr>
            <p:spPr bwMode="auto">
              <a:xfrm>
                <a:off x="1849" y="1634"/>
                <a:ext cx="0" cy="2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04" name="Line 24"/>
              <p:cNvSpPr>
                <a:spLocks noChangeShapeType="1"/>
              </p:cNvSpPr>
              <p:nvPr/>
            </p:nvSpPr>
            <p:spPr bwMode="auto">
              <a:xfrm>
                <a:off x="2172" y="1630"/>
                <a:ext cx="0" cy="2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05" name="Line 25"/>
              <p:cNvSpPr>
                <a:spLocks noChangeShapeType="1"/>
              </p:cNvSpPr>
              <p:nvPr/>
            </p:nvSpPr>
            <p:spPr bwMode="auto">
              <a:xfrm>
                <a:off x="2559" y="1634"/>
                <a:ext cx="0" cy="2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06" name="Line 26"/>
              <p:cNvSpPr>
                <a:spLocks noChangeShapeType="1"/>
              </p:cNvSpPr>
              <p:nvPr/>
            </p:nvSpPr>
            <p:spPr bwMode="auto">
              <a:xfrm>
                <a:off x="3028" y="1621"/>
                <a:ext cx="0" cy="2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07" name="Line 27"/>
              <p:cNvSpPr>
                <a:spLocks noChangeShapeType="1"/>
              </p:cNvSpPr>
              <p:nvPr/>
            </p:nvSpPr>
            <p:spPr bwMode="auto">
              <a:xfrm>
                <a:off x="3487" y="1617"/>
                <a:ext cx="0" cy="2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08" name="Line 28"/>
              <p:cNvSpPr>
                <a:spLocks noChangeShapeType="1"/>
              </p:cNvSpPr>
              <p:nvPr/>
            </p:nvSpPr>
            <p:spPr bwMode="auto">
              <a:xfrm>
                <a:off x="4038" y="1623"/>
                <a:ext cx="0" cy="2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09" name="Line 29"/>
              <p:cNvSpPr>
                <a:spLocks noChangeShapeType="1"/>
              </p:cNvSpPr>
              <p:nvPr/>
            </p:nvSpPr>
            <p:spPr bwMode="auto">
              <a:xfrm>
                <a:off x="4288" y="1627"/>
                <a:ext cx="0" cy="2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10" name="Line 30"/>
              <p:cNvSpPr>
                <a:spLocks noChangeShapeType="1"/>
              </p:cNvSpPr>
              <p:nvPr/>
            </p:nvSpPr>
            <p:spPr bwMode="auto">
              <a:xfrm flipV="1">
                <a:off x="5286" y="1445"/>
                <a:ext cx="673" cy="4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11" name="Rectangle 31"/>
              <p:cNvSpPr>
                <a:spLocks noChangeArrowheads="1"/>
              </p:cNvSpPr>
              <p:nvPr/>
            </p:nvSpPr>
            <p:spPr bwMode="auto">
              <a:xfrm rot="-7500000">
                <a:off x="914" y="1190"/>
                <a:ext cx="231" cy="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92075" tIns="46038" rIns="92075" bIns="46038">
                <a:spAutoFit/>
              </a:bodyPr>
              <a:lstStyle>
                <a:lvl1pPr algn="ctr" defTabSz="762000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 defTabSz="762000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 defTabSz="762000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 defTabSz="762000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 defTabSz="762000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 eaLnBrk="1" hangingPunct="1"/>
                <a:r>
                  <a:rPr lang="en-US" altLang="ko-KR" sz="1200"/>
                  <a:t>INVOICE</a:t>
                </a:r>
              </a:p>
            </p:txBody>
          </p:sp>
          <p:sp>
            <p:nvSpPr>
              <p:cNvPr id="24612" name="Rectangle 32"/>
              <p:cNvSpPr>
                <a:spLocks noChangeArrowheads="1"/>
              </p:cNvSpPr>
              <p:nvPr/>
            </p:nvSpPr>
            <p:spPr bwMode="auto">
              <a:xfrm>
                <a:off x="280" y="1629"/>
                <a:ext cx="154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ctr" defTabSz="762000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 defTabSz="762000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 defTabSz="762000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 defTabSz="762000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 defTabSz="762000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 eaLnBrk="1" hangingPunct="1"/>
                <a:r>
                  <a:rPr lang="ko-KR" altLang="en-US" sz="1400" b="0">
                    <a:solidFill>
                      <a:schemeClr val="bg2"/>
                    </a:solidFill>
                  </a:rPr>
                  <a:t>1        5       13    17           39</a:t>
                </a:r>
              </a:p>
              <a:p>
                <a:pPr algn="l" eaLnBrk="1" hangingPunct="1"/>
                <a:r>
                  <a:rPr lang="ko-KR" altLang="en-US" sz="1400" b="0"/>
                  <a:t>          </a:t>
                </a:r>
                <a:r>
                  <a:rPr lang="en-US" altLang="ko-KR" sz="1400" b="0">
                    <a:solidFill>
                      <a:srgbClr val="FFFF00"/>
                    </a:solidFill>
                  </a:rPr>
                  <a:t>CH             CH</a:t>
                </a:r>
              </a:p>
            </p:txBody>
          </p:sp>
          <p:sp>
            <p:nvSpPr>
              <p:cNvPr id="24613" name="Line 33"/>
              <p:cNvSpPr>
                <a:spLocks noChangeShapeType="1"/>
              </p:cNvSpPr>
              <p:nvPr/>
            </p:nvSpPr>
            <p:spPr bwMode="auto">
              <a:xfrm flipV="1">
                <a:off x="313" y="1145"/>
                <a:ext cx="673" cy="4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14" name="Line 34"/>
              <p:cNvSpPr>
                <a:spLocks noChangeShapeType="1"/>
              </p:cNvSpPr>
              <p:nvPr/>
            </p:nvSpPr>
            <p:spPr bwMode="auto">
              <a:xfrm flipV="1">
                <a:off x="5264" y="1150"/>
                <a:ext cx="673" cy="4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15" name="Rectangle 35"/>
              <p:cNvSpPr>
                <a:spLocks noChangeArrowheads="1"/>
              </p:cNvSpPr>
              <p:nvPr/>
            </p:nvSpPr>
            <p:spPr bwMode="auto">
              <a:xfrm rot="-7500000">
                <a:off x="1507" y="1148"/>
                <a:ext cx="231" cy="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92075" tIns="46038" rIns="92075" bIns="46038">
                <a:spAutoFit/>
              </a:bodyPr>
              <a:lstStyle>
                <a:lvl1pPr algn="ctr" defTabSz="762000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 defTabSz="762000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 defTabSz="762000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 defTabSz="762000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 defTabSz="762000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 eaLnBrk="1" hangingPunct="1"/>
                <a:r>
                  <a:rPr lang="en-US" altLang="ko-KR" sz="1200"/>
                  <a:t>COMPANY</a:t>
                </a:r>
              </a:p>
            </p:txBody>
          </p:sp>
        </p:grpSp>
        <p:sp>
          <p:nvSpPr>
            <p:cNvPr id="24584" name="Rectangle 36"/>
            <p:cNvSpPr>
              <a:spLocks noChangeArrowheads="1"/>
            </p:cNvSpPr>
            <p:nvPr/>
          </p:nvSpPr>
          <p:spPr bwMode="auto">
            <a:xfrm>
              <a:off x="1856" y="2912"/>
              <a:ext cx="2751" cy="970"/>
            </a:xfrm>
            <a:prstGeom prst="rect">
              <a:avLst/>
            </a:prstGeom>
            <a:solidFill>
              <a:srgbClr val="99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585" name="Freeform 37"/>
            <p:cNvSpPr>
              <a:spLocks/>
            </p:cNvSpPr>
            <p:nvPr/>
          </p:nvSpPr>
          <p:spPr bwMode="auto">
            <a:xfrm>
              <a:off x="838" y="2115"/>
              <a:ext cx="756" cy="1318"/>
            </a:xfrm>
            <a:custGeom>
              <a:avLst/>
              <a:gdLst>
                <a:gd name="T0" fmla="*/ 0 w 756"/>
                <a:gd name="T1" fmla="*/ 0 h 1318"/>
                <a:gd name="T2" fmla="*/ 0 w 756"/>
                <a:gd name="T3" fmla="*/ 345 h 1318"/>
                <a:gd name="T4" fmla="*/ 345 w 756"/>
                <a:gd name="T5" fmla="*/ 345 h 1318"/>
                <a:gd name="T6" fmla="*/ 345 w 756"/>
                <a:gd name="T7" fmla="*/ 1281 h 1318"/>
                <a:gd name="T8" fmla="*/ 573 w 756"/>
                <a:gd name="T9" fmla="*/ 1281 h 1318"/>
                <a:gd name="T10" fmla="*/ 573 w 756"/>
                <a:gd name="T11" fmla="*/ 1317 h 1318"/>
                <a:gd name="T12" fmla="*/ 755 w 756"/>
                <a:gd name="T13" fmla="*/ 1254 h 1318"/>
                <a:gd name="T14" fmla="*/ 573 w 756"/>
                <a:gd name="T15" fmla="*/ 1199 h 1318"/>
                <a:gd name="T16" fmla="*/ 573 w 756"/>
                <a:gd name="T17" fmla="*/ 1245 h 1318"/>
                <a:gd name="T18" fmla="*/ 391 w 756"/>
                <a:gd name="T19" fmla="*/ 1245 h 1318"/>
                <a:gd name="T20" fmla="*/ 391 w 756"/>
                <a:gd name="T21" fmla="*/ 354 h 1318"/>
                <a:gd name="T22" fmla="*/ 591 w 756"/>
                <a:gd name="T23" fmla="*/ 354 h 1318"/>
                <a:gd name="T24" fmla="*/ 591 w 756"/>
                <a:gd name="T25" fmla="*/ 399 h 1318"/>
                <a:gd name="T26" fmla="*/ 727 w 756"/>
                <a:gd name="T27" fmla="*/ 327 h 1318"/>
                <a:gd name="T28" fmla="*/ 591 w 756"/>
                <a:gd name="T29" fmla="*/ 281 h 1318"/>
                <a:gd name="T30" fmla="*/ 591 w 756"/>
                <a:gd name="T31" fmla="*/ 318 h 1318"/>
                <a:gd name="T32" fmla="*/ 45 w 756"/>
                <a:gd name="T33" fmla="*/ 318 h 1318"/>
                <a:gd name="T34" fmla="*/ 45 w 756"/>
                <a:gd name="T35" fmla="*/ 9 h 1318"/>
                <a:gd name="T36" fmla="*/ 0 w 756"/>
                <a:gd name="T37" fmla="*/ 0 h 131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6"/>
                <a:gd name="T58" fmla="*/ 0 h 1318"/>
                <a:gd name="T59" fmla="*/ 756 w 756"/>
                <a:gd name="T60" fmla="*/ 1318 h 131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6" h="1318">
                  <a:moveTo>
                    <a:pt x="0" y="0"/>
                  </a:moveTo>
                  <a:lnTo>
                    <a:pt x="0" y="345"/>
                  </a:lnTo>
                  <a:lnTo>
                    <a:pt x="345" y="345"/>
                  </a:lnTo>
                  <a:lnTo>
                    <a:pt x="345" y="1281"/>
                  </a:lnTo>
                  <a:lnTo>
                    <a:pt x="573" y="1281"/>
                  </a:lnTo>
                  <a:lnTo>
                    <a:pt x="573" y="1317"/>
                  </a:lnTo>
                  <a:lnTo>
                    <a:pt x="755" y="1254"/>
                  </a:lnTo>
                  <a:lnTo>
                    <a:pt x="573" y="1199"/>
                  </a:lnTo>
                  <a:lnTo>
                    <a:pt x="573" y="1245"/>
                  </a:lnTo>
                  <a:lnTo>
                    <a:pt x="391" y="1245"/>
                  </a:lnTo>
                  <a:lnTo>
                    <a:pt x="391" y="354"/>
                  </a:lnTo>
                  <a:lnTo>
                    <a:pt x="591" y="354"/>
                  </a:lnTo>
                  <a:lnTo>
                    <a:pt x="591" y="399"/>
                  </a:lnTo>
                  <a:lnTo>
                    <a:pt x="727" y="327"/>
                  </a:lnTo>
                  <a:lnTo>
                    <a:pt x="591" y="281"/>
                  </a:lnTo>
                  <a:lnTo>
                    <a:pt x="591" y="318"/>
                  </a:lnTo>
                  <a:lnTo>
                    <a:pt x="45" y="318"/>
                  </a:lnTo>
                  <a:lnTo>
                    <a:pt x="45" y="9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000080"/>
                </a:gs>
              </a:gsLst>
              <a:lin ang="54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580" name="Rectangle 38"/>
          <p:cNvSpPr>
            <a:spLocks noChangeArrowheads="1"/>
          </p:cNvSpPr>
          <p:nvPr/>
        </p:nvSpPr>
        <p:spPr bwMode="auto">
          <a:xfrm>
            <a:off x="2705100" y="4562475"/>
            <a:ext cx="271621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600">
                <a:solidFill>
                  <a:schemeClr val="bg2"/>
                </a:solidFill>
              </a:rPr>
              <a:t>/</a:t>
            </a:r>
            <a:r>
              <a:rPr lang="en-US" altLang="ko-KR" sz="1600">
                <a:solidFill>
                  <a:schemeClr val="bg2"/>
                </a:solidFill>
              </a:rPr>
              <a:t>RECORDLAYOUT</a:t>
            </a:r>
          </a:p>
          <a:p>
            <a:pPr algn="l" eaLnBrk="1" hangingPunct="1"/>
            <a:r>
              <a:rPr lang="en-US" altLang="ko-KR" sz="1600">
                <a:solidFill>
                  <a:schemeClr val="bg2"/>
                </a:solidFill>
              </a:rPr>
              <a:t>         FILLER  4,</a:t>
            </a:r>
          </a:p>
          <a:p>
            <a:pPr algn="l" eaLnBrk="1" hangingPunct="1"/>
            <a:r>
              <a:rPr lang="en-US" altLang="ko-KR" sz="1600">
                <a:solidFill>
                  <a:schemeClr val="bg2"/>
                </a:solidFill>
              </a:rPr>
              <a:t>         INVOICE   CHAR  8, </a:t>
            </a:r>
          </a:p>
          <a:p>
            <a:pPr algn="l" eaLnBrk="1" hangingPunct="1"/>
            <a:r>
              <a:rPr lang="en-US" altLang="ko-KR" sz="1600">
                <a:solidFill>
                  <a:schemeClr val="bg2"/>
                </a:solidFill>
              </a:rPr>
              <a:t>         FILLER 4,</a:t>
            </a:r>
          </a:p>
          <a:p>
            <a:pPr algn="l" eaLnBrk="1" hangingPunct="1"/>
            <a:r>
              <a:rPr lang="en-US" altLang="ko-KR" sz="1600">
                <a:solidFill>
                  <a:schemeClr val="bg2"/>
                </a:solidFill>
              </a:rPr>
              <a:t>         COMPANY  CHAR 22</a:t>
            </a:r>
          </a:p>
        </p:txBody>
      </p:sp>
      <p:sp>
        <p:nvSpPr>
          <p:cNvPr id="24581" name="Rectangle 39"/>
          <p:cNvSpPr>
            <a:spLocks noChangeArrowheads="1"/>
          </p:cNvSpPr>
          <p:nvPr/>
        </p:nvSpPr>
        <p:spPr bwMode="auto">
          <a:xfrm>
            <a:off x="0" y="55880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2. 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DATA FIELD 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정의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953000" y="4876800"/>
            <a:ext cx="1979613" cy="636588"/>
          </a:xfrm>
          <a:prstGeom prst="rect">
            <a:avLst/>
          </a:prstGeom>
          <a:solidFill>
            <a:srgbClr val="3399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219200" y="5029200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26628" name="Freeform 5"/>
          <p:cNvSpPr>
            <a:spLocks/>
          </p:cNvSpPr>
          <p:nvPr/>
        </p:nvSpPr>
        <p:spPr bwMode="auto">
          <a:xfrm>
            <a:off x="260350" y="1611313"/>
            <a:ext cx="8543925" cy="779462"/>
          </a:xfrm>
          <a:custGeom>
            <a:avLst/>
            <a:gdLst>
              <a:gd name="T0" fmla="*/ 0 w 5629"/>
              <a:gd name="T1" fmla="*/ 2147483646 h 491"/>
              <a:gd name="T2" fmla="*/ 2147483646 w 5629"/>
              <a:gd name="T3" fmla="*/ 0 h 491"/>
              <a:gd name="T4" fmla="*/ 2147483646 w 5629"/>
              <a:gd name="T5" fmla="*/ 0 h 491"/>
              <a:gd name="T6" fmla="*/ 2147483646 w 5629"/>
              <a:gd name="T7" fmla="*/ 2147483646 h 491"/>
              <a:gd name="T8" fmla="*/ 0 w 5629"/>
              <a:gd name="T9" fmla="*/ 2147483646 h 4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29"/>
              <a:gd name="T16" fmla="*/ 0 h 491"/>
              <a:gd name="T17" fmla="*/ 5629 w 5629"/>
              <a:gd name="T18" fmla="*/ 491 h 4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29" h="491">
                <a:moveTo>
                  <a:pt x="0" y="490"/>
                </a:moveTo>
                <a:lnTo>
                  <a:pt x="673" y="0"/>
                </a:lnTo>
                <a:lnTo>
                  <a:pt x="5628" y="0"/>
                </a:lnTo>
                <a:lnTo>
                  <a:pt x="4974" y="481"/>
                </a:lnTo>
                <a:lnTo>
                  <a:pt x="0" y="49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266700" y="2395538"/>
            <a:ext cx="7521575" cy="4492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0080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 flipV="1">
            <a:off x="681038" y="1619250"/>
            <a:ext cx="1022350" cy="763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 flipV="1">
            <a:off x="1131888" y="1627188"/>
            <a:ext cx="1020762" cy="763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 flipV="1">
            <a:off x="1482725" y="1606550"/>
            <a:ext cx="1022350" cy="763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 flipV="1">
            <a:off x="2154238" y="1614488"/>
            <a:ext cx="1020762" cy="763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V="1">
            <a:off x="2587625" y="1609725"/>
            <a:ext cx="1022350" cy="763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 flipV="1">
            <a:off x="3067050" y="1631950"/>
            <a:ext cx="1020763" cy="763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 flipV="1">
            <a:off x="3667125" y="1611313"/>
            <a:ext cx="1022350" cy="763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 flipV="1">
            <a:off x="4392613" y="1617663"/>
            <a:ext cx="1022350" cy="763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 flipV="1">
            <a:off x="5048250" y="1625600"/>
            <a:ext cx="1022350" cy="763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V="1">
            <a:off x="6288088" y="1609725"/>
            <a:ext cx="1020762" cy="763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 flipV="1">
            <a:off x="5922963" y="1617663"/>
            <a:ext cx="1022350" cy="763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1" name="Line 18"/>
          <p:cNvSpPr>
            <a:spLocks noChangeShapeType="1"/>
          </p:cNvSpPr>
          <p:nvPr/>
        </p:nvSpPr>
        <p:spPr bwMode="auto">
          <a:xfrm>
            <a:off x="674688" y="2389188"/>
            <a:ext cx="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1136650" y="2382838"/>
            <a:ext cx="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3" name="Line 20"/>
          <p:cNvSpPr>
            <a:spLocks noChangeShapeType="1"/>
          </p:cNvSpPr>
          <p:nvPr/>
        </p:nvSpPr>
        <p:spPr bwMode="auto">
          <a:xfrm>
            <a:off x="1489075" y="2392363"/>
            <a:ext cx="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4" name="Line 21"/>
          <p:cNvSpPr>
            <a:spLocks noChangeShapeType="1"/>
          </p:cNvSpPr>
          <p:nvPr/>
        </p:nvSpPr>
        <p:spPr bwMode="auto">
          <a:xfrm>
            <a:off x="2146300" y="2384425"/>
            <a:ext cx="0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5" name="Line 22"/>
          <p:cNvSpPr>
            <a:spLocks noChangeShapeType="1"/>
          </p:cNvSpPr>
          <p:nvPr/>
        </p:nvSpPr>
        <p:spPr bwMode="auto">
          <a:xfrm>
            <a:off x="2595563" y="2393950"/>
            <a:ext cx="0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6" name="Line 23"/>
          <p:cNvSpPr>
            <a:spLocks noChangeShapeType="1"/>
          </p:cNvSpPr>
          <p:nvPr/>
        </p:nvSpPr>
        <p:spPr bwMode="auto">
          <a:xfrm>
            <a:off x="3086100" y="2387600"/>
            <a:ext cx="0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7" name="Line 24"/>
          <p:cNvSpPr>
            <a:spLocks noChangeShapeType="1"/>
          </p:cNvSpPr>
          <p:nvPr/>
        </p:nvSpPr>
        <p:spPr bwMode="auto">
          <a:xfrm>
            <a:off x="3673475" y="2393950"/>
            <a:ext cx="0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8" name="Line 25"/>
          <p:cNvSpPr>
            <a:spLocks noChangeShapeType="1"/>
          </p:cNvSpPr>
          <p:nvPr/>
        </p:nvSpPr>
        <p:spPr bwMode="auto">
          <a:xfrm>
            <a:off x="4386263" y="2373313"/>
            <a:ext cx="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9" name="Line 26"/>
          <p:cNvSpPr>
            <a:spLocks noChangeShapeType="1"/>
          </p:cNvSpPr>
          <p:nvPr/>
        </p:nvSpPr>
        <p:spPr bwMode="auto">
          <a:xfrm>
            <a:off x="5081588" y="2366963"/>
            <a:ext cx="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0" name="Line 27"/>
          <p:cNvSpPr>
            <a:spLocks noChangeShapeType="1"/>
          </p:cNvSpPr>
          <p:nvPr/>
        </p:nvSpPr>
        <p:spPr bwMode="auto">
          <a:xfrm>
            <a:off x="5918200" y="2376488"/>
            <a:ext cx="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1" name="Line 28"/>
          <p:cNvSpPr>
            <a:spLocks noChangeShapeType="1"/>
          </p:cNvSpPr>
          <p:nvPr/>
        </p:nvSpPr>
        <p:spPr bwMode="auto">
          <a:xfrm>
            <a:off x="6297613" y="2382838"/>
            <a:ext cx="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2" name="Line 29"/>
          <p:cNvSpPr>
            <a:spLocks noChangeShapeType="1"/>
          </p:cNvSpPr>
          <p:nvPr/>
        </p:nvSpPr>
        <p:spPr bwMode="auto">
          <a:xfrm flipV="1">
            <a:off x="7813675" y="2060575"/>
            <a:ext cx="1020763" cy="763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3" name="Rectangle 30"/>
          <p:cNvSpPr>
            <a:spLocks noChangeArrowheads="1"/>
          </p:cNvSpPr>
          <p:nvPr/>
        </p:nvSpPr>
        <p:spPr bwMode="auto">
          <a:xfrm rot="-7500000">
            <a:off x="1179512" y="1677988"/>
            <a:ext cx="366713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en-US" altLang="ko-KR" sz="1200"/>
              <a:t>INVOICE</a:t>
            </a:r>
          </a:p>
        </p:txBody>
      </p:sp>
      <p:sp>
        <p:nvSpPr>
          <p:cNvPr id="26654" name="Rectangle 31"/>
          <p:cNvSpPr>
            <a:spLocks noChangeArrowheads="1"/>
          </p:cNvSpPr>
          <p:nvPr/>
        </p:nvSpPr>
        <p:spPr bwMode="auto">
          <a:xfrm>
            <a:off x="214313" y="2386013"/>
            <a:ext cx="2447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400" b="0">
                <a:solidFill>
                  <a:schemeClr val="bg2"/>
                </a:solidFill>
              </a:rPr>
              <a:t>1        5       13    17           39</a:t>
            </a:r>
          </a:p>
          <a:p>
            <a:pPr algn="l" eaLnBrk="1" hangingPunct="1"/>
            <a:r>
              <a:rPr lang="ko-KR" altLang="en-US" sz="1400" b="0"/>
              <a:t>          </a:t>
            </a:r>
            <a:r>
              <a:rPr lang="en-US" altLang="ko-KR" sz="1400" b="0">
                <a:solidFill>
                  <a:srgbClr val="FFFF00"/>
                </a:solidFill>
              </a:rPr>
              <a:t>CH             CH</a:t>
            </a:r>
          </a:p>
        </p:txBody>
      </p:sp>
      <p:sp>
        <p:nvSpPr>
          <p:cNvPr id="26655" name="Line 32"/>
          <p:cNvSpPr>
            <a:spLocks noChangeShapeType="1"/>
          </p:cNvSpPr>
          <p:nvPr/>
        </p:nvSpPr>
        <p:spPr bwMode="auto">
          <a:xfrm flipV="1">
            <a:off x="265113" y="1617663"/>
            <a:ext cx="1020762" cy="763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6" name="Line 33"/>
          <p:cNvSpPr>
            <a:spLocks noChangeShapeType="1"/>
          </p:cNvSpPr>
          <p:nvPr/>
        </p:nvSpPr>
        <p:spPr bwMode="auto">
          <a:xfrm flipV="1">
            <a:off x="7778750" y="1625600"/>
            <a:ext cx="1022350" cy="763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7" name="Rectangle 34"/>
          <p:cNvSpPr>
            <a:spLocks noChangeArrowheads="1"/>
          </p:cNvSpPr>
          <p:nvPr/>
        </p:nvSpPr>
        <p:spPr bwMode="auto">
          <a:xfrm rot="-7500000">
            <a:off x="2083594" y="1610519"/>
            <a:ext cx="36671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en-US" altLang="ko-KR" sz="1200"/>
              <a:t>COMPANY</a:t>
            </a:r>
          </a:p>
        </p:txBody>
      </p:sp>
      <p:sp>
        <p:nvSpPr>
          <p:cNvPr id="26658" name="Rectangle 35"/>
          <p:cNvSpPr>
            <a:spLocks noChangeArrowheads="1"/>
          </p:cNvSpPr>
          <p:nvPr/>
        </p:nvSpPr>
        <p:spPr bwMode="auto">
          <a:xfrm>
            <a:off x="420688" y="2882900"/>
            <a:ext cx="23510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400"/>
              <a:t>97-</a:t>
            </a:r>
            <a:r>
              <a:rPr lang="en-US" altLang="ko-KR" sz="1400"/>
              <a:t>BYTE  INPUT  RECORD</a:t>
            </a:r>
          </a:p>
        </p:txBody>
      </p:sp>
      <p:grpSp>
        <p:nvGrpSpPr>
          <p:cNvPr id="26659" name="Group 36"/>
          <p:cNvGrpSpPr>
            <a:grpSpLocks/>
          </p:cNvGrpSpPr>
          <p:nvPr/>
        </p:nvGrpSpPr>
        <p:grpSpPr bwMode="auto">
          <a:xfrm>
            <a:off x="4448175" y="3465513"/>
            <a:ext cx="1630363" cy="449262"/>
            <a:chOff x="3069" y="2309"/>
            <a:chExt cx="1074" cy="283"/>
          </a:xfrm>
        </p:grpSpPr>
        <p:sp>
          <p:nvSpPr>
            <p:cNvPr id="26683" name="Rectangle 37"/>
            <p:cNvSpPr>
              <a:spLocks noChangeArrowheads="1"/>
            </p:cNvSpPr>
            <p:nvPr/>
          </p:nvSpPr>
          <p:spPr bwMode="auto">
            <a:xfrm>
              <a:off x="3069" y="2309"/>
              <a:ext cx="1074" cy="283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84" name="Rectangle 38"/>
            <p:cNvSpPr>
              <a:spLocks noChangeArrowheads="1"/>
            </p:cNvSpPr>
            <p:nvPr/>
          </p:nvSpPr>
          <p:spPr bwMode="auto">
            <a:xfrm>
              <a:off x="3779" y="2309"/>
              <a:ext cx="178" cy="283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26660" name="Rectangle 39"/>
          <p:cNvSpPr>
            <a:spLocks noChangeArrowheads="1"/>
          </p:cNvSpPr>
          <p:nvPr/>
        </p:nvSpPr>
        <p:spPr bwMode="auto">
          <a:xfrm>
            <a:off x="1530350" y="3351213"/>
            <a:ext cx="205581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en-US" altLang="ko-KR" sz="1400"/>
              <a:t>COMPANY</a:t>
            </a:r>
          </a:p>
          <a:p>
            <a:pPr algn="l" eaLnBrk="1" hangingPunct="1"/>
            <a:r>
              <a:rPr lang="en-US" altLang="ko-KR" sz="1400"/>
              <a:t>BALANCE_PRODUCT</a:t>
            </a:r>
          </a:p>
          <a:p>
            <a:pPr algn="l" eaLnBrk="1" hangingPunct="1"/>
            <a:r>
              <a:rPr lang="en-US" altLang="ko-KR" sz="1400"/>
              <a:t>BALANCE_TAX</a:t>
            </a:r>
          </a:p>
        </p:txBody>
      </p:sp>
      <p:sp>
        <p:nvSpPr>
          <p:cNvPr id="26661" name="Freeform 40"/>
          <p:cNvSpPr>
            <a:spLocks/>
          </p:cNvSpPr>
          <p:nvPr/>
        </p:nvSpPr>
        <p:spPr bwMode="auto">
          <a:xfrm>
            <a:off x="660400" y="3357563"/>
            <a:ext cx="679450" cy="506412"/>
          </a:xfrm>
          <a:custGeom>
            <a:avLst/>
            <a:gdLst>
              <a:gd name="T0" fmla="*/ 0 w 447"/>
              <a:gd name="T1" fmla="*/ 0 h 319"/>
              <a:gd name="T2" fmla="*/ 0 w 447"/>
              <a:gd name="T3" fmla="*/ 2147483646 h 319"/>
              <a:gd name="T4" fmla="*/ 2147483646 w 447"/>
              <a:gd name="T5" fmla="*/ 2147483646 h 319"/>
              <a:gd name="T6" fmla="*/ 2147483646 w 447"/>
              <a:gd name="T7" fmla="*/ 2147483646 h 319"/>
              <a:gd name="T8" fmla="*/ 2147483646 w 447"/>
              <a:gd name="T9" fmla="*/ 2147483646 h 319"/>
              <a:gd name="T10" fmla="*/ 2147483646 w 447"/>
              <a:gd name="T11" fmla="*/ 2147483646 h 319"/>
              <a:gd name="T12" fmla="*/ 2147483646 w 447"/>
              <a:gd name="T13" fmla="*/ 2147483646 h 319"/>
              <a:gd name="T14" fmla="*/ 2147483646 w 447"/>
              <a:gd name="T15" fmla="*/ 2147483646 h 319"/>
              <a:gd name="T16" fmla="*/ 2147483646 w 447"/>
              <a:gd name="T17" fmla="*/ 0 h 319"/>
              <a:gd name="T18" fmla="*/ 0 w 447"/>
              <a:gd name="T19" fmla="*/ 0 h 3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47"/>
              <a:gd name="T31" fmla="*/ 0 h 319"/>
              <a:gd name="T32" fmla="*/ 447 w 447"/>
              <a:gd name="T33" fmla="*/ 319 h 31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47" h="319">
                <a:moveTo>
                  <a:pt x="0" y="0"/>
                </a:moveTo>
                <a:lnTo>
                  <a:pt x="0" y="282"/>
                </a:lnTo>
                <a:lnTo>
                  <a:pt x="378" y="282"/>
                </a:lnTo>
                <a:lnTo>
                  <a:pt x="378" y="318"/>
                </a:lnTo>
                <a:lnTo>
                  <a:pt x="446" y="245"/>
                </a:lnTo>
                <a:lnTo>
                  <a:pt x="378" y="200"/>
                </a:lnTo>
                <a:lnTo>
                  <a:pt x="378" y="236"/>
                </a:lnTo>
                <a:lnTo>
                  <a:pt x="30" y="236"/>
                </a:lnTo>
                <a:lnTo>
                  <a:pt x="30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62" name="AutoShape 41"/>
          <p:cNvSpPr>
            <a:spLocks noChangeArrowheads="1"/>
          </p:cNvSpPr>
          <p:nvPr/>
        </p:nvSpPr>
        <p:spPr bwMode="auto">
          <a:xfrm>
            <a:off x="3648075" y="3609975"/>
            <a:ext cx="706438" cy="174625"/>
          </a:xfrm>
          <a:prstGeom prst="rightArrow">
            <a:avLst>
              <a:gd name="adj1" fmla="val 50000"/>
              <a:gd name="adj2" fmla="val 20229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26663" name="AutoShape 42"/>
          <p:cNvSpPr>
            <a:spLocks noChangeArrowheads="1"/>
          </p:cNvSpPr>
          <p:nvPr/>
        </p:nvSpPr>
        <p:spPr bwMode="auto">
          <a:xfrm>
            <a:off x="6223000" y="3619500"/>
            <a:ext cx="704850" cy="174625"/>
          </a:xfrm>
          <a:prstGeom prst="rightArrow">
            <a:avLst>
              <a:gd name="adj1" fmla="val 50000"/>
              <a:gd name="adj2" fmla="val 20183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grpSp>
        <p:nvGrpSpPr>
          <p:cNvPr id="26664" name="Group 43"/>
          <p:cNvGrpSpPr>
            <a:grpSpLocks/>
          </p:cNvGrpSpPr>
          <p:nvPr/>
        </p:nvGrpSpPr>
        <p:grpSpPr bwMode="auto">
          <a:xfrm>
            <a:off x="7085013" y="3436938"/>
            <a:ext cx="1392237" cy="522287"/>
            <a:chOff x="4806" y="2291"/>
            <a:chExt cx="917" cy="329"/>
          </a:xfrm>
        </p:grpSpPr>
        <p:sp>
          <p:nvSpPr>
            <p:cNvPr id="26681" name="Rectangle 44"/>
            <p:cNvSpPr>
              <a:spLocks noChangeArrowheads="1"/>
            </p:cNvSpPr>
            <p:nvPr/>
          </p:nvSpPr>
          <p:spPr bwMode="auto">
            <a:xfrm>
              <a:off x="4806" y="2291"/>
              <a:ext cx="883" cy="32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82" name="Rectangle 45"/>
            <p:cNvSpPr>
              <a:spLocks noChangeArrowheads="1"/>
            </p:cNvSpPr>
            <p:nvPr/>
          </p:nvSpPr>
          <p:spPr bwMode="auto">
            <a:xfrm>
              <a:off x="4808" y="2294"/>
              <a:ext cx="91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400">
                  <a:solidFill>
                    <a:schemeClr val="bg2"/>
                  </a:solidFill>
                </a:rPr>
                <a:t>/</a:t>
              </a:r>
              <a:r>
                <a:rPr lang="en-US" altLang="ko-KR" sz="1400">
                  <a:solidFill>
                    <a:schemeClr val="bg2"/>
                  </a:solidFill>
                </a:rPr>
                <a:t>KEY</a:t>
              </a:r>
            </a:p>
            <a:p>
              <a:pPr algn="l" eaLnBrk="1" hangingPunct="1"/>
              <a:r>
                <a:rPr lang="en-US" altLang="ko-KR" sz="1400">
                  <a:solidFill>
                    <a:schemeClr val="bg2"/>
                  </a:solidFill>
                </a:rPr>
                <a:t>      COMPANY</a:t>
              </a:r>
            </a:p>
          </p:txBody>
        </p:sp>
      </p:grpSp>
      <p:sp>
        <p:nvSpPr>
          <p:cNvPr id="26665" name="Rectangle 46"/>
          <p:cNvSpPr>
            <a:spLocks noChangeArrowheads="1"/>
          </p:cNvSpPr>
          <p:nvPr/>
        </p:nvSpPr>
        <p:spPr bwMode="auto">
          <a:xfrm>
            <a:off x="7826375" y="4276725"/>
            <a:ext cx="12271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en-US" altLang="ko-KR" sz="1400"/>
              <a:t>SORT</a:t>
            </a:r>
          </a:p>
          <a:p>
            <a:pPr algn="l" eaLnBrk="1" hangingPunct="1"/>
            <a:r>
              <a:rPr lang="en-US" altLang="ko-KR" sz="1400"/>
              <a:t>REDUCED </a:t>
            </a:r>
          </a:p>
          <a:p>
            <a:pPr algn="l" eaLnBrk="1" hangingPunct="1"/>
            <a:r>
              <a:rPr lang="en-US" altLang="ko-KR" sz="1400"/>
              <a:t>RECORDS</a:t>
            </a:r>
          </a:p>
        </p:txBody>
      </p:sp>
      <p:sp>
        <p:nvSpPr>
          <p:cNvPr id="26666" name="Rectangle 47"/>
          <p:cNvSpPr>
            <a:spLocks noChangeArrowheads="1"/>
          </p:cNvSpPr>
          <p:nvPr/>
        </p:nvSpPr>
        <p:spPr bwMode="auto">
          <a:xfrm>
            <a:off x="5099050" y="4970463"/>
            <a:ext cx="13858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400"/>
              <a:t>/</a:t>
            </a:r>
            <a:r>
              <a:rPr lang="en-US" altLang="ko-KR" sz="1400"/>
              <a:t>OUTFILE  ......</a:t>
            </a:r>
          </a:p>
          <a:p>
            <a:pPr algn="l" eaLnBrk="1" hangingPunct="1"/>
            <a:r>
              <a:rPr lang="en-US" altLang="ko-KR" sz="1400"/>
              <a:t>  ...........</a:t>
            </a:r>
          </a:p>
        </p:txBody>
      </p:sp>
      <p:sp>
        <p:nvSpPr>
          <p:cNvPr id="26667" name="Rectangle 48"/>
          <p:cNvSpPr>
            <a:spLocks noChangeArrowheads="1"/>
          </p:cNvSpPr>
          <p:nvPr/>
        </p:nvSpPr>
        <p:spPr bwMode="auto">
          <a:xfrm>
            <a:off x="3597275" y="5322888"/>
            <a:ext cx="12271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en-US" altLang="ko-KR" sz="1400"/>
              <a:t>EXPEND</a:t>
            </a:r>
          </a:p>
          <a:p>
            <a:pPr algn="l" eaLnBrk="1" hangingPunct="1"/>
            <a:r>
              <a:rPr lang="en-US" altLang="ko-KR" sz="1400"/>
              <a:t>OUTPUT </a:t>
            </a:r>
          </a:p>
          <a:p>
            <a:pPr algn="l" eaLnBrk="1" hangingPunct="1"/>
            <a:r>
              <a:rPr lang="en-US" altLang="ko-KR" sz="1400"/>
              <a:t>RECORDS</a:t>
            </a:r>
          </a:p>
        </p:txBody>
      </p:sp>
      <p:sp>
        <p:nvSpPr>
          <p:cNvPr id="26668" name="Rectangle 49"/>
          <p:cNvSpPr>
            <a:spLocks noChangeArrowheads="1"/>
          </p:cNvSpPr>
          <p:nvPr/>
        </p:nvSpPr>
        <p:spPr bwMode="auto">
          <a:xfrm>
            <a:off x="635000" y="4930775"/>
            <a:ext cx="2105025" cy="449263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26669" name="Rectangle 50"/>
          <p:cNvSpPr>
            <a:spLocks noChangeArrowheads="1"/>
          </p:cNvSpPr>
          <p:nvPr/>
        </p:nvSpPr>
        <p:spPr bwMode="auto">
          <a:xfrm>
            <a:off x="2112963" y="4933950"/>
            <a:ext cx="290512" cy="4429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26670" name="AutoShape 51"/>
          <p:cNvSpPr>
            <a:spLocks noChangeArrowheads="1"/>
          </p:cNvSpPr>
          <p:nvPr/>
        </p:nvSpPr>
        <p:spPr bwMode="auto">
          <a:xfrm>
            <a:off x="3098800" y="5089525"/>
            <a:ext cx="1519238" cy="180975"/>
          </a:xfrm>
          <a:prstGeom prst="leftArrow">
            <a:avLst>
              <a:gd name="adj1" fmla="val 50000"/>
              <a:gd name="adj2" fmla="val 41969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26671" name="Rectangle 52"/>
          <p:cNvSpPr>
            <a:spLocks noChangeArrowheads="1"/>
          </p:cNvSpPr>
          <p:nvPr/>
        </p:nvSpPr>
        <p:spPr bwMode="auto">
          <a:xfrm>
            <a:off x="490538" y="5581650"/>
            <a:ext cx="2703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400"/>
              <a:t>52 </a:t>
            </a:r>
            <a:r>
              <a:rPr lang="en-US" altLang="ko-KR" sz="1400"/>
              <a:t>BYTE OUTPUT  RECORD</a:t>
            </a:r>
          </a:p>
        </p:txBody>
      </p:sp>
      <p:sp>
        <p:nvSpPr>
          <p:cNvPr id="26672" name="Freeform 53"/>
          <p:cNvSpPr>
            <a:spLocks/>
          </p:cNvSpPr>
          <p:nvPr/>
        </p:nvSpPr>
        <p:spPr bwMode="auto">
          <a:xfrm>
            <a:off x="7396163" y="4210050"/>
            <a:ext cx="304800" cy="1011238"/>
          </a:xfrm>
          <a:custGeom>
            <a:avLst/>
            <a:gdLst>
              <a:gd name="T0" fmla="*/ 0 w 201"/>
              <a:gd name="T1" fmla="*/ 2147483646 h 637"/>
              <a:gd name="T2" fmla="*/ 2147483646 w 201"/>
              <a:gd name="T3" fmla="*/ 2147483646 h 637"/>
              <a:gd name="T4" fmla="*/ 2147483646 w 201"/>
              <a:gd name="T5" fmla="*/ 0 h 637"/>
              <a:gd name="T6" fmla="*/ 2147483646 w 201"/>
              <a:gd name="T7" fmla="*/ 0 h 637"/>
              <a:gd name="T8" fmla="*/ 2147483646 w 201"/>
              <a:gd name="T9" fmla="*/ 2147483646 h 637"/>
              <a:gd name="T10" fmla="*/ 2147483646 w 201"/>
              <a:gd name="T11" fmla="*/ 2147483646 h 6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1"/>
              <a:gd name="T19" fmla="*/ 0 h 637"/>
              <a:gd name="T20" fmla="*/ 201 w 201"/>
              <a:gd name="T21" fmla="*/ 637 h 6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1" h="637">
                <a:moveTo>
                  <a:pt x="0" y="591"/>
                </a:moveTo>
                <a:lnTo>
                  <a:pt x="136" y="591"/>
                </a:lnTo>
                <a:lnTo>
                  <a:pt x="136" y="0"/>
                </a:lnTo>
                <a:lnTo>
                  <a:pt x="200" y="0"/>
                </a:lnTo>
                <a:lnTo>
                  <a:pt x="200" y="636"/>
                </a:lnTo>
                <a:lnTo>
                  <a:pt x="18" y="636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73" name="Rectangle 54"/>
          <p:cNvSpPr>
            <a:spLocks noChangeArrowheads="1"/>
          </p:cNvSpPr>
          <p:nvPr/>
        </p:nvSpPr>
        <p:spPr bwMode="auto">
          <a:xfrm>
            <a:off x="3962400" y="4114800"/>
            <a:ext cx="30083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400"/>
              <a:t>           30 </a:t>
            </a:r>
            <a:r>
              <a:rPr lang="en-US" altLang="ko-KR" sz="1400"/>
              <a:t>BYTE  RECORD</a:t>
            </a:r>
          </a:p>
          <a:p>
            <a:pPr algn="l" eaLnBrk="1" hangingPunct="1"/>
            <a:r>
              <a:rPr lang="en-US" altLang="ko-KR" sz="1400"/>
              <a:t>AFTER  INPUT REFORMATTING </a:t>
            </a:r>
          </a:p>
        </p:txBody>
      </p:sp>
      <p:sp>
        <p:nvSpPr>
          <p:cNvPr id="26674" name="Rectangle 55"/>
          <p:cNvSpPr>
            <a:spLocks noChangeArrowheads="1"/>
          </p:cNvSpPr>
          <p:nvPr/>
        </p:nvSpPr>
        <p:spPr bwMode="auto">
          <a:xfrm>
            <a:off x="100013" y="50165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3. 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RECORD SIZE 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재구성</a:t>
            </a:r>
          </a:p>
        </p:txBody>
      </p:sp>
      <p:sp>
        <p:nvSpPr>
          <p:cNvPr id="26675" name="Line 56"/>
          <p:cNvSpPr>
            <a:spLocks noChangeShapeType="1"/>
          </p:cNvSpPr>
          <p:nvPr/>
        </p:nvSpPr>
        <p:spPr bwMode="auto">
          <a:xfrm flipV="1">
            <a:off x="7296150" y="1628775"/>
            <a:ext cx="1020763" cy="763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76" name="Line 57"/>
          <p:cNvSpPr>
            <a:spLocks noChangeShapeType="1"/>
          </p:cNvSpPr>
          <p:nvPr/>
        </p:nvSpPr>
        <p:spPr bwMode="auto">
          <a:xfrm flipV="1">
            <a:off x="6791325" y="1628775"/>
            <a:ext cx="1020763" cy="763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77" name="Line 58"/>
          <p:cNvSpPr>
            <a:spLocks noChangeShapeType="1"/>
          </p:cNvSpPr>
          <p:nvPr/>
        </p:nvSpPr>
        <p:spPr bwMode="auto">
          <a:xfrm>
            <a:off x="6804025" y="2390775"/>
            <a:ext cx="0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78" name="Line 59"/>
          <p:cNvSpPr>
            <a:spLocks noChangeShapeType="1"/>
          </p:cNvSpPr>
          <p:nvPr/>
        </p:nvSpPr>
        <p:spPr bwMode="auto">
          <a:xfrm>
            <a:off x="7308850" y="2390775"/>
            <a:ext cx="0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79" name="Rectangle 60"/>
          <p:cNvSpPr>
            <a:spLocks noChangeArrowheads="1"/>
          </p:cNvSpPr>
          <p:nvPr/>
        </p:nvSpPr>
        <p:spPr bwMode="auto">
          <a:xfrm rot="-7500000">
            <a:off x="7600951" y="1041400"/>
            <a:ext cx="366712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en-US" altLang="ko-KR" sz="1200"/>
              <a:t>BALANCE_PRODUCT</a:t>
            </a:r>
          </a:p>
        </p:txBody>
      </p:sp>
      <p:sp>
        <p:nvSpPr>
          <p:cNvPr id="26680" name="Rectangle 61"/>
          <p:cNvSpPr>
            <a:spLocks noChangeArrowheads="1"/>
          </p:cNvSpPr>
          <p:nvPr/>
        </p:nvSpPr>
        <p:spPr bwMode="auto">
          <a:xfrm rot="-7500000">
            <a:off x="7953376" y="1338262"/>
            <a:ext cx="366712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en-US" altLang="ko-KR" sz="1200"/>
              <a:t>BALANCE_TAX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-14288" y="438150"/>
            <a:ext cx="924560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4. 조건 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SELECTING</a:t>
            </a:r>
            <a:r>
              <a:rPr lang="en-US" altLang="ko-KR" sz="4000">
                <a:solidFill>
                  <a:srgbClr val="000000"/>
                </a:solidFill>
                <a:latin typeface="굴림체" panose="020B0609000101010101" pitchFamily="49" charset="-127"/>
              </a:rPr>
              <a:t> </a:t>
            </a: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5338763" y="4600575"/>
            <a:ext cx="3143250" cy="1417638"/>
            <a:chOff x="3562" y="2956"/>
            <a:chExt cx="1980" cy="893"/>
          </a:xfrm>
        </p:grpSpPr>
        <p:grpSp>
          <p:nvGrpSpPr>
            <p:cNvPr id="28715" name="Group 4"/>
            <p:cNvGrpSpPr>
              <a:grpSpLocks/>
            </p:cNvGrpSpPr>
            <p:nvPr/>
          </p:nvGrpSpPr>
          <p:grpSpPr bwMode="auto">
            <a:xfrm>
              <a:off x="4095" y="2956"/>
              <a:ext cx="1447" cy="285"/>
              <a:chOff x="4095" y="2956"/>
              <a:chExt cx="1447" cy="285"/>
            </a:xfrm>
          </p:grpSpPr>
          <p:sp>
            <p:nvSpPr>
              <p:cNvPr id="28725" name="Rectangle 5"/>
              <p:cNvSpPr>
                <a:spLocks noChangeArrowheads="1"/>
              </p:cNvSpPr>
              <p:nvPr/>
            </p:nvSpPr>
            <p:spPr bwMode="auto">
              <a:xfrm>
                <a:off x="4095" y="2960"/>
                <a:ext cx="1447" cy="277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8726" name="Line 6"/>
              <p:cNvSpPr>
                <a:spLocks noChangeShapeType="1"/>
              </p:cNvSpPr>
              <p:nvPr/>
            </p:nvSpPr>
            <p:spPr bwMode="auto">
              <a:xfrm>
                <a:off x="5291" y="2956"/>
                <a:ext cx="0" cy="2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8716" name="Group 7"/>
            <p:cNvGrpSpPr>
              <a:grpSpLocks/>
            </p:cNvGrpSpPr>
            <p:nvPr/>
          </p:nvGrpSpPr>
          <p:grpSpPr bwMode="auto">
            <a:xfrm>
              <a:off x="3962" y="3131"/>
              <a:ext cx="1447" cy="291"/>
              <a:chOff x="3962" y="3131"/>
              <a:chExt cx="1447" cy="291"/>
            </a:xfrm>
          </p:grpSpPr>
          <p:sp>
            <p:nvSpPr>
              <p:cNvPr id="28723" name="Rectangle 8"/>
              <p:cNvSpPr>
                <a:spLocks noChangeArrowheads="1"/>
              </p:cNvSpPr>
              <p:nvPr/>
            </p:nvSpPr>
            <p:spPr bwMode="auto">
              <a:xfrm>
                <a:off x="3962" y="3135"/>
                <a:ext cx="1447" cy="283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8724" name="Line 9"/>
              <p:cNvSpPr>
                <a:spLocks noChangeShapeType="1"/>
              </p:cNvSpPr>
              <p:nvPr/>
            </p:nvSpPr>
            <p:spPr bwMode="auto">
              <a:xfrm>
                <a:off x="5158" y="3131"/>
                <a:ext cx="0" cy="2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8717" name="Group 10"/>
            <p:cNvGrpSpPr>
              <a:grpSpLocks/>
            </p:cNvGrpSpPr>
            <p:nvPr/>
          </p:nvGrpSpPr>
          <p:grpSpPr bwMode="auto">
            <a:xfrm>
              <a:off x="3748" y="3344"/>
              <a:ext cx="1447" cy="291"/>
              <a:chOff x="3748" y="3344"/>
              <a:chExt cx="1447" cy="291"/>
            </a:xfrm>
          </p:grpSpPr>
          <p:sp>
            <p:nvSpPr>
              <p:cNvPr id="28721" name="Rectangle 11"/>
              <p:cNvSpPr>
                <a:spLocks noChangeArrowheads="1"/>
              </p:cNvSpPr>
              <p:nvPr/>
            </p:nvSpPr>
            <p:spPr bwMode="auto">
              <a:xfrm>
                <a:off x="3748" y="3348"/>
                <a:ext cx="1447" cy="283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8722" name="Line 12"/>
              <p:cNvSpPr>
                <a:spLocks noChangeShapeType="1"/>
              </p:cNvSpPr>
              <p:nvPr/>
            </p:nvSpPr>
            <p:spPr bwMode="auto">
              <a:xfrm>
                <a:off x="4944" y="3344"/>
                <a:ext cx="0" cy="2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8718" name="Group 13"/>
            <p:cNvGrpSpPr>
              <a:grpSpLocks/>
            </p:cNvGrpSpPr>
            <p:nvPr/>
          </p:nvGrpSpPr>
          <p:grpSpPr bwMode="auto">
            <a:xfrm>
              <a:off x="3562" y="3558"/>
              <a:ext cx="1447" cy="291"/>
              <a:chOff x="3562" y="3558"/>
              <a:chExt cx="1447" cy="291"/>
            </a:xfrm>
          </p:grpSpPr>
          <p:sp>
            <p:nvSpPr>
              <p:cNvPr id="28719" name="Rectangle 14"/>
              <p:cNvSpPr>
                <a:spLocks noChangeArrowheads="1"/>
              </p:cNvSpPr>
              <p:nvPr/>
            </p:nvSpPr>
            <p:spPr bwMode="auto">
              <a:xfrm>
                <a:off x="3562" y="3562"/>
                <a:ext cx="1447" cy="283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8720" name="Line 15"/>
              <p:cNvSpPr>
                <a:spLocks noChangeShapeType="1"/>
              </p:cNvSpPr>
              <p:nvPr/>
            </p:nvSpPr>
            <p:spPr bwMode="auto">
              <a:xfrm>
                <a:off x="4758" y="3558"/>
                <a:ext cx="0" cy="2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8676" name="Group 16"/>
          <p:cNvGrpSpPr>
            <a:grpSpLocks/>
          </p:cNvGrpSpPr>
          <p:nvPr/>
        </p:nvGrpSpPr>
        <p:grpSpPr bwMode="auto">
          <a:xfrm>
            <a:off x="5380038" y="2247900"/>
            <a:ext cx="3292475" cy="1357313"/>
            <a:chOff x="3425" y="1515"/>
            <a:chExt cx="2074" cy="855"/>
          </a:xfrm>
        </p:grpSpPr>
        <p:sp>
          <p:nvSpPr>
            <p:cNvPr id="28713" name="Rectangle 17"/>
            <p:cNvSpPr>
              <a:spLocks noChangeArrowheads="1"/>
            </p:cNvSpPr>
            <p:nvPr/>
          </p:nvSpPr>
          <p:spPr bwMode="auto">
            <a:xfrm>
              <a:off x="3425" y="1515"/>
              <a:ext cx="2074" cy="855"/>
            </a:xfrm>
            <a:prstGeom prst="rect">
              <a:avLst/>
            </a:prstGeom>
            <a:solidFill>
              <a:srgbClr val="99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8714" name="Rectangle 18"/>
            <p:cNvSpPr>
              <a:spLocks noChangeArrowheads="1"/>
            </p:cNvSpPr>
            <p:nvPr/>
          </p:nvSpPr>
          <p:spPr bwMode="auto">
            <a:xfrm>
              <a:off x="3599" y="1561"/>
              <a:ext cx="1716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400">
                  <a:solidFill>
                    <a:schemeClr val="bg2"/>
                  </a:solidFill>
                </a:rPr>
                <a:t>/</a:t>
              </a:r>
              <a:r>
                <a:rPr lang="en-US" altLang="ko-KR" sz="1400">
                  <a:solidFill>
                    <a:schemeClr val="bg2"/>
                  </a:solidFill>
                </a:rPr>
                <a:t>CONDITION</a:t>
              </a:r>
            </a:p>
            <a:p>
              <a:pPr algn="l" eaLnBrk="1" hangingPunct="1"/>
              <a:r>
                <a:rPr lang="en-US" altLang="ko-KR" sz="1400">
                  <a:solidFill>
                    <a:schemeClr val="bg2"/>
                  </a:solidFill>
                </a:rPr>
                <a:t>    FULLY_PAID  STATUS =“F”</a:t>
              </a:r>
            </a:p>
            <a:p>
              <a:pPr algn="l" eaLnBrk="1" hangingPunct="1"/>
              <a:endParaRPr lang="en-US" altLang="ko-KR" sz="1400">
                <a:solidFill>
                  <a:schemeClr val="bg2"/>
                </a:solidFill>
              </a:endParaRPr>
            </a:p>
            <a:p>
              <a:pPr algn="l" eaLnBrk="1" hangingPunct="1"/>
              <a:r>
                <a:rPr lang="en-US" altLang="ko-KR" sz="1400">
                  <a:solidFill>
                    <a:schemeClr val="bg2"/>
                  </a:solidFill>
                </a:rPr>
                <a:t>/OMIT</a:t>
              </a:r>
            </a:p>
            <a:p>
              <a:pPr algn="l" eaLnBrk="1" hangingPunct="1"/>
              <a:r>
                <a:rPr lang="en-US" altLang="ko-KR" sz="1400">
                  <a:solidFill>
                    <a:schemeClr val="bg2"/>
                  </a:solidFill>
                </a:rPr>
                <a:t>    FULLY_PAID </a:t>
              </a:r>
            </a:p>
          </p:txBody>
        </p:sp>
      </p:grpSp>
      <p:sp>
        <p:nvSpPr>
          <p:cNvPr id="28677" name="Rectangle 19"/>
          <p:cNvSpPr>
            <a:spLocks noChangeArrowheads="1"/>
          </p:cNvSpPr>
          <p:nvPr/>
        </p:nvSpPr>
        <p:spPr bwMode="auto">
          <a:xfrm rot="-2580000">
            <a:off x="3497263" y="1841500"/>
            <a:ext cx="1093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en-US" altLang="ko-KR" sz="1400"/>
              <a:t>COMPANY</a:t>
            </a:r>
          </a:p>
        </p:txBody>
      </p:sp>
      <p:grpSp>
        <p:nvGrpSpPr>
          <p:cNvPr id="28678" name="Group 20"/>
          <p:cNvGrpSpPr>
            <a:grpSpLocks/>
          </p:cNvGrpSpPr>
          <p:nvPr/>
        </p:nvGrpSpPr>
        <p:grpSpPr bwMode="auto">
          <a:xfrm>
            <a:off x="2332038" y="2425700"/>
            <a:ext cx="2082800" cy="461963"/>
            <a:chOff x="1505" y="1586"/>
            <a:chExt cx="1447" cy="291"/>
          </a:xfrm>
        </p:grpSpPr>
        <p:sp>
          <p:nvSpPr>
            <p:cNvPr id="28711" name="Rectangle 21"/>
            <p:cNvSpPr>
              <a:spLocks noChangeArrowheads="1"/>
            </p:cNvSpPr>
            <p:nvPr/>
          </p:nvSpPr>
          <p:spPr bwMode="auto">
            <a:xfrm>
              <a:off x="1505" y="1590"/>
              <a:ext cx="1447" cy="28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8712" name="Line 22"/>
            <p:cNvSpPr>
              <a:spLocks noChangeShapeType="1"/>
            </p:cNvSpPr>
            <p:nvPr/>
          </p:nvSpPr>
          <p:spPr bwMode="auto">
            <a:xfrm>
              <a:off x="2701" y="1586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679" name="Group 23"/>
          <p:cNvGrpSpPr>
            <a:grpSpLocks/>
          </p:cNvGrpSpPr>
          <p:nvPr/>
        </p:nvGrpSpPr>
        <p:grpSpPr bwMode="auto">
          <a:xfrm>
            <a:off x="2063750" y="2736850"/>
            <a:ext cx="2082800" cy="461963"/>
            <a:chOff x="1319" y="1782"/>
            <a:chExt cx="1447" cy="291"/>
          </a:xfrm>
        </p:grpSpPr>
        <p:sp>
          <p:nvSpPr>
            <p:cNvPr id="396312" name="Rectangle 24"/>
            <p:cNvSpPr>
              <a:spLocks noChangeArrowheads="1"/>
            </p:cNvSpPr>
            <p:nvPr/>
          </p:nvSpPr>
          <p:spPr bwMode="auto">
            <a:xfrm>
              <a:off x="1319" y="1786"/>
              <a:ext cx="1447" cy="28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710" name="Line 25"/>
            <p:cNvSpPr>
              <a:spLocks noChangeShapeType="1"/>
            </p:cNvSpPr>
            <p:nvPr/>
          </p:nvSpPr>
          <p:spPr bwMode="auto">
            <a:xfrm>
              <a:off x="2515" y="1782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680" name="Group 26"/>
          <p:cNvGrpSpPr>
            <a:grpSpLocks/>
          </p:cNvGrpSpPr>
          <p:nvPr/>
        </p:nvGrpSpPr>
        <p:grpSpPr bwMode="auto">
          <a:xfrm>
            <a:off x="1781175" y="3006725"/>
            <a:ext cx="2082800" cy="461963"/>
            <a:chOff x="1123" y="1952"/>
            <a:chExt cx="1447" cy="291"/>
          </a:xfrm>
        </p:grpSpPr>
        <p:sp>
          <p:nvSpPr>
            <p:cNvPr id="28707" name="Rectangle 27"/>
            <p:cNvSpPr>
              <a:spLocks noChangeArrowheads="1"/>
            </p:cNvSpPr>
            <p:nvPr/>
          </p:nvSpPr>
          <p:spPr bwMode="auto">
            <a:xfrm>
              <a:off x="1123" y="1956"/>
              <a:ext cx="1447" cy="28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8708" name="Line 28"/>
            <p:cNvSpPr>
              <a:spLocks noChangeShapeType="1"/>
            </p:cNvSpPr>
            <p:nvPr/>
          </p:nvSpPr>
          <p:spPr bwMode="auto">
            <a:xfrm>
              <a:off x="2319" y="1952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681" name="Group 29"/>
          <p:cNvGrpSpPr>
            <a:grpSpLocks/>
          </p:cNvGrpSpPr>
          <p:nvPr/>
        </p:nvGrpSpPr>
        <p:grpSpPr bwMode="auto">
          <a:xfrm>
            <a:off x="1516063" y="3289300"/>
            <a:ext cx="2082800" cy="461963"/>
            <a:chOff x="939" y="2130"/>
            <a:chExt cx="1447" cy="291"/>
          </a:xfrm>
        </p:grpSpPr>
        <p:sp>
          <p:nvSpPr>
            <p:cNvPr id="396318" name="Rectangle 30"/>
            <p:cNvSpPr>
              <a:spLocks noChangeArrowheads="1"/>
            </p:cNvSpPr>
            <p:nvPr/>
          </p:nvSpPr>
          <p:spPr bwMode="auto">
            <a:xfrm>
              <a:off x="939" y="2134"/>
              <a:ext cx="1447" cy="28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706" name="Line 31"/>
            <p:cNvSpPr>
              <a:spLocks noChangeShapeType="1"/>
            </p:cNvSpPr>
            <p:nvPr/>
          </p:nvSpPr>
          <p:spPr bwMode="auto">
            <a:xfrm>
              <a:off x="2135" y="2130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682" name="Group 32"/>
          <p:cNvGrpSpPr>
            <a:grpSpLocks/>
          </p:cNvGrpSpPr>
          <p:nvPr/>
        </p:nvGrpSpPr>
        <p:grpSpPr bwMode="auto">
          <a:xfrm>
            <a:off x="1287463" y="3556000"/>
            <a:ext cx="2082800" cy="461963"/>
            <a:chOff x="780" y="2298"/>
            <a:chExt cx="1447" cy="291"/>
          </a:xfrm>
        </p:grpSpPr>
        <p:sp>
          <p:nvSpPr>
            <p:cNvPr id="28703" name="Rectangle 33"/>
            <p:cNvSpPr>
              <a:spLocks noChangeArrowheads="1"/>
            </p:cNvSpPr>
            <p:nvPr/>
          </p:nvSpPr>
          <p:spPr bwMode="auto">
            <a:xfrm>
              <a:off x="780" y="2302"/>
              <a:ext cx="1447" cy="28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8704" name="Line 34"/>
            <p:cNvSpPr>
              <a:spLocks noChangeShapeType="1"/>
            </p:cNvSpPr>
            <p:nvPr/>
          </p:nvSpPr>
          <p:spPr bwMode="auto">
            <a:xfrm>
              <a:off x="1976" y="2298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683" name="Group 35"/>
          <p:cNvGrpSpPr>
            <a:grpSpLocks/>
          </p:cNvGrpSpPr>
          <p:nvPr/>
        </p:nvGrpSpPr>
        <p:grpSpPr bwMode="auto">
          <a:xfrm>
            <a:off x="1046163" y="3810000"/>
            <a:ext cx="2082800" cy="461963"/>
            <a:chOff x="612" y="2458"/>
            <a:chExt cx="1447" cy="291"/>
          </a:xfrm>
        </p:grpSpPr>
        <p:sp>
          <p:nvSpPr>
            <p:cNvPr id="396324" name="Rectangle 36"/>
            <p:cNvSpPr>
              <a:spLocks noChangeArrowheads="1"/>
            </p:cNvSpPr>
            <p:nvPr/>
          </p:nvSpPr>
          <p:spPr bwMode="auto">
            <a:xfrm>
              <a:off x="612" y="2462"/>
              <a:ext cx="1447" cy="28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702" name="Line 37"/>
            <p:cNvSpPr>
              <a:spLocks noChangeShapeType="1"/>
            </p:cNvSpPr>
            <p:nvPr/>
          </p:nvSpPr>
          <p:spPr bwMode="auto">
            <a:xfrm>
              <a:off x="1808" y="2458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684" name="Group 38"/>
          <p:cNvGrpSpPr>
            <a:grpSpLocks/>
          </p:cNvGrpSpPr>
          <p:nvPr/>
        </p:nvGrpSpPr>
        <p:grpSpPr bwMode="auto">
          <a:xfrm>
            <a:off x="787400" y="4116388"/>
            <a:ext cx="2084388" cy="461962"/>
            <a:chOff x="433" y="2651"/>
            <a:chExt cx="1447" cy="291"/>
          </a:xfrm>
        </p:grpSpPr>
        <p:sp>
          <p:nvSpPr>
            <p:cNvPr id="28699" name="Rectangle 39"/>
            <p:cNvSpPr>
              <a:spLocks noChangeArrowheads="1"/>
            </p:cNvSpPr>
            <p:nvPr/>
          </p:nvSpPr>
          <p:spPr bwMode="auto">
            <a:xfrm>
              <a:off x="433" y="2655"/>
              <a:ext cx="1447" cy="28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8700" name="Line 40"/>
            <p:cNvSpPr>
              <a:spLocks noChangeShapeType="1"/>
            </p:cNvSpPr>
            <p:nvPr/>
          </p:nvSpPr>
          <p:spPr bwMode="auto">
            <a:xfrm>
              <a:off x="1629" y="2651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685" name="Group 41"/>
          <p:cNvGrpSpPr>
            <a:grpSpLocks/>
          </p:cNvGrpSpPr>
          <p:nvPr/>
        </p:nvGrpSpPr>
        <p:grpSpPr bwMode="auto">
          <a:xfrm>
            <a:off x="533400" y="4395788"/>
            <a:ext cx="2082800" cy="461962"/>
            <a:chOff x="256" y="2827"/>
            <a:chExt cx="1447" cy="291"/>
          </a:xfrm>
        </p:grpSpPr>
        <p:sp>
          <p:nvSpPr>
            <p:cNvPr id="396330" name="Rectangle 42"/>
            <p:cNvSpPr>
              <a:spLocks noChangeArrowheads="1"/>
            </p:cNvSpPr>
            <p:nvPr/>
          </p:nvSpPr>
          <p:spPr bwMode="auto">
            <a:xfrm>
              <a:off x="256" y="2831"/>
              <a:ext cx="1447" cy="28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698" name="Line 43"/>
            <p:cNvSpPr>
              <a:spLocks noChangeShapeType="1"/>
            </p:cNvSpPr>
            <p:nvPr/>
          </p:nvSpPr>
          <p:spPr bwMode="auto">
            <a:xfrm>
              <a:off x="1452" y="2827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686" name="Rectangle 44"/>
          <p:cNvSpPr>
            <a:spLocks noChangeArrowheads="1"/>
          </p:cNvSpPr>
          <p:nvPr/>
        </p:nvSpPr>
        <p:spPr bwMode="auto">
          <a:xfrm rot="-2700000">
            <a:off x="4114800" y="1933575"/>
            <a:ext cx="89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en-US" altLang="ko-KR" sz="1400"/>
              <a:t>STATUS</a:t>
            </a:r>
          </a:p>
        </p:txBody>
      </p:sp>
      <p:sp>
        <p:nvSpPr>
          <p:cNvPr id="28687" name="AutoShape 45"/>
          <p:cNvSpPr>
            <a:spLocks noChangeArrowheads="1"/>
          </p:cNvSpPr>
          <p:nvPr/>
        </p:nvSpPr>
        <p:spPr bwMode="auto">
          <a:xfrm>
            <a:off x="6883400" y="3722688"/>
            <a:ext cx="260350" cy="825500"/>
          </a:xfrm>
          <a:prstGeom prst="downArrow">
            <a:avLst>
              <a:gd name="adj1" fmla="val 50000"/>
              <a:gd name="adj2" fmla="val 158551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28688" name="Freeform 46"/>
          <p:cNvSpPr>
            <a:spLocks/>
          </p:cNvSpPr>
          <p:nvPr/>
        </p:nvSpPr>
        <p:spPr bwMode="auto">
          <a:xfrm>
            <a:off x="3906838" y="3157538"/>
            <a:ext cx="1328737" cy="1112837"/>
          </a:xfrm>
          <a:custGeom>
            <a:avLst/>
            <a:gdLst>
              <a:gd name="T0" fmla="*/ 2147483646 w 837"/>
              <a:gd name="T1" fmla="*/ 2147483646 h 701"/>
              <a:gd name="T2" fmla="*/ 2147483646 w 837"/>
              <a:gd name="T3" fmla="*/ 2147483646 h 701"/>
              <a:gd name="T4" fmla="*/ 2147483646 w 837"/>
              <a:gd name="T5" fmla="*/ 2147483646 h 701"/>
              <a:gd name="T6" fmla="*/ 2147483646 w 837"/>
              <a:gd name="T7" fmla="*/ 2147483646 h 701"/>
              <a:gd name="T8" fmla="*/ 2147483646 w 837"/>
              <a:gd name="T9" fmla="*/ 0 h 701"/>
              <a:gd name="T10" fmla="*/ 2147483646 w 837"/>
              <a:gd name="T11" fmla="*/ 2147483646 h 701"/>
              <a:gd name="T12" fmla="*/ 2147483646 w 837"/>
              <a:gd name="T13" fmla="*/ 2147483646 h 701"/>
              <a:gd name="T14" fmla="*/ 2147483646 w 837"/>
              <a:gd name="T15" fmla="*/ 2147483646 h 701"/>
              <a:gd name="T16" fmla="*/ 0 w 837"/>
              <a:gd name="T17" fmla="*/ 2147483646 h 701"/>
              <a:gd name="T18" fmla="*/ 0 w 837"/>
              <a:gd name="T19" fmla="*/ 2147483646 h 701"/>
              <a:gd name="T20" fmla="*/ 2147483646 w 837"/>
              <a:gd name="T21" fmla="*/ 2147483646 h 701"/>
              <a:gd name="T22" fmla="*/ 2147483646 w 837"/>
              <a:gd name="T23" fmla="*/ 2147483646 h 701"/>
              <a:gd name="T24" fmla="*/ 2147483646 w 837"/>
              <a:gd name="T25" fmla="*/ 2147483646 h 7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37"/>
              <a:gd name="T40" fmla="*/ 0 h 701"/>
              <a:gd name="T41" fmla="*/ 837 w 837"/>
              <a:gd name="T42" fmla="*/ 701 h 7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37" h="701">
                <a:moveTo>
                  <a:pt x="527" y="119"/>
                </a:moveTo>
                <a:lnTo>
                  <a:pt x="681" y="119"/>
                </a:lnTo>
                <a:lnTo>
                  <a:pt x="681" y="164"/>
                </a:lnTo>
                <a:lnTo>
                  <a:pt x="836" y="82"/>
                </a:lnTo>
                <a:lnTo>
                  <a:pt x="691" y="0"/>
                </a:lnTo>
                <a:lnTo>
                  <a:pt x="691" y="46"/>
                </a:lnTo>
                <a:lnTo>
                  <a:pt x="409" y="46"/>
                </a:lnTo>
                <a:lnTo>
                  <a:pt x="409" y="628"/>
                </a:lnTo>
                <a:lnTo>
                  <a:pt x="0" y="628"/>
                </a:lnTo>
                <a:lnTo>
                  <a:pt x="0" y="700"/>
                </a:lnTo>
                <a:lnTo>
                  <a:pt x="472" y="700"/>
                </a:lnTo>
                <a:lnTo>
                  <a:pt x="472" y="119"/>
                </a:lnTo>
                <a:lnTo>
                  <a:pt x="563" y="119"/>
                </a:lnTo>
              </a:path>
            </a:pathLst>
          </a:custGeom>
          <a:solidFill>
            <a:schemeClr val="accent2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689" name="Text Box 47"/>
          <p:cNvSpPr txBox="1">
            <a:spLocks noChangeArrowheads="1"/>
          </p:cNvSpPr>
          <p:nvPr/>
        </p:nvSpPr>
        <p:spPr bwMode="auto">
          <a:xfrm>
            <a:off x="2814638" y="3871913"/>
            <a:ext cx="457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500">
                <a:solidFill>
                  <a:schemeClr val="bg2"/>
                </a:solidFill>
              </a:rPr>
              <a:t>F</a:t>
            </a:r>
            <a:endParaRPr lang="en-US" altLang="ko-KR" sz="1500"/>
          </a:p>
        </p:txBody>
      </p:sp>
      <p:sp>
        <p:nvSpPr>
          <p:cNvPr id="28690" name="Text Box 48"/>
          <p:cNvSpPr txBox="1">
            <a:spLocks noChangeArrowheads="1"/>
          </p:cNvSpPr>
          <p:nvPr/>
        </p:nvSpPr>
        <p:spPr bwMode="auto">
          <a:xfrm>
            <a:off x="3300413" y="3309938"/>
            <a:ext cx="457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500">
                <a:solidFill>
                  <a:schemeClr val="bg2"/>
                </a:solidFill>
              </a:rPr>
              <a:t>F</a:t>
            </a:r>
            <a:endParaRPr lang="en-US" altLang="ko-KR" sz="1500"/>
          </a:p>
        </p:txBody>
      </p:sp>
      <p:sp>
        <p:nvSpPr>
          <p:cNvPr id="28691" name="Text Box 49"/>
          <p:cNvSpPr txBox="1">
            <a:spLocks noChangeArrowheads="1"/>
          </p:cNvSpPr>
          <p:nvPr/>
        </p:nvSpPr>
        <p:spPr bwMode="auto">
          <a:xfrm>
            <a:off x="2286000" y="4495800"/>
            <a:ext cx="457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500">
                <a:solidFill>
                  <a:schemeClr val="bg2"/>
                </a:solidFill>
              </a:rPr>
              <a:t>F</a:t>
            </a:r>
            <a:endParaRPr lang="en-US" altLang="ko-KR" sz="1500"/>
          </a:p>
        </p:txBody>
      </p:sp>
      <p:sp>
        <p:nvSpPr>
          <p:cNvPr id="28692" name="Text Box 50"/>
          <p:cNvSpPr txBox="1">
            <a:spLocks noChangeArrowheads="1"/>
          </p:cNvSpPr>
          <p:nvPr/>
        </p:nvSpPr>
        <p:spPr bwMode="auto">
          <a:xfrm>
            <a:off x="3835400" y="2781300"/>
            <a:ext cx="457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500">
                <a:solidFill>
                  <a:schemeClr val="bg2"/>
                </a:solidFill>
              </a:rPr>
              <a:t>F</a:t>
            </a:r>
            <a:endParaRPr lang="en-US" altLang="ko-KR" sz="1500"/>
          </a:p>
        </p:txBody>
      </p:sp>
      <p:sp>
        <p:nvSpPr>
          <p:cNvPr id="28693" name="Line 51"/>
          <p:cNvSpPr>
            <a:spLocks noChangeShapeType="1"/>
          </p:cNvSpPr>
          <p:nvPr/>
        </p:nvSpPr>
        <p:spPr bwMode="auto">
          <a:xfrm flipV="1">
            <a:off x="2333625" y="1828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94" name="Line 52"/>
          <p:cNvSpPr>
            <a:spLocks noChangeShapeType="1"/>
          </p:cNvSpPr>
          <p:nvPr/>
        </p:nvSpPr>
        <p:spPr bwMode="auto">
          <a:xfrm flipV="1">
            <a:off x="4419600" y="2271713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95" name="Line 53"/>
          <p:cNvSpPr>
            <a:spLocks noChangeShapeType="1"/>
          </p:cNvSpPr>
          <p:nvPr/>
        </p:nvSpPr>
        <p:spPr bwMode="auto">
          <a:xfrm flipV="1">
            <a:off x="4419600" y="182403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96" name="Line 54"/>
          <p:cNvSpPr>
            <a:spLocks noChangeShapeType="1"/>
          </p:cNvSpPr>
          <p:nvPr/>
        </p:nvSpPr>
        <p:spPr bwMode="auto">
          <a:xfrm flipV="1">
            <a:off x="4052888" y="181927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-28575" y="487363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5. 순차 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SELECTING </a:t>
            </a:r>
          </a:p>
        </p:txBody>
      </p:sp>
      <p:sp>
        <p:nvSpPr>
          <p:cNvPr id="30723" name="AutoShape 17"/>
          <p:cNvSpPr>
            <a:spLocks noChangeArrowheads="1"/>
          </p:cNvSpPr>
          <p:nvPr/>
        </p:nvSpPr>
        <p:spPr bwMode="auto">
          <a:xfrm>
            <a:off x="4154488" y="2932113"/>
            <a:ext cx="896937" cy="377825"/>
          </a:xfrm>
          <a:prstGeom prst="downArrow">
            <a:avLst>
              <a:gd name="adj1" fmla="val 75009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grpSp>
        <p:nvGrpSpPr>
          <p:cNvPr id="30724" name="Group 20"/>
          <p:cNvGrpSpPr>
            <a:grpSpLocks/>
          </p:cNvGrpSpPr>
          <p:nvPr/>
        </p:nvGrpSpPr>
        <p:grpSpPr bwMode="auto">
          <a:xfrm>
            <a:off x="1066800" y="1524000"/>
            <a:ext cx="5775325" cy="304800"/>
            <a:chOff x="1478" y="1245"/>
            <a:chExt cx="3638" cy="192"/>
          </a:xfrm>
        </p:grpSpPr>
        <p:sp>
          <p:nvSpPr>
            <p:cNvPr id="30785" name="Rectangle 21"/>
            <p:cNvSpPr>
              <a:spLocks noChangeArrowheads="1"/>
            </p:cNvSpPr>
            <p:nvPr/>
          </p:nvSpPr>
          <p:spPr bwMode="auto">
            <a:xfrm>
              <a:off x="1478" y="1245"/>
              <a:ext cx="3638" cy="19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8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0786" name="Rectangle 22"/>
            <p:cNvSpPr>
              <a:spLocks noChangeArrowheads="1"/>
            </p:cNvSpPr>
            <p:nvPr/>
          </p:nvSpPr>
          <p:spPr bwMode="auto">
            <a:xfrm>
              <a:off x="2005" y="1245"/>
              <a:ext cx="710" cy="19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8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0787" name="Rectangle 23"/>
            <p:cNvSpPr>
              <a:spLocks noChangeArrowheads="1"/>
            </p:cNvSpPr>
            <p:nvPr/>
          </p:nvSpPr>
          <p:spPr bwMode="auto">
            <a:xfrm>
              <a:off x="3178" y="1245"/>
              <a:ext cx="447" cy="19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8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0788" name="Rectangle 24"/>
            <p:cNvSpPr>
              <a:spLocks noChangeArrowheads="1"/>
            </p:cNvSpPr>
            <p:nvPr/>
          </p:nvSpPr>
          <p:spPr bwMode="auto">
            <a:xfrm>
              <a:off x="3942" y="1245"/>
              <a:ext cx="146" cy="19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8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0789" name="Rectangle 25"/>
            <p:cNvSpPr>
              <a:spLocks noChangeArrowheads="1"/>
            </p:cNvSpPr>
            <p:nvPr/>
          </p:nvSpPr>
          <p:spPr bwMode="auto">
            <a:xfrm>
              <a:off x="4296" y="1245"/>
              <a:ext cx="320" cy="19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8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30725" name="Group 26"/>
          <p:cNvGrpSpPr>
            <a:grpSpLocks/>
          </p:cNvGrpSpPr>
          <p:nvPr/>
        </p:nvGrpSpPr>
        <p:grpSpPr bwMode="auto">
          <a:xfrm>
            <a:off x="1219200" y="1676400"/>
            <a:ext cx="5775325" cy="304800"/>
            <a:chOff x="1574" y="1341"/>
            <a:chExt cx="3638" cy="192"/>
          </a:xfrm>
        </p:grpSpPr>
        <p:sp>
          <p:nvSpPr>
            <p:cNvPr id="30780" name="Rectangle 27"/>
            <p:cNvSpPr>
              <a:spLocks noChangeArrowheads="1"/>
            </p:cNvSpPr>
            <p:nvPr/>
          </p:nvSpPr>
          <p:spPr bwMode="auto">
            <a:xfrm>
              <a:off x="1574" y="1341"/>
              <a:ext cx="3638" cy="19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8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0781" name="Rectangle 28"/>
            <p:cNvSpPr>
              <a:spLocks noChangeArrowheads="1"/>
            </p:cNvSpPr>
            <p:nvPr/>
          </p:nvSpPr>
          <p:spPr bwMode="auto">
            <a:xfrm>
              <a:off x="2101" y="1341"/>
              <a:ext cx="710" cy="19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8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0782" name="Rectangle 29"/>
            <p:cNvSpPr>
              <a:spLocks noChangeArrowheads="1"/>
            </p:cNvSpPr>
            <p:nvPr/>
          </p:nvSpPr>
          <p:spPr bwMode="auto">
            <a:xfrm>
              <a:off x="3274" y="1341"/>
              <a:ext cx="447" cy="19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8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0783" name="Rectangle 30"/>
            <p:cNvSpPr>
              <a:spLocks noChangeArrowheads="1"/>
            </p:cNvSpPr>
            <p:nvPr/>
          </p:nvSpPr>
          <p:spPr bwMode="auto">
            <a:xfrm>
              <a:off x="4038" y="1341"/>
              <a:ext cx="146" cy="19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8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0784" name="Rectangle 31"/>
            <p:cNvSpPr>
              <a:spLocks noChangeArrowheads="1"/>
            </p:cNvSpPr>
            <p:nvPr/>
          </p:nvSpPr>
          <p:spPr bwMode="auto">
            <a:xfrm>
              <a:off x="4392" y="1341"/>
              <a:ext cx="320" cy="19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8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30726" name="Group 32"/>
          <p:cNvGrpSpPr>
            <a:grpSpLocks/>
          </p:cNvGrpSpPr>
          <p:nvPr/>
        </p:nvGrpSpPr>
        <p:grpSpPr bwMode="auto">
          <a:xfrm>
            <a:off x="1371600" y="1828800"/>
            <a:ext cx="5775325" cy="304800"/>
            <a:chOff x="1670" y="1437"/>
            <a:chExt cx="3638" cy="192"/>
          </a:xfrm>
        </p:grpSpPr>
        <p:sp>
          <p:nvSpPr>
            <p:cNvPr id="30775" name="Rectangle 33"/>
            <p:cNvSpPr>
              <a:spLocks noChangeArrowheads="1"/>
            </p:cNvSpPr>
            <p:nvPr/>
          </p:nvSpPr>
          <p:spPr bwMode="auto">
            <a:xfrm>
              <a:off x="1670" y="1437"/>
              <a:ext cx="3638" cy="19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8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0776" name="Rectangle 34"/>
            <p:cNvSpPr>
              <a:spLocks noChangeArrowheads="1"/>
            </p:cNvSpPr>
            <p:nvPr/>
          </p:nvSpPr>
          <p:spPr bwMode="auto">
            <a:xfrm>
              <a:off x="2197" y="1437"/>
              <a:ext cx="710" cy="19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8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0777" name="Rectangle 35"/>
            <p:cNvSpPr>
              <a:spLocks noChangeArrowheads="1"/>
            </p:cNvSpPr>
            <p:nvPr/>
          </p:nvSpPr>
          <p:spPr bwMode="auto">
            <a:xfrm>
              <a:off x="3370" y="1437"/>
              <a:ext cx="447" cy="19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8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0778" name="Rectangle 36"/>
            <p:cNvSpPr>
              <a:spLocks noChangeArrowheads="1"/>
            </p:cNvSpPr>
            <p:nvPr/>
          </p:nvSpPr>
          <p:spPr bwMode="auto">
            <a:xfrm>
              <a:off x="4134" y="1437"/>
              <a:ext cx="146" cy="19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8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0779" name="Rectangle 37"/>
            <p:cNvSpPr>
              <a:spLocks noChangeArrowheads="1"/>
            </p:cNvSpPr>
            <p:nvPr/>
          </p:nvSpPr>
          <p:spPr bwMode="auto">
            <a:xfrm>
              <a:off x="4488" y="1437"/>
              <a:ext cx="320" cy="19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8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30727" name="Group 38"/>
          <p:cNvGrpSpPr>
            <a:grpSpLocks/>
          </p:cNvGrpSpPr>
          <p:nvPr/>
        </p:nvGrpSpPr>
        <p:grpSpPr bwMode="auto">
          <a:xfrm>
            <a:off x="1524000" y="1993900"/>
            <a:ext cx="5927725" cy="457200"/>
            <a:chOff x="1766" y="1533"/>
            <a:chExt cx="3734" cy="288"/>
          </a:xfrm>
        </p:grpSpPr>
        <p:grpSp>
          <p:nvGrpSpPr>
            <p:cNvPr id="30763" name="Group 39"/>
            <p:cNvGrpSpPr>
              <a:grpSpLocks/>
            </p:cNvGrpSpPr>
            <p:nvPr/>
          </p:nvGrpSpPr>
          <p:grpSpPr bwMode="auto">
            <a:xfrm>
              <a:off x="1766" y="1533"/>
              <a:ext cx="3638" cy="192"/>
              <a:chOff x="1766" y="1533"/>
              <a:chExt cx="3638" cy="192"/>
            </a:xfrm>
          </p:grpSpPr>
          <p:sp>
            <p:nvSpPr>
              <p:cNvPr id="30770" name="Rectangle 40"/>
              <p:cNvSpPr>
                <a:spLocks noChangeArrowheads="1"/>
              </p:cNvSpPr>
              <p:nvPr/>
            </p:nvSpPr>
            <p:spPr bwMode="auto">
              <a:xfrm>
                <a:off x="1766" y="1533"/>
                <a:ext cx="3638" cy="192"/>
              </a:xfrm>
              <a:prstGeom prst="rect">
                <a:avLst/>
              </a:prstGeom>
              <a:gradFill rotWithShape="0">
                <a:gsLst>
                  <a:gs pos="0">
                    <a:srgbClr val="184776"/>
                  </a:gs>
                  <a:gs pos="50000">
                    <a:srgbClr val="3399FF"/>
                  </a:gs>
                  <a:gs pos="100000">
                    <a:srgbClr val="184776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0771" name="Rectangle 41"/>
              <p:cNvSpPr>
                <a:spLocks noChangeArrowheads="1"/>
              </p:cNvSpPr>
              <p:nvPr/>
            </p:nvSpPr>
            <p:spPr bwMode="auto">
              <a:xfrm>
                <a:off x="2293" y="1533"/>
                <a:ext cx="710" cy="192"/>
              </a:xfrm>
              <a:prstGeom prst="rect">
                <a:avLst/>
              </a:prstGeom>
              <a:gradFill rotWithShape="0">
                <a:gsLst>
                  <a:gs pos="0">
                    <a:srgbClr val="184776"/>
                  </a:gs>
                  <a:gs pos="50000">
                    <a:srgbClr val="3399FF"/>
                  </a:gs>
                  <a:gs pos="100000">
                    <a:srgbClr val="184776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0772" name="Rectangle 42"/>
              <p:cNvSpPr>
                <a:spLocks noChangeArrowheads="1"/>
              </p:cNvSpPr>
              <p:nvPr/>
            </p:nvSpPr>
            <p:spPr bwMode="auto">
              <a:xfrm>
                <a:off x="3466" y="1533"/>
                <a:ext cx="447" cy="192"/>
              </a:xfrm>
              <a:prstGeom prst="rect">
                <a:avLst/>
              </a:prstGeom>
              <a:gradFill rotWithShape="0">
                <a:gsLst>
                  <a:gs pos="0">
                    <a:srgbClr val="184776"/>
                  </a:gs>
                  <a:gs pos="50000">
                    <a:srgbClr val="3399FF"/>
                  </a:gs>
                  <a:gs pos="100000">
                    <a:srgbClr val="184776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0773" name="Rectangle 43"/>
              <p:cNvSpPr>
                <a:spLocks noChangeArrowheads="1"/>
              </p:cNvSpPr>
              <p:nvPr/>
            </p:nvSpPr>
            <p:spPr bwMode="auto">
              <a:xfrm>
                <a:off x="4230" y="1533"/>
                <a:ext cx="146" cy="192"/>
              </a:xfrm>
              <a:prstGeom prst="rect">
                <a:avLst/>
              </a:prstGeom>
              <a:gradFill rotWithShape="0">
                <a:gsLst>
                  <a:gs pos="0">
                    <a:srgbClr val="184776"/>
                  </a:gs>
                  <a:gs pos="50000">
                    <a:srgbClr val="3399FF"/>
                  </a:gs>
                  <a:gs pos="100000">
                    <a:srgbClr val="184776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0774" name="Rectangle 44"/>
              <p:cNvSpPr>
                <a:spLocks noChangeArrowheads="1"/>
              </p:cNvSpPr>
              <p:nvPr/>
            </p:nvSpPr>
            <p:spPr bwMode="auto">
              <a:xfrm>
                <a:off x="4584" y="1533"/>
                <a:ext cx="320" cy="192"/>
              </a:xfrm>
              <a:prstGeom prst="rect">
                <a:avLst/>
              </a:prstGeom>
              <a:gradFill rotWithShape="0">
                <a:gsLst>
                  <a:gs pos="0">
                    <a:srgbClr val="184776"/>
                  </a:gs>
                  <a:gs pos="50000">
                    <a:srgbClr val="3399FF"/>
                  </a:gs>
                  <a:gs pos="100000">
                    <a:srgbClr val="184776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30764" name="Group 45"/>
            <p:cNvGrpSpPr>
              <a:grpSpLocks/>
            </p:cNvGrpSpPr>
            <p:nvPr/>
          </p:nvGrpSpPr>
          <p:grpSpPr bwMode="auto">
            <a:xfrm>
              <a:off x="1862" y="1629"/>
              <a:ext cx="3638" cy="192"/>
              <a:chOff x="1862" y="1629"/>
              <a:chExt cx="3638" cy="192"/>
            </a:xfrm>
          </p:grpSpPr>
          <p:sp>
            <p:nvSpPr>
              <p:cNvPr id="30765" name="Rectangle 46"/>
              <p:cNvSpPr>
                <a:spLocks noChangeArrowheads="1"/>
              </p:cNvSpPr>
              <p:nvPr/>
            </p:nvSpPr>
            <p:spPr bwMode="auto">
              <a:xfrm>
                <a:off x="1862" y="1629"/>
                <a:ext cx="3638" cy="192"/>
              </a:xfrm>
              <a:prstGeom prst="rect">
                <a:avLst/>
              </a:prstGeom>
              <a:gradFill rotWithShape="0">
                <a:gsLst>
                  <a:gs pos="0">
                    <a:srgbClr val="184776"/>
                  </a:gs>
                  <a:gs pos="50000">
                    <a:srgbClr val="3399FF"/>
                  </a:gs>
                  <a:gs pos="100000">
                    <a:srgbClr val="184776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0766" name="Rectangle 47"/>
              <p:cNvSpPr>
                <a:spLocks noChangeArrowheads="1"/>
              </p:cNvSpPr>
              <p:nvPr/>
            </p:nvSpPr>
            <p:spPr bwMode="auto">
              <a:xfrm>
                <a:off x="2389" y="1629"/>
                <a:ext cx="710" cy="192"/>
              </a:xfrm>
              <a:prstGeom prst="rect">
                <a:avLst/>
              </a:prstGeom>
              <a:gradFill rotWithShape="0">
                <a:gsLst>
                  <a:gs pos="0">
                    <a:srgbClr val="184776"/>
                  </a:gs>
                  <a:gs pos="50000">
                    <a:srgbClr val="3399FF"/>
                  </a:gs>
                  <a:gs pos="100000">
                    <a:srgbClr val="184776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0767" name="Rectangle 48"/>
              <p:cNvSpPr>
                <a:spLocks noChangeArrowheads="1"/>
              </p:cNvSpPr>
              <p:nvPr/>
            </p:nvSpPr>
            <p:spPr bwMode="auto">
              <a:xfrm>
                <a:off x="3562" y="1629"/>
                <a:ext cx="447" cy="192"/>
              </a:xfrm>
              <a:prstGeom prst="rect">
                <a:avLst/>
              </a:prstGeom>
              <a:gradFill rotWithShape="0">
                <a:gsLst>
                  <a:gs pos="0">
                    <a:srgbClr val="184776"/>
                  </a:gs>
                  <a:gs pos="50000">
                    <a:srgbClr val="3399FF"/>
                  </a:gs>
                  <a:gs pos="100000">
                    <a:srgbClr val="184776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0768" name="Rectangle 49"/>
              <p:cNvSpPr>
                <a:spLocks noChangeArrowheads="1"/>
              </p:cNvSpPr>
              <p:nvPr/>
            </p:nvSpPr>
            <p:spPr bwMode="auto">
              <a:xfrm>
                <a:off x="4326" y="1629"/>
                <a:ext cx="146" cy="192"/>
              </a:xfrm>
              <a:prstGeom prst="rect">
                <a:avLst/>
              </a:prstGeom>
              <a:gradFill rotWithShape="0">
                <a:gsLst>
                  <a:gs pos="0">
                    <a:srgbClr val="184776"/>
                  </a:gs>
                  <a:gs pos="50000">
                    <a:srgbClr val="3399FF"/>
                  </a:gs>
                  <a:gs pos="100000">
                    <a:srgbClr val="184776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0769" name="Rectangle 50"/>
              <p:cNvSpPr>
                <a:spLocks noChangeArrowheads="1"/>
              </p:cNvSpPr>
              <p:nvPr/>
            </p:nvSpPr>
            <p:spPr bwMode="auto">
              <a:xfrm>
                <a:off x="4680" y="1629"/>
                <a:ext cx="320" cy="192"/>
              </a:xfrm>
              <a:prstGeom prst="rect">
                <a:avLst/>
              </a:prstGeom>
              <a:gradFill rotWithShape="0">
                <a:gsLst>
                  <a:gs pos="0">
                    <a:srgbClr val="184776"/>
                  </a:gs>
                  <a:gs pos="50000">
                    <a:srgbClr val="3399FF"/>
                  </a:gs>
                  <a:gs pos="100000">
                    <a:srgbClr val="184776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</p:grpSp>
      </p:grpSp>
      <p:grpSp>
        <p:nvGrpSpPr>
          <p:cNvPr id="30728" name="Group 51"/>
          <p:cNvGrpSpPr>
            <a:grpSpLocks/>
          </p:cNvGrpSpPr>
          <p:nvPr/>
        </p:nvGrpSpPr>
        <p:grpSpPr bwMode="auto">
          <a:xfrm>
            <a:off x="1828800" y="2286000"/>
            <a:ext cx="5927725" cy="457200"/>
            <a:chOff x="1958" y="1725"/>
            <a:chExt cx="3734" cy="288"/>
          </a:xfrm>
        </p:grpSpPr>
        <p:grpSp>
          <p:nvGrpSpPr>
            <p:cNvPr id="30751" name="Group 52"/>
            <p:cNvGrpSpPr>
              <a:grpSpLocks/>
            </p:cNvGrpSpPr>
            <p:nvPr/>
          </p:nvGrpSpPr>
          <p:grpSpPr bwMode="auto">
            <a:xfrm>
              <a:off x="1958" y="1725"/>
              <a:ext cx="3638" cy="192"/>
              <a:chOff x="1958" y="1725"/>
              <a:chExt cx="3638" cy="192"/>
            </a:xfrm>
          </p:grpSpPr>
          <p:sp>
            <p:nvSpPr>
              <p:cNvPr id="30758" name="Rectangle 53"/>
              <p:cNvSpPr>
                <a:spLocks noChangeArrowheads="1"/>
              </p:cNvSpPr>
              <p:nvPr/>
            </p:nvSpPr>
            <p:spPr bwMode="auto">
              <a:xfrm>
                <a:off x="1958" y="1725"/>
                <a:ext cx="3638" cy="192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000080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0759" name="Rectangle 54"/>
              <p:cNvSpPr>
                <a:spLocks noChangeArrowheads="1"/>
              </p:cNvSpPr>
              <p:nvPr/>
            </p:nvSpPr>
            <p:spPr bwMode="auto">
              <a:xfrm>
                <a:off x="2485" y="1725"/>
                <a:ext cx="710" cy="192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000080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0760" name="Rectangle 55"/>
              <p:cNvSpPr>
                <a:spLocks noChangeArrowheads="1"/>
              </p:cNvSpPr>
              <p:nvPr/>
            </p:nvSpPr>
            <p:spPr bwMode="auto">
              <a:xfrm>
                <a:off x="3658" y="1725"/>
                <a:ext cx="447" cy="192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000080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0761" name="Rectangle 56"/>
              <p:cNvSpPr>
                <a:spLocks noChangeArrowheads="1"/>
              </p:cNvSpPr>
              <p:nvPr/>
            </p:nvSpPr>
            <p:spPr bwMode="auto">
              <a:xfrm>
                <a:off x="4422" y="1725"/>
                <a:ext cx="146" cy="192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000080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0762" name="Rectangle 57"/>
              <p:cNvSpPr>
                <a:spLocks noChangeArrowheads="1"/>
              </p:cNvSpPr>
              <p:nvPr/>
            </p:nvSpPr>
            <p:spPr bwMode="auto">
              <a:xfrm>
                <a:off x="4776" y="1725"/>
                <a:ext cx="320" cy="192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000080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30752" name="Group 58"/>
            <p:cNvGrpSpPr>
              <a:grpSpLocks/>
            </p:cNvGrpSpPr>
            <p:nvPr/>
          </p:nvGrpSpPr>
          <p:grpSpPr bwMode="auto">
            <a:xfrm>
              <a:off x="2054" y="1821"/>
              <a:ext cx="3638" cy="192"/>
              <a:chOff x="2054" y="1821"/>
              <a:chExt cx="3638" cy="192"/>
            </a:xfrm>
          </p:grpSpPr>
          <p:sp>
            <p:nvSpPr>
              <p:cNvPr id="30753" name="Rectangle 59"/>
              <p:cNvSpPr>
                <a:spLocks noChangeArrowheads="1"/>
              </p:cNvSpPr>
              <p:nvPr/>
            </p:nvSpPr>
            <p:spPr bwMode="auto">
              <a:xfrm>
                <a:off x="2054" y="1821"/>
                <a:ext cx="3638" cy="192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000080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0754" name="Rectangle 60"/>
              <p:cNvSpPr>
                <a:spLocks noChangeArrowheads="1"/>
              </p:cNvSpPr>
              <p:nvPr/>
            </p:nvSpPr>
            <p:spPr bwMode="auto">
              <a:xfrm>
                <a:off x="2581" y="1821"/>
                <a:ext cx="710" cy="192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000080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0755" name="Rectangle 61"/>
              <p:cNvSpPr>
                <a:spLocks noChangeArrowheads="1"/>
              </p:cNvSpPr>
              <p:nvPr/>
            </p:nvSpPr>
            <p:spPr bwMode="auto">
              <a:xfrm>
                <a:off x="3754" y="1821"/>
                <a:ext cx="447" cy="192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000080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0756" name="Rectangle 62"/>
              <p:cNvSpPr>
                <a:spLocks noChangeArrowheads="1"/>
              </p:cNvSpPr>
              <p:nvPr/>
            </p:nvSpPr>
            <p:spPr bwMode="auto">
              <a:xfrm>
                <a:off x="4518" y="1821"/>
                <a:ext cx="146" cy="192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000080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0757" name="Rectangle 63"/>
              <p:cNvSpPr>
                <a:spLocks noChangeArrowheads="1"/>
              </p:cNvSpPr>
              <p:nvPr/>
            </p:nvSpPr>
            <p:spPr bwMode="auto">
              <a:xfrm>
                <a:off x="4872" y="1821"/>
                <a:ext cx="320" cy="192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000080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</p:grpSp>
      </p:grpSp>
      <p:sp>
        <p:nvSpPr>
          <p:cNvPr id="30729" name="Rectangle 64"/>
          <p:cNvSpPr>
            <a:spLocks noChangeArrowheads="1"/>
          </p:cNvSpPr>
          <p:nvPr/>
        </p:nvSpPr>
        <p:spPr bwMode="auto">
          <a:xfrm>
            <a:off x="7737475" y="23876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400"/>
              <a:t>1</a:t>
            </a:r>
          </a:p>
        </p:txBody>
      </p:sp>
      <p:sp>
        <p:nvSpPr>
          <p:cNvPr id="30730" name="Rectangle 65"/>
          <p:cNvSpPr>
            <a:spLocks noChangeArrowheads="1"/>
          </p:cNvSpPr>
          <p:nvPr/>
        </p:nvSpPr>
        <p:spPr bwMode="auto">
          <a:xfrm>
            <a:off x="7607300" y="21717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400"/>
              <a:t>2</a:t>
            </a:r>
          </a:p>
        </p:txBody>
      </p:sp>
      <p:sp>
        <p:nvSpPr>
          <p:cNvPr id="30731" name="Rectangle 66"/>
          <p:cNvSpPr>
            <a:spLocks noChangeArrowheads="1"/>
          </p:cNvSpPr>
          <p:nvPr/>
        </p:nvSpPr>
        <p:spPr bwMode="auto">
          <a:xfrm>
            <a:off x="7434263" y="19843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400"/>
              <a:t>3</a:t>
            </a:r>
          </a:p>
        </p:txBody>
      </p:sp>
      <p:sp>
        <p:nvSpPr>
          <p:cNvPr id="30732" name="Rectangle 67"/>
          <p:cNvSpPr>
            <a:spLocks noChangeArrowheads="1"/>
          </p:cNvSpPr>
          <p:nvPr/>
        </p:nvSpPr>
        <p:spPr bwMode="auto">
          <a:xfrm>
            <a:off x="7289800" y="18113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400"/>
              <a:t>4</a:t>
            </a:r>
          </a:p>
        </p:txBody>
      </p:sp>
      <p:sp>
        <p:nvSpPr>
          <p:cNvPr id="30733" name="Rectangle 68"/>
          <p:cNvSpPr>
            <a:spLocks noChangeArrowheads="1"/>
          </p:cNvSpPr>
          <p:nvPr/>
        </p:nvSpPr>
        <p:spPr bwMode="auto">
          <a:xfrm>
            <a:off x="7145338" y="16525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400"/>
              <a:t>5</a:t>
            </a:r>
          </a:p>
        </p:txBody>
      </p:sp>
      <p:sp>
        <p:nvSpPr>
          <p:cNvPr id="30734" name="Rectangle 69"/>
          <p:cNvSpPr>
            <a:spLocks noChangeArrowheads="1"/>
          </p:cNvSpPr>
          <p:nvPr/>
        </p:nvSpPr>
        <p:spPr bwMode="auto">
          <a:xfrm>
            <a:off x="6972300" y="15081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400"/>
              <a:t>6</a:t>
            </a:r>
          </a:p>
        </p:txBody>
      </p:sp>
      <p:sp>
        <p:nvSpPr>
          <p:cNvPr id="30735" name="Rectangle 70"/>
          <p:cNvSpPr>
            <a:spLocks noChangeArrowheads="1"/>
          </p:cNvSpPr>
          <p:nvPr/>
        </p:nvSpPr>
        <p:spPr bwMode="auto">
          <a:xfrm>
            <a:off x="6827838" y="13922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400"/>
              <a:t>7</a:t>
            </a:r>
          </a:p>
        </p:txBody>
      </p:sp>
      <p:sp>
        <p:nvSpPr>
          <p:cNvPr id="30736" name="Rectangle 71"/>
          <p:cNvSpPr>
            <a:spLocks noChangeArrowheads="1"/>
          </p:cNvSpPr>
          <p:nvPr/>
        </p:nvSpPr>
        <p:spPr bwMode="auto">
          <a:xfrm>
            <a:off x="3492500" y="3476625"/>
            <a:ext cx="2311400" cy="1168400"/>
          </a:xfrm>
          <a:prstGeom prst="rect">
            <a:avLst/>
          </a:prstGeom>
          <a:gradFill rotWithShape="0">
            <a:gsLst>
              <a:gs pos="0">
                <a:srgbClr val="00CC00"/>
              </a:gs>
              <a:gs pos="50000">
                <a:srgbClr val="FFFFFF"/>
              </a:gs>
              <a:gs pos="100000">
                <a:srgbClr val="00CC00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400">
                <a:solidFill>
                  <a:schemeClr val="bg2"/>
                </a:solidFill>
              </a:rPr>
              <a:t>/</a:t>
            </a:r>
            <a:r>
              <a:rPr lang="en-US" altLang="ko-KR" sz="1400">
                <a:solidFill>
                  <a:schemeClr val="bg2"/>
                </a:solidFill>
              </a:rPr>
              <a:t>SKIPRECORD  2</a:t>
            </a:r>
          </a:p>
          <a:p>
            <a:pPr algn="l" eaLnBrk="1" hangingPunct="1"/>
            <a:endParaRPr lang="en-US" altLang="ko-KR" sz="1400">
              <a:solidFill>
                <a:schemeClr val="bg2"/>
              </a:solidFill>
            </a:endParaRPr>
          </a:p>
          <a:p>
            <a:pPr algn="l" eaLnBrk="1" hangingPunct="1"/>
            <a:r>
              <a:rPr lang="en-US" altLang="ko-KR" sz="1400">
                <a:solidFill>
                  <a:schemeClr val="bg2"/>
                </a:solidFill>
              </a:rPr>
              <a:t>/STOPAFTER  2</a:t>
            </a:r>
          </a:p>
          <a:p>
            <a:pPr algn="l" eaLnBrk="1" hangingPunct="1"/>
            <a:r>
              <a:rPr lang="en-US" altLang="ko-KR" sz="1400">
                <a:solidFill>
                  <a:schemeClr val="bg2"/>
                </a:solidFill>
              </a:rPr>
              <a:t>             :</a:t>
            </a:r>
          </a:p>
          <a:p>
            <a:pPr algn="l" eaLnBrk="1" hangingPunct="1"/>
            <a:r>
              <a:rPr lang="en-US" altLang="ko-KR" sz="1400">
                <a:solidFill>
                  <a:schemeClr val="bg2"/>
                </a:solidFill>
              </a:rPr>
              <a:t>/COPY </a:t>
            </a:r>
          </a:p>
        </p:txBody>
      </p:sp>
      <p:sp>
        <p:nvSpPr>
          <p:cNvPr id="30737" name="AutoShape 72"/>
          <p:cNvSpPr>
            <a:spLocks noChangeArrowheads="1"/>
          </p:cNvSpPr>
          <p:nvPr/>
        </p:nvSpPr>
        <p:spPr bwMode="auto">
          <a:xfrm>
            <a:off x="4191000" y="4830763"/>
            <a:ext cx="896938" cy="377825"/>
          </a:xfrm>
          <a:prstGeom prst="downArrow">
            <a:avLst>
              <a:gd name="adj1" fmla="val 75009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grpSp>
        <p:nvGrpSpPr>
          <p:cNvPr id="30738" name="Group 74"/>
          <p:cNvGrpSpPr>
            <a:grpSpLocks/>
          </p:cNvGrpSpPr>
          <p:nvPr/>
        </p:nvGrpSpPr>
        <p:grpSpPr bwMode="auto">
          <a:xfrm>
            <a:off x="1831975" y="5321300"/>
            <a:ext cx="5927725" cy="457200"/>
            <a:chOff x="1766" y="1533"/>
            <a:chExt cx="3734" cy="288"/>
          </a:xfrm>
        </p:grpSpPr>
        <p:grpSp>
          <p:nvGrpSpPr>
            <p:cNvPr id="30739" name="Group 75"/>
            <p:cNvGrpSpPr>
              <a:grpSpLocks/>
            </p:cNvGrpSpPr>
            <p:nvPr/>
          </p:nvGrpSpPr>
          <p:grpSpPr bwMode="auto">
            <a:xfrm>
              <a:off x="1766" y="1533"/>
              <a:ext cx="3638" cy="192"/>
              <a:chOff x="1766" y="1533"/>
              <a:chExt cx="3638" cy="192"/>
            </a:xfrm>
          </p:grpSpPr>
          <p:sp>
            <p:nvSpPr>
              <p:cNvPr id="30746" name="Rectangle 76"/>
              <p:cNvSpPr>
                <a:spLocks noChangeArrowheads="1"/>
              </p:cNvSpPr>
              <p:nvPr/>
            </p:nvSpPr>
            <p:spPr bwMode="auto">
              <a:xfrm>
                <a:off x="1766" y="1533"/>
                <a:ext cx="3638" cy="192"/>
              </a:xfrm>
              <a:prstGeom prst="rect">
                <a:avLst/>
              </a:prstGeom>
              <a:gradFill rotWithShape="0">
                <a:gsLst>
                  <a:gs pos="0">
                    <a:srgbClr val="184776"/>
                  </a:gs>
                  <a:gs pos="50000">
                    <a:srgbClr val="3399FF"/>
                  </a:gs>
                  <a:gs pos="100000">
                    <a:srgbClr val="184776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0747" name="Rectangle 77"/>
              <p:cNvSpPr>
                <a:spLocks noChangeArrowheads="1"/>
              </p:cNvSpPr>
              <p:nvPr/>
            </p:nvSpPr>
            <p:spPr bwMode="auto">
              <a:xfrm>
                <a:off x="2293" y="1533"/>
                <a:ext cx="710" cy="192"/>
              </a:xfrm>
              <a:prstGeom prst="rect">
                <a:avLst/>
              </a:prstGeom>
              <a:gradFill rotWithShape="0">
                <a:gsLst>
                  <a:gs pos="0">
                    <a:srgbClr val="184776"/>
                  </a:gs>
                  <a:gs pos="50000">
                    <a:srgbClr val="3399FF"/>
                  </a:gs>
                  <a:gs pos="100000">
                    <a:srgbClr val="184776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0748" name="Rectangle 78"/>
              <p:cNvSpPr>
                <a:spLocks noChangeArrowheads="1"/>
              </p:cNvSpPr>
              <p:nvPr/>
            </p:nvSpPr>
            <p:spPr bwMode="auto">
              <a:xfrm>
                <a:off x="3466" y="1533"/>
                <a:ext cx="447" cy="192"/>
              </a:xfrm>
              <a:prstGeom prst="rect">
                <a:avLst/>
              </a:prstGeom>
              <a:gradFill rotWithShape="0">
                <a:gsLst>
                  <a:gs pos="0">
                    <a:srgbClr val="184776"/>
                  </a:gs>
                  <a:gs pos="50000">
                    <a:srgbClr val="3399FF"/>
                  </a:gs>
                  <a:gs pos="100000">
                    <a:srgbClr val="184776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0749" name="Rectangle 79"/>
              <p:cNvSpPr>
                <a:spLocks noChangeArrowheads="1"/>
              </p:cNvSpPr>
              <p:nvPr/>
            </p:nvSpPr>
            <p:spPr bwMode="auto">
              <a:xfrm>
                <a:off x="4230" y="1533"/>
                <a:ext cx="146" cy="192"/>
              </a:xfrm>
              <a:prstGeom prst="rect">
                <a:avLst/>
              </a:prstGeom>
              <a:gradFill rotWithShape="0">
                <a:gsLst>
                  <a:gs pos="0">
                    <a:srgbClr val="184776"/>
                  </a:gs>
                  <a:gs pos="50000">
                    <a:srgbClr val="3399FF"/>
                  </a:gs>
                  <a:gs pos="100000">
                    <a:srgbClr val="184776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0750" name="Rectangle 80"/>
              <p:cNvSpPr>
                <a:spLocks noChangeArrowheads="1"/>
              </p:cNvSpPr>
              <p:nvPr/>
            </p:nvSpPr>
            <p:spPr bwMode="auto">
              <a:xfrm>
                <a:off x="4584" y="1533"/>
                <a:ext cx="320" cy="192"/>
              </a:xfrm>
              <a:prstGeom prst="rect">
                <a:avLst/>
              </a:prstGeom>
              <a:gradFill rotWithShape="0">
                <a:gsLst>
                  <a:gs pos="0">
                    <a:srgbClr val="184776"/>
                  </a:gs>
                  <a:gs pos="50000">
                    <a:srgbClr val="3399FF"/>
                  </a:gs>
                  <a:gs pos="100000">
                    <a:srgbClr val="184776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30740" name="Group 81"/>
            <p:cNvGrpSpPr>
              <a:grpSpLocks/>
            </p:cNvGrpSpPr>
            <p:nvPr/>
          </p:nvGrpSpPr>
          <p:grpSpPr bwMode="auto">
            <a:xfrm>
              <a:off x="1862" y="1629"/>
              <a:ext cx="3638" cy="192"/>
              <a:chOff x="1862" y="1629"/>
              <a:chExt cx="3638" cy="192"/>
            </a:xfrm>
          </p:grpSpPr>
          <p:sp>
            <p:nvSpPr>
              <p:cNvPr id="30741" name="Rectangle 82"/>
              <p:cNvSpPr>
                <a:spLocks noChangeArrowheads="1"/>
              </p:cNvSpPr>
              <p:nvPr/>
            </p:nvSpPr>
            <p:spPr bwMode="auto">
              <a:xfrm>
                <a:off x="1862" y="1629"/>
                <a:ext cx="3638" cy="192"/>
              </a:xfrm>
              <a:prstGeom prst="rect">
                <a:avLst/>
              </a:prstGeom>
              <a:gradFill rotWithShape="0">
                <a:gsLst>
                  <a:gs pos="0">
                    <a:srgbClr val="184776"/>
                  </a:gs>
                  <a:gs pos="50000">
                    <a:srgbClr val="3399FF"/>
                  </a:gs>
                  <a:gs pos="100000">
                    <a:srgbClr val="184776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0742" name="Rectangle 83"/>
              <p:cNvSpPr>
                <a:spLocks noChangeArrowheads="1"/>
              </p:cNvSpPr>
              <p:nvPr/>
            </p:nvSpPr>
            <p:spPr bwMode="auto">
              <a:xfrm>
                <a:off x="2389" y="1629"/>
                <a:ext cx="710" cy="192"/>
              </a:xfrm>
              <a:prstGeom prst="rect">
                <a:avLst/>
              </a:prstGeom>
              <a:gradFill rotWithShape="0">
                <a:gsLst>
                  <a:gs pos="0">
                    <a:srgbClr val="184776"/>
                  </a:gs>
                  <a:gs pos="50000">
                    <a:srgbClr val="3399FF"/>
                  </a:gs>
                  <a:gs pos="100000">
                    <a:srgbClr val="184776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0743" name="Rectangle 84"/>
              <p:cNvSpPr>
                <a:spLocks noChangeArrowheads="1"/>
              </p:cNvSpPr>
              <p:nvPr/>
            </p:nvSpPr>
            <p:spPr bwMode="auto">
              <a:xfrm>
                <a:off x="3562" y="1629"/>
                <a:ext cx="447" cy="192"/>
              </a:xfrm>
              <a:prstGeom prst="rect">
                <a:avLst/>
              </a:prstGeom>
              <a:gradFill rotWithShape="0">
                <a:gsLst>
                  <a:gs pos="0">
                    <a:srgbClr val="184776"/>
                  </a:gs>
                  <a:gs pos="50000">
                    <a:srgbClr val="3399FF"/>
                  </a:gs>
                  <a:gs pos="100000">
                    <a:srgbClr val="184776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0744" name="Rectangle 85"/>
              <p:cNvSpPr>
                <a:spLocks noChangeArrowheads="1"/>
              </p:cNvSpPr>
              <p:nvPr/>
            </p:nvSpPr>
            <p:spPr bwMode="auto">
              <a:xfrm>
                <a:off x="4326" y="1629"/>
                <a:ext cx="146" cy="192"/>
              </a:xfrm>
              <a:prstGeom prst="rect">
                <a:avLst/>
              </a:prstGeom>
              <a:gradFill rotWithShape="0">
                <a:gsLst>
                  <a:gs pos="0">
                    <a:srgbClr val="184776"/>
                  </a:gs>
                  <a:gs pos="50000">
                    <a:srgbClr val="3399FF"/>
                  </a:gs>
                  <a:gs pos="100000">
                    <a:srgbClr val="184776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0745" name="Rectangle 86"/>
              <p:cNvSpPr>
                <a:spLocks noChangeArrowheads="1"/>
              </p:cNvSpPr>
              <p:nvPr/>
            </p:nvSpPr>
            <p:spPr bwMode="auto">
              <a:xfrm>
                <a:off x="4680" y="1629"/>
                <a:ext cx="320" cy="192"/>
              </a:xfrm>
              <a:prstGeom prst="rect">
                <a:avLst/>
              </a:prstGeom>
              <a:gradFill rotWithShape="0">
                <a:gsLst>
                  <a:gs pos="0">
                    <a:srgbClr val="184776"/>
                  </a:gs>
                  <a:gs pos="50000">
                    <a:srgbClr val="3399FF"/>
                  </a:gs>
                  <a:gs pos="100000">
                    <a:srgbClr val="184776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55880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6. 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SORT RECORD</a:t>
            </a:r>
            <a:r>
              <a:rPr lang="en-US" altLang="ko-KR" sz="4000">
                <a:solidFill>
                  <a:srgbClr val="000000"/>
                </a:solidFill>
                <a:latin typeface="굴림체" panose="020B0609000101010101" pitchFamily="49" charset="-127"/>
              </a:rPr>
              <a:t> 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0" y="1898650"/>
            <a:ext cx="4995863" cy="2349500"/>
            <a:chOff x="0" y="1196"/>
            <a:chExt cx="3147" cy="1480"/>
          </a:xfrm>
        </p:grpSpPr>
        <p:sp>
          <p:nvSpPr>
            <p:cNvPr id="32889" name="Line 4"/>
            <p:cNvSpPr>
              <a:spLocks noChangeShapeType="1"/>
            </p:cNvSpPr>
            <p:nvPr/>
          </p:nvSpPr>
          <p:spPr bwMode="auto">
            <a:xfrm>
              <a:off x="0" y="2469"/>
              <a:ext cx="0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90" name="Line 5"/>
            <p:cNvSpPr>
              <a:spLocks noChangeShapeType="1"/>
            </p:cNvSpPr>
            <p:nvPr/>
          </p:nvSpPr>
          <p:spPr bwMode="auto">
            <a:xfrm flipV="1">
              <a:off x="2767" y="1205"/>
              <a:ext cx="38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91" name="Line 6"/>
            <p:cNvSpPr>
              <a:spLocks noChangeShapeType="1"/>
            </p:cNvSpPr>
            <p:nvPr/>
          </p:nvSpPr>
          <p:spPr bwMode="auto">
            <a:xfrm flipV="1">
              <a:off x="2763" y="1396"/>
              <a:ext cx="38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92" name="Line 7"/>
            <p:cNvSpPr>
              <a:spLocks noChangeShapeType="1"/>
            </p:cNvSpPr>
            <p:nvPr/>
          </p:nvSpPr>
          <p:spPr bwMode="auto">
            <a:xfrm flipV="1">
              <a:off x="2504" y="1199"/>
              <a:ext cx="38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93" name="Line 8"/>
            <p:cNvSpPr>
              <a:spLocks noChangeShapeType="1"/>
            </p:cNvSpPr>
            <p:nvPr/>
          </p:nvSpPr>
          <p:spPr bwMode="auto">
            <a:xfrm flipV="1">
              <a:off x="2262" y="1196"/>
              <a:ext cx="38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94" name="Rectangle 9"/>
            <p:cNvSpPr>
              <a:spLocks noChangeArrowheads="1"/>
            </p:cNvSpPr>
            <p:nvPr/>
          </p:nvSpPr>
          <p:spPr bwMode="auto">
            <a:xfrm rot="-2040000">
              <a:off x="2423" y="1214"/>
              <a:ext cx="40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/>
                <a:t>PRICE</a:t>
              </a:r>
            </a:p>
          </p:txBody>
        </p:sp>
        <p:sp>
          <p:nvSpPr>
            <p:cNvPr id="32895" name="Rectangle 10"/>
            <p:cNvSpPr>
              <a:spLocks noChangeArrowheads="1"/>
            </p:cNvSpPr>
            <p:nvPr/>
          </p:nvSpPr>
          <p:spPr bwMode="auto">
            <a:xfrm>
              <a:off x="106" y="2503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rgbClr val="000060"/>
                  </a:solidFill>
                </a:rPr>
                <a:t>B</a:t>
              </a:r>
            </a:p>
          </p:txBody>
        </p:sp>
      </p:grpSp>
      <p:grpSp>
        <p:nvGrpSpPr>
          <p:cNvPr id="32772" name="Group 11"/>
          <p:cNvGrpSpPr>
            <a:grpSpLocks/>
          </p:cNvGrpSpPr>
          <p:nvPr/>
        </p:nvGrpSpPr>
        <p:grpSpPr bwMode="auto">
          <a:xfrm>
            <a:off x="4911725" y="4214813"/>
            <a:ext cx="4273550" cy="1927225"/>
            <a:chOff x="3268" y="2655"/>
            <a:chExt cx="2692" cy="1214"/>
          </a:xfrm>
        </p:grpSpPr>
        <p:grpSp>
          <p:nvGrpSpPr>
            <p:cNvPr id="32836" name="Group 12"/>
            <p:cNvGrpSpPr>
              <a:grpSpLocks/>
            </p:cNvGrpSpPr>
            <p:nvPr/>
          </p:nvGrpSpPr>
          <p:grpSpPr bwMode="auto">
            <a:xfrm>
              <a:off x="3268" y="2685"/>
              <a:ext cx="2692" cy="1184"/>
              <a:chOff x="3268" y="2685"/>
              <a:chExt cx="2692" cy="1184"/>
            </a:xfrm>
          </p:grpSpPr>
          <p:grpSp>
            <p:nvGrpSpPr>
              <p:cNvPr id="32853" name="Group 13"/>
              <p:cNvGrpSpPr>
                <a:grpSpLocks/>
              </p:cNvGrpSpPr>
              <p:nvPr/>
            </p:nvGrpSpPr>
            <p:grpSpPr bwMode="auto">
              <a:xfrm>
                <a:off x="3980" y="2685"/>
                <a:ext cx="1980" cy="633"/>
                <a:chOff x="3980" y="2685"/>
                <a:chExt cx="1980" cy="633"/>
              </a:xfrm>
            </p:grpSpPr>
            <p:grpSp>
              <p:nvGrpSpPr>
                <p:cNvPr id="32872" name="Group 14"/>
                <p:cNvGrpSpPr>
                  <a:grpSpLocks/>
                </p:cNvGrpSpPr>
                <p:nvPr/>
              </p:nvGrpSpPr>
              <p:grpSpPr bwMode="auto">
                <a:xfrm>
                  <a:off x="3980" y="2685"/>
                  <a:ext cx="1980" cy="633"/>
                  <a:chOff x="3980" y="2685"/>
                  <a:chExt cx="1980" cy="633"/>
                </a:xfrm>
              </p:grpSpPr>
              <p:grpSp>
                <p:nvGrpSpPr>
                  <p:cNvPr id="32877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4513" y="2685"/>
                    <a:ext cx="1447" cy="202"/>
                    <a:chOff x="4513" y="2685"/>
                    <a:chExt cx="1447" cy="202"/>
                  </a:xfrm>
                </p:grpSpPr>
                <p:sp>
                  <p:nvSpPr>
                    <p:cNvPr id="398352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3" y="2689"/>
                      <a:ext cx="1447" cy="19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2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2888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09" y="2685"/>
                      <a:ext cx="0" cy="20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32878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4380" y="2809"/>
                    <a:ext cx="1447" cy="206"/>
                    <a:chOff x="4380" y="2809"/>
                    <a:chExt cx="1447" cy="206"/>
                  </a:xfrm>
                </p:grpSpPr>
                <p:sp>
                  <p:nvSpPr>
                    <p:cNvPr id="398355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0" y="2813"/>
                      <a:ext cx="1447" cy="19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2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2886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76" y="2809"/>
                      <a:ext cx="0" cy="20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32879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4166" y="2960"/>
                    <a:ext cx="1447" cy="206"/>
                    <a:chOff x="4166" y="2960"/>
                    <a:chExt cx="1447" cy="206"/>
                  </a:xfrm>
                </p:grpSpPr>
                <p:sp>
                  <p:nvSpPr>
                    <p:cNvPr id="398358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66" y="2964"/>
                      <a:ext cx="1447" cy="19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2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2884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62" y="2960"/>
                      <a:ext cx="0" cy="20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32880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980" y="3112"/>
                    <a:ext cx="1447" cy="206"/>
                    <a:chOff x="3980" y="3112"/>
                    <a:chExt cx="1447" cy="206"/>
                  </a:xfrm>
                </p:grpSpPr>
                <p:sp>
                  <p:nvSpPr>
                    <p:cNvPr id="398361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80" y="3116"/>
                      <a:ext cx="1447" cy="19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2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2882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76" y="3112"/>
                      <a:ext cx="0" cy="20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32873" name="Line 27"/>
                <p:cNvSpPr>
                  <a:spLocks noChangeShapeType="1"/>
                </p:cNvSpPr>
                <p:nvPr/>
              </p:nvSpPr>
              <p:spPr bwMode="auto">
                <a:xfrm>
                  <a:off x="5465" y="2688"/>
                  <a:ext cx="0" cy="12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874" name="Line 28"/>
                <p:cNvSpPr>
                  <a:spLocks noChangeShapeType="1"/>
                </p:cNvSpPr>
                <p:nvPr/>
              </p:nvSpPr>
              <p:spPr bwMode="auto">
                <a:xfrm>
                  <a:off x="5311" y="2817"/>
                  <a:ext cx="0" cy="1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875" name="Line 29"/>
                <p:cNvSpPr>
                  <a:spLocks noChangeShapeType="1"/>
                </p:cNvSpPr>
                <p:nvPr/>
              </p:nvSpPr>
              <p:spPr bwMode="auto">
                <a:xfrm>
                  <a:off x="5111" y="2958"/>
                  <a:ext cx="0" cy="15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876" name="Line 30"/>
                <p:cNvSpPr>
                  <a:spLocks noChangeShapeType="1"/>
                </p:cNvSpPr>
                <p:nvPr/>
              </p:nvSpPr>
              <p:spPr bwMode="auto">
                <a:xfrm>
                  <a:off x="4956" y="3113"/>
                  <a:ext cx="0" cy="20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2854" name="Group 31"/>
              <p:cNvGrpSpPr>
                <a:grpSpLocks/>
              </p:cNvGrpSpPr>
              <p:nvPr/>
            </p:nvGrpSpPr>
            <p:grpSpPr bwMode="auto">
              <a:xfrm>
                <a:off x="3268" y="3236"/>
                <a:ext cx="1980" cy="633"/>
                <a:chOff x="3268" y="3236"/>
                <a:chExt cx="1980" cy="633"/>
              </a:xfrm>
            </p:grpSpPr>
            <p:grpSp>
              <p:nvGrpSpPr>
                <p:cNvPr id="32855" name="Group 32"/>
                <p:cNvGrpSpPr>
                  <a:grpSpLocks/>
                </p:cNvGrpSpPr>
                <p:nvPr/>
              </p:nvGrpSpPr>
              <p:grpSpPr bwMode="auto">
                <a:xfrm>
                  <a:off x="3268" y="3236"/>
                  <a:ext cx="1980" cy="632"/>
                  <a:chOff x="3268" y="3236"/>
                  <a:chExt cx="1980" cy="632"/>
                </a:xfrm>
              </p:grpSpPr>
              <p:grpSp>
                <p:nvGrpSpPr>
                  <p:cNvPr id="32860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3801" y="3236"/>
                    <a:ext cx="1447" cy="202"/>
                    <a:chOff x="3801" y="3236"/>
                    <a:chExt cx="1447" cy="202"/>
                  </a:xfrm>
                </p:grpSpPr>
                <p:sp>
                  <p:nvSpPr>
                    <p:cNvPr id="398370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01" y="3240"/>
                      <a:ext cx="1447" cy="19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2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2871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97" y="3236"/>
                      <a:ext cx="0" cy="20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32861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3668" y="3360"/>
                    <a:ext cx="1447" cy="206"/>
                    <a:chOff x="3668" y="3360"/>
                    <a:chExt cx="1447" cy="206"/>
                  </a:xfrm>
                </p:grpSpPr>
                <p:sp>
                  <p:nvSpPr>
                    <p:cNvPr id="398373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68" y="3364"/>
                      <a:ext cx="1447" cy="19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2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2869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64" y="3360"/>
                      <a:ext cx="0" cy="20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32862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3454" y="3511"/>
                    <a:ext cx="1447" cy="206"/>
                    <a:chOff x="3454" y="3511"/>
                    <a:chExt cx="1447" cy="206"/>
                  </a:xfrm>
                </p:grpSpPr>
                <p:sp>
                  <p:nvSpPr>
                    <p:cNvPr id="398376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54" y="3515"/>
                      <a:ext cx="1447" cy="19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2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2867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0" y="3511"/>
                      <a:ext cx="0" cy="20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32863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3268" y="3662"/>
                    <a:ext cx="1447" cy="206"/>
                    <a:chOff x="3268" y="3662"/>
                    <a:chExt cx="1447" cy="206"/>
                  </a:xfrm>
                </p:grpSpPr>
                <p:sp>
                  <p:nvSpPr>
                    <p:cNvPr id="398379" name="Rectangl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8" y="3666"/>
                      <a:ext cx="1447" cy="19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2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2865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3662"/>
                      <a:ext cx="0" cy="20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32856" name="Line 45"/>
                <p:cNvSpPr>
                  <a:spLocks noChangeShapeType="1"/>
                </p:cNvSpPr>
                <p:nvPr/>
              </p:nvSpPr>
              <p:spPr bwMode="auto">
                <a:xfrm>
                  <a:off x="4753" y="3239"/>
                  <a:ext cx="0" cy="12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857" name="Line 46"/>
                <p:cNvSpPr>
                  <a:spLocks noChangeShapeType="1"/>
                </p:cNvSpPr>
                <p:nvPr/>
              </p:nvSpPr>
              <p:spPr bwMode="auto">
                <a:xfrm>
                  <a:off x="4599" y="3368"/>
                  <a:ext cx="0" cy="1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858" name="Line 47"/>
                <p:cNvSpPr>
                  <a:spLocks noChangeShapeType="1"/>
                </p:cNvSpPr>
                <p:nvPr/>
              </p:nvSpPr>
              <p:spPr bwMode="auto">
                <a:xfrm>
                  <a:off x="4399" y="3509"/>
                  <a:ext cx="0" cy="15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859" name="Line 48"/>
                <p:cNvSpPr>
                  <a:spLocks noChangeShapeType="1"/>
                </p:cNvSpPr>
                <p:nvPr/>
              </p:nvSpPr>
              <p:spPr bwMode="auto">
                <a:xfrm>
                  <a:off x="4244" y="3664"/>
                  <a:ext cx="0" cy="20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32837" name="Rectangle 49"/>
            <p:cNvSpPr>
              <a:spLocks noChangeArrowheads="1"/>
            </p:cNvSpPr>
            <p:nvPr/>
          </p:nvSpPr>
          <p:spPr bwMode="auto">
            <a:xfrm>
              <a:off x="3407" y="3659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32838" name="Rectangle 50"/>
            <p:cNvSpPr>
              <a:spLocks noChangeArrowheads="1"/>
            </p:cNvSpPr>
            <p:nvPr/>
          </p:nvSpPr>
          <p:spPr bwMode="auto">
            <a:xfrm>
              <a:off x="3598" y="3511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32839" name="Rectangle 51"/>
            <p:cNvSpPr>
              <a:spLocks noChangeArrowheads="1"/>
            </p:cNvSpPr>
            <p:nvPr/>
          </p:nvSpPr>
          <p:spPr bwMode="auto">
            <a:xfrm>
              <a:off x="3798" y="3362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32840" name="Rectangle 52"/>
            <p:cNvSpPr>
              <a:spLocks noChangeArrowheads="1"/>
            </p:cNvSpPr>
            <p:nvPr/>
          </p:nvSpPr>
          <p:spPr bwMode="auto">
            <a:xfrm>
              <a:off x="3943" y="3234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32841" name="Rectangle 53"/>
            <p:cNvSpPr>
              <a:spLocks noChangeArrowheads="1"/>
            </p:cNvSpPr>
            <p:nvPr/>
          </p:nvSpPr>
          <p:spPr bwMode="auto">
            <a:xfrm>
              <a:off x="4125" y="3112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bg2"/>
                  </a:solidFill>
                </a:rPr>
                <a:t>F</a:t>
              </a:r>
            </a:p>
          </p:txBody>
        </p:sp>
        <p:sp>
          <p:nvSpPr>
            <p:cNvPr id="32842" name="Rectangle 54"/>
            <p:cNvSpPr>
              <a:spLocks noChangeArrowheads="1"/>
            </p:cNvSpPr>
            <p:nvPr/>
          </p:nvSpPr>
          <p:spPr bwMode="auto">
            <a:xfrm>
              <a:off x="4334" y="2970"/>
              <a:ext cx="1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bg2"/>
                  </a:solidFill>
                </a:rPr>
                <a:t>G</a:t>
              </a:r>
            </a:p>
          </p:txBody>
        </p:sp>
        <p:sp>
          <p:nvSpPr>
            <p:cNvPr id="32843" name="Rectangle 55"/>
            <p:cNvSpPr>
              <a:spLocks noChangeArrowheads="1"/>
            </p:cNvSpPr>
            <p:nvPr/>
          </p:nvSpPr>
          <p:spPr bwMode="auto">
            <a:xfrm>
              <a:off x="4534" y="2816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32844" name="Rectangle 56"/>
            <p:cNvSpPr>
              <a:spLocks noChangeArrowheads="1"/>
            </p:cNvSpPr>
            <p:nvPr/>
          </p:nvSpPr>
          <p:spPr bwMode="auto">
            <a:xfrm>
              <a:off x="4698" y="2661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bg2"/>
                  </a:solidFill>
                </a:rPr>
                <a:t>R</a:t>
              </a:r>
            </a:p>
          </p:txBody>
        </p:sp>
        <p:sp>
          <p:nvSpPr>
            <p:cNvPr id="32845" name="Rectangle 57"/>
            <p:cNvSpPr>
              <a:spLocks noChangeArrowheads="1"/>
            </p:cNvSpPr>
            <p:nvPr/>
          </p:nvSpPr>
          <p:spPr bwMode="auto">
            <a:xfrm>
              <a:off x="4280" y="365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4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32846" name="Rectangle 58"/>
            <p:cNvSpPr>
              <a:spLocks noChangeArrowheads="1"/>
            </p:cNvSpPr>
            <p:nvPr/>
          </p:nvSpPr>
          <p:spPr bwMode="auto">
            <a:xfrm>
              <a:off x="4462" y="3511"/>
              <a:ext cx="22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solidFill>
                    <a:schemeClr val="bg2"/>
                  </a:solidFill>
                </a:rPr>
                <a:t>25</a:t>
              </a:r>
            </a:p>
          </p:txBody>
        </p:sp>
        <p:sp>
          <p:nvSpPr>
            <p:cNvPr id="32847" name="Rectangle 59"/>
            <p:cNvSpPr>
              <a:spLocks noChangeArrowheads="1"/>
            </p:cNvSpPr>
            <p:nvPr/>
          </p:nvSpPr>
          <p:spPr bwMode="auto">
            <a:xfrm>
              <a:off x="4680" y="3343"/>
              <a:ext cx="22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solidFill>
                    <a:schemeClr val="bg2"/>
                  </a:solidFill>
                </a:rPr>
                <a:t>30</a:t>
              </a:r>
            </a:p>
          </p:txBody>
        </p:sp>
        <p:sp>
          <p:nvSpPr>
            <p:cNvPr id="32848" name="Rectangle 60"/>
            <p:cNvSpPr>
              <a:spLocks noChangeArrowheads="1"/>
            </p:cNvSpPr>
            <p:nvPr/>
          </p:nvSpPr>
          <p:spPr bwMode="auto">
            <a:xfrm>
              <a:off x="4816" y="321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2849" name="Rectangle 61"/>
            <p:cNvSpPr>
              <a:spLocks noChangeArrowheads="1"/>
            </p:cNvSpPr>
            <p:nvPr/>
          </p:nvSpPr>
          <p:spPr bwMode="auto">
            <a:xfrm>
              <a:off x="5016" y="3099"/>
              <a:ext cx="22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solidFill>
                    <a:schemeClr val="bg2"/>
                  </a:solidFill>
                </a:rPr>
                <a:t>17</a:t>
              </a:r>
            </a:p>
          </p:txBody>
        </p:sp>
        <p:sp>
          <p:nvSpPr>
            <p:cNvPr id="32850" name="Rectangle 62"/>
            <p:cNvSpPr>
              <a:spLocks noChangeArrowheads="1"/>
            </p:cNvSpPr>
            <p:nvPr/>
          </p:nvSpPr>
          <p:spPr bwMode="auto">
            <a:xfrm>
              <a:off x="5171" y="2951"/>
              <a:ext cx="22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solidFill>
                    <a:schemeClr val="bg2"/>
                  </a:solidFill>
                </a:rPr>
                <a:t>15</a:t>
              </a:r>
            </a:p>
          </p:txBody>
        </p:sp>
        <p:sp>
          <p:nvSpPr>
            <p:cNvPr id="32851" name="Rectangle 63"/>
            <p:cNvSpPr>
              <a:spLocks noChangeArrowheads="1"/>
            </p:cNvSpPr>
            <p:nvPr/>
          </p:nvSpPr>
          <p:spPr bwMode="auto">
            <a:xfrm>
              <a:off x="5371" y="281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32852" name="Rectangle 64"/>
            <p:cNvSpPr>
              <a:spLocks noChangeArrowheads="1"/>
            </p:cNvSpPr>
            <p:nvPr/>
          </p:nvSpPr>
          <p:spPr bwMode="auto">
            <a:xfrm>
              <a:off x="5507" y="2655"/>
              <a:ext cx="22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solidFill>
                    <a:schemeClr val="bg2"/>
                  </a:solidFill>
                </a:rPr>
                <a:t>20</a:t>
              </a:r>
            </a:p>
          </p:txBody>
        </p:sp>
      </p:grpSp>
      <p:sp>
        <p:nvSpPr>
          <p:cNvPr id="32773" name="Rectangle 65"/>
          <p:cNvSpPr>
            <a:spLocks noChangeArrowheads="1"/>
          </p:cNvSpPr>
          <p:nvPr/>
        </p:nvSpPr>
        <p:spPr bwMode="auto">
          <a:xfrm>
            <a:off x="530225" y="4294188"/>
            <a:ext cx="1458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400"/>
              <a:t>입력  </a:t>
            </a:r>
            <a:r>
              <a:rPr lang="en-US" altLang="ko-KR" sz="1400"/>
              <a:t>RECORD </a:t>
            </a:r>
          </a:p>
        </p:txBody>
      </p:sp>
      <p:sp>
        <p:nvSpPr>
          <p:cNvPr id="32774" name="Rectangle 66"/>
          <p:cNvSpPr>
            <a:spLocks noChangeArrowheads="1"/>
          </p:cNvSpPr>
          <p:nvPr/>
        </p:nvSpPr>
        <p:spPr bwMode="auto">
          <a:xfrm>
            <a:off x="7437438" y="3749675"/>
            <a:ext cx="1458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400"/>
              <a:t>출력  </a:t>
            </a:r>
            <a:r>
              <a:rPr lang="en-US" altLang="ko-KR" sz="1400"/>
              <a:t>RECORD </a:t>
            </a:r>
          </a:p>
        </p:txBody>
      </p:sp>
      <p:grpSp>
        <p:nvGrpSpPr>
          <p:cNvPr id="32775" name="Group 67"/>
          <p:cNvGrpSpPr>
            <a:grpSpLocks/>
          </p:cNvGrpSpPr>
          <p:nvPr/>
        </p:nvGrpSpPr>
        <p:grpSpPr bwMode="auto">
          <a:xfrm>
            <a:off x="4005263" y="3724275"/>
            <a:ext cx="1935162" cy="722313"/>
            <a:chOff x="2697" y="2346"/>
            <a:chExt cx="1219" cy="455"/>
          </a:xfrm>
        </p:grpSpPr>
        <p:sp>
          <p:nvSpPr>
            <p:cNvPr id="32834" name="Rectangle 68"/>
            <p:cNvSpPr>
              <a:spLocks noChangeArrowheads="1"/>
            </p:cNvSpPr>
            <p:nvPr/>
          </p:nvSpPr>
          <p:spPr bwMode="auto">
            <a:xfrm>
              <a:off x="2697" y="2346"/>
              <a:ext cx="1219" cy="45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2835" name="Rectangle 69"/>
            <p:cNvSpPr>
              <a:spLocks noChangeArrowheads="1"/>
            </p:cNvSpPr>
            <p:nvPr/>
          </p:nvSpPr>
          <p:spPr bwMode="auto">
            <a:xfrm>
              <a:off x="2708" y="2403"/>
              <a:ext cx="87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400">
                  <a:solidFill>
                    <a:schemeClr val="bg2"/>
                  </a:solidFill>
                </a:rPr>
                <a:t>/</a:t>
              </a:r>
              <a:r>
                <a:rPr lang="en-US" altLang="ko-KR" sz="1400">
                  <a:solidFill>
                    <a:schemeClr val="bg2"/>
                  </a:solidFill>
                </a:rPr>
                <a:t>KEYS </a:t>
              </a:r>
            </a:p>
            <a:p>
              <a:pPr algn="l" eaLnBrk="1" hangingPunct="1"/>
              <a:r>
                <a:rPr lang="en-US" altLang="ko-KR" sz="1400">
                  <a:solidFill>
                    <a:schemeClr val="bg2"/>
                  </a:solidFill>
                </a:rPr>
                <a:t>      COMPANY</a:t>
              </a:r>
            </a:p>
          </p:txBody>
        </p:sp>
      </p:grpSp>
      <p:sp>
        <p:nvSpPr>
          <p:cNvPr id="32776" name="Freeform 70"/>
          <p:cNvSpPr>
            <a:spLocks/>
          </p:cNvSpPr>
          <p:nvPr/>
        </p:nvSpPr>
        <p:spPr bwMode="auto">
          <a:xfrm>
            <a:off x="3968750" y="3097213"/>
            <a:ext cx="969963" cy="492125"/>
          </a:xfrm>
          <a:custGeom>
            <a:avLst/>
            <a:gdLst>
              <a:gd name="T0" fmla="*/ 2147483646 w 611"/>
              <a:gd name="T1" fmla="*/ 2147483646 h 310"/>
              <a:gd name="T2" fmla="*/ 2147483646 w 611"/>
              <a:gd name="T3" fmla="*/ 2147483646 h 310"/>
              <a:gd name="T4" fmla="*/ 2147483646 w 611"/>
              <a:gd name="T5" fmla="*/ 2147483646 h 310"/>
              <a:gd name="T6" fmla="*/ 2147483646 w 611"/>
              <a:gd name="T7" fmla="*/ 2147483646 h 310"/>
              <a:gd name="T8" fmla="*/ 2147483646 w 611"/>
              <a:gd name="T9" fmla="*/ 2147483646 h 310"/>
              <a:gd name="T10" fmla="*/ 2147483646 w 611"/>
              <a:gd name="T11" fmla="*/ 2147483646 h 310"/>
              <a:gd name="T12" fmla="*/ 2147483646 w 611"/>
              <a:gd name="T13" fmla="*/ 0 h 310"/>
              <a:gd name="T14" fmla="*/ 0 w 611"/>
              <a:gd name="T15" fmla="*/ 0 h 310"/>
              <a:gd name="T16" fmla="*/ 0 w 611"/>
              <a:gd name="T17" fmla="*/ 2147483646 h 310"/>
              <a:gd name="T18" fmla="*/ 2147483646 w 611"/>
              <a:gd name="T19" fmla="*/ 2147483646 h 3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1"/>
              <a:gd name="T31" fmla="*/ 0 h 310"/>
              <a:gd name="T32" fmla="*/ 611 w 611"/>
              <a:gd name="T33" fmla="*/ 310 h 31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1" h="310">
                <a:moveTo>
                  <a:pt x="532" y="63"/>
                </a:moveTo>
                <a:lnTo>
                  <a:pt x="532" y="191"/>
                </a:lnTo>
                <a:lnTo>
                  <a:pt x="498" y="191"/>
                </a:lnTo>
                <a:lnTo>
                  <a:pt x="561" y="309"/>
                </a:lnTo>
                <a:lnTo>
                  <a:pt x="610" y="200"/>
                </a:lnTo>
                <a:lnTo>
                  <a:pt x="575" y="200"/>
                </a:lnTo>
                <a:lnTo>
                  <a:pt x="575" y="0"/>
                </a:lnTo>
                <a:lnTo>
                  <a:pt x="0" y="0"/>
                </a:lnTo>
                <a:lnTo>
                  <a:pt x="0" y="63"/>
                </a:lnTo>
                <a:lnTo>
                  <a:pt x="532" y="63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777" name="Freeform 71"/>
          <p:cNvSpPr>
            <a:spLocks/>
          </p:cNvSpPr>
          <p:nvPr/>
        </p:nvSpPr>
        <p:spPr bwMode="auto">
          <a:xfrm>
            <a:off x="4806950" y="4583113"/>
            <a:ext cx="982663" cy="361950"/>
          </a:xfrm>
          <a:custGeom>
            <a:avLst/>
            <a:gdLst>
              <a:gd name="T0" fmla="*/ 2147483646 w 619"/>
              <a:gd name="T1" fmla="*/ 2147483646 h 228"/>
              <a:gd name="T2" fmla="*/ 2147483646 w 619"/>
              <a:gd name="T3" fmla="*/ 2147483646 h 228"/>
              <a:gd name="T4" fmla="*/ 2147483646 w 619"/>
              <a:gd name="T5" fmla="*/ 2147483646 h 228"/>
              <a:gd name="T6" fmla="*/ 2147483646 w 619"/>
              <a:gd name="T7" fmla="*/ 2147483646 h 228"/>
              <a:gd name="T8" fmla="*/ 2147483646 w 619"/>
              <a:gd name="T9" fmla="*/ 2147483646 h 228"/>
              <a:gd name="T10" fmla="*/ 2147483646 w 619"/>
              <a:gd name="T11" fmla="*/ 2147483646 h 228"/>
              <a:gd name="T12" fmla="*/ 0 w 619"/>
              <a:gd name="T13" fmla="*/ 2147483646 h 228"/>
              <a:gd name="T14" fmla="*/ 0 w 619"/>
              <a:gd name="T15" fmla="*/ 0 h 228"/>
              <a:gd name="T16" fmla="*/ 2147483646 w 619"/>
              <a:gd name="T17" fmla="*/ 0 h 228"/>
              <a:gd name="T18" fmla="*/ 2147483646 w 619"/>
              <a:gd name="T19" fmla="*/ 2147483646 h 228"/>
              <a:gd name="T20" fmla="*/ 2147483646 w 619"/>
              <a:gd name="T21" fmla="*/ 2147483646 h 22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19"/>
              <a:gd name="T34" fmla="*/ 0 h 228"/>
              <a:gd name="T35" fmla="*/ 619 w 619"/>
              <a:gd name="T36" fmla="*/ 228 h 22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19" h="228">
                <a:moveTo>
                  <a:pt x="360" y="145"/>
                </a:moveTo>
                <a:lnTo>
                  <a:pt x="514" y="145"/>
                </a:lnTo>
                <a:lnTo>
                  <a:pt x="514" y="109"/>
                </a:lnTo>
                <a:lnTo>
                  <a:pt x="618" y="173"/>
                </a:lnTo>
                <a:lnTo>
                  <a:pt x="514" y="227"/>
                </a:lnTo>
                <a:lnTo>
                  <a:pt x="514" y="200"/>
                </a:lnTo>
                <a:lnTo>
                  <a:pt x="0" y="200"/>
                </a:lnTo>
                <a:lnTo>
                  <a:pt x="0" y="0"/>
                </a:lnTo>
                <a:lnTo>
                  <a:pt x="89" y="0"/>
                </a:lnTo>
                <a:lnTo>
                  <a:pt x="89" y="145"/>
                </a:lnTo>
                <a:lnTo>
                  <a:pt x="501" y="145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32778" name="Group 72"/>
          <p:cNvGrpSpPr>
            <a:grpSpLocks/>
          </p:cNvGrpSpPr>
          <p:nvPr/>
        </p:nvGrpSpPr>
        <p:grpSpPr bwMode="auto">
          <a:xfrm>
            <a:off x="104775" y="2254250"/>
            <a:ext cx="4273550" cy="1927225"/>
            <a:chOff x="66" y="1420"/>
            <a:chExt cx="2692" cy="1214"/>
          </a:xfrm>
        </p:grpSpPr>
        <p:grpSp>
          <p:nvGrpSpPr>
            <p:cNvPr id="32781" name="Group 73"/>
            <p:cNvGrpSpPr>
              <a:grpSpLocks/>
            </p:cNvGrpSpPr>
            <p:nvPr/>
          </p:nvGrpSpPr>
          <p:grpSpPr bwMode="auto">
            <a:xfrm>
              <a:off x="66" y="1450"/>
              <a:ext cx="2692" cy="1184"/>
              <a:chOff x="3268" y="2685"/>
              <a:chExt cx="2692" cy="1184"/>
            </a:xfrm>
          </p:grpSpPr>
          <p:grpSp>
            <p:nvGrpSpPr>
              <p:cNvPr id="32798" name="Group 74"/>
              <p:cNvGrpSpPr>
                <a:grpSpLocks/>
              </p:cNvGrpSpPr>
              <p:nvPr/>
            </p:nvGrpSpPr>
            <p:grpSpPr bwMode="auto">
              <a:xfrm>
                <a:off x="3980" y="2685"/>
                <a:ext cx="1980" cy="633"/>
                <a:chOff x="3980" y="2685"/>
                <a:chExt cx="1980" cy="633"/>
              </a:xfrm>
            </p:grpSpPr>
            <p:grpSp>
              <p:nvGrpSpPr>
                <p:cNvPr id="32817" name="Group 75"/>
                <p:cNvGrpSpPr>
                  <a:grpSpLocks/>
                </p:cNvGrpSpPr>
                <p:nvPr/>
              </p:nvGrpSpPr>
              <p:grpSpPr bwMode="auto">
                <a:xfrm>
                  <a:off x="3980" y="2685"/>
                  <a:ext cx="1980" cy="633"/>
                  <a:chOff x="3980" y="2685"/>
                  <a:chExt cx="1980" cy="633"/>
                </a:xfrm>
              </p:grpSpPr>
              <p:grpSp>
                <p:nvGrpSpPr>
                  <p:cNvPr id="32822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4513" y="2685"/>
                    <a:ext cx="1447" cy="202"/>
                    <a:chOff x="4513" y="2685"/>
                    <a:chExt cx="1447" cy="202"/>
                  </a:xfrm>
                </p:grpSpPr>
                <p:sp>
                  <p:nvSpPr>
                    <p:cNvPr id="398413" name="Rectangl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3" y="2689"/>
                      <a:ext cx="1447" cy="19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2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2833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09" y="2685"/>
                      <a:ext cx="0" cy="20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32823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4380" y="2809"/>
                    <a:ext cx="1447" cy="206"/>
                    <a:chOff x="4380" y="2809"/>
                    <a:chExt cx="1447" cy="206"/>
                  </a:xfrm>
                </p:grpSpPr>
                <p:sp>
                  <p:nvSpPr>
                    <p:cNvPr id="398416" name="Rectangl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0" y="2813"/>
                      <a:ext cx="1447" cy="19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2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2831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76" y="2809"/>
                      <a:ext cx="0" cy="20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32824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4166" y="2960"/>
                    <a:ext cx="1447" cy="206"/>
                    <a:chOff x="4166" y="2960"/>
                    <a:chExt cx="1447" cy="206"/>
                  </a:xfrm>
                </p:grpSpPr>
                <p:sp>
                  <p:nvSpPr>
                    <p:cNvPr id="398419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66" y="2964"/>
                      <a:ext cx="1447" cy="19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2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2829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62" y="2960"/>
                      <a:ext cx="0" cy="20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32825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3980" y="3112"/>
                    <a:ext cx="1447" cy="206"/>
                    <a:chOff x="3980" y="3112"/>
                    <a:chExt cx="1447" cy="206"/>
                  </a:xfrm>
                </p:grpSpPr>
                <p:sp>
                  <p:nvSpPr>
                    <p:cNvPr id="398422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80" y="3116"/>
                      <a:ext cx="1447" cy="19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2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2827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76" y="3112"/>
                      <a:ext cx="0" cy="20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32818" name="Line 88"/>
                <p:cNvSpPr>
                  <a:spLocks noChangeShapeType="1"/>
                </p:cNvSpPr>
                <p:nvPr/>
              </p:nvSpPr>
              <p:spPr bwMode="auto">
                <a:xfrm>
                  <a:off x="5465" y="2688"/>
                  <a:ext cx="0" cy="12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819" name="Line 89"/>
                <p:cNvSpPr>
                  <a:spLocks noChangeShapeType="1"/>
                </p:cNvSpPr>
                <p:nvPr/>
              </p:nvSpPr>
              <p:spPr bwMode="auto">
                <a:xfrm>
                  <a:off x="5311" y="2817"/>
                  <a:ext cx="0" cy="1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820" name="Line 90"/>
                <p:cNvSpPr>
                  <a:spLocks noChangeShapeType="1"/>
                </p:cNvSpPr>
                <p:nvPr/>
              </p:nvSpPr>
              <p:spPr bwMode="auto">
                <a:xfrm>
                  <a:off x="5111" y="2958"/>
                  <a:ext cx="0" cy="15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821" name="Line 91"/>
                <p:cNvSpPr>
                  <a:spLocks noChangeShapeType="1"/>
                </p:cNvSpPr>
                <p:nvPr/>
              </p:nvSpPr>
              <p:spPr bwMode="auto">
                <a:xfrm>
                  <a:off x="4956" y="3113"/>
                  <a:ext cx="0" cy="20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2799" name="Group 92"/>
              <p:cNvGrpSpPr>
                <a:grpSpLocks/>
              </p:cNvGrpSpPr>
              <p:nvPr/>
            </p:nvGrpSpPr>
            <p:grpSpPr bwMode="auto">
              <a:xfrm>
                <a:off x="3268" y="3236"/>
                <a:ext cx="1980" cy="633"/>
                <a:chOff x="3268" y="3236"/>
                <a:chExt cx="1980" cy="633"/>
              </a:xfrm>
            </p:grpSpPr>
            <p:grpSp>
              <p:nvGrpSpPr>
                <p:cNvPr id="32800" name="Group 93"/>
                <p:cNvGrpSpPr>
                  <a:grpSpLocks/>
                </p:cNvGrpSpPr>
                <p:nvPr/>
              </p:nvGrpSpPr>
              <p:grpSpPr bwMode="auto">
                <a:xfrm>
                  <a:off x="3268" y="3236"/>
                  <a:ext cx="1980" cy="632"/>
                  <a:chOff x="3268" y="3236"/>
                  <a:chExt cx="1980" cy="632"/>
                </a:xfrm>
              </p:grpSpPr>
              <p:grpSp>
                <p:nvGrpSpPr>
                  <p:cNvPr id="32805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3801" y="3236"/>
                    <a:ext cx="1447" cy="202"/>
                    <a:chOff x="3801" y="3236"/>
                    <a:chExt cx="1447" cy="202"/>
                  </a:xfrm>
                </p:grpSpPr>
                <p:sp>
                  <p:nvSpPr>
                    <p:cNvPr id="398431" name="Rectangl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01" y="3240"/>
                      <a:ext cx="1447" cy="19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2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2816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97" y="3236"/>
                      <a:ext cx="0" cy="20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32806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3668" y="3360"/>
                    <a:ext cx="1447" cy="206"/>
                    <a:chOff x="3668" y="3360"/>
                    <a:chExt cx="1447" cy="206"/>
                  </a:xfrm>
                </p:grpSpPr>
                <p:sp>
                  <p:nvSpPr>
                    <p:cNvPr id="398434" name="Rectangle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68" y="3364"/>
                      <a:ext cx="1447" cy="19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2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2814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64" y="3360"/>
                      <a:ext cx="0" cy="20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32807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3454" y="3511"/>
                    <a:ext cx="1447" cy="206"/>
                    <a:chOff x="3454" y="3511"/>
                    <a:chExt cx="1447" cy="206"/>
                  </a:xfrm>
                </p:grpSpPr>
                <p:sp>
                  <p:nvSpPr>
                    <p:cNvPr id="398437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54" y="3515"/>
                      <a:ext cx="1447" cy="19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2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2812" name="Line 1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0" y="3511"/>
                      <a:ext cx="0" cy="20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32808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3268" y="3662"/>
                    <a:ext cx="1447" cy="206"/>
                    <a:chOff x="3268" y="3662"/>
                    <a:chExt cx="1447" cy="206"/>
                  </a:xfrm>
                </p:grpSpPr>
                <p:sp>
                  <p:nvSpPr>
                    <p:cNvPr id="398440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8" y="3666"/>
                      <a:ext cx="1447" cy="19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2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2810" name="Line 1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3662"/>
                      <a:ext cx="0" cy="20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32801" name="Line 106"/>
                <p:cNvSpPr>
                  <a:spLocks noChangeShapeType="1"/>
                </p:cNvSpPr>
                <p:nvPr/>
              </p:nvSpPr>
              <p:spPr bwMode="auto">
                <a:xfrm>
                  <a:off x="4753" y="3239"/>
                  <a:ext cx="0" cy="12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802" name="Line 107"/>
                <p:cNvSpPr>
                  <a:spLocks noChangeShapeType="1"/>
                </p:cNvSpPr>
                <p:nvPr/>
              </p:nvSpPr>
              <p:spPr bwMode="auto">
                <a:xfrm>
                  <a:off x="4599" y="3368"/>
                  <a:ext cx="0" cy="1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803" name="Line 108"/>
                <p:cNvSpPr>
                  <a:spLocks noChangeShapeType="1"/>
                </p:cNvSpPr>
                <p:nvPr/>
              </p:nvSpPr>
              <p:spPr bwMode="auto">
                <a:xfrm>
                  <a:off x="4399" y="3509"/>
                  <a:ext cx="0" cy="15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804" name="Line 109"/>
                <p:cNvSpPr>
                  <a:spLocks noChangeShapeType="1"/>
                </p:cNvSpPr>
                <p:nvPr/>
              </p:nvSpPr>
              <p:spPr bwMode="auto">
                <a:xfrm>
                  <a:off x="4244" y="3664"/>
                  <a:ext cx="0" cy="20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32782" name="Rectangle 110"/>
            <p:cNvSpPr>
              <a:spLocks noChangeArrowheads="1"/>
            </p:cNvSpPr>
            <p:nvPr/>
          </p:nvSpPr>
          <p:spPr bwMode="auto">
            <a:xfrm>
              <a:off x="205" y="2424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32783" name="Rectangle 111"/>
            <p:cNvSpPr>
              <a:spLocks noChangeArrowheads="1"/>
            </p:cNvSpPr>
            <p:nvPr/>
          </p:nvSpPr>
          <p:spPr bwMode="auto">
            <a:xfrm>
              <a:off x="396" y="2276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32784" name="Rectangle 112"/>
            <p:cNvSpPr>
              <a:spLocks noChangeArrowheads="1"/>
            </p:cNvSpPr>
            <p:nvPr/>
          </p:nvSpPr>
          <p:spPr bwMode="auto">
            <a:xfrm>
              <a:off x="596" y="2127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32785" name="Rectangle 113"/>
            <p:cNvSpPr>
              <a:spLocks noChangeArrowheads="1"/>
            </p:cNvSpPr>
            <p:nvPr/>
          </p:nvSpPr>
          <p:spPr bwMode="auto">
            <a:xfrm>
              <a:off x="741" y="1999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bg2"/>
                  </a:solidFill>
                </a:rPr>
                <a:t>F</a:t>
              </a:r>
            </a:p>
          </p:txBody>
        </p:sp>
        <p:sp>
          <p:nvSpPr>
            <p:cNvPr id="32786" name="Rectangle 114"/>
            <p:cNvSpPr>
              <a:spLocks noChangeArrowheads="1"/>
            </p:cNvSpPr>
            <p:nvPr/>
          </p:nvSpPr>
          <p:spPr bwMode="auto">
            <a:xfrm>
              <a:off x="923" y="1865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32787" name="Rectangle 115"/>
            <p:cNvSpPr>
              <a:spLocks noChangeArrowheads="1"/>
            </p:cNvSpPr>
            <p:nvPr/>
          </p:nvSpPr>
          <p:spPr bwMode="auto">
            <a:xfrm>
              <a:off x="1132" y="1735"/>
              <a:ext cx="1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bg2"/>
                  </a:solidFill>
                </a:rPr>
                <a:t>G</a:t>
              </a:r>
            </a:p>
          </p:txBody>
        </p:sp>
        <p:sp>
          <p:nvSpPr>
            <p:cNvPr id="32788" name="Rectangle 116"/>
            <p:cNvSpPr>
              <a:spLocks noChangeArrowheads="1"/>
            </p:cNvSpPr>
            <p:nvPr/>
          </p:nvSpPr>
          <p:spPr bwMode="auto">
            <a:xfrm>
              <a:off x="1332" y="1581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bg2"/>
                  </a:solidFill>
                </a:rPr>
                <a:t>R</a:t>
              </a:r>
            </a:p>
          </p:txBody>
        </p:sp>
        <p:sp>
          <p:nvSpPr>
            <p:cNvPr id="32789" name="Rectangle 117"/>
            <p:cNvSpPr>
              <a:spLocks noChangeArrowheads="1"/>
            </p:cNvSpPr>
            <p:nvPr/>
          </p:nvSpPr>
          <p:spPr bwMode="auto">
            <a:xfrm>
              <a:off x="1496" y="1426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32790" name="Rectangle 118"/>
            <p:cNvSpPr>
              <a:spLocks noChangeArrowheads="1"/>
            </p:cNvSpPr>
            <p:nvPr/>
          </p:nvSpPr>
          <p:spPr bwMode="auto">
            <a:xfrm>
              <a:off x="1036" y="243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400">
                  <a:solidFill>
                    <a:schemeClr val="bg2"/>
                  </a:solidFill>
                </a:rPr>
                <a:t>25</a:t>
              </a:r>
            </a:p>
          </p:txBody>
        </p:sp>
        <p:sp>
          <p:nvSpPr>
            <p:cNvPr id="32791" name="Rectangle 119"/>
            <p:cNvSpPr>
              <a:spLocks noChangeArrowheads="1"/>
            </p:cNvSpPr>
            <p:nvPr/>
          </p:nvSpPr>
          <p:spPr bwMode="auto">
            <a:xfrm>
              <a:off x="1224" y="2288"/>
              <a:ext cx="2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solidFill>
                    <a:schemeClr val="bg2"/>
                  </a:solidFill>
                </a:rPr>
                <a:t>30</a:t>
              </a:r>
            </a:p>
          </p:txBody>
        </p:sp>
        <p:sp>
          <p:nvSpPr>
            <p:cNvPr id="32792" name="Rectangle 120"/>
            <p:cNvSpPr>
              <a:spLocks noChangeArrowheads="1"/>
            </p:cNvSpPr>
            <p:nvPr/>
          </p:nvSpPr>
          <p:spPr bwMode="auto">
            <a:xfrm>
              <a:off x="1442" y="212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32793" name="Rectangle 121"/>
            <p:cNvSpPr>
              <a:spLocks noChangeArrowheads="1"/>
            </p:cNvSpPr>
            <p:nvPr/>
          </p:nvSpPr>
          <p:spPr bwMode="auto">
            <a:xfrm>
              <a:off x="1554" y="1987"/>
              <a:ext cx="2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solidFill>
                    <a:schemeClr val="bg2"/>
                  </a:solidFill>
                </a:rPr>
                <a:t>17</a:t>
              </a:r>
            </a:p>
          </p:txBody>
        </p:sp>
        <p:sp>
          <p:nvSpPr>
            <p:cNvPr id="32794" name="Rectangle 122"/>
            <p:cNvSpPr>
              <a:spLocks noChangeArrowheads="1"/>
            </p:cNvSpPr>
            <p:nvPr/>
          </p:nvSpPr>
          <p:spPr bwMode="auto">
            <a:xfrm>
              <a:off x="1796" y="186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32795" name="Rectangle 123"/>
            <p:cNvSpPr>
              <a:spLocks noChangeArrowheads="1"/>
            </p:cNvSpPr>
            <p:nvPr/>
          </p:nvSpPr>
          <p:spPr bwMode="auto">
            <a:xfrm>
              <a:off x="1921" y="1722"/>
              <a:ext cx="22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solidFill>
                    <a:schemeClr val="bg2"/>
                  </a:solidFill>
                </a:rPr>
                <a:t>15</a:t>
              </a:r>
            </a:p>
          </p:txBody>
        </p:sp>
        <p:sp>
          <p:nvSpPr>
            <p:cNvPr id="32796" name="Rectangle 124"/>
            <p:cNvSpPr>
              <a:spLocks noChangeArrowheads="1"/>
            </p:cNvSpPr>
            <p:nvPr/>
          </p:nvSpPr>
          <p:spPr bwMode="auto">
            <a:xfrm>
              <a:off x="2133" y="1581"/>
              <a:ext cx="2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solidFill>
                    <a:schemeClr val="bg2"/>
                  </a:solidFill>
                </a:rPr>
                <a:t>20</a:t>
              </a:r>
            </a:p>
          </p:txBody>
        </p:sp>
        <p:sp>
          <p:nvSpPr>
            <p:cNvPr id="32797" name="Rectangle 125"/>
            <p:cNvSpPr>
              <a:spLocks noChangeArrowheads="1"/>
            </p:cNvSpPr>
            <p:nvPr/>
          </p:nvSpPr>
          <p:spPr bwMode="auto">
            <a:xfrm>
              <a:off x="2305" y="1420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solidFill>
                    <a:schemeClr val="bg2"/>
                  </a:solidFill>
                </a:rPr>
                <a:t>5</a:t>
              </a:r>
            </a:p>
          </p:txBody>
        </p:sp>
      </p:grpSp>
      <p:sp>
        <p:nvSpPr>
          <p:cNvPr id="32779" name="Rectangle 127"/>
          <p:cNvSpPr>
            <a:spLocks noChangeArrowheads="1"/>
          </p:cNvSpPr>
          <p:nvPr/>
        </p:nvSpPr>
        <p:spPr bwMode="auto">
          <a:xfrm rot="-2040000">
            <a:off x="2592388" y="1847850"/>
            <a:ext cx="9636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en-US" altLang="ko-KR" sz="1200"/>
              <a:t>COMPANY</a:t>
            </a:r>
          </a:p>
        </p:txBody>
      </p:sp>
      <p:sp>
        <p:nvSpPr>
          <p:cNvPr id="32780" name="Line 128"/>
          <p:cNvSpPr>
            <a:spLocks noChangeShapeType="1"/>
          </p:cNvSpPr>
          <p:nvPr/>
        </p:nvSpPr>
        <p:spPr bwMode="auto">
          <a:xfrm flipV="1">
            <a:off x="2081213" y="1885950"/>
            <a:ext cx="60325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60960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7. 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RECORD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의 합계처리 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0" y="3919538"/>
            <a:ext cx="0" cy="14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 rot="-2040000">
            <a:off x="2592388" y="1847850"/>
            <a:ext cx="9636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en-US" altLang="ko-KR" sz="1200"/>
              <a:t>COMPANY</a:t>
            </a: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V="1">
            <a:off x="2081213" y="1865313"/>
            <a:ext cx="60325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V="1">
            <a:off x="4360863" y="1870075"/>
            <a:ext cx="60325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V="1">
            <a:off x="3981450" y="1860550"/>
            <a:ext cx="60325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V="1">
            <a:off x="3578225" y="1855788"/>
            <a:ext cx="603250" cy="401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 rot="-2040000">
            <a:off x="3814763" y="1884363"/>
            <a:ext cx="649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en-US" altLang="ko-KR" sz="1200"/>
              <a:t>PRICE</a:t>
            </a:r>
          </a:p>
        </p:txBody>
      </p:sp>
      <p:grpSp>
        <p:nvGrpSpPr>
          <p:cNvPr id="34826" name="Group 10"/>
          <p:cNvGrpSpPr>
            <a:grpSpLocks/>
          </p:cNvGrpSpPr>
          <p:nvPr/>
        </p:nvGrpSpPr>
        <p:grpSpPr bwMode="auto">
          <a:xfrm>
            <a:off x="6000750" y="4419600"/>
            <a:ext cx="3143250" cy="1004888"/>
            <a:chOff x="3998" y="2967"/>
            <a:chExt cx="1980" cy="633"/>
          </a:xfrm>
        </p:grpSpPr>
        <p:grpSp>
          <p:nvGrpSpPr>
            <p:cNvPr id="34897" name="Group 11"/>
            <p:cNvGrpSpPr>
              <a:grpSpLocks/>
            </p:cNvGrpSpPr>
            <p:nvPr/>
          </p:nvGrpSpPr>
          <p:grpSpPr bwMode="auto">
            <a:xfrm>
              <a:off x="3998" y="2967"/>
              <a:ext cx="1980" cy="633"/>
              <a:chOff x="3998" y="2967"/>
              <a:chExt cx="1980" cy="633"/>
            </a:xfrm>
          </p:grpSpPr>
          <p:grpSp>
            <p:nvGrpSpPr>
              <p:cNvPr id="34902" name="Group 12"/>
              <p:cNvGrpSpPr>
                <a:grpSpLocks/>
              </p:cNvGrpSpPr>
              <p:nvPr/>
            </p:nvGrpSpPr>
            <p:grpSpPr bwMode="auto">
              <a:xfrm>
                <a:off x="4531" y="2967"/>
                <a:ext cx="1447" cy="202"/>
                <a:chOff x="4531" y="2967"/>
                <a:chExt cx="1447" cy="202"/>
              </a:xfrm>
            </p:grpSpPr>
            <p:sp>
              <p:nvSpPr>
                <p:cNvPr id="399373" name="Rectangle 13"/>
                <p:cNvSpPr>
                  <a:spLocks noChangeArrowheads="1"/>
                </p:cNvSpPr>
                <p:nvPr/>
              </p:nvSpPr>
              <p:spPr bwMode="auto">
                <a:xfrm>
                  <a:off x="4531" y="2971"/>
                  <a:ext cx="1447" cy="194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gamma/>
                        <a:tint val="0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4913" name="Line 14"/>
                <p:cNvSpPr>
                  <a:spLocks noChangeShapeType="1"/>
                </p:cNvSpPr>
                <p:nvPr/>
              </p:nvSpPr>
              <p:spPr bwMode="auto">
                <a:xfrm>
                  <a:off x="5727" y="2967"/>
                  <a:ext cx="0" cy="20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903" name="Group 15"/>
              <p:cNvGrpSpPr>
                <a:grpSpLocks/>
              </p:cNvGrpSpPr>
              <p:nvPr/>
            </p:nvGrpSpPr>
            <p:grpSpPr bwMode="auto">
              <a:xfrm>
                <a:off x="4398" y="3091"/>
                <a:ext cx="1447" cy="206"/>
                <a:chOff x="4398" y="3091"/>
                <a:chExt cx="1447" cy="206"/>
              </a:xfrm>
            </p:grpSpPr>
            <p:sp>
              <p:nvSpPr>
                <p:cNvPr id="399376" name="Rectangle 16"/>
                <p:cNvSpPr>
                  <a:spLocks noChangeArrowheads="1"/>
                </p:cNvSpPr>
                <p:nvPr/>
              </p:nvSpPr>
              <p:spPr bwMode="auto">
                <a:xfrm>
                  <a:off x="4398" y="3095"/>
                  <a:ext cx="1447" cy="19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gamma/>
                        <a:tint val="0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4911" name="Line 17"/>
                <p:cNvSpPr>
                  <a:spLocks noChangeShapeType="1"/>
                </p:cNvSpPr>
                <p:nvPr/>
              </p:nvSpPr>
              <p:spPr bwMode="auto">
                <a:xfrm>
                  <a:off x="5594" y="3091"/>
                  <a:ext cx="0" cy="20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904" name="Group 18"/>
              <p:cNvGrpSpPr>
                <a:grpSpLocks/>
              </p:cNvGrpSpPr>
              <p:nvPr/>
            </p:nvGrpSpPr>
            <p:grpSpPr bwMode="auto">
              <a:xfrm>
                <a:off x="4184" y="3242"/>
                <a:ext cx="1447" cy="206"/>
                <a:chOff x="4184" y="3242"/>
                <a:chExt cx="1447" cy="206"/>
              </a:xfrm>
            </p:grpSpPr>
            <p:sp>
              <p:nvSpPr>
                <p:cNvPr id="399379" name="Rectangle 19"/>
                <p:cNvSpPr>
                  <a:spLocks noChangeArrowheads="1"/>
                </p:cNvSpPr>
                <p:nvPr/>
              </p:nvSpPr>
              <p:spPr bwMode="auto">
                <a:xfrm>
                  <a:off x="4184" y="3246"/>
                  <a:ext cx="1447" cy="19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gamma/>
                        <a:tint val="0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4909" name="Line 20"/>
                <p:cNvSpPr>
                  <a:spLocks noChangeShapeType="1"/>
                </p:cNvSpPr>
                <p:nvPr/>
              </p:nvSpPr>
              <p:spPr bwMode="auto">
                <a:xfrm>
                  <a:off x="5380" y="3242"/>
                  <a:ext cx="0" cy="20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905" name="Group 21"/>
              <p:cNvGrpSpPr>
                <a:grpSpLocks/>
              </p:cNvGrpSpPr>
              <p:nvPr/>
            </p:nvGrpSpPr>
            <p:grpSpPr bwMode="auto">
              <a:xfrm>
                <a:off x="3998" y="3394"/>
                <a:ext cx="1447" cy="206"/>
                <a:chOff x="3998" y="3394"/>
                <a:chExt cx="1447" cy="206"/>
              </a:xfrm>
            </p:grpSpPr>
            <p:sp>
              <p:nvSpPr>
                <p:cNvPr id="399382" name="Rectangle 22"/>
                <p:cNvSpPr>
                  <a:spLocks noChangeArrowheads="1"/>
                </p:cNvSpPr>
                <p:nvPr/>
              </p:nvSpPr>
              <p:spPr bwMode="auto">
                <a:xfrm>
                  <a:off x="3998" y="3398"/>
                  <a:ext cx="1447" cy="19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>
                        <a:gamma/>
                        <a:tint val="0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4907" name="Line 23"/>
                <p:cNvSpPr>
                  <a:spLocks noChangeShapeType="1"/>
                </p:cNvSpPr>
                <p:nvPr/>
              </p:nvSpPr>
              <p:spPr bwMode="auto">
                <a:xfrm>
                  <a:off x="5194" y="3394"/>
                  <a:ext cx="0" cy="20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34898" name="Line 24"/>
            <p:cNvSpPr>
              <a:spLocks noChangeShapeType="1"/>
            </p:cNvSpPr>
            <p:nvPr/>
          </p:nvSpPr>
          <p:spPr bwMode="auto">
            <a:xfrm>
              <a:off x="5483" y="2970"/>
              <a:ext cx="0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99" name="Line 25"/>
            <p:cNvSpPr>
              <a:spLocks noChangeShapeType="1"/>
            </p:cNvSpPr>
            <p:nvPr/>
          </p:nvSpPr>
          <p:spPr bwMode="auto">
            <a:xfrm>
              <a:off x="5329" y="3099"/>
              <a:ext cx="0" cy="1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00" name="Line 26"/>
            <p:cNvSpPr>
              <a:spLocks noChangeShapeType="1"/>
            </p:cNvSpPr>
            <p:nvPr/>
          </p:nvSpPr>
          <p:spPr bwMode="auto">
            <a:xfrm>
              <a:off x="5129" y="3240"/>
              <a:ext cx="0" cy="1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01" name="Line 27"/>
            <p:cNvSpPr>
              <a:spLocks noChangeShapeType="1"/>
            </p:cNvSpPr>
            <p:nvPr/>
          </p:nvSpPr>
          <p:spPr bwMode="auto">
            <a:xfrm>
              <a:off x="4974" y="3395"/>
              <a:ext cx="0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827" name="Group 32"/>
          <p:cNvGrpSpPr>
            <a:grpSpLocks/>
          </p:cNvGrpSpPr>
          <p:nvPr/>
        </p:nvGrpSpPr>
        <p:grpSpPr bwMode="auto">
          <a:xfrm>
            <a:off x="3765550" y="3476625"/>
            <a:ext cx="1935163" cy="1212850"/>
            <a:chOff x="2297" y="2391"/>
            <a:chExt cx="1219" cy="764"/>
          </a:xfrm>
        </p:grpSpPr>
        <p:sp>
          <p:nvSpPr>
            <p:cNvPr id="34895" name="Rectangle 33"/>
            <p:cNvSpPr>
              <a:spLocks noChangeArrowheads="1"/>
            </p:cNvSpPr>
            <p:nvPr/>
          </p:nvSpPr>
          <p:spPr bwMode="auto">
            <a:xfrm>
              <a:off x="2297" y="2391"/>
              <a:ext cx="1219" cy="76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4896" name="Rectangle 34"/>
            <p:cNvSpPr>
              <a:spLocks noChangeArrowheads="1"/>
            </p:cNvSpPr>
            <p:nvPr/>
          </p:nvSpPr>
          <p:spPr bwMode="auto">
            <a:xfrm>
              <a:off x="2308" y="2489"/>
              <a:ext cx="1049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400">
                  <a:solidFill>
                    <a:schemeClr val="bg2"/>
                  </a:solidFill>
                </a:rPr>
                <a:t>/</a:t>
              </a:r>
              <a:r>
                <a:rPr lang="en-US" altLang="ko-KR" sz="1400">
                  <a:solidFill>
                    <a:schemeClr val="bg2"/>
                  </a:solidFill>
                </a:rPr>
                <a:t>KEYS</a:t>
              </a:r>
              <a:r>
                <a:rPr lang="en-US" altLang="ko-KR" sz="1400"/>
                <a:t> </a:t>
              </a:r>
            </a:p>
            <a:p>
              <a:pPr algn="l" eaLnBrk="1" hangingPunct="1"/>
              <a:r>
                <a:rPr lang="en-US" altLang="ko-KR" sz="1400"/>
                <a:t>      </a:t>
              </a:r>
              <a:r>
                <a:rPr lang="en-US" altLang="ko-KR" sz="1400">
                  <a:solidFill>
                    <a:schemeClr val="bg2"/>
                  </a:solidFill>
                </a:rPr>
                <a:t>COMPANY</a:t>
              </a:r>
            </a:p>
            <a:p>
              <a:pPr algn="l" eaLnBrk="1" hangingPunct="1"/>
              <a:r>
                <a:rPr lang="en-US" altLang="ko-KR" sz="1400">
                  <a:solidFill>
                    <a:schemeClr val="bg2"/>
                  </a:solidFill>
                </a:rPr>
                <a:t>/SUMMARIZE</a:t>
              </a:r>
            </a:p>
            <a:p>
              <a:pPr algn="l" eaLnBrk="1" hangingPunct="1"/>
              <a:r>
                <a:rPr lang="en-US" altLang="ko-KR" sz="1400">
                  <a:solidFill>
                    <a:schemeClr val="bg2"/>
                  </a:solidFill>
                </a:rPr>
                <a:t>      TOTAL PRICE</a:t>
              </a:r>
            </a:p>
          </p:txBody>
        </p:sp>
      </p:grpSp>
      <p:sp>
        <p:nvSpPr>
          <p:cNvPr id="34828" name="Freeform 35"/>
          <p:cNvSpPr>
            <a:spLocks/>
          </p:cNvSpPr>
          <p:nvPr/>
        </p:nvSpPr>
        <p:spPr bwMode="auto">
          <a:xfrm>
            <a:off x="3876675" y="2905125"/>
            <a:ext cx="969963" cy="492125"/>
          </a:xfrm>
          <a:custGeom>
            <a:avLst/>
            <a:gdLst>
              <a:gd name="T0" fmla="*/ 2147483646 w 611"/>
              <a:gd name="T1" fmla="*/ 2147483646 h 310"/>
              <a:gd name="T2" fmla="*/ 2147483646 w 611"/>
              <a:gd name="T3" fmla="*/ 2147483646 h 310"/>
              <a:gd name="T4" fmla="*/ 2147483646 w 611"/>
              <a:gd name="T5" fmla="*/ 2147483646 h 310"/>
              <a:gd name="T6" fmla="*/ 2147483646 w 611"/>
              <a:gd name="T7" fmla="*/ 2147483646 h 310"/>
              <a:gd name="T8" fmla="*/ 2147483646 w 611"/>
              <a:gd name="T9" fmla="*/ 2147483646 h 310"/>
              <a:gd name="T10" fmla="*/ 2147483646 w 611"/>
              <a:gd name="T11" fmla="*/ 2147483646 h 310"/>
              <a:gd name="T12" fmla="*/ 2147483646 w 611"/>
              <a:gd name="T13" fmla="*/ 0 h 310"/>
              <a:gd name="T14" fmla="*/ 0 w 611"/>
              <a:gd name="T15" fmla="*/ 0 h 310"/>
              <a:gd name="T16" fmla="*/ 0 w 611"/>
              <a:gd name="T17" fmla="*/ 2147483646 h 310"/>
              <a:gd name="T18" fmla="*/ 2147483646 w 611"/>
              <a:gd name="T19" fmla="*/ 2147483646 h 3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1"/>
              <a:gd name="T31" fmla="*/ 0 h 310"/>
              <a:gd name="T32" fmla="*/ 611 w 611"/>
              <a:gd name="T33" fmla="*/ 310 h 31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1" h="310">
                <a:moveTo>
                  <a:pt x="532" y="63"/>
                </a:moveTo>
                <a:lnTo>
                  <a:pt x="532" y="191"/>
                </a:lnTo>
                <a:lnTo>
                  <a:pt x="498" y="191"/>
                </a:lnTo>
                <a:lnTo>
                  <a:pt x="561" y="309"/>
                </a:lnTo>
                <a:lnTo>
                  <a:pt x="610" y="200"/>
                </a:lnTo>
                <a:lnTo>
                  <a:pt x="575" y="200"/>
                </a:lnTo>
                <a:lnTo>
                  <a:pt x="575" y="0"/>
                </a:lnTo>
                <a:lnTo>
                  <a:pt x="0" y="0"/>
                </a:lnTo>
                <a:lnTo>
                  <a:pt x="0" y="63"/>
                </a:lnTo>
                <a:lnTo>
                  <a:pt x="532" y="63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829" name="Freeform 36"/>
          <p:cNvSpPr>
            <a:spLocks/>
          </p:cNvSpPr>
          <p:nvPr/>
        </p:nvSpPr>
        <p:spPr bwMode="auto">
          <a:xfrm>
            <a:off x="4743450" y="4733925"/>
            <a:ext cx="982663" cy="361950"/>
          </a:xfrm>
          <a:custGeom>
            <a:avLst/>
            <a:gdLst>
              <a:gd name="T0" fmla="*/ 2147483646 w 619"/>
              <a:gd name="T1" fmla="*/ 2147483646 h 228"/>
              <a:gd name="T2" fmla="*/ 2147483646 w 619"/>
              <a:gd name="T3" fmla="*/ 2147483646 h 228"/>
              <a:gd name="T4" fmla="*/ 2147483646 w 619"/>
              <a:gd name="T5" fmla="*/ 2147483646 h 228"/>
              <a:gd name="T6" fmla="*/ 2147483646 w 619"/>
              <a:gd name="T7" fmla="*/ 2147483646 h 228"/>
              <a:gd name="T8" fmla="*/ 2147483646 w 619"/>
              <a:gd name="T9" fmla="*/ 2147483646 h 228"/>
              <a:gd name="T10" fmla="*/ 2147483646 w 619"/>
              <a:gd name="T11" fmla="*/ 2147483646 h 228"/>
              <a:gd name="T12" fmla="*/ 0 w 619"/>
              <a:gd name="T13" fmla="*/ 2147483646 h 228"/>
              <a:gd name="T14" fmla="*/ 0 w 619"/>
              <a:gd name="T15" fmla="*/ 0 h 228"/>
              <a:gd name="T16" fmla="*/ 2147483646 w 619"/>
              <a:gd name="T17" fmla="*/ 0 h 228"/>
              <a:gd name="T18" fmla="*/ 2147483646 w 619"/>
              <a:gd name="T19" fmla="*/ 2147483646 h 228"/>
              <a:gd name="T20" fmla="*/ 2147483646 w 619"/>
              <a:gd name="T21" fmla="*/ 2147483646 h 22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19"/>
              <a:gd name="T34" fmla="*/ 0 h 228"/>
              <a:gd name="T35" fmla="*/ 619 w 619"/>
              <a:gd name="T36" fmla="*/ 228 h 22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19" h="228">
                <a:moveTo>
                  <a:pt x="360" y="145"/>
                </a:moveTo>
                <a:lnTo>
                  <a:pt x="514" y="145"/>
                </a:lnTo>
                <a:lnTo>
                  <a:pt x="514" y="109"/>
                </a:lnTo>
                <a:lnTo>
                  <a:pt x="618" y="173"/>
                </a:lnTo>
                <a:lnTo>
                  <a:pt x="514" y="227"/>
                </a:lnTo>
                <a:lnTo>
                  <a:pt x="514" y="200"/>
                </a:lnTo>
                <a:lnTo>
                  <a:pt x="0" y="200"/>
                </a:lnTo>
                <a:lnTo>
                  <a:pt x="0" y="0"/>
                </a:lnTo>
                <a:lnTo>
                  <a:pt x="89" y="0"/>
                </a:lnTo>
                <a:lnTo>
                  <a:pt x="89" y="145"/>
                </a:lnTo>
                <a:lnTo>
                  <a:pt x="501" y="145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830" name="Rectangle 37"/>
          <p:cNvSpPr>
            <a:spLocks noChangeArrowheads="1"/>
          </p:cNvSpPr>
          <p:nvPr/>
        </p:nvSpPr>
        <p:spPr bwMode="auto">
          <a:xfrm>
            <a:off x="6045200" y="5110163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en-US" altLang="ko-KR" sz="140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4831" name="Rectangle 38"/>
          <p:cNvSpPr>
            <a:spLocks noChangeArrowheads="1"/>
          </p:cNvSpPr>
          <p:nvPr/>
        </p:nvSpPr>
        <p:spPr bwMode="auto">
          <a:xfrm>
            <a:off x="6318250" y="4837113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en-US" altLang="ko-KR" sz="140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4832" name="Rectangle 39"/>
          <p:cNvSpPr>
            <a:spLocks noChangeArrowheads="1"/>
          </p:cNvSpPr>
          <p:nvPr/>
        </p:nvSpPr>
        <p:spPr bwMode="auto">
          <a:xfrm>
            <a:off x="6708775" y="4591050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en-US" altLang="ko-KR" sz="1400">
                <a:solidFill>
                  <a:schemeClr val="bg2"/>
                </a:solidFill>
              </a:rPr>
              <a:t>D</a:t>
            </a:r>
          </a:p>
        </p:txBody>
      </p:sp>
      <p:sp>
        <p:nvSpPr>
          <p:cNvPr id="34833" name="Rectangle 40"/>
          <p:cNvSpPr>
            <a:spLocks noChangeArrowheads="1"/>
          </p:cNvSpPr>
          <p:nvPr/>
        </p:nvSpPr>
        <p:spPr bwMode="auto">
          <a:xfrm>
            <a:off x="6938963" y="4375150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en-US" altLang="ko-KR" sz="140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34834" name="Rectangle 41"/>
          <p:cNvSpPr>
            <a:spLocks noChangeArrowheads="1"/>
          </p:cNvSpPr>
          <p:nvPr/>
        </p:nvSpPr>
        <p:spPr bwMode="auto">
          <a:xfrm>
            <a:off x="7516813" y="5081588"/>
            <a:ext cx="382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400">
                <a:solidFill>
                  <a:schemeClr val="bg2"/>
                </a:solidFill>
              </a:rPr>
              <a:t>39</a:t>
            </a:r>
          </a:p>
        </p:txBody>
      </p:sp>
      <p:sp>
        <p:nvSpPr>
          <p:cNvPr id="34835" name="Rectangle 42"/>
          <p:cNvSpPr>
            <a:spLocks noChangeArrowheads="1"/>
          </p:cNvSpPr>
          <p:nvPr/>
        </p:nvSpPr>
        <p:spPr bwMode="auto">
          <a:xfrm>
            <a:off x="7762875" y="4822825"/>
            <a:ext cx="382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400">
                <a:solidFill>
                  <a:schemeClr val="bg2"/>
                </a:solidFill>
              </a:rPr>
              <a:t>40</a:t>
            </a:r>
          </a:p>
        </p:txBody>
      </p:sp>
      <p:sp>
        <p:nvSpPr>
          <p:cNvPr id="34836" name="Rectangle 43"/>
          <p:cNvSpPr>
            <a:spLocks noChangeArrowheads="1"/>
          </p:cNvSpPr>
          <p:nvPr/>
        </p:nvSpPr>
        <p:spPr bwMode="auto">
          <a:xfrm>
            <a:off x="8137525" y="45910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4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4837" name="Rectangle 44"/>
          <p:cNvSpPr>
            <a:spLocks noChangeArrowheads="1"/>
          </p:cNvSpPr>
          <p:nvPr/>
        </p:nvSpPr>
        <p:spPr bwMode="auto">
          <a:xfrm>
            <a:off x="8367713" y="4391025"/>
            <a:ext cx="382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400">
                <a:solidFill>
                  <a:schemeClr val="bg2"/>
                </a:solidFill>
              </a:rPr>
              <a:t>37</a:t>
            </a:r>
          </a:p>
        </p:txBody>
      </p:sp>
      <p:grpSp>
        <p:nvGrpSpPr>
          <p:cNvPr id="34838" name="Group 45"/>
          <p:cNvGrpSpPr>
            <a:grpSpLocks/>
          </p:cNvGrpSpPr>
          <p:nvPr/>
        </p:nvGrpSpPr>
        <p:grpSpPr bwMode="auto">
          <a:xfrm>
            <a:off x="104775" y="2209800"/>
            <a:ext cx="4273550" cy="1927225"/>
            <a:chOff x="66" y="1420"/>
            <a:chExt cx="2692" cy="1214"/>
          </a:xfrm>
        </p:grpSpPr>
        <p:grpSp>
          <p:nvGrpSpPr>
            <p:cNvPr id="34842" name="Group 46"/>
            <p:cNvGrpSpPr>
              <a:grpSpLocks/>
            </p:cNvGrpSpPr>
            <p:nvPr/>
          </p:nvGrpSpPr>
          <p:grpSpPr bwMode="auto">
            <a:xfrm>
              <a:off x="66" y="1450"/>
              <a:ext cx="2692" cy="1184"/>
              <a:chOff x="3268" y="2685"/>
              <a:chExt cx="2692" cy="1184"/>
            </a:xfrm>
          </p:grpSpPr>
          <p:grpSp>
            <p:nvGrpSpPr>
              <p:cNvPr id="34859" name="Group 47"/>
              <p:cNvGrpSpPr>
                <a:grpSpLocks/>
              </p:cNvGrpSpPr>
              <p:nvPr/>
            </p:nvGrpSpPr>
            <p:grpSpPr bwMode="auto">
              <a:xfrm>
                <a:off x="3980" y="2685"/>
                <a:ext cx="1980" cy="633"/>
                <a:chOff x="3980" y="2685"/>
                <a:chExt cx="1980" cy="633"/>
              </a:xfrm>
            </p:grpSpPr>
            <p:grpSp>
              <p:nvGrpSpPr>
                <p:cNvPr id="34878" name="Group 48"/>
                <p:cNvGrpSpPr>
                  <a:grpSpLocks/>
                </p:cNvGrpSpPr>
                <p:nvPr/>
              </p:nvGrpSpPr>
              <p:grpSpPr bwMode="auto">
                <a:xfrm>
                  <a:off x="3980" y="2685"/>
                  <a:ext cx="1980" cy="633"/>
                  <a:chOff x="3980" y="2685"/>
                  <a:chExt cx="1980" cy="633"/>
                </a:xfrm>
              </p:grpSpPr>
              <p:grpSp>
                <p:nvGrpSpPr>
                  <p:cNvPr id="34883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4513" y="2685"/>
                    <a:ext cx="1447" cy="202"/>
                    <a:chOff x="4513" y="2685"/>
                    <a:chExt cx="1447" cy="202"/>
                  </a:xfrm>
                </p:grpSpPr>
                <p:sp>
                  <p:nvSpPr>
                    <p:cNvPr id="399410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3" y="2689"/>
                      <a:ext cx="1447" cy="19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2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4894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09" y="2685"/>
                      <a:ext cx="0" cy="20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34884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4380" y="2809"/>
                    <a:ext cx="1447" cy="206"/>
                    <a:chOff x="4380" y="2809"/>
                    <a:chExt cx="1447" cy="206"/>
                  </a:xfrm>
                </p:grpSpPr>
                <p:sp>
                  <p:nvSpPr>
                    <p:cNvPr id="399413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0" y="2813"/>
                      <a:ext cx="1447" cy="19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2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4892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76" y="2809"/>
                      <a:ext cx="0" cy="20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34885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4166" y="2960"/>
                    <a:ext cx="1447" cy="206"/>
                    <a:chOff x="4166" y="2960"/>
                    <a:chExt cx="1447" cy="206"/>
                  </a:xfrm>
                </p:grpSpPr>
                <p:sp>
                  <p:nvSpPr>
                    <p:cNvPr id="399416" name="Rectangl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66" y="2964"/>
                      <a:ext cx="1447" cy="19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2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4890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62" y="2960"/>
                      <a:ext cx="0" cy="20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34886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3980" y="3112"/>
                    <a:ext cx="1447" cy="206"/>
                    <a:chOff x="3980" y="3112"/>
                    <a:chExt cx="1447" cy="206"/>
                  </a:xfrm>
                </p:grpSpPr>
                <p:sp>
                  <p:nvSpPr>
                    <p:cNvPr id="399419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80" y="3116"/>
                      <a:ext cx="1447" cy="19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2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4888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76" y="3112"/>
                      <a:ext cx="0" cy="20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34879" name="Line 61"/>
                <p:cNvSpPr>
                  <a:spLocks noChangeShapeType="1"/>
                </p:cNvSpPr>
                <p:nvPr/>
              </p:nvSpPr>
              <p:spPr bwMode="auto">
                <a:xfrm>
                  <a:off x="5465" y="2688"/>
                  <a:ext cx="0" cy="12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80" name="Line 62"/>
                <p:cNvSpPr>
                  <a:spLocks noChangeShapeType="1"/>
                </p:cNvSpPr>
                <p:nvPr/>
              </p:nvSpPr>
              <p:spPr bwMode="auto">
                <a:xfrm>
                  <a:off x="5311" y="2817"/>
                  <a:ext cx="0" cy="1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81" name="Line 63"/>
                <p:cNvSpPr>
                  <a:spLocks noChangeShapeType="1"/>
                </p:cNvSpPr>
                <p:nvPr/>
              </p:nvSpPr>
              <p:spPr bwMode="auto">
                <a:xfrm>
                  <a:off x="5111" y="2958"/>
                  <a:ext cx="0" cy="15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82" name="Line 64"/>
                <p:cNvSpPr>
                  <a:spLocks noChangeShapeType="1"/>
                </p:cNvSpPr>
                <p:nvPr/>
              </p:nvSpPr>
              <p:spPr bwMode="auto">
                <a:xfrm>
                  <a:off x="4956" y="3113"/>
                  <a:ext cx="0" cy="20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860" name="Group 65"/>
              <p:cNvGrpSpPr>
                <a:grpSpLocks/>
              </p:cNvGrpSpPr>
              <p:nvPr/>
            </p:nvGrpSpPr>
            <p:grpSpPr bwMode="auto">
              <a:xfrm>
                <a:off x="3268" y="3236"/>
                <a:ext cx="1980" cy="633"/>
                <a:chOff x="3268" y="3236"/>
                <a:chExt cx="1980" cy="633"/>
              </a:xfrm>
            </p:grpSpPr>
            <p:grpSp>
              <p:nvGrpSpPr>
                <p:cNvPr id="34861" name="Group 66"/>
                <p:cNvGrpSpPr>
                  <a:grpSpLocks/>
                </p:cNvGrpSpPr>
                <p:nvPr/>
              </p:nvGrpSpPr>
              <p:grpSpPr bwMode="auto">
                <a:xfrm>
                  <a:off x="3268" y="3236"/>
                  <a:ext cx="1980" cy="632"/>
                  <a:chOff x="3268" y="3236"/>
                  <a:chExt cx="1980" cy="632"/>
                </a:xfrm>
              </p:grpSpPr>
              <p:grpSp>
                <p:nvGrpSpPr>
                  <p:cNvPr id="34866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3801" y="3236"/>
                    <a:ext cx="1447" cy="202"/>
                    <a:chOff x="3801" y="3236"/>
                    <a:chExt cx="1447" cy="202"/>
                  </a:xfrm>
                </p:grpSpPr>
                <p:sp>
                  <p:nvSpPr>
                    <p:cNvPr id="399428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01" y="3240"/>
                      <a:ext cx="1447" cy="19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2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4877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97" y="3236"/>
                      <a:ext cx="0" cy="20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34867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3668" y="3360"/>
                    <a:ext cx="1447" cy="206"/>
                    <a:chOff x="3668" y="3360"/>
                    <a:chExt cx="1447" cy="206"/>
                  </a:xfrm>
                </p:grpSpPr>
                <p:sp>
                  <p:nvSpPr>
                    <p:cNvPr id="399431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68" y="3364"/>
                      <a:ext cx="1447" cy="19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2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4875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64" y="3360"/>
                      <a:ext cx="0" cy="20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34868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3454" y="3511"/>
                    <a:ext cx="1447" cy="206"/>
                    <a:chOff x="3454" y="3511"/>
                    <a:chExt cx="1447" cy="206"/>
                  </a:xfrm>
                </p:grpSpPr>
                <p:sp>
                  <p:nvSpPr>
                    <p:cNvPr id="399434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54" y="3515"/>
                      <a:ext cx="1447" cy="19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2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4873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0" y="3511"/>
                      <a:ext cx="0" cy="20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34869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3268" y="3662"/>
                    <a:ext cx="1447" cy="206"/>
                    <a:chOff x="3268" y="3662"/>
                    <a:chExt cx="1447" cy="206"/>
                  </a:xfrm>
                </p:grpSpPr>
                <p:sp>
                  <p:nvSpPr>
                    <p:cNvPr id="399437" name="Rectangl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8" y="3666"/>
                      <a:ext cx="1447" cy="19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2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4871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3662"/>
                      <a:ext cx="0" cy="20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34862" name="Line 79"/>
                <p:cNvSpPr>
                  <a:spLocks noChangeShapeType="1"/>
                </p:cNvSpPr>
                <p:nvPr/>
              </p:nvSpPr>
              <p:spPr bwMode="auto">
                <a:xfrm>
                  <a:off x="4753" y="3239"/>
                  <a:ext cx="0" cy="12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63" name="Line 80"/>
                <p:cNvSpPr>
                  <a:spLocks noChangeShapeType="1"/>
                </p:cNvSpPr>
                <p:nvPr/>
              </p:nvSpPr>
              <p:spPr bwMode="auto">
                <a:xfrm>
                  <a:off x="4599" y="3368"/>
                  <a:ext cx="0" cy="1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64" name="Line 81"/>
                <p:cNvSpPr>
                  <a:spLocks noChangeShapeType="1"/>
                </p:cNvSpPr>
                <p:nvPr/>
              </p:nvSpPr>
              <p:spPr bwMode="auto">
                <a:xfrm>
                  <a:off x="4399" y="3509"/>
                  <a:ext cx="0" cy="15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65" name="Line 82"/>
                <p:cNvSpPr>
                  <a:spLocks noChangeShapeType="1"/>
                </p:cNvSpPr>
                <p:nvPr/>
              </p:nvSpPr>
              <p:spPr bwMode="auto">
                <a:xfrm>
                  <a:off x="4244" y="3664"/>
                  <a:ext cx="0" cy="20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34843" name="Rectangle 83"/>
            <p:cNvSpPr>
              <a:spLocks noChangeArrowheads="1"/>
            </p:cNvSpPr>
            <p:nvPr/>
          </p:nvSpPr>
          <p:spPr bwMode="auto">
            <a:xfrm>
              <a:off x="205" y="2424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34844" name="Rectangle 84"/>
            <p:cNvSpPr>
              <a:spLocks noChangeArrowheads="1"/>
            </p:cNvSpPr>
            <p:nvPr/>
          </p:nvSpPr>
          <p:spPr bwMode="auto">
            <a:xfrm>
              <a:off x="396" y="2276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34845" name="Rectangle 85"/>
            <p:cNvSpPr>
              <a:spLocks noChangeArrowheads="1"/>
            </p:cNvSpPr>
            <p:nvPr/>
          </p:nvSpPr>
          <p:spPr bwMode="auto">
            <a:xfrm>
              <a:off x="596" y="2127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34846" name="Rectangle 86"/>
            <p:cNvSpPr>
              <a:spLocks noChangeArrowheads="1"/>
            </p:cNvSpPr>
            <p:nvPr/>
          </p:nvSpPr>
          <p:spPr bwMode="auto">
            <a:xfrm>
              <a:off x="741" y="1999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bg2"/>
                  </a:solidFill>
                </a:rPr>
                <a:t>F</a:t>
              </a:r>
            </a:p>
          </p:txBody>
        </p:sp>
        <p:sp>
          <p:nvSpPr>
            <p:cNvPr id="34847" name="Rectangle 87"/>
            <p:cNvSpPr>
              <a:spLocks noChangeArrowheads="1"/>
            </p:cNvSpPr>
            <p:nvPr/>
          </p:nvSpPr>
          <p:spPr bwMode="auto">
            <a:xfrm>
              <a:off x="923" y="1865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34848" name="Rectangle 88"/>
            <p:cNvSpPr>
              <a:spLocks noChangeArrowheads="1"/>
            </p:cNvSpPr>
            <p:nvPr/>
          </p:nvSpPr>
          <p:spPr bwMode="auto">
            <a:xfrm>
              <a:off x="1132" y="1735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34849" name="Rectangle 89"/>
            <p:cNvSpPr>
              <a:spLocks noChangeArrowheads="1"/>
            </p:cNvSpPr>
            <p:nvPr/>
          </p:nvSpPr>
          <p:spPr bwMode="auto">
            <a:xfrm>
              <a:off x="1332" y="1581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bg2"/>
                  </a:solidFill>
                </a:rPr>
                <a:t>F</a:t>
              </a:r>
            </a:p>
          </p:txBody>
        </p:sp>
        <p:sp>
          <p:nvSpPr>
            <p:cNvPr id="34850" name="Rectangle 90"/>
            <p:cNvSpPr>
              <a:spLocks noChangeArrowheads="1"/>
            </p:cNvSpPr>
            <p:nvPr/>
          </p:nvSpPr>
          <p:spPr bwMode="auto">
            <a:xfrm>
              <a:off x="1496" y="1426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34851" name="Rectangle 91"/>
            <p:cNvSpPr>
              <a:spLocks noChangeArrowheads="1"/>
            </p:cNvSpPr>
            <p:nvPr/>
          </p:nvSpPr>
          <p:spPr bwMode="auto">
            <a:xfrm>
              <a:off x="1036" y="243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400">
                  <a:solidFill>
                    <a:schemeClr val="bg2"/>
                  </a:solidFill>
                </a:rPr>
                <a:t>25</a:t>
              </a:r>
            </a:p>
          </p:txBody>
        </p:sp>
        <p:sp>
          <p:nvSpPr>
            <p:cNvPr id="34852" name="Rectangle 92"/>
            <p:cNvSpPr>
              <a:spLocks noChangeArrowheads="1"/>
            </p:cNvSpPr>
            <p:nvPr/>
          </p:nvSpPr>
          <p:spPr bwMode="auto">
            <a:xfrm>
              <a:off x="1224" y="2288"/>
              <a:ext cx="2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solidFill>
                    <a:schemeClr val="bg2"/>
                  </a:solidFill>
                </a:rPr>
                <a:t>30</a:t>
              </a:r>
            </a:p>
          </p:txBody>
        </p:sp>
        <p:sp>
          <p:nvSpPr>
            <p:cNvPr id="34853" name="Rectangle 93"/>
            <p:cNvSpPr>
              <a:spLocks noChangeArrowheads="1"/>
            </p:cNvSpPr>
            <p:nvPr/>
          </p:nvSpPr>
          <p:spPr bwMode="auto">
            <a:xfrm>
              <a:off x="1442" y="212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34854" name="Rectangle 94"/>
            <p:cNvSpPr>
              <a:spLocks noChangeArrowheads="1"/>
            </p:cNvSpPr>
            <p:nvPr/>
          </p:nvSpPr>
          <p:spPr bwMode="auto">
            <a:xfrm>
              <a:off x="1554" y="1987"/>
              <a:ext cx="2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solidFill>
                    <a:schemeClr val="bg2"/>
                  </a:solidFill>
                </a:rPr>
                <a:t>17</a:t>
              </a:r>
            </a:p>
          </p:txBody>
        </p:sp>
        <p:sp>
          <p:nvSpPr>
            <p:cNvPr id="34855" name="Rectangle 95"/>
            <p:cNvSpPr>
              <a:spLocks noChangeArrowheads="1"/>
            </p:cNvSpPr>
            <p:nvPr/>
          </p:nvSpPr>
          <p:spPr bwMode="auto">
            <a:xfrm>
              <a:off x="1796" y="186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34856" name="Rectangle 96"/>
            <p:cNvSpPr>
              <a:spLocks noChangeArrowheads="1"/>
            </p:cNvSpPr>
            <p:nvPr/>
          </p:nvSpPr>
          <p:spPr bwMode="auto">
            <a:xfrm>
              <a:off x="1921" y="1722"/>
              <a:ext cx="22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solidFill>
                    <a:schemeClr val="bg2"/>
                  </a:solidFill>
                </a:rPr>
                <a:t>15</a:t>
              </a:r>
            </a:p>
          </p:txBody>
        </p:sp>
        <p:sp>
          <p:nvSpPr>
            <p:cNvPr id="34857" name="Rectangle 97"/>
            <p:cNvSpPr>
              <a:spLocks noChangeArrowheads="1"/>
            </p:cNvSpPr>
            <p:nvPr/>
          </p:nvSpPr>
          <p:spPr bwMode="auto">
            <a:xfrm>
              <a:off x="2133" y="1581"/>
              <a:ext cx="2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solidFill>
                    <a:schemeClr val="bg2"/>
                  </a:solidFill>
                </a:rPr>
                <a:t>20</a:t>
              </a:r>
            </a:p>
          </p:txBody>
        </p:sp>
        <p:sp>
          <p:nvSpPr>
            <p:cNvPr id="34858" name="Rectangle 98"/>
            <p:cNvSpPr>
              <a:spLocks noChangeArrowheads="1"/>
            </p:cNvSpPr>
            <p:nvPr/>
          </p:nvSpPr>
          <p:spPr bwMode="auto">
            <a:xfrm>
              <a:off x="2305" y="1420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solidFill>
                    <a:schemeClr val="bg2"/>
                  </a:solidFill>
                </a:rPr>
                <a:t>5</a:t>
              </a:r>
            </a:p>
          </p:txBody>
        </p:sp>
      </p:grpSp>
      <p:sp>
        <p:nvSpPr>
          <p:cNvPr id="34839" name="Line 99"/>
          <p:cNvSpPr>
            <a:spLocks noChangeShapeType="1"/>
          </p:cNvSpPr>
          <p:nvPr/>
        </p:nvSpPr>
        <p:spPr bwMode="auto">
          <a:xfrm flipV="1">
            <a:off x="4373563" y="2168525"/>
            <a:ext cx="60325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40" name="Rectangle 100"/>
          <p:cNvSpPr>
            <a:spLocks noChangeArrowheads="1"/>
          </p:cNvSpPr>
          <p:nvPr/>
        </p:nvSpPr>
        <p:spPr bwMode="auto">
          <a:xfrm>
            <a:off x="530225" y="4294188"/>
            <a:ext cx="1458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400"/>
              <a:t>입력  </a:t>
            </a:r>
            <a:r>
              <a:rPr lang="en-US" altLang="ko-KR" sz="1400"/>
              <a:t>RECORD </a:t>
            </a:r>
          </a:p>
        </p:txBody>
      </p:sp>
      <p:sp>
        <p:nvSpPr>
          <p:cNvPr id="34841" name="Rectangle 101"/>
          <p:cNvSpPr>
            <a:spLocks noChangeArrowheads="1"/>
          </p:cNvSpPr>
          <p:nvPr/>
        </p:nvSpPr>
        <p:spPr bwMode="auto">
          <a:xfrm>
            <a:off x="7437438" y="3987800"/>
            <a:ext cx="1458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400"/>
              <a:t>출력  </a:t>
            </a:r>
            <a:r>
              <a:rPr lang="en-US" altLang="ko-KR" sz="1400"/>
              <a:t>RECORD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0" y="3919538"/>
            <a:ext cx="0" cy="14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585788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8. 다중 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OUTPUT</a:t>
            </a:r>
            <a:r>
              <a:rPr lang="en-US" altLang="ko-KR" sz="4000">
                <a:solidFill>
                  <a:srgbClr val="000000"/>
                </a:solidFill>
                <a:latin typeface="굴림체" panose="020B0609000101010101" pitchFamily="49" charset="-127"/>
              </a:rPr>
              <a:t> 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6546850" y="1512888"/>
            <a:ext cx="2606675" cy="4403725"/>
            <a:chOff x="4462" y="1160"/>
            <a:chExt cx="1561" cy="2774"/>
          </a:xfrm>
        </p:grpSpPr>
        <p:grpSp>
          <p:nvGrpSpPr>
            <p:cNvPr id="36882" name="Group 5"/>
            <p:cNvGrpSpPr>
              <a:grpSpLocks/>
            </p:cNvGrpSpPr>
            <p:nvPr/>
          </p:nvGrpSpPr>
          <p:grpSpPr bwMode="auto">
            <a:xfrm>
              <a:off x="4474" y="3136"/>
              <a:ext cx="627" cy="798"/>
              <a:chOff x="4474" y="3136"/>
              <a:chExt cx="627" cy="798"/>
            </a:xfrm>
          </p:grpSpPr>
          <p:grpSp>
            <p:nvGrpSpPr>
              <p:cNvPr id="36896" name="Group 6"/>
              <p:cNvGrpSpPr>
                <a:grpSpLocks/>
              </p:cNvGrpSpPr>
              <p:nvPr/>
            </p:nvGrpSpPr>
            <p:grpSpPr bwMode="auto">
              <a:xfrm>
                <a:off x="4474" y="3205"/>
                <a:ext cx="627" cy="729"/>
                <a:chOff x="4474" y="3205"/>
                <a:chExt cx="627" cy="729"/>
              </a:xfrm>
            </p:grpSpPr>
            <p:sp>
              <p:nvSpPr>
                <p:cNvPr id="400391" name="Oval 7"/>
                <p:cNvSpPr>
                  <a:spLocks noChangeArrowheads="1"/>
                </p:cNvSpPr>
                <p:nvPr/>
              </p:nvSpPr>
              <p:spPr bwMode="auto">
                <a:xfrm>
                  <a:off x="4474" y="3787"/>
                  <a:ext cx="619" cy="1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50000">
                      <a:schemeClr val="accent2">
                        <a:gamma/>
                        <a:tint val="0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00392" name="Rectangle 8"/>
                <p:cNvSpPr>
                  <a:spLocks noChangeArrowheads="1"/>
                </p:cNvSpPr>
                <p:nvPr/>
              </p:nvSpPr>
              <p:spPr bwMode="auto">
                <a:xfrm>
                  <a:off x="4474" y="3205"/>
                  <a:ext cx="626" cy="66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50000">
                      <a:schemeClr val="accent2">
                        <a:gamma/>
                        <a:tint val="0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400393" name="Oval 9"/>
              <p:cNvSpPr>
                <a:spLocks noChangeArrowheads="1"/>
              </p:cNvSpPr>
              <p:nvPr/>
            </p:nvSpPr>
            <p:spPr bwMode="auto">
              <a:xfrm>
                <a:off x="4478" y="3136"/>
                <a:ext cx="607" cy="14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36883" name="Group 10"/>
            <p:cNvGrpSpPr>
              <a:grpSpLocks/>
            </p:cNvGrpSpPr>
            <p:nvPr/>
          </p:nvGrpSpPr>
          <p:grpSpPr bwMode="auto">
            <a:xfrm>
              <a:off x="4462" y="1160"/>
              <a:ext cx="627" cy="798"/>
              <a:chOff x="4462" y="1160"/>
              <a:chExt cx="627" cy="798"/>
            </a:xfrm>
          </p:grpSpPr>
          <p:grpSp>
            <p:nvGrpSpPr>
              <p:cNvPr id="36892" name="Group 11"/>
              <p:cNvGrpSpPr>
                <a:grpSpLocks/>
              </p:cNvGrpSpPr>
              <p:nvPr/>
            </p:nvGrpSpPr>
            <p:grpSpPr bwMode="auto">
              <a:xfrm>
                <a:off x="4462" y="1229"/>
                <a:ext cx="627" cy="729"/>
                <a:chOff x="4462" y="1229"/>
                <a:chExt cx="627" cy="729"/>
              </a:xfrm>
            </p:grpSpPr>
            <p:sp>
              <p:nvSpPr>
                <p:cNvPr id="400396" name="Oval 12"/>
                <p:cNvSpPr>
                  <a:spLocks noChangeArrowheads="1"/>
                </p:cNvSpPr>
                <p:nvPr/>
              </p:nvSpPr>
              <p:spPr bwMode="auto">
                <a:xfrm>
                  <a:off x="4462" y="1811"/>
                  <a:ext cx="626" cy="1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50000">
                      <a:schemeClr val="accent2">
                        <a:gamma/>
                        <a:tint val="0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00397" name="Rectangle 13"/>
                <p:cNvSpPr>
                  <a:spLocks noChangeArrowheads="1"/>
                </p:cNvSpPr>
                <p:nvPr/>
              </p:nvSpPr>
              <p:spPr bwMode="auto">
                <a:xfrm>
                  <a:off x="4462" y="1229"/>
                  <a:ext cx="627" cy="66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50000">
                      <a:schemeClr val="accent2">
                        <a:gamma/>
                        <a:tint val="0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400398" name="Oval 14"/>
              <p:cNvSpPr>
                <a:spLocks noChangeArrowheads="1"/>
              </p:cNvSpPr>
              <p:nvPr/>
            </p:nvSpPr>
            <p:spPr bwMode="auto">
              <a:xfrm>
                <a:off x="4466" y="1160"/>
                <a:ext cx="610" cy="14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36884" name="Group 15"/>
            <p:cNvGrpSpPr>
              <a:grpSpLocks/>
            </p:cNvGrpSpPr>
            <p:nvPr/>
          </p:nvGrpSpPr>
          <p:grpSpPr bwMode="auto">
            <a:xfrm>
              <a:off x="4475" y="2128"/>
              <a:ext cx="627" cy="798"/>
              <a:chOff x="4475" y="2128"/>
              <a:chExt cx="627" cy="798"/>
            </a:xfrm>
          </p:grpSpPr>
          <p:grpSp>
            <p:nvGrpSpPr>
              <p:cNvPr id="36888" name="Group 16"/>
              <p:cNvGrpSpPr>
                <a:grpSpLocks/>
              </p:cNvGrpSpPr>
              <p:nvPr/>
            </p:nvGrpSpPr>
            <p:grpSpPr bwMode="auto">
              <a:xfrm>
                <a:off x="4475" y="2197"/>
                <a:ext cx="627" cy="729"/>
                <a:chOff x="4475" y="2197"/>
                <a:chExt cx="627" cy="729"/>
              </a:xfrm>
            </p:grpSpPr>
            <p:sp>
              <p:nvSpPr>
                <p:cNvPr id="400401" name="Oval 17"/>
                <p:cNvSpPr>
                  <a:spLocks noChangeArrowheads="1"/>
                </p:cNvSpPr>
                <p:nvPr/>
              </p:nvSpPr>
              <p:spPr bwMode="auto">
                <a:xfrm>
                  <a:off x="4475" y="2779"/>
                  <a:ext cx="619" cy="1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50000">
                      <a:schemeClr val="accent2">
                        <a:gamma/>
                        <a:tint val="0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00402" name="Rectangle 18"/>
                <p:cNvSpPr>
                  <a:spLocks noChangeArrowheads="1"/>
                </p:cNvSpPr>
                <p:nvPr/>
              </p:nvSpPr>
              <p:spPr bwMode="auto">
                <a:xfrm>
                  <a:off x="4475" y="2197"/>
                  <a:ext cx="626" cy="66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50000">
                      <a:schemeClr val="accent2">
                        <a:gamma/>
                        <a:tint val="0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400403" name="Oval 19"/>
              <p:cNvSpPr>
                <a:spLocks noChangeArrowheads="1"/>
              </p:cNvSpPr>
              <p:nvPr/>
            </p:nvSpPr>
            <p:spPr bwMode="auto">
              <a:xfrm>
                <a:off x="4479" y="2128"/>
                <a:ext cx="607" cy="14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36885" name="Rectangle 20"/>
            <p:cNvSpPr>
              <a:spLocks noChangeArrowheads="1"/>
            </p:cNvSpPr>
            <p:nvPr/>
          </p:nvSpPr>
          <p:spPr bwMode="auto">
            <a:xfrm>
              <a:off x="5253" y="1455"/>
              <a:ext cx="7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800"/>
                <a:t>UNPAID</a:t>
              </a:r>
            </a:p>
            <a:p>
              <a:pPr algn="l" eaLnBrk="1" hangingPunct="1"/>
              <a:r>
                <a:rPr lang="en-US" altLang="ko-KR" sz="1800"/>
                <a:t>INVOICES</a:t>
              </a:r>
            </a:p>
          </p:txBody>
        </p:sp>
        <p:sp>
          <p:nvSpPr>
            <p:cNvPr id="36886" name="Rectangle 21"/>
            <p:cNvSpPr>
              <a:spLocks noChangeArrowheads="1"/>
            </p:cNvSpPr>
            <p:nvPr/>
          </p:nvSpPr>
          <p:spPr bwMode="auto">
            <a:xfrm>
              <a:off x="5259" y="2261"/>
              <a:ext cx="76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800"/>
                <a:t>FULLY </a:t>
              </a:r>
            </a:p>
            <a:p>
              <a:pPr algn="l" eaLnBrk="1" hangingPunct="1"/>
              <a:r>
                <a:rPr lang="en-US" altLang="ko-KR" sz="1800"/>
                <a:t>PAID</a:t>
              </a:r>
            </a:p>
            <a:p>
              <a:pPr algn="l" eaLnBrk="1" hangingPunct="1"/>
              <a:r>
                <a:rPr lang="en-US" altLang="ko-KR" sz="1800"/>
                <a:t>INVOICES</a:t>
              </a:r>
            </a:p>
          </p:txBody>
        </p:sp>
        <p:sp>
          <p:nvSpPr>
            <p:cNvPr id="36887" name="Rectangle 22"/>
            <p:cNvSpPr>
              <a:spLocks noChangeArrowheads="1"/>
            </p:cNvSpPr>
            <p:nvPr/>
          </p:nvSpPr>
          <p:spPr bwMode="auto">
            <a:xfrm>
              <a:off x="5249" y="3279"/>
              <a:ext cx="68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800"/>
                <a:t>SORTED</a:t>
              </a:r>
            </a:p>
            <a:p>
              <a:pPr algn="l" eaLnBrk="1" hangingPunct="1"/>
              <a:r>
                <a:rPr lang="en-US" altLang="ko-KR" sz="1800"/>
                <a:t>MASTER</a:t>
              </a:r>
            </a:p>
            <a:p>
              <a:pPr algn="l" eaLnBrk="1" hangingPunct="1"/>
              <a:r>
                <a:rPr lang="en-US" altLang="ko-KR" sz="1800"/>
                <a:t>FILE</a:t>
              </a:r>
            </a:p>
          </p:txBody>
        </p:sp>
      </p:grpSp>
      <p:sp>
        <p:nvSpPr>
          <p:cNvPr id="36869" name="Rectangle 23"/>
          <p:cNvSpPr>
            <a:spLocks noChangeArrowheads="1"/>
          </p:cNvSpPr>
          <p:nvPr/>
        </p:nvSpPr>
        <p:spPr bwMode="auto">
          <a:xfrm>
            <a:off x="3111500" y="1763713"/>
            <a:ext cx="2628900" cy="99695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E5E589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36870" name="Rectangle 24"/>
          <p:cNvSpPr>
            <a:spLocks noChangeArrowheads="1"/>
          </p:cNvSpPr>
          <p:nvPr/>
        </p:nvSpPr>
        <p:spPr bwMode="auto">
          <a:xfrm>
            <a:off x="3119438" y="3228975"/>
            <a:ext cx="2635250" cy="99695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E5E589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36871" name="Rectangle 25"/>
          <p:cNvSpPr>
            <a:spLocks noChangeArrowheads="1"/>
          </p:cNvSpPr>
          <p:nvPr/>
        </p:nvSpPr>
        <p:spPr bwMode="auto">
          <a:xfrm>
            <a:off x="3124200" y="4672013"/>
            <a:ext cx="2667000" cy="99695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E5E589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grpSp>
        <p:nvGrpSpPr>
          <p:cNvPr id="36872" name="Group 26"/>
          <p:cNvGrpSpPr>
            <a:grpSpLocks/>
          </p:cNvGrpSpPr>
          <p:nvPr/>
        </p:nvGrpSpPr>
        <p:grpSpPr bwMode="auto">
          <a:xfrm>
            <a:off x="5986463" y="1970088"/>
            <a:ext cx="374650" cy="3621087"/>
            <a:chOff x="4038" y="1448"/>
            <a:chExt cx="224" cy="2281"/>
          </a:xfrm>
        </p:grpSpPr>
        <p:sp>
          <p:nvSpPr>
            <p:cNvPr id="36879" name="AutoShape 27"/>
            <p:cNvSpPr>
              <a:spLocks noChangeArrowheads="1"/>
            </p:cNvSpPr>
            <p:nvPr/>
          </p:nvSpPr>
          <p:spPr bwMode="auto">
            <a:xfrm>
              <a:off x="4042" y="3346"/>
              <a:ext cx="219" cy="383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FF66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880" name="AutoShape 28"/>
            <p:cNvSpPr>
              <a:spLocks noChangeArrowheads="1"/>
            </p:cNvSpPr>
            <p:nvPr/>
          </p:nvSpPr>
          <p:spPr bwMode="auto">
            <a:xfrm>
              <a:off x="4038" y="2360"/>
              <a:ext cx="219" cy="383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FF66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881" name="AutoShape 29"/>
            <p:cNvSpPr>
              <a:spLocks noChangeArrowheads="1"/>
            </p:cNvSpPr>
            <p:nvPr/>
          </p:nvSpPr>
          <p:spPr bwMode="auto">
            <a:xfrm>
              <a:off x="4043" y="1448"/>
              <a:ext cx="219" cy="383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FF66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</p:grpSp>
      <p:graphicFrame>
        <p:nvGraphicFramePr>
          <p:cNvPr id="36873" name="Object 30"/>
          <p:cNvGraphicFramePr>
            <a:graphicFrameLocks/>
          </p:cNvGraphicFramePr>
          <p:nvPr/>
        </p:nvGraphicFramePr>
        <p:xfrm>
          <a:off x="1295400" y="2551113"/>
          <a:ext cx="1563688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클립" r:id="rId4" imgW="3609673" imgH="2314575" progId="MS_ClipArt_Gallery.2">
                  <p:embed/>
                </p:oleObj>
              </mc:Choice>
              <mc:Fallback>
                <p:oleObj name="클립" r:id="rId4" imgW="3609673" imgH="2314575" progId="MS_ClipArt_Gallery.2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51113"/>
                        <a:ext cx="1563688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Rectangle 31"/>
          <p:cNvSpPr>
            <a:spLocks noChangeArrowheads="1"/>
          </p:cNvSpPr>
          <p:nvPr/>
        </p:nvSpPr>
        <p:spPr bwMode="auto">
          <a:xfrm>
            <a:off x="420688" y="3063875"/>
            <a:ext cx="1330325" cy="1257300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50000">
                <a:srgbClr val="FFFFFF"/>
              </a:gs>
              <a:gs pos="100000">
                <a:srgbClr val="66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522288" y="3411538"/>
            <a:ext cx="112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800">
                <a:solidFill>
                  <a:schemeClr val="bg2"/>
                </a:solidFill>
              </a:rPr>
              <a:t>  </a:t>
            </a:r>
            <a:r>
              <a:rPr lang="en-US" altLang="ko-KR" sz="1800">
                <a:solidFill>
                  <a:schemeClr val="bg2"/>
                </a:solidFill>
              </a:rPr>
              <a:t>SORT</a:t>
            </a:r>
          </a:p>
          <a:p>
            <a:pPr algn="l" eaLnBrk="1" hangingPunct="1"/>
            <a:r>
              <a:rPr lang="en-US" altLang="ko-KR" sz="1800">
                <a:solidFill>
                  <a:schemeClr val="bg2"/>
                </a:solidFill>
              </a:rPr>
              <a:t>OUTPUT</a:t>
            </a:r>
          </a:p>
        </p:txBody>
      </p:sp>
      <p:sp>
        <p:nvSpPr>
          <p:cNvPr id="36876" name="Rectangle 33"/>
          <p:cNvSpPr>
            <a:spLocks noChangeArrowheads="1"/>
          </p:cNvSpPr>
          <p:nvPr/>
        </p:nvSpPr>
        <p:spPr bwMode="auto">
          <a:xfrm>
            <a:off x="3124200" y="1898650"/>
            <a:ext cx="20510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400">
                <a:solidFill>
                  <a:schemeClr val="bg2"/>
                </a:solidFill>
              </a:rPr>
              <a:t>/</a:t>
            </a:r>
            <a:r>
              <a:rPr lang="en-US" altLang="ko-KR" sz="1400">
                <a:solidFill>
                  <a:schemeClr val="bg2"/>
                </a:solidFill>
              </a:rPr>
              <a:t>OUTFILE  .....</a:t>
            </a:r>
          </a:p>
          <a:p>
            <a:pPr algn="l" eaLnBrk="1" hangingPunct="1"/>
            <a:r>
              <a:rPr lang="en-US" altLang="ko-KR" sz="1400">
                <a:solidFill>
                  <a:schemeClr val="bg2"/>
                </a:solidFill>
              </a:rPr>
              <a:t>      /INCLUDE UNPAID</a:t>
            </a:r>
          </a:p>
          <a:p>
            <a:pPr algn="l" eaLnBrk="1" hangingPunct="1"/>
            <a:r>
              <a:rPr lang="en-US" altLang="ko-KR" sz="1400">
                <a:solidFill>
                  <a:schemeClr val="bg2"/>
                </a:solidFill>
              </a:rPr>
              <a:t>      /REFORMAT ....</a:t>
            </a:r>
          </a:p>
        </p:txBody>
      </p:sp>
      <p:sp>
        <p:nvSpPr>
          <p:cNvPr id="36877" name="Rectangle 34"/>
          <p:cNvSpPr>
            <a:spLocks noChangeArrowheads="1"/>
          </p:cNvSpPr>
          <p:nvPr/>
        </p:nvSpPr>
        <p:spPr bwMode="auto">
          <a:xfrm>
            <a:off x="3195638" y="5124450"/>
            <a:ext cx="1385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400">
                <a:solidFill>
                  <a:schemeClr val="bg2"/>
                </a:solidFill>
              </a:rPr>
              <a:t>/</a:t>
            </a:r>
            <a:r>
              <a:rPr lang="en-US" altLang="ko-KR" sz="1400">
                <a:solidFill>
                  <a:schemeClr val="bg2"/>
                </a:solidFill>
              </a:rPr>
              <a:t>OUTFILE  ......</a:t>
            </a:r>
          </a:p>
        </p:txBody>
      </p:sp>
      <p:sp>
        <p:nvSpPr>
          <p:cNvPr id="36878" name="Rectangle 35"/>
          <p:cNvSpPr>
            <a:spLocks noChangeArrowheads="1"/>
          </p:cNvSpPr>
          <p:nvPr/>
        </p:nvSpPr>
        <p:spPr bwMode="auto">
          <a:xfrm>
            <a:off x="3076575" y="3357563"/>
            <a:ext cx="2463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1400"/>
              <a:t> </a:t>
            </a:r>
            <a:r>
              <a:rPr lang="ko-KR" altLang="en-US" sz="1400">
                <a:solidFill>
                  <a:schemeClr val="bg2"/>
                </a:solidFill>
              </a:rPr>
              <a:t>/</a:t>
            </a:r>
            <a:r>
              <a:rPr lang="en-US" altLang="ko-KR" sz="1400">
                <a:solidFill>
                  <a:schemeClr val="bg2"/>
                </a:solidFill>
              </a:rPr>
              <a:t>OUTFILE  .....</a:t>
            </a:r>
          </a:p>
          <a:p>
            <a:pPr algn="l" eaLnBrk="1" hangingPunct="1"/>
            <a:r>
              <a:rPr lang="en-US" altLang="ko-KR" sz="1400">
                <a:solidFill>
                  <a:schemeClr val="bg2"/>
                </a:solidFill>
              </a:rPr>
              <a:t>      /INCLUDE FULLY_PAID</a:t>
            </a:r>
          </a:p>
          <a:p>
            <a:pPr algn="l" eaLnBrk="1" hangingPunct="1"/>
            <a:r>
              <a:rPr lang="en-US" altLang="ko-KR" sz="1400">
                <a:solidFill>
                  <a:schemeClr val="bg2"/>
                </a:solidFill>
              </a:rPr>
              <a:t>      /REFORMAT ....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66800" y="1676400"/>
            <a:ext cx="7239000" cy="1219200"/>
            <a:chOff x="672" y="1248"/>
            <a:chExt cx="4560" cy="768"/>
          </a:xfrm>
        </p:grpSpPr>
        <p:grpSp>
          <p:nvGrpSpPr>
            <p:cNvPr id="38922" name="Group 3"/>
            <p:cNvGrpSpPr>
              <a:grpSpLocks/>
            </p:cNvGrpSpPr>
            <p:nvPr/>
          </p:nvGrpSpPr>
          <p:grpSpPr bwMode="auto">
            <a:xfrm>
              <a:off x="672" y="1248"/>
              <a:ext cx="2208" cy="768"/>
              <a:chOff x="672" y="1248"/>
              <a:chExt cx="2208" cy="768"/>
            </a:xfrm>
          </p:grpSpPr>
          <p:sp>
            <p:nvSpPr>
              <p:cNvPr id="38926" name="AutoShape 4"/>
              <p:cNvSpPr>
                <a:spLocks noChangeArrowheads="1"/>
              </p:cNvSpPr>
              <p:nvPr/>
            </p:nvSpPr>
            <p:spPr bwMode="auto">
              <a:xfrm>
                <a:off x="672" y="1248"/>
                <a:ext cx="2160" cy="768"/>
              </a:xfrm>
              <a:prstGeom prst="flowChartDocument">
                <a:avLst/>
              </a:prstGeom>
              <a:solidFill>
                <a:schemeClr val="tx2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8927" name="Text Box 5"/>
              <p:cNvSpPr txBox="1">
                <a:spLocks noChangeArrowheads="1"/>
              </p:cNvSpPr>
              <p:nvPr/>
            </p:nvSpPr>
            <p:spPr bwMode="auto">
              <a:xfrm>
                <a:off x="720" y="1325"/>
                <a:ext cx="2160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0" lang="en-US" altLang="ko-KR" sz="20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D</a:t>
                </a:r>
                <a:r>
                  <a:rPr kumimoji="0" lang="en-US" altLang="ko-KR" sz="20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oe,Jane,65 Black St.,07677</a:t>
                </a:r>
              </a:p>
              <a:p>
                <a:pPr algn="l"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0" lang="en-US" altLang="ko-KR" sz="20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S</a:t>
                </a:r>
                <a:r>
                  <a:rPr kumimoji="0" lang="en-US" altLang="ko-KR" sz="20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mith,John,12 Apple St.,10917</a:t>
                </a:r>
              </a:p>
            </p:txBody>
          </p:sp>
        </p:grpSp>
        <p:grpSp>
          <p:nvGrpSpPr>
            <p:cNvPr id="38923" name="Group 6"/>
            <p:cNvGrpSpPr>
              <a:grpSpLocks/>
            </p:cNvGrpSpPr>
            <p:nvPr/>
          </p:nvGrpSpPr>
          <p:grpSpPr bwMode="auto">
            <a:xfrm>
              <a:off x="2928" y="1248"/>
              <a:ext cx="2304" cy="768"/>
              <a:chOff x="2928" y="1248"/>
              <a:chExt cx="2208" cy="768"/>
            </a:xfrm>
          </p:grpSpPr>
          <p:sp>
            <p:nvSpPr>
              <p:cNvPr id="38924" name="AutoShape 7"/>
              <p:cNvSpPr>
                <a:spLocks noChangeArrowheads="1"/>
              </p:cNvSpPr>
              <p:nvPr/>
            </p:nvSpPr>
            <p:spPr bwMode="auto">
              <a:xfrm>
                <a:off x="2928" y="1248"/>
                <a:ext cx="2160" cy="768"/>
              </a:xfrm>
              <a:prstGeom prst="flowChartDocument">
                <a:avLst/>
              </a:prstGeom>
              <a:solidFill>
                <a:schemeClr val="tx2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8925" name="Text Box 8"/>
              <p:cNvSpPr txBox="1">
                <a:spLocks noChangeArrowheads="1"/>
              </p:cNvSpPr>
              <p:nvPr/>
            </p:nvSpPr>
            <p:spPr bwMode="auto">
              <a:xfrm>
                <a:off x="2976" y="1325"/>
                <a:ext cx="2160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0" lang="en-US" altLang="ko-KR" sz="20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M</a:t>
                </a:r>
                <a:r>
                  <a:rPr kumimoji="0" lang="en-US" altLang="ko-KR" sz="20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cConnell,Jim,8 Tree Ln,10917</a:t>
                </a:r>
              </a:p>
              <a:p>
                <a:pPr algn="l"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0" lang="en-US" altLang="ko-KR" sz="20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W</a:t>
                </a:r>
                <a:r>
                  <a:rPr kumimoji="0" lang="en-US" altLang="ko-KR" sz="20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alters,Terry,13 Main St,07677</a:t>
                </a:r>
              </a:p>
            </p:txBody>
          </p:sp>
        </p:grp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1828800" y="2895600"/>
            <a:ext cx="5441950" cy="2935288"/>
            <a:chOff x="1152" y="2016"/>
            <a:chExt cx="3428" cy="1849"/>
          </a:xfrm>
        </p:grpSpPr>
        <p:sp>
          <p:nvSpPr>
            <p:cNvPr id="38917" name="Line 10"/>
            <p:cNvSpPr>
              <a:spLocks noChangeShapeType="1"/>
            </p:cNvSpPr>
            <p:nvPr/>
          </p:nvSpPr>
          <p:spPr bwMode="auto">
            <a:xfrm>
              <a:off x="1776" y="2016"/>
              <a:ext cx="528" cy="4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18" name="Line 11"/>
            <p:cNvSpPr>
              <a:spLocks noChangeShapeType="1"/>
            </p:cNvSpPr>
            <p:nvPr/>
          </p:nvSpPr>
          <p:spPr bwMode="auto">
            <a:xfrm flipH="1">
              <a:off x="3504" y="2016"/>
              <a:ext cx="576" cy="4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8919" name="Group 12"/>
            <p:cNvGrpSpPr>
              <a:grpSpLocks/>
            </p:cNvGrpSpPr>
            <p:nvPr/>
          </p:nvGrpSpPr>
          <p:grpSpPr bwMode="auto">
            <a:xfrm>
              <a:off x="1152" y="2496"/>
              <a:ext cx="3428" cy="1369"/>
              <a:chOff x="1344" y="3024"/>
              <a:chExt cx="3428" cy="768"/>
            </a:xfrm>
          </p:grpSpPr>
          <p:sp>
            <p:nvSpPr>
              <p:cNvPr id="38920" name="AutoShape 13"/>
              <p:cNvSpPr>
                <a:spLocks noChangeArrowheads="1"/>
              </p:cNvSpPr>
              <p:nvPr/>
            </p:nvSpPr>
            <p:spPr bwMode="auto">
              <a:xfrm>
                <a:off x="1344" y="3024"/>
                <a:ext cx="3428" cy="768"/>
              </a:xfrm>
              <a:prstGeom prst="flowChartDocument">
                <a:avLst/>
              </a:prstGeom>
              <a:solidFill>
                <a:schemeClr val="tx2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8921" name="Text Box 14"/>
              <p:cNvSpPr txBox="1">
                <a:spLocks noChangeArrowheads="1"/>
              </p:cNvSpPr>
              <p:nvPr/>
            </p:nvSpPr>
            <p:spPr bwMode="auto">
              <a:xfrm>
                <a:off x="1344" y="3101"/>
                <a:ext cx="3428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0" lang="en-US" altLang="ko-KR" sz="20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D</a:t>
                </a:r>
                <a:r>
                  <a:rPr kumimoji="0" lang="en-US" altLang="ko-KR" sz="20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oe,Jane,65 Black St.,07677</a:t>
                </a:r>
              </a:p>
              <a:p>
                <a:pPr algn="l"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0" lang="en-US" altLang="ko-KR" sz="20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M</a:t>
                </a:r>
                <a:r>
                  <a:rPr kumimoji="0" lang="en-US" altLang="ko-KR" sz="20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cConnell,Jim,8 Tree Ln,10917</a:t>
                </a:r>
              </a:p>
              <a:p>
                <a:pPr algn="l"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0" lang="en-US" altLang="ko-KR" sz="20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S</a:t>
                </a:r>
                <a:r>
                  <a:rPr kumimoji="0" lang="en-US" altLang="ko-KR" sz="20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mith,John,12 Apple St.,10917</a:t>
                </a:r>
                <a:r>
                  <a:rPr kumimoji="0" lang="en-US" altLang="ko-KR" sz="20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</a:t>
                </a:r>
              </a:p>
              <a:p>
                <a:pPr algn="l"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0" lang="en-US" altLang="ko-KR" sz="20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W</a:t>
                </a:r>
                <a:r>
                  <a:rPr kumimoji="0" lang="en-US" altLang="ko-KR" sz="20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alters,Terry,13 Main St,07677</a:t>
                </a:r>
              </a:p>
            </p:txBody>
          </p:sp>
        </p:grpSp>
      </p:grpSp>
      <p:sp>
        <p:nvSpPr>
          <p:cNvPr id="38916" name="Rectangle 1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609600"/>
            <a:ext cx="7772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9. Merge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33425"/>
            <a:ext cx="7772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10. Join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066800" y="1752600"/>
            <a:ext cx="3505200" cy="1219200"/>
            <a:chOff x="672" y="1248"/>
            <a:chExt cx="2208" cy="768"/>
          </a:xfrm>
        </p:grpSpPr>
        <p:sp>
          <p:nvSpPr>
            <p:cNvPr id="40973" name="AutoShape 4"/>
            <p:cNvSpPr>
              <a:spLocks noChangeArrowheads="1"/>
            </p:cNvSpPr>
            <p:nvPr/>
          </p:nvSpPr>
          <p:spPr bwMode="auto">
            <a:xfrm>
              <a:off x="672" y="1248"/>
              <a:ext cx="2160" cy="768"/>
            </a:xfrm>
            <a:prstGeom prst="flowChartDocument">
              <a:avLst/>
            </a:prstGeom>
            <a:solidFill>
              <a:schemeClr val="tx2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0974" name="Text Box 5"/>
            <p:cNvSpPr txBox="1">
              <a:spLocks noChangeArrowheads="1"/>
            </p:cNvSpPr>
            <p:nvPr/>
          </p:nvSpPr>
          <p:spPr bwMode="auto">
            <a:xfrm>
              <a:off x="720" y="1325"/>
              <a:ext cx="2160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kumimoji="0" lang="en-US" altLang="ko-KR" sz="2000" b="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Doe,Jane,65 Black St.,</a:t>
              </a:r>
              <a:r>
                <a:rPr kumimoji="0" lang="en-US" altLang="ko-KR" sz="2000" b="0">
                  <a:solidFill>
                    <a:srgbClr val="00005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07677</a:t>
              </a:r>
            </a:p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kumimoji="0" lang="en-US" altLang="ko-KR" sz="2000" b="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Smith,John,12 Apple St.,</a:t>
              </a:r>
              <a:r>
                <a:rPr kumimoji="0" lang="en-US" altLang="ko-KR" sz="2000" b="0">
                  <a:solidFill>
                    <a:srgbClr val="00005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10917</a:t>
              </a:r>
            </a:p>
          </p:txBody>
        </p:sp>
      </p:grpSp>
      <p:grpSp>
        <p:nvGrpSpPr>
          <p:cNvPr id="40964" name="Group 6"/>
          <p:cNvGrpSpPr>
            <a:grpSpLocks/>
          </p:cNvGrpSpPr>
          <p:nvPr/>
        </p:nvGrpSpPr>
        <p:grpSpPr bwMode="auto">
          <a:xfrm>
            <a:off x="4648200" y="1752600"/>
            <a:ext cx="3505200" cy="1219200"/>
            <a:chOff x="2928" y="1248"/>
            <a:chExt cx="2208" cy="768"/>
          </a:xfrm>
        </p:grpSpPr>
        <p:sp>
          <p:nvSpPr>
            <p:cNvPr id="40971" name="AutoShape 7"/>
            <p:cNvSpPr>
              <a:spLocks noChangeArrowheads="1"/>
            </p:cNvSpPr>
            <p:nvPr/>
          </p:nvSpPr>
          <p:spPr bwMode="auto">
            <a:xfrm>
              <a:off x="2928" y="1248"/>
              <a:ext cx="2160" cy="768"/>
            </a:xfrm>
            <a:prstGeom prst="flowChartDocument">
              <a:avLst/>
            </a:prstGeom>
            <a:solidFill>
              <a:schemeClr val="tx2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0972" name="Text Box 8"/>
            <p:cNvSpPr txBox="1">
              <a:spLocks noChangeArrowheads="1"/>
            </p:cNvSpPr>
            <p:nvPr/>
          </p:nvSpPr>
          <p:spPr bwMode="auto">
            <a:xfrm>
              <a:off x="2976" y="1325"/>
              <a:ext cx="2160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kumimoji="0" lang="en-US" altLang="ko-KR" sz="2000" b="0">
                  <a:latin typeface="Times New Roman" panose="02020603050405020304" pitchFamily="18" charset="0"/>
                  <a:ea typeface="굴림" panose="020B0600000101010101" pitchFamily="50" charset="-127"/>
                </a:rPr>
                <a:t>Central Valley, NY,</a:t>
              </a:r>
              <a:r>
                <a:rPr kumimoji="0" lang="en-US" altLang="ko-KR" sz="2000" b="0">
                  <a:solidFill>
                    <a:srgbClr val="00005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10917</a:t>
              </a:r>
            </a:p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kumimoji="0" lang="en-US" altLang="ko-KR" sz="2000" b="0">
                  <a:latin typeface="Times New Roman" panose="02020603050405020304" pitchFamily="18" charset="0"/>
                  <a:ea typeface="굴림" panose="020B0600000101010101" pitchFamily="50" charset="-127"/>
                </a:rPr>
                <a:t>Woodcliff Lake,NJ,</a:t>
              </a:r>
              <a:r>
                <a:rPr kumimoji="0" lang="en-US" altLang="ko-KR" sz="2000" b="0">
                  <a:solidFill>
                    <a:srgbClr val="00005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07677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851025" y="2971800"/>
            <a:ext cx="5441950" cy="2819400"/>
            <a:chOff x="1166" y="2016"/>
            <a:chExt cx="3428" cy="1776"/>
          </a:xfrm>
        </p:grpSpPr>
        <p:sp>
          <p:nvSpPr>
            <p:cNvPr id="40966" name="Line 10"/>
            <p:cNvSpPr>
              <a:spLocks noChangeShapeType="1"/>
            </p:cNvSpPr>
            <p:nvPr/>
          </p:nvSpPr>
          <p:spPr bwMode="auto">
            <a:xfrm>
              <a:off x="1776" y="2016"/>
              <a:ext cx="480" cy="9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67" name="Line 11"/>
            <p:cNvSpPr>
              <a:spLocks noChangeShapeType="1"/>
            </p:cNvSpPr>
            <p:nvPr/>
          </p:nvSpPr>
          <p:spPr bwMode="auto">
            <a:xfrm flipH="1">
              <a:off x="3504" y="2016"/>
              <a:ext cx="528" cy="9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0968" name="Group 12"/>
            <p:cNvGrpSpPr>
              <a:grpSpLocks/>
            </p:cNvGrpSpPr>
            <p:nvPr/>
          </p:nvGrpSpPr>
          <p:grpSpPr bwMode="auto">
            <a:xfrm>
              <a:off x="1166" y="3024"/>
              <a:ext cx="3428" cy="768"/>
              <a:chOff x="1344" y="3024"/>
              <a:chExt cx="3428" cy="768"/>
            </a:xfrm>
          </p:grpSpPr>
          <p:sp>
            <p:nvSpPr>
              <p:cNvPr id="40969" name="AutoShape 13"/>
              <p:cNvSpPr>
                <a:spLocks noChangeArrowheads="1"/>
              </p:cNvSpPr>
              <p:nvPr/>
            </p:nvSpPr>
            <p:spPr bwMode="auto">
              <a:xfrm>
                <a:off x="1344" y="3024"/>
                <a:ext cx="3428" cy="768"/>
              </a:xfrm>
              <a:prstGeom prst="flowChartDocument">
                <a:avLst/>
              </a:prstGeom>
              <a:solidFill>
                <a:schemeClr val="tx2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0970" name="Text Box 14"/>
              <p:cNvSpPr txBox="1">
                <a:spLocks noChangeArrowheads="1"/>
              </p:cNvSpPr>
              <p:nvPr/>
            </p:nvSpPr>
            <p:spPr bwMode="auto">
              <a:xfrm>
                <a:off x="1344" y="3101"/>
                <a:ext cx="3428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0" lang="en-US" altLang="ko-KR" sz="20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Doe,Jane,65 Black St.,</a:t>
                </a:r>
                <a:r>
                  <a:rPr kumimoji="0" lang="en-US" altLang="ko-KR" sz="2000" b="0">
                    <a:latin typeface="Times New Roman" panose="02020603050405020304" pitchFamily="18" charset="0"/>
                    <a:ea typeface="굴림" panose="020B0600000101010101" pitchFamily="50" charset="-127"/>
                  </a:rPr>
                  <a:t>Woodcliff Lake,NJ,</a:t>
                </a:r>
                <a:r>
                  <a:rPr kumimoji="0" lang="en-US" altLang="ko-KR" sz="20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07677</a:t>
                </a:r>
              </a:p>
              <a:p>
                <a:pPr algn="l"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0" lang="en-US" altLang="ko-KR" sz="20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Smith,John,12 Apple St.,</a:t>
                </a:r>
                <a:r>
                  <a:rPr kumimoji="0" lang="en-US" altLang="ko-KR" sz="2000" b="0">
                    <a:latin typeface="Times New Roman" panose="02020603050405020304" pitchFamily="18" charset="0"/>
                    <a:ea typeface="굴림" panose="020B0600000101010101" pitchFamily="50" charset="-127"/>
                  </a:rPr>
                  <a:t>Central Valley, NY,</a:t>
                </a:r>
                <a:r>
                  <a:rPr kumimoji="0" lang="en-US" altLang="ko-KR" sz="20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10917</a:t>
                </a: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11. Output Record Numbering</a:t>
            </a:r>
          </a:p>
        </p:txBody>
      </p:sp>
      <p:sp>
        <p:nvSpPr>
          <p:cNvPr id="43011" name="AutoShape 4"/>
          <p:cNvSpPr>
            <a:spLocks noChangeArrowheads="1"/>
          </p:cNvSpPr>
          <p:nvPr/>
        </p:nvSpPr>
        <p:spPr bwMode="auto">
          <a:xfrm>
            <a:off x="685800" y="2438400"/>
            <a:ext cx="2895600" cy="1447800"/>
          </a:xfrm>
          <a:prstGeom prst="flowChartDocumen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0" lang="en-US" altLang="ko-KR" sz="1800" b="0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HJ28983,shirt,red,12.49,2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0" lang="en-US" altLang="ko-KR" sz="1800" b="0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HJ28983,shirt,blue,12.49,1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0" lang="en-US" altLang="ko-KR" sz="1800" b="0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AI93848,pants,blue,32.11,3</a:t>
            </a:r>
          </a:p>
        </p:txBody>
      </p:sp>
      <p:sp>
        <p:nvSpPr>
          <p:cNvPr id="43012" name="Oval 5"/>
          <p:cNvSpPr>
            <a:spLocks noChangeArrowheads="1"/>
          </p:cNvSpPr>
          <p:nvPr/>
        </p:nvSpPr>
        <p:spPr bwMode="auto">
          <a:xfrm>
            <a:off x="3886200" y="2514600"/>
            <a:ext cx="1219200" cy="10668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en-US" altLang="ko-KR" sz="2400" b="0">
                <a:solidFill>
                  <a:srgbClr val="00005C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SyncSort</a:t>
            </a:r>
          </a:p>
        </p:txBody>
      </p:sp>
      <p:sp>
        <p:nvSpPr>
          <p:cNvPr id="43013" name="Line 6"/>
          <p:cNvSpPr>
            <a:spLocks noChangeShapeType="1"/>
          </p:cNvSpPr>
          <p:nvPr/>
        </p:nvSpPr>
        <p:spPr bwMode="auto">
          <a:xfrm>
            <a:off x="3581400" y="2971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14" name="Line 7"/>
          <p:cNvSpPr>
            <a:spLocks noChangeShapeType="1"/>
          </p:cNvSpPr>
          <p:nvPr/>
        </p:nvSpPr>
        <p:spPr bwMode="auto">
          <a:xfrm flipV="1">
            <a:off x="5029200" y="2971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15" name="AutoShape 8"/>
          <p:cNvSpPr>
            <a:spLocks noChangeArrowheads="1"/>
          </p:cNvSpPr>
          <p:nvPr/>
        </p:nvSpPr>
        <p:spPr bwMode="auto">
          <a:xfrm>
            <a:off x="5410200" y="2438400"/>
            <a:ext cx="3200400" cy="1447800"/>
          </a:xfrm>
          <a:prstGeom prst="flowChartDocumen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0" lang="ko-KR" altLang="en-US" sz="1800" b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0001</a:t>
            </a:r>
            <a:r>
              <a:rPr kumimoji="0" lang="ko-KR" altLang="en-US" sz="1800" b="0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,</a:t>
            </a:r>
            <a:r>
              <a:rPr kumimoji="0" lang="en-US" altLang="ko-KR" sz="1800" b="0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AI93848,pants,blue,32.11,3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0" lang="en-US" altLang="ko-KR" sz="1800" b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0002</a:t>
            </a:r>
            <a:r>
              <a:rPr kumimoji="0" lang="en-US" altLang="ko-KR" sz="1800" b="0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,HJ28983,shirt,blue,12.49,1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0" lang="en-US" altLang="ko-KR" sz="1800" b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0003</a:t>
            </a:r>
            <a:r>
              <a:rPr kumimoji="0" lang="en-US" altLang="ko-KR" sz="1800" b="0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,HJ28983,shirt,red,12.49,2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ChangeArrowheads="1"/>
          </p:cNvSpPr>
          <p:nvPr/>
        </p:nvSpPr>
        <p:spPr bwMode="auto">
          <a:xfrm>
            <a:off x="2133600" y="1981200"/>
            <a:ext cx="4419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812800" indent="-812800" eaLnBrk="1" latinLnBrk="1" hangingPunct="1">
              <a:spcBef>
                <a:spcPct val="20000"/>
              </a:spcBef>
              <a:buFontTx/>
              <a:buAutoNum type="romanUcPeriod"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DMExpress  Introduction</a:t>
            </a:r>
            <a:br>
              <a:rPr lang="en-US" altLang="ko-KR" sz="24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</a:br>
            <a:endParaRPr lang="en-US" altLang="ko-KR" sz="24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marL="812800" indent="-812800" eaLnBrk="1" latinLnBrk="1" hangingPunct="1">
              <a:spcBef>
                <a:spcPct val="20000"/>
              </a:spcBef>
              <a:buFontTx/>
              <a:buAutoNum type="romanUcPeriod"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DMExpress  Overview</a:t>
            </a:r>
            <a:br>
              <a:rPr lang="en-US" altLang="ko-KR" sz="24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</a:br>
            <a:endParaRPr lang="en-US" altLang="ko-KR" sz="24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marL="812800" indent="-812800" eaLnBrk="1" latinLnBrk="1" hangingPunct="1">
              <a:spcBef>
                <a:spcPct val="20000"/>
              </a:spcBef>
              <a:buFontTx/>
              <a:buAutoNum type="romanUcPeriod"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DMExpress  Options</a:t>
            </a:r>
            <a:r>
              <a:rPr lang="ko-KR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/>
            </a:r>
            <a:br>
              <a:rPr lang="ko-KR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</a:br>
            <a:endParaRPr lang="ko-KR" altLang="en-US" sz="24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marL="812800" indent="-812800" eaLnBrk="1" latinLnBrk="1" hangingPunct="1">
              <a:spcBef>
                <a:spcPct val="20000"/>
              </a:spcBef>
              <a:buFontTx/>
              <a:buAutoNum type="romanUcPeriod"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DMExpress  Samples</a:t>
            </a:r>
            <a:r>
              <a:rPr lang="ko-KR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/>
            </a:r>
            <a:br>
              <a:rPr lang="ko-KR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</a:br>
            <a:endParaRPr lang="ko-KR" altLang="en-US" sz="24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marL="812800" indent="-812800" eaLnBrk="1" latinLnBrk="1" hangingPunct="1">
              <a:spcBef>
                <a:spcPct val="20000"/>
              </a:spcBef>
              <a:buFontTx/>
              <a:buAutoNum type="romanUcPeriod"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DMExpress  Q &amp; A</a:t>
            </a:r>
            <a:endParaRPr lang="ko-KR" altLang="en-US" sz="24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304800" y="1257300"/>
            <a:ext cx="845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228600" y="685800"/>
            <a:ext cx="370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ko-KR" altLang="en-US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굴림" pitchFamily="50" charset="-127"/>
              </a:rPr>
              <a:t>   </a:t>
            </a:r>
            <a:r>
              <a:rPr kumimoji="0" lang="ko-KR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굴림" pitchFamily="50" charset="-127"/>
              </a:rPr>
              <a:t>목 차</a:t>
            </a:r>
            <a:r>
              <a:rPr kumimoji="0" lang="ko-KR" altLang="en-US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굴림" pitchFamily="50" charset="-127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4"/>
          <p:cNvGraphicFramePr>
            <a:graphicFrameLocks noChangeAspect="1"/>
          </p:cNvGraphicFramePr>
          <p:nvPr/>
        </p:nvGraphicFramePr>
        <p:xfrm>
          <a:off x="-9525" y="-38100"/>
          <a:ext cx="9153525" cy="692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비트맵 이미지" r:id="rId4" imgW="6171429" imgH="4667902" progId="Paint.Picture">
                  <p:embed/>
                </p:oleObj>
              </mc:Choice>
              <mc:Fallback>
                <p:oleObj name="비트맵 이미지" r:id="rId4" imgW="6171429" imgH="466790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525" y="-38100"/>
                        <a:ext cx="9153525" cy="692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993300"/>
                                </a:gs>
                                <a:gs pos="100000">
                                  <a:srgbClr val="AD5C33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114800" y="2209800"/>
            <a:ext cx="327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4400">
                <a:solidFill>
                  <a:schemeClr val="tx2"/>
                </a:solidFill>
                <a:latin typeface="Times New Roman" panose="02020603050405020304" pitchFamily="18" charset="0"/>
              </a:rPr>
              <a:t>Options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ChangeArrowheads="1"/>
          </p:cNvSpPr>
          <p:nvPr/>
        </p:nvSpPr>
        <p:spPr bwMode="auto">
          <a:xfrm>
            <a:off x="1676400" y="39688"/>
            <a:ext cx="6096000" cy="6323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dmexpress</a:t>
            </a: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&lt;&lt;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eof</a:t>
            </a:r>
            <a:endParaRPr lang="en-US" altLang="ko-KR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/COLLATINGSEQUENCE DEFAULT ASCII</a:t>
            </a:r>
            <a:endParaRPr lang="ko-KR" altLang="en-US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ko-KR" alt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</a:t>
            </a: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WORKSPACE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ko-KR" alt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</a:t>
            </a: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STATISTICS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/INFILE   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/FIELDS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/KEYS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/SUMMARIZE  TOTAL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	   TOTAL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/DERIVEDFIELD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/DERIVEDFIELD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/CONDITION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/OUTFILE                   overwrite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/INCLUDE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/END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eof</a:t>
            </a:r>
            <a:endParaRPr lang="ko-KR" altLang="en-US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219200" y="5029200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0" y="227013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latin typeface="굴림체" panose="020B0609000101010101" pitchFamily="49" charset="-127"/>
              </a:rPr>
              <a:t> 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주요 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OPTION 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설명 (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1)</a:t>
            </a: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258763" y="981075"/>
            <a:ext cx="8732837" cy="531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200">
                <a:latin typeface="굴림체" panose="020B0609000101010101" pitchFamily="49" charset="-127"/>
              </a:rPr>
              <a:t>0) /*   */</a:t>
            </a:r>
            <a:r>
              <a:rPr lang="en-US" altLang="ko-KR" sz="2200" b="0">
                <a:latin typeface="굴림체" panose="020B0609000101010101" pitchFamily="49" charset="-127"/>
              </a:rPr>
              <a:t>   </a:t>
            </a:r>
          </a:p>
          <a:p>
            <a:pPr algn="l">
              <a:lnSpc>
                <a:spcPct val="13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주석을 입력할 때 사용하는 </a:t>
            </a:r>
            <a:r>
              <a:rPr lang="en-US" altLang="ko-KR" sz="2200" b="0">
                <a:latin typeface="굴림체" panose="020B0609000101010101" pitchFamily="49" charset="-127"/>
              </a:rPr>
              <a:t>Option.</a:t>
            </a:r>
          </a:p>
          <a:p>
            <a:pPr algn="l">
              <a:lnSpc>
                <a:spcPct val="13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예) /*     */</a:t>
            </a:r>
          </a:p>
          <a:p>
            <a:pPr algn="l">
              <a:lnSpc>
                <a:spcPct val="130000"/>
              </a:lnSpc>
            </a:pPr>
            <a:endParaRPr lang="en-US" altLang="ko-KR" sz="2200" b="0">
              <a:latin typeface="굴림체" panose="020B0609000101010101" pitchFamily="49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1) /DOCUMENTATION</a:t>
            </a:r>
            <a:br>
              <a:rPr lang="en-US" altLang="ko-KR" sz="2200" b="0">
                <a:latin typeface="굴림체" panose="020B0609000101010101" pitchFamily="49" charset="-127"/>
              </a:rPr>
            </a:br>
            <a:r>
              <a:rPr lang="en-US" altLang="ko-KR" sz="2200" b="0">
                <a:latin typeface="굴림체" panose="020B0609000101010101" pitchFamily="49" charset="-127"/>
              </a:rPr>
              <a:t>  DMExpress </a:t>
            </a:r>
            <a:r>
              <a:rPr lang="ko-KR" altLang="en-US" sz="2200" b="0">
                <a:latin typeface="굴림체" panose="020B0609000101010101" pitchFamily="49" charset="-127"/>
              </a:rPr>
              <a:t>실행 </a:t>
            </a:r>
            <a:r>
              <a:rPr lang="en-US" altLang="ko-KR" sz="2200" b="0">
                <a:latin typeface="굴림체" panose="020B0609000101010101" pitchFamily="49" charset="-127"/>
              </a:rPr>
              <a:t>log </a:t>
            </a:r>
            <a:r>
              <a:rPr lang="ko-KR" altLang="en-US" sz="2200" b="0">
                <a:latin typeface="굴림체" panose="020B0609000101010101" pitchFamily="49" charset="-127"/>
              </a:rPr>
              <a:t>에 문서를 추가하는 </a:t>
            </a:r>
            <a:r>
              <a:rPr lang="en-US" altLang="ko-KR" sz="2200" b="0">
                <a:latin typeface="굴림체" panose="020B0609000101010101" pitchFamily="49" charset="-127"/>
              </a:rPr>
              <a:t>Option.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</a:t>
            </a:r>
            <a:r>
              <a:rPr lang="ko-KR" altLang="en-US" sz="2200" b="0">
                <a:latin typeface="굴림체" panose="020B0609000101010101" pitchFamily="49" charset="-127"/>
              </a:rPr>
              <a:t>예</a:t>
            </a:r>
            <a:r>
              <a:rPr lang="en-US" altLang="ko-KR" sz="2200" b="0">
                <a:latin typeface="굴림체" panose="020B0609000101010101" pitchFamily="49" charset="-127"/>
              </a:rPr>
              <a:t>) /DOCUMENTATION </a:t>
            </a:r>
            <a:r>
              <a:rPr lang="en-US" altLang="ko-KR" sz="2200" b="0"/>
              <a:t>‘</a:t>
            </a:r>
            <a:r>
              <a:rPr lang="en-US" altLang="ko-KR" sz="2200" b="0">
                <a:latin typeface="굴림체" panose="020B0609000101010101" pitchFamily="49" charset="-127"/>
              </a:rPr>
              <a:t>TITLE:</a:t>
            </a:r>
            <a:r>
              <a:rPr lang="en-US" altLang="ko-KR" sz="2200" b="0"/>
              <a:t>’</a:t>
            </a:r>
            <a:r>
              <a:rPr lang="en-US" altLang="ko-KR" sz="2200" b="0">
                <a:latin typeface="굴림체" panose="020B0609000101010101" pitchFamily="49" charset="-127"/>
              </a:rPr>
              <a:t>, newline,</a:t>
            </a:r>
            <a:br>
              <a:rPr lang="en-US" altLang="ko-KR" sz="2200" b="0">
                <a:latin typeface="굴림체" panose="020B0609000101010101" pitchFamily="49" charset="-127"/>
              </a:rPr>
            </a:br>
            <a:r>
              <a:rPr lang="en-US" altLang="ko-KR" sz="2200" b="0">
                <a:latin typeface="굴림체" panose="020B0609000101010101" pitchFamily="49" charset="-127"/>
              </a:rPr>
              <a:t>                     </a:t>
            </a:r>
            <a:r>
              <a:rPr lang="en-US" altLang="ko-KR" sz="2200" b="0"/>
              <a:t>‘</a:t>
            </a:r>
            <a:r>
              <a:rPr lang="en-US" altLang="ko-KR" sz="2200" b="0">
                <a:latin typeface="굴림체" panose="020B0609000101010101" pitchFamily="49" charset="-127"/>
              </a:rPr>
              <a:t> Summary report for web log</a:t>
            </a:r>
            <a:r>
              <a:rPr lang="en-US" altLang="ko-KR" sz="2200" b="0"/>
              <a:t>’</a:t>
            </a:r>
            <a:r>
              <a:rPr lang="en-US" altLang="ko-KR" sz="2200" b="0">
                <a:latin typeface="굴림체" panose="020B0609000101010101" pitchFamily="49" charset="-127"/>
              </a:rPr>
              <a:t>, 2 newline,</a:t>
            </a:r>
            <a:br>
              <a:rPr lang="en-US" altLang="ko-KR" sz="2200" b="0">
                <a:latin typeface="굴림체" panose="020B0609000101010101" pitchFamily="49" charset="-127"/>
              </a:rPr>
            </a:br>
            <a:r>
              <a:rPr lang="en-US" altLang="ko-KR" sz="2200" b="0">
                <a:latin typeface="굴림체" panose="020B0609000101010101" pitchFamily="49" charset="-127"/>
              </a:rPr>
              <a:t>                     </a:t>
            </a:r>
            <a:r>
              <a:rPr lang="en-US" altLang="ko-KR" sz="2200" b="0"/>
              <a:t>‘</a:t>
            </a:r>
            <a:r>
              <a:rPr lang="en-US" altLang="ko-KR" sz="2200" b="0">
                <a:latin typeface="굴림체" panose="020B0609000101010101" pitchFamily="49" charset="-127"/>
              </a:rPr>
              <a:t>Author:</a:t>
            </a:r>
            <a:r>
              <a:rPr lang="en-US" altLang="ko-KR" sz="2200" b="0"/>
              <a:t>’</a:t>
            </a:r>
            <a:r>
              <a:rPr lang="en-US" altLang="ko-KR" sz="2200" b="0">
                <a:latin typeface="굴림체" panose="020B0609000101010101" pitchFamily="49" charset="-127"/>
              </a:rPr>
              <a:t>, newline,</a:t>
            </a:r>
            <a:br>
              <a:rPr lang="en-US" altLang="ko-KR" sz="2200" b="0">
                <a:latin typeface="굴림체" panose="020B0609000101010101" pitchFamily="49" charset="-127"/>
              </a:rPr>
            </a:br>
            <a:r>
              <a:rPr lang="en-US" altLang="ko-KR" sz="2200" b="0">
                <a:latin typeface="굴림체" panose="020B0609000101010101" pitchFamily="49" charset="-127"/>
              </a:rPr>
              <a:t>                     </a:t>
            </a:r>
            <a:r>
              <a:rPr lang="en-US" altLang="ko-KR" sz="2200" b="0"/>
              <a:t>‘</a:t>
            </a:r>
            <a:r>
              <a:rPr lang="en-US" altLang="ko-KR" sz="2200" b="0">
                <a:latin typeface="굴림체" panose="020B0609000101010101" pitchFamily="49" charset="-127"/>
              </a:rPr>
              <a:t> KBS (original)</a:t>
            </a:r>
            <a:r>
              <a:rPr lang="en-US" altLang="ko-KR" sz="2200" b="0"/>
              <a:t>’</a:t>
            </a:r>
            <a:r>
              <a:rPr lang="en-US" altLang="ko-KR" sz="2200" b="0">
                <a:latin typeface="굴림체" panose="020B0609000101010101" pitchFamily="49" charset="-127"/>
              </a:rPr>
              <a:t>, 2 newline,</a:t>
            </a:r>
            <a:br>
              <a:rPr lang="en-US" altLang="ko-KR" sz="2200" b="0">
                <a:latin typeface="굴림체" panose="020B0609000101010101" pitchFamily="49" charset="-127"/>
              </a:rPr>
            </a:br>
            <a:r>
              <a:rPr lang="en-US" altLang="ko-KR" sz="2200" b="0">
                <a:latin typeface="굴림체" panose="020B0609000101010101" pitchFamily="49" charset="-127"/>
              </a:rPr>
              <a:t>                     </a:t>
            </a:r>
            <a:r>
              <a:rPr lang="en-US" altLang="ko-KR" sz="2200" b="0"/>
              <a:t>‘</a:t>
            </a:r>
            <a:r>
              <a:rPr lang="en-US" altLang="ko-KR" sz="2200" b="0">
                <a:latin typeface="굴림체" panose="020B0609000101010101" pitchFamily="49" charset="-127"/>
              </a:rPr>
              <a:t>Company :</a:t>
            </a:r>
            <a:r>
              <a:rPr lang="en-US" altLang="ko-KR" sz="2200" b="0"/>
              <a:t>’</a:t>
            </a:r>
            <a:r>
              <a:rPr lang="en-US" altLang="ko-KR" sz="2200" b="0">
                <a:latin typeface="굴림체" panose="020B0609000101010101" pitchFamily="49" charset="-127"/>
              </a:rPr>
              <a:t>, newline,</a:t>
            </a:r>
          </a:p>
          <a:p>
            <a:pPr algn="l">
              <a:lnSpc>
                <a:spcPct val="13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                   </a:t>
            </a:r>
            <a:r>
              <a:rPr lang="en-US" altLang="ko-KR" sz="2200" b="0"/>
              <a:t>‘</a:t>
            </a:r>
            <a:r>
              <a:rPr lang="en-US" altLang="ko-KR" sz="2200" b="0">
                <a:latin typeface="굴림체" panose="020B0609000101010101" pitchFamily="49" charset="-127"/>
              </a:rPr>
              <a:t> Korea Business Service</a:t>
            </a:r>
            <a:r>
              <a:rPr lang="en-US" altLang="ko-KR" sz="2200" b="0"/>
              <a:t>’</a:t>
            </a:r>
            <a:r>
              <a:rPr lang="en-US" altLang="ko-KR" sz="2200" b="0">
                <a:latin typeface="굴림체" panose="020B0609000101010101" pitchFamily="49" charset="-127"/>
              </a:rPr>
              <a:t>, 2 newline,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0" y="227013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latin typeface="굴림체" panose="020B0609000101010101" pitchFamily="49" charset="-127"/>
              </a:rPr>
              <a:t> 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주요 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OPTION 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설명 (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2)</a:t>
            </a:r>
          </a:p>
        </p:txBody>
      </p:sp>
      <p:sp>
        <p:nvSpPr>
          <p:cNvPr id="609285" name="Rectangle 5"/>
          <p:cNvSpPr>
            <a:spLocks noChangeArrowheads="1"/>
          </p:cNvSpPr>
          <p:nvPr/>
        </p:nvSpPr>
        <p:spPr bwMode="auto">
          <a:xfrm>
            <a:off x="258763" y="1162050"/>
            <a:ext cx="8732837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200">
                <a:latin typeface="굴림체" panose="020B0609000101010101" pitchFamily="49" charset="-127"/>
              </a:rPr>
              <a:t>2) /INFILE</a:t>
            </a:r>
            <a:endParaRPr lang="en-US" altLang="ko-KR" sz="2200" b="0">
              <a:latin typeface="굴림체" panose="020B0609000101010101" pitchFamily="49" charset="-127"/>
            </a:endParaRPr>
          </a:p>
          <a:p>
            <a:pPr algn="l">
              <a:lnSpc>
                <a:spcPct val="13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입력되는 </a:t>
            </a:r>
            <a:r>
              <a:rPr lang="en-US" altLang="ko-KR" sz="2200" b="0">
                <a:latin typeface="굴림체" panose="020B0609000101010101" pitchFamily="49" charset="-127"/>
              </a:rPr>
              <a:t>FILE</a:t>
            </a:r>
            <a:r>
              <a:rPr lang="ko-KR" altLang="en-US" sz="2200" b="0">
                <a:latin typeface="굴림체" panose="020B0609000101010101" pitchFamily="49" charset="-127"/>
              </a:rPr>
              <a:t>명 및 </a:t>
            </a:r>
            <a:r>
              <a:rPr lang="en-US" altLang="ko-KR" sz="2200" b="0">
                <a:latin typeface="굴림체" panose="020B0609000101010101" pitchFamily="49" charset="-127"/>
              </a:rPr>
              <a:t>FILE</a:t>
            </a:r>
            <a:r>
              <a:rPr lang="ko-KR" altLang="en-US" sz="2200" b="0">
                <a:latin typeface="굴림체" panose="020B0609000101010101" pitchFamily="49" charset="-127"/>
              </a:rPr>
              <a:t>형식 지정.</a:t>
            </a:r>
          </a:p>
          <a:p>
            <a:pPr algn="l">
              <a:lnSpc>
                <a:spcPct val="13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예) </a:t>
            </a:r>
            <a:r>
              <a:rPr lang="en-US" altLang="ko-KR" sz="2200" b="0">
                <a:latin typeface="굴림체" panose="020B0609000101010101" pitchFamily="49" charset="-127"/>
              </a:rPr>
              <a:t>/INFILE data1.dat</a:t>
            </a:r>
          </a:p>
          <a:p>
            <a:pPr algn="l">
              <a:lnSpc>
                <a:spcPct val="13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    /</a:t>
            </a:r>
            <a:r>
              <a:rPr lang="en-US" altLang="ko-KR" sz="2200" b="0">
                <a:latin typeface="굴림체" panose="020B0609000101010101" pitchFamily="49" charset="-127"/>
              </a:rPr>
              <a:t>INFILE site1.dat stlf 1250“,”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</a:t>
            </a:r>
            <a:r>
              <a:rPr lang="ko-KR" altLang="en-US" sz="2200" b="0">
                <a:latin typeface="굴림체" panose="020B0609000101010101" pitchFamily="49" charset="-127"/>
              </a:rPr>
              <a:t> /</a:t>
            </a:r>
            <a:r>
              <a:rPr lang="en-US" altLang="ko-KR" sz="2200" b="0">
                <a:latin typeface="굴림체" panose="020B0609000101010101" pitchFamily="49" charset="-127"/>
              </a:rPr>
              <a:t>INFILE site1.dat stlf 1250 x</a:t>
            </a:r>
            <a:r>
              <a:rPr lang="en-US" altLang="ko-KR" sz="2200" b="0"/>
              <a:t>”</a:t>
            </a:r>
            <a:r>
              <a:rPr lang="en-US" altLang="ko-KR" sz="2200" b="0">
                <a:latin typeface="굴림체" panose="020B0609000101010101" pitchFamily="49" charset="-127"/>
              </a:rPr>
              <a:t>2c</a:t>
            </a:r>
            <a:r>
              <a:rPr lang="en-US" altLang="ko-KR" sz="2200" b="0"/>
              <a:t>”</a:t>
            </a:r>
            <a:endParaRPr lang="en-US" altLang="ko-KR" sz="2200" b="0">
              <a:latin typeface="굴림체" panose="020B0609000101010101" pitchFamily="49" charset="-127"/>
            </a:endParaRPr>
          </a:p>
          <a:p>
            <a:pPr algn="l">
              <a:lnSpc>
                <a:spcPct val="140000"/>
              </a:lnSpc>
            </a:pPr>
            <a:r>
              <a:rPr lang="ko-KR" altLang="en-US" sz="2200" b="0">
                <a:latin typeface="새굴림" panose="02030600000101010101" pitchFamily="18" charset="-127"/>
                <a:ea typeface="새굴림" panose="02030600000101010101" pitchFamily="18" charset="-127"/>
              </a:rPr>
              <a:t>         </a:t>
            </a:r>
            <a:r>
              <a:rPr lang="ko-KR" altLang="en-US" sz="2200" b="0">
                <a:latin typeface="굴림체" panose="020B0609000101010101" pitchFamily="49" charset="-127"/>
              </a:rPr>
              <a:t>/</a:t>
            </a:r>
            <a:r>
              <a:rPr lang="en-US" altLang="ko-KR" sz="2200" b="0">
                <a:latin typeface="굴림체" panose="020B0609000101010101" pitchFamily="49" charset="-127"/>
              </a:rPr>
              <a:t>INFILE $input</a:t>
            </a:r>
            <a:r>
              <a:rPr lang="ko-KR" altLang="en-US" sz="2200" b="0">
                <a:latin typeface="굴림체" panose="020B0609000101010101" pitchFamily="49" charset="-127"/>
              </a:rPr>
              <a:t> </a:t>
            </a:r>
            <a:r>
              <a:rPr lang="en-US" altLang="ko-KR" sz="2200" b="0">
                <a:latin typeface="굴림체" panose="020B0609000101010101" pitchFamily="49" charset="-127"/>
              </a:rPr>
              <a:t>fixed 100 ( text file or binary ) </a:t>
            </a:r>
            <a:r>
              <a:rPr lang="ko-KR" altLang="en-US" sz="2200" b="0">
                <a:latin typeface="굴림체" panose="020B0609000101010101" pitchFamily="49" charset="-127"/>
              </a:rPr>
              <a:t>형태.</a:t>
            </a:r>
            <a:r>
              <a:rPr lang="en-US" altLang="ko-KR" sz="2200">
                <a:latin typeface="굴림체" panose="020B0609000101010101" pitchFamily="49" charset="-127"/>
              </a:rPr>
              <a:t> </a:t>
            </a:r>
          </a:p>
          <a:p>
            <a:pPr algn="l">
              <a:lnSpc>
                <a:spcPct val="14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 </a:t>
            </a:r>
            <a:r>
              <a:rPr lang="ko-KR" altLang="en-US" sz="2200" b="0">
                <a:latin typeface="굴림체" panose="020B0609000101010101" pitchFamily="49" charset="-127"/>
              </a:rPr>
              <a:t>/</a:t>
            </a:r>
            <a:r>
              <a:rPr lang="en-US" altLang="ko-KR" sz="2200" b="0">
                <a:latin typeface="굴림체" panose="020B0609000101010101" pitchFamily="49" charset="-127"/>
              </a:rPr>
              <a:t>INFILE sortdelim.dat </a:t>
            </a:r>
            <a:r>
              <a:rPr lang="en-US" altLang="ko-KR" sz="2200" b="0"/>
              <a:t>“</a:t>
            </a:r>
            <a:r>
              <a:rPr lang="en-US" altLang="ko-KR" sz="2200" b="0">
                <a:latin typeface="굴림체" panose="020B0609000101010101" pitchFamily="49" charset="-127"/>
              </a:rPr>
              <a:t>,</a:t>
            </a:r>
            <a:r>
              <a:rPr lang="en-US" altLang="ko-KR" sz="2200" b="0"/>
              <a:t>”</a:t>
            </a:r>
            <a:r>
              <a:rPr lang="en-US" altLang="ko-KR" sz="2200" b="0">
                <a:latin typeface="굴림체" panose="020B0609000101010101" pitchFamily="49" charset="-127"/>
              </a:rPr>
              <a:t> ENCLOSEDBY </a:t>
            </a:r>
            <a:r>
              <a:rPr lang="en-US" altLang="ko-KR" sz="2200" b="0"/>
              <a:t>””””</a:t>
            </a:r>
            <a:endParaRPr lang="en-US" altLang="ko-KR" sz="2200" b="0">
              <a:latin typeface="굴림체" panose="020B0609000101010101" pitchFamily="49" charset="-127"/>
            </a:endParaRPr>
          </a:p>
          <a:p>
            <a:pPr algn="l">
              <a:lnSpc>
                <a:spcPct val="14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 /INFILE sortdelim.dat </a:t>
            </a:r>
            <a:r>
              <a:rPr lang="en-US" altLang="ko-KR" sz="2200" b="0"/>
              <a:t>“</a:t>
            </a:r>
            <a:r>
              <a:rPr lang="en-US" altLang="ko-KR" sz="2200" b="0">
                <a:latin typeface="굴림체" panose="020B0609000101010101" pitchFamily="49" charset="-127"/>
              </a:rPr>
              <a:t>,</a:t>
            </a:r>
            <a:r>
              <a:rPr lang="en-US" altLang="ko-KR" sz="2200" b="0"/>
              <a:t>”</a:t>
            </a:r>
            <a:r>
              <a:rPr lang="en-US" altLang="ko-KR" sz="2200" b="0">
                <a:latin typeface="굴림체" panose="020B0609000101010101" pitchFamily="49" charset="-127"/>
              </a:rPr>
              <a:t> ENCLOSEDBY </a:t>
            </a:r>
            <a:r>
              <a:rPr lang="en-US" altLang="ko-KR" sz="2200" b="0"/>
              <a:t>“</a:t>
            </a:r>
            <a:r>
              <a:rPr lang="en-US" altLang="ko-KR" sz="2200" b="0">
                <a:latin typeface="굴림체" panose="020B0609000101010101" pitchFamily="49" charset="-127"/>
              </a:rPr>
              <a:t>[</a:t>
            </a:r>
            <a:r>
              <a:rPr lang="en-US" altLang="ko-KR" sz="2200" b="0"/>
              <a:t>”</a:t>
            </a:r>
            <a:r>
              <a:rPr lang="en-US" altLang="ko-KR" sz="2200" b="0">
                <a:latin typeface="굴림체" panose="020B0609000101010101" pitchFamily="49" charset="-127"/>
              </a:rPr>
              <a:t>, </a:t>
            </a:r>
            <a:r>
              <a:rPr lang="en-US" altLang="ko-KR" sz="2200" b="0"/>
              <a:t>“</a:t>
            </a:r>
            <a:r>
              <a:rPr lang="en-US" altLang="ko-KR" sz="2200" b="0">
                <a:latin typeface="굴림체" panose="020B0609000101010101" pitchFamily="49" charset="-127"/>
              </a:rPr>
              <a:t>]</a:t>
            </a:r>
            <a:r>
              <a:rPr lang="en-US" altLang="ko-KR" sz="2200" b="0"/>
              <a:t>”</a:t>
            </a:r>
            <a:r>
              <a:rPr lang="en-US" altLang="ko-KR" sz="2200" b="0">
                <a:latin typeface="굴림체" panose="020B0609000101010101" pitchFamily="49" charset="-127"/>
              </a:rPr>
              <a:t> </a:t>
            </a:r>
          </a:p>
          <a:p>
            <a:pPr algn="l">
              <a:lnSpc>
                <a:spcPct val="14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    /</a:t>
            </a:r>
            <a:r>
              <a:rPr lang="en-US" altLang="ko-KR" sz="2200" b="0">
                <a:latin typeface="굴림체" panose="020B0609000101010101" pitchFamily="49" charset="-127"/>
              </a:rPr>
              <a:t>INFILE report.in </a:t>
            </a:r>
            <a:r>
              <a:rPr lang="en-US" altLang="ko-KR" sz="2200" b="0"/>
              <a:t>“</a:t>
            </a:r>
            <a:r>
              <a:rPr lang="en-US" altLang="ko-KR" sz="2200" b="0">
                <a:latin typeface="굴림체" panose="020B0609000101010101" pitchFamily="49" charset="-127"/>
              </a:rPr>
              <a:t>,</a:t>
            </a:r>
            <a:r>
              <a:rPr lang="en-US" altLang="ko-KR" sz="2200" b="0"/>
              <a:t>”</a:t>
            </a:r>
            <a:r>
              <a:rPr lang="en-US" altLang="ko-KR" sz="2200" b="0">
                <a:latin typeface="굴림체" panose="020B0609000101010101" pitchFamily="49" charset="-127"/>
              </a:rPr>
              <a:t> FSKIPRECORD 2 FSTOPAFTER 100</a:t>
            </a:r>
          </a:p>
          <a:p>
            <a:pPr algn="l">
              <a:lnSpc>
                <a:spcPct val="14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 /INFILE report.in.gz compressed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30613" y="2051050"/>
            <a:ext cx="15700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400">
                <a:latin typeface="굴림체" panose="020B0609000101010101" pitchFamily="49" charset="-127"/>
              </a:rPr>
              <a:t>stlf  256</a:t>
            </a:r>
            <a:endParaRPr lang="ko-KR" altLang="en-US" sz="2400">
              <a:latin typeface="굴림체" panose="020B0609000101010101" pitchFamily="49" charset="-127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40425" y="1628775"/>
            <a:ext cx="18542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400">
                <a:latin typeface="굴림체" panose="020B0609000101010101" pitchFamily="49" charset="-127"/>
              </a:rPr>
              <a:t>A001</a:t>
            </a:r>
            <a:r>
              <a:rPr lang="ko-KR" altLang="en-US" sz="2400">
                <a:latin typeface="굴림체" panose="020B0609000101010101" pitchFamily="49" charset="-127"/>
              </a:rPr>
              <a:t>서울</a:t>
            </a:r>
            <a:r>
              <a:rPr lang="en-US" altLang="ko-KR" sz="2400">
                <a:latin typeface="굴림체" panose="020B0609000101010101" pitchFamily="49" charset="-127"/>
              </a:rPr>
              <a:t>100</a:t>
            </a:r>
          </a:p>
          <a:p>
            <a:r>
              <a:rPr lang="en-US" altLang="ko-KR" sz="2400">
                <a:latin typeface="굴림체" panose="020B0609000101010101" pitchFamily="49" charset="-127"/>
              </a:rPr>
              <a:t>A002</a:t>
            </a:r>
            <a:r>
              <a:rPr lang="ko-KR" altLang="en-US" sz="2400">
                <a:latin typeface="굴림체" panose="020B0609000101010101" pitchFamily="49" charset="-127"/>
              </a:rPr>
              <a:t>경기</a:t>
            </a:r>
            <a:r>
              <a:rPr lang="en-US" altLang="ko-KR" sz="2400">
                <a:latin typeface="굴림체" panose="020B0609000101010101" pitchFamily="49" charset="-127"/>
              </a:rPr>
              <a:t>200</a:t>
            </a:r>
            <a:endParaRPr lang="ko-KR" altLang="en-US" sz="2400">
              <a:latin typeface="굴림체" panose="020B0609000101010101" pitchFamily="49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940425" y="2565400"/>
            <a:ext cx="2155825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400">
                <a:latin typeface="굴림체" panose="020B0609000101010101" pitchFamily="49" charset="-127"/>
              </a:rPr>
              <a:t>A001,</a:t>
            </a:r>
            <a:r>
              <a:rPr lang="ko-KR" altLang="en-US" sz="2400">
                <a:latin typeface="굴림체" panose="020B0609000101010101" pitchFamily="49" charset="-127"/>
              </a:rPr>
              <a:t>서울</a:t>
            </a:r>
            <a:r>
              <a:rPr lang="en-US" altLang="ko-KR" sz="2400">
                <a:latin typeface="굴림체" panose="020B0609000101010101" pitchFamily="49" charset="-127"/>
              </a:rPr>
              <a:t>,100</a:t>
            </a:r>
          </a:p>
          <a:p>
            <a:r>
              <a:rPr lang="en-US" altLang="ko-KR" sz="2400">
                <a:latin typeface="굴림체" panose="020B0609000101010101" pitchFamily="49" charset="-127"/>
              </a:rPr>
              <a:t>A002,</a:t>
            </a:r>
            <a:r>
              <a:rPr lang="ko-KR" altLang="en-US" sz="2400">
                <a:latin typeface="굴림체" panose="020B0609000101010101" pitchFamily="49" charset="-127"/>
              </a:rPr>
              <a:t>경기</a:t>
            </a:r>
            <a:r>
              <a:rPr lang="en-US" altLang="ko-KR" sz="2400">
                <a:latin typeface="굴림체" panose="020B0609000101010101" pitchFamily="49" charset="-127"/>
              </a:rPr>
              <a:t>,200</a:t>
            </a:r>
            <a:endParaRPr lang="ko-KR" altLang="en-US" sz="2400">
              <a:latin typeface="굴림체" panose="020B0609000101010101" pitchFamily="49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0" y="5805488"/>
            <a:ext cx="4303713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400">
                <a:latin typeface="굴림체" panose="020B0609000101010101" pitchFamily="49" charset="-127"/>
              </a:rPr>
              <a:t>“A001”,“ </a:t>
            </a:r>
            <a:r>
              <a:rPr lang="ko-KR" altLang="en-US" sz="2400">
                <a:latin typeface="굴림체" panose="020B0609000101010101" pitchFamily="49" charset="-127"/>
              </a:rPr>
              <a:t>서울</a:t>
            </a:r>
            <a:r>
              <a:rPr lang="en-US" altLang="ko-KR" sz="2400">
                <a:latin typeface="굴림체" panose="020B0609000101010101" pitchFamily="49" charset="-127"/>
              </a:rPr>
              <a:t>”,“ 100”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5" grpId="0" autoUpdateAnimBg="0"/>
      <p:bldP spid="5" grpId="0"/>
      <p:bldP spid="6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219200" y="5105400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227013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latin typeface="굴림체" panose="020B0609000101010101" pitchFamily="49" charset="-127"/>
              </a:rPr>
              <a:t> 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주요 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OPTION 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설명 (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3)</a:t>
            </a:r>
          </a:p>
        </p:txBody>
      </p:sp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258763" y="914400"/>
            <a:ext cx="8732837" cy="531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ko-KR" altLang="en-US" sz="2200">
                <a:latin typeface="굴림체" panose="020B0609000101010101" pitchFamily="49" charset="-127"/>
              </a:rPr>
              <a:t>3) /</a:t>
            </a:r>
            <a:r>
              <a:rPr lang="en-US" altLang="ko-KR" sz="2200">
                <a:latin typeface="굴림체" panose="020B0609000101010101" pitchFamily="49" charset="-127"/>
              </a:rPr>
              <a:t>FIELDS</a:t>
            </a:r>
            <a:r>
              <a:rPr lang="en-US" altLang="ko-KR" sz="2200" b="0">
                <a:latin typeface="굴림체" panose="020B0609000101010101" pitchFamily="49" charset="-127"/>
              </a:rPr>
              <a:t> </a:t>
            </a:r>
          </a:p>
          <a:p>
            <a:pPr algn="l">
              <a:lnSpc>
                <a:spcPct val="13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입력되는 </a:t>
            </a:r>
            <a:r>
              <a:rPr lang="en-US" altLang="ko-KR" sz="2200" b="0">
                <a:latin typeface="굴림체" panose="020B0609000101010101" pitchFamily="49" charset="-127"/>
              </a:rPr>
              <a:t>FILE RECORD</a:t>
            </a:r>
            <a:r>
              <a:rPr lang="ko-KR" altLang="en-US" sz="2200" b="0">
                <a:latin typeface="굴림체" panose="020B0609000101010101" pitchFamily="49" charset="-127"/>
              </a:rPr>
              <a:t>의 </a:t>
            </a:r>
            <a:r>
              <a:rPr lang="en-US" altLang="ko-KR" sz="2200" b="0">
                <a:latin typeface="굴림체" panose="020B0609000101010101" pitchFamily="49" charset="-127"/>
              </a:rPr>
              <a:t>FIELD</a:t>
            </a:r>
            <a:r>
              <a:rPr lang="ko-KR" altLang="en-US" sz="2200" b="0">
                <a:latin typeface="굴림체" panose="020B0609000101010101" pitchFamily="49" charset="-127"/>
              </a:rPr>
              <a:t>명을 지정.</a:t>
            </a:r>
          </a:p>
          <a:p>
            <a:pPr algn="l">
              <a:lnSpc>
                <a:spcPct val="13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예)/</a:t>
            </a:r>
            <a:r>
              <a:rPr lang="en-US" altLang="ko-KR" sz="2200" b="0">
                <a:latin typeface="굴림체" panose="020B0609000101010101" pitchFamily="49" charset="-127"/>
              </a:rPr>
              <a:t>FIELDS company_name 1 char 17, 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		tax          18 en 9 4/2  </a:t>
            </a:r>
            <a:r>
              <a:rPr lang="en-US" altLang="ko-KR" sz="2200" b="0">
                <a:solidFill>
                  <a:schemeClr val="hlink"/>
                </a:solidFill>
                <a:latin typeface="굴림체" panose="020B0609000101010101" pitchFamily="49" charset="-127"/>
              </a:rPr>
              <a:t>(9,999.99 ~ -9,999.99)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/FIELDS company_name 1: -1:,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        tax          2: -2: en,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        amount       3:2 </a:t>
            </a:r>
            <a:r>
              <a:rPr lang="en-US" altLang="ko-KR" sz="2200" b="0"/>
              <a:t>–</a:t>
            </a:r>
            <a:r>
              <a:rPr lang="en-US" altLang="ko-KR" sz="2200" b="0">
                <a:latin typeface="굴림체" panose="020B0609000101010101" pitchFamily="49" charset="-127"/>
              </a:rPr>
              <a:t> 3:3 en,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        first_name   4:1 </a:t>
            </a:r>
            <a:r>
              <a:rPr lang="en-US" altLang="ko-KR" sz="2200" b="0"/>
              <a:t>–</a:t>
            </a:r>
            <a:r>
              <a:rPr lang="en-US" altLang="ko-KR" sz="2200" b="0">
                <a:latin typeface="굴림체" panose="020B0609000101010101" pitchFamily="49" charset="-127"/>
              </a:rPr>
              <a:t> 4:, 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		full_name    4: noblank </a:t>
            </a:r>
            <a:r>
              <a:rPr lang="en-US" altLang="ko-KR" sz="2200" b="0"/>
              <a:t>–</a:t>
            </a:r>
            <a:r>
              <a:rPr lang="en-US" altLang="ko-KR" sz="2200" b="0">
                <a:latin typeface="굴림체" panose="020B0609000101010101" pitchFamily="49" charset="-127"/>
              </a:rPr>
              <a:t> 5: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/FIELDS date_sent 3: -3: datetime (mm/dd/year hh:mi:se)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/FIELDS company_name   1  char 17 user_seq,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		on_off		17b4 bit 4</a:t>
            </a:r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1042988" y="2781300"/>
            <a:ext cx="7921625" cy="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1042988" y="4941888"/>
            <a:ext cx="7921625" cy="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1042988" y="5373688"/>
            <a:ext cx="7921625" cy="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1042988" y="6237288"/>
            <a:ext cx="7921625" cy="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745288" y="1341438"/>
            <a:ext cx="1252537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2400">
                <a:latin typeface="굴림체" panose="020B0609000101010101" pitchFamily="49" charset="-127"/>
              </a:rPr>
              <a:t>대한</a:t>
            </a:r>
            <a:r>
              <a:rPr lang="en-US" altLang="ko-KR" sz="2400">
                <a:latin typeface="굴림체" panose="020B0609000101010101" pitchFamily="49" charset="-127"/>
              </a:rPr>
              <a:t>100</a:t>
            </a:r>
          </a:p>
          <a:p>
            <a:r>
              <a:rPr lang="ko-KR" altLang="en-US" sz="2400">
                <a:latin typeface="굴림체" panose="020B0609000101010101" pitchFamily="49" charset="-127"/>
              </a:rPr>
              <a:t>민국</a:t>
            </a:r>
            <a:r>
              <a:rPr lang="en-US" altLang="ko-KR" sz="2400">
                <a:latin typeface="굴림체" panose="020B0609000101010101" pitchFamily="49" charset="-127"/>
              </a:rPr>
              <a:t>200</a:t>
            </a:r>
            <a:endParaRPr lang="ko-KR" altLang="en-US" sz="2400">
              <a:latin typeface="굴림체" panose="020B0609000101010101" pitchFamily="49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434013" y="2852738"/>
            <a:ext cx="3660775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2300">
                <a:latin typeface="굴림체" panose="020B0609000101010101" pitchFamily="49" charset="-127"/>
              </a:rPr>
              <a:t>대한</a:t>
            </a:r>
            <a:r>
              <a:rPr lang="en-US" altLang="ko-KR" sz="2300">
                <a:latin typeface="굴림체" panose="020B0609000101010101" pitchFamily="49" charset="-127"/>
              </a:rPr>
              <a:t>,100,10000,REP, K or</a:t>
            </a:r>
          </a:p>
          <a:p>
            <a:r>
              <a:rPr lang="ko-KR" altLang="en-US" sz="2300">
                <a:latin typeface="굴림체" panose="020B0609000101010101" pitchFamily="49" charset="-127"/>
              </a:rPr>
              <a:t>민국</a:t>
            </a:r>
            <a:r>
              <a:rPr lang="en-US" altLang="ko-KR" sz="2300">
                <a:latin typeface="굴림체" panose="020B0609000101010101" pitchFamily="49" charset="-127"/>
              </a:rPr>
              <a:t>,200,20000,REP, C or</a:t>
            </a:r>
            <a:endParaRPr lang="ko-KR" altLang="en-US" sz="2300">
              <a:latin typeface="굴림체" panose="020B0609000101010101" pitchFamily="49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697788" y="4005263"/>
            <a:ext cx="1338262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300">
                <a:latin typeface="굴림체" panose="020B0609000101010101" pitchFamily="49" charset="-127"/>
              </a:rPr>
              <a:t>REP,K or</a:t>
            </a:r>
          </a:p>
          <a:p>
            <a:r>
              <a:rPr lang="en-US" altLang="ko-KR" sz="2300">
                <a:latin typeface="굴림체" panose="020B0609000101010101" pitchFamily="49" charset="-127"/>
              </a:rPr>
              <a:t>REP,C or</a:t>
            </a:r>
            <a:endParaRPr lang="ko-KR" altLang="en-US" sz="2300">
              <a:latin typeface="굴림체" panose="020B0609000101010101" pitchFamily="49" charset="-127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4" grpId="0" autoUpdateAnimBg="0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1219200" y="5105400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56323" name="Rectangle 7"/>
          <p:cNvSpPr>
            <a:spLocks noChangeArrowheads="1"/>
          </p:cNvSpPr>
          <p:nvPr/>
        </p:nvSpPr>
        <p:spPr bwMode="auto">
          <a:xfrm>
            <a:off x="0" y="227013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latin typeface="굴림체" panose="020B0609000101010101" pitchFamily="49" charset="-127"/>
              </a:rPr>
              <a:t> 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주요 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OPTION 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설명 (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4)</a:t>
            </a:r>
          </a:p>
        </p:txBody>
      </p:sp>
      <p:sp>
        <p:nvSpPr>
          <p:cNvPr id="559112" name="Rectangle 8"/>
          <p:cNvSpPr>
            <a:spLocks noChangeArrowheads="1"/>
          </p:cNvSpPr>
          <p:nvPr/>
        </p:nvSpPr>
        <p:spPr bwMode="auto">
          <a:xfrm>
            <a:off x="609600" y="1295400"/>
            <a:ext cx="8275638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ko-KR" altLang="en-US" sz="2200">
                <a:latin typeface="굴림체" panose="020B0609000101010101" pitchFamily="49" charset="-127"/>
              </a:rPr>
              <a:t>4) /</a:t>
            </a:r>
            <a:r>
              <a:rPr lang="en-US" altLang="ko-KR" sz="2200">
                <a:latin typeface="굴림체" panose="020B0609000101010101" pitchFamily="49" charset="-127"/>
              </a:rPr>
              <a:t>KEYS</a:t>
            </a:r>
          </a:p>
          <a:p>
            <a:pPr algn="l">
              <a:lnSpc>
                <a:spcPct val="130000"/>
              </a:lnSpc>
            </a:pPr>
            <a:r>
              <a:rPr lang="en-US" altLang="ko-KR" sz="2200">
                <a:latin typeface="굴림체" panose="020B0609000101010101" pitchFamily="49" charset="-127"/>
              </a:rPr>
              <a:t>   </a:t>
            </a:r>
            <a:r>
              <a:rPr lang="en-US" altLang="ko-KR" sz="2200" b="0">
                <a:latin typeface="굴림체" panose="020B0609000101010101" pitchFamily="49" charset="-127"/>
              </a:rPr>
              <a:t>SORT </a:t>
            </a:r>
            <a:r>
              <a:rPr lang="ko-KR" altLang="en-US" sz="2200" b="0">
                <a:latin typeface="굴림체" panose="020B0609000101010101" pitchFamily="49" charset="-127"/>
              </a:rPr>
              <a:t>하게 될 </a:t>
            </a:r>
            <a:r>
              <a:rPr lang="en-US" altLang="ko-KR" sz="2200" b="0">
                <a:latin typeface="굴림체" panose="020B0609000101010101" pitchFamily="49" charset="-127"/>
              </a:rPr>
              <a:t>FILE</a:t>
            </a:r>
            <a:r>
              <a:rPr lang="ko-KR" altLang="en-US" sz="2200" b="0">
                <a:latin typeface="굴림체" panose="020B0609000101010101" pitchFamily="49" charset="-127"/>
              </a:rPr>
              <a:t>의 </a:t>
            </a:r>
            <a:r>
              <a:rPr lang="en-US" altLang="ko-KR" sz="2200" b="0">
                <a:latin typeface="굴림체" panose="020B0609000101010101" pitchFamily="49" charset="-127"/>
              </a:rPr>
              <a:t>SORT KEY </a:t>
            </a:r>
            <a:r>
              <a:rPr lang="ko-KR" altLang="en-US" sz="2200" b="0">
                <a:latin typeface="굴림체" panose="020B0609000101010101" pitchFamily="49" charset="-127"/>
              </a:rPr>
              <a:t>필드를 지정.</a:t>
            </a:r>
          </a:p>
          <a:p>
            <a:pPr algn="l">
              <a:lnSpc>
                <a:spcPct val="13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 예) /</a:t>
            </a:r>
            <a:r>
              <a:rPr lang="en-US" altLang="ko-KR" sz="2200" b="0">
                <a:latin typeface="굴림체" panose="020B0609000101010101" pitchFamily="49" charset="-127"/>
              </a:rPr>
              <a:t>KEYS company_name [descending]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  /KEYS cust_id, amount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  /KEYS cust_id, amount descending</a:t>
            </a:r>
          </a:p>
          <a:p>
            <a:pPr algn="l">
              <a:lnSpc>
                <a:spcPct val="130000"/>
              </a:lnSpc>
            </a:pPr>
            <a:endParaRPr lang="en-US" altLang="ko-KR" sz="2200" b="0">
              <a:latin typeface="굴림체" panose="020B0609000101010101" pitchFamily="49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</a:t>
            </a:r>
            <a:r>
              <a:rPr lang="en-US" altLang="ko-KR" sz="2200">
                <a:latin typeface="굴림체" panose="020B0609000101010101" pitchFamily="49" charset="-127"/>
              </a:rPr>
              <a:t>/JOINKEYS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Join</a:t>
            </a:r>
            <a:r>
              <a:rPr lang="ko-KR" altLang="en-US" sz="2200" b="0">
                <a:latin typeface="굴림체" panose="020B0609000101010101" pitchFamily="49" charset="-127"/>
              </a:rPr>
              <a:t>할 </a:t>
            </a:r>
            <a:r>
              <a:rPr lang="en-US" altLang="ko-KR" sz="2200" b="0">
                <a:latin typeface="굴림체" panose="020B0609000101010101" pitchFamily="49" charset="-127"/>
              </a:rPr>
              <a:t>KEY </a:t>
            </a:r>
            <a:r>
              <a:rPr lang="ko-KR" altLang="en-US" sz="2200" b="0">
                <a:latin typeface="굴림체" panose="020B0609000101010101" pitchFamily="49" charset="-127"/>
              </a:rPr>
              <a:t>필드를 지정.</a:t>
            </a:r>
          </a:p>
          <a:p>
            <a:pPr algn="l">
              <a:lnSpc>
                <a:spcPct val="13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 예) /</a:t>
            </a:r>
            <a:r>
              <a:rPr lang="en-US" altLang="ko-KR" sz="2200" b="0">
                <a:latin typeface="굴림체" panose="020B0609000101010101" pitchFamily="49" charset="-127"/>
              </a:rPr>
              <a:t>JOINKEY third_field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  /JOINKEY SORTED cust_number, trans_date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1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219200" y="5029200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24130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주요 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OPTION 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설명 (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5)</a:t>
            </a:r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304800" y="1066800"/>
            <a:ext cx="88392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200">
                <a:latin typeface="굴림체" panose="020B0609000101010101" pitchFamily="49" charset="-127"/>
              </a:rPr>
              <a:t>5</a:t>
            </a:r>
            <a:r>
              <a:rPr lang="ko-KR" altLang="en-US" sz="2200">
                <a:latin typeface="굴림체" panose="020B0609000101010101" pitchFamily="49" charset="-127"/>
              </a:rPr>
              <a:t>) /</a:t>
            </a:r>
            <a:r>
              <a:rPr lang="en-US" altLang="ko-KR" sz="2200">
                <a:latin typeface="굴림체" panose="020B0609000101010101" pitchFamily="49" charset="-127"/>
              </a:rPr>
              <a:t>SUMMARIZE</a:t>
            </a:r>
            <a:r>
              <a:rPr lang="en-US" altLang="ko-KR" sz="2200" b="0">
                <a:latin typeface="굴림체" panose="020B0609000101010101" pitchFamily="49" charset="-127"/>
              </a:rPr>
              <a:t>   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</a:t>
            </a:r>
            <a:r>
              <a:rPr lang="ko-KR" altLang="en-US" sz="2200" b="0">
                <a:latin typeface="굴림체" panose="020B0609000101010101" pitchFamily="49" charset="-127"/>
              </a:rPr>
              <a:t>동일한 </a:t>
            </a:r>
            <a:r>
              <a:rPr lang="en-US" altLang="ko-KR" sz="2200" b="0">
                <a:latin typeface="굴림체" panose="020B0609000101010101" pitchFamily="49" charset="-127"/>
              </a:rPr>
              <a:t>KEY </a:t>
            </a:r>
            <a:r>
              <a:rPr lang="ko-KR" altLang="en-US" sz="2200" b="0">
                <a:latin typeface="굴림체" panose="020B0609000101010101" pitchFamily="49" charset="-127"/>
              </a:rPr>
              <a:t>값에 대한 </a:t>
            </a:r>
            <a:r>
              <a:rPr lang="en-US" altLang="ko-KR" sz="2200" b="0">
                <a:latin typeface="굴림체" panose="020B0609000101010101" pitchFamily="49" charset="-127"/>
              </a:rPr>
              <a:t>FIELD</a:t>
            </a:r>
            <a:r>
              <a:rPr lang="ko-KR" altLang="en-US" sz="2200" b="0">
                <a:latin typeface="굴림체" panose="020B0609000101010101" pitchFamily="49" charset="-127"/>
              </a:rPr>
              <a:t>의 합계 계산. </a:t>
            </a:r>
            <a:r>
              <a:rPr lang="en-US" altLang="ko-KR" sz="2200" b="0">
                <a:latin typeface="굴림체" panose="020B0609000101010101" pitchFamily="49" charset="-127"/>
              </a:rPr>
              <a:t>Total </a:t>
            </a:r>
            <a:r>
              <a:rPr lang="ko-KR" altLang="en-US" sz="2200" b="0">
                <a:latin typeface="굴림체" panose="020B0609000101010101" pitchFamily="49" charset="-127"/>
              </a:rPr>
              <a:t>과 함께 사용</a:t>
            </a:r>
          </a:p>
          <a:p>
            <a:pPr algn="l">
              <a:lnSpc>
                <a:spcPct val="13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예)  /</a:t>
            </a:r>
            <a:r>
              <a:rPr lang="en-US" altLang="ko-KR" sz="2200" b="0">
                <a:latin typeface="굴림체" panose="020B0609000101010101" pitchFamily="49" charset="-127"/>
              </a:rPr>
              <a:t>SUMMARIZE</a:t>
            </a:r>
          </a:p>
          <a:p>
            <a:pPr algn="l">
              <a:lnSpc>
                <a:spcPct val="13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     /</a:t>
            </a:r>
            <a:r>
              <a:rPr lang="en-US" altLang="ko-KR" sz="2200" b="0">
                <a:latin typeface="굴림체" panose="020B0609000101010101" pitchFamily="49" charset="-127"/>
              </a:rPr>
              <a:t>SUMMARIZE TOTAL amt_paid</a:t>
            </a:r>
          </a:p>
          <a:p>
            <a:pPr algn="l">
              <a:lnSpc>
                <a:spcPct val="130000"/>
              </a:lnSpc>
            </a:pPr>
            <a:endParaRPr lang="en-US" altLang="ko-KR" sz="2200" b="0">
              <a:latin typeface="굴림체" panose="020B0609000101010101" pitchFamily="49" charset="-127"/>
            </a:endParaRPr>
          </a:p>
        </p:txBody>
      </p:sp>
      <p:graphicFrame>
        <p:nvGraphicFramePr>
          <p:cNvPr id="528429" name="Group 45"/>
          <p:cNvGraphicFramePr>
            <a:graphicFrameLocks noGrp="1"/>
          </p:cNvGraphicFramePr>
          <p:nvPr/>
        </p:nvGraphicFramePr>
        <p:xfrm>
          <a:off x="1219200" y="3505200"/>
          <a:ext cx="1676400" cy="25908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8451" name="Group 67"/>
          <p:cNvGraphicFramePr>
            <a:graphicFrameLocks noGrp="1"/>
          </p:cNvGraphicFramePr>
          <p:nvPr/>
        </p:nvGraphicFramePr>
        <p:xfrm>
          <a:off x="5029200" y="3429000"/>
          <a:ext cx="1676400" cy="13716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8452" name="Group 68"/>
          <p:cNvGraphicFramePr>
            <a:graphicFrameLocks noGrp="1"/>
          </p:cNvGraphicFramePr>
          <p:nvPr/>
        </p:nvGraphicFramePr>
        <p:xfrm>
          <a:off x="6934200" y="4724400"/>
          <a:ext cx="1676400" cy="13716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528466" name="AutoShape 82"/>
          <p:cNvSpPr>
            <a:spLocks noChangeArrowheads="1"/>
          </p:cNvSpPr>
          <p:nvPr/>
        </p:nvSpPr>
        <p:spPr bwMode="auto">
          <a:xfrm>
            <a:off x="3008313" y="3878263"/>
            <a:ext cx="1944687" cy="701675"/>
          </a:xfrm>
          <a:prstGeom prst="rightArrow">
            <a:avLst>
              <a:gd name="adj1" fmla="val 50000"/>
              <a:gd name="adj2" fmla="val 69287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SUMMARIZE</a:t>
            </a:r>
            <a:endParaRPr lang="ko-KR" altLang="en-US"/>
          </a:p>
        </p:txBody>
      </p:sp>
      <p:sp>
        <p:nvSpPr>
          <p:cNvPr id="528467" name="AutoShape 83"/>
          <p:cNvSpPr>
            <a:spLocks noChangeArrowheads="1"/>
          </p:cNvSpPr>
          <p:nvPr/>
        </p:nvSpPr>
        <p:spPr bwMode="auto">
          <a:xfrm>
            <a:off x="3048000" y="5211763"/>
            <a:ext cx="3657600" cy="701675"/>
          </a:xfrm>
          <a:prstGeom prst="rightArrow">
            <a:avLst>
              <a:gd name="adj1" fmla="val 50000"/>
              <a:gd name="adj2" fmla="val 130317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20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SUMMARIZE   TOTAL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8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8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8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8" grpId="0" autoUpdateAnimBg="0"/>
      <p:bldP spid="528466" grpId="0" animBg="1" autoUpdateAnimBg="0"/>
      <p:bldP spid="528467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219200" y="5029200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24130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주요 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OPTION 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설명 (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6)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304800" y="1219200"/>
            <a:ext cx="8839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200">
                <a:latin typeface="굴림체" panose="020B0609000101010101" pitchFamily="49" charset="-127"/>
              </a:rPr>
              <a:t>6</a:t>
            </a:r>
            <a:r>
              <a:rPr lang="ko-KR" altLang="en-US" sz="2200">
                <a:latin typeface="굴림체" panose="020B0609000101010101" pitchFamily="49" charset="-127"/>
              </a:rPr>
              <a:t>) /</a:t>
            </a:r>
            <a:r>
              <a:rPr lang="en-US" altLang="ko-KR" sz="2200">
                <a:latin typeface="굴림체" panose="020B0609000101010101" pitchFamily="49" charset="-127"/>
              </a:rPr>
              <a:t>CONDITION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</a:t>
            </a:r>
            <a:r>
              <a:rPr lang="ko-KR" altLang="en-US" sz="2200" b="0">
                <a:latin typeface="굴림체" panose="020B0609000101010101" pitchFamily="49" charset="-127"/>
              </a:rPr>
              <a:t>레코드 선택이나 필드에 다른 값을 할당하기 위한 조건 정의</a:t>
            </a:r>
          </a:p>
          <a:p>
            <a:pPr algn="l">
              <a:lnSpc>
                <a:spcPct val="13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 - 숫자연산 : </a:t>
            </a:r>
            <a:r>
              <a:rPr lang="en-US" altLang="ko-KR" sz="2200" b="0">
                <a:latin typeface="굴림체" panose="020B0609000101010101" pitchFamily="49" charset="-127"/>
              </a:rPr>
              <a:t>EQ, NE, LT, GT, LE, GE, 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           =, !=, &lt;, &gt;, &lt;=, !&gt;, &gt;=, !&lt;</a:t>
            </a:r>
          </a:p>
          <a:p>
            <a:pPr algn="l">
              <a:lnSpc>
                <a:spcPct val="13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 - 문자연산 : </a:t>
            </a:r>
            <a:r>
              <a:rPr lang="en-US" altLang="ko-KR" sz="2200" b="0">
                <a:latin typeface="굴림체" panose="020B0609000101010101" pitchFamily="49" charset="-127"/>
              </a:rPr>
              <a:t>CT, NC, MT, NM, </a:t>
            </a:r>
            <a:r>
              <a:rPr lang="ko-KR" altLang="en-US" sz="2200" b="0">
                <a:latin typeface="굴림체" panose="020B0609000101010101" pitchFamily="49" charset="-127"/>
              </a:rPr>
              <a:t>숫자연산</a:t>
            </a:r>
          </a:p>
          <a:p>
            <a:pPr algn="l">
              <a:lnSpc>
                <a:spcPct val="130000"/>
              </a:lnSpc>
            </a:pPr>
            <a:endParaRPr lang="ko-KR" altLang="en-US" sz="2200" b="0">
              <a:latin typeface="굴림체" panose="020B0609000101010101" pitchFamily="49" charset="-127"/>
            </a:endParaRPr>
          </a:p>
          <a:p>
            <a:pPr algn="l">
              <a:lnSpc>
                <a:spcPct val="130000"/>
              </a:lnSpc>
            </a:pPr>
            <a:r>
              <a:rPr lang="ko-KR" altLang="en-US" sz="2200">
                <a:latin typeface="굴림체" panose="020B0609000101010101" pitchFamily="49" charset="-127"/>
              </a:rPr>
              <a:t>  </a:t>
            </a:r>
            <a:r>
              <a:rPr lang="ko-KR" altLang="en-US" sz="2200" b="0">
                <a:latin typeface="굴림체" panose="020B0609000101010101" pitchFamily="49" charset="-127"/>
              </a:rPr>
              <a:t>예) /</a:t>
            </a:r>
            <a:r>
              <a:rPr lang="en-US" altLang="ko-KR" sz="2200" b="0">
                <a:latin typeface="굴림체" panose="020B0609000101010101" pitchFamily="49" charset="-127"/>
              </a:rPr>
              <a:t>CONDITION pay_ok stock = </a:t>
            </a:r>
            <a:r>
              <a:rPr lang="en-US" altLang="ko-KR" sz="2200" b="0"/>
              <a:t>“</a:t>
            </a:r>
            <a:r>
              <a:rPr lang="en-US" altLang="ko-KR" sz="2200" b="0">
                <a:latin typeface="굴림체" panose="020B0609000101010101" pitchFamily="49" charset="-127"/>
              </a:rPr>
              <a:t>1</a:t>
            </a:r>
            <a:r>
              <a:rPr lang="en-US" altLang="ko-KR" sz="2200" b="0"/>
              <a:t>”</a:t>
            </a:r>
            <a:r>
              <a:rPr lang="en-US" altLang="ko-KR" sz="2200" b="0">
                <a:latin typeface="굴림체" panose="020B0609000101010101" pitchFamily="49" charset="-127"/>
              </a:rPr>
              <a:t>  </a:t>
            </a:r>
            <a:r>
              <a:rPr lang="en-US" altLang="ko-KR" sz="2200" b="0">
                <a:solidFill>
                  <a:schemeClr val="hlink"/>
                </a:solidFill>
                <a:latin typeface="굴림체" panose="020B0609000101010101" pitchFamily="49" charset="-127"/>
              </a:rPr>
              <a:t>(EQ)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 /CONDITION pay_ok stock != </a:t>
            </a:r>
            <a:r>
              <a:rPr lang="en-US" altLang="ko-KR" sz="2200" b="0"/>
              <a:t>“</a:t>
            </a:r>
            <a:r>
              <a:rPr lang="en-US" altLang="ko-KR" sz="2200" b="0">
                <a:latin typeface="굴림체" panose="020B0609000101010101" pitchFamily="49" charset="-127"/>
              </a:rPr>
              <a:t>F</a:t>
            </a:r>
            <a:r>
              <a:rPr lang="en-US" altLang="ko-KR" sz="2200" b="0"/>
              <a:t>”</a:t>
            </a:r>
            <a:r>
              <a:rPr lang="en-US" altLang="ko-KR" sz="2200" b="0">
                <a:latin typeface="굴림체" panose="020B0609000101010101" pitchFamily="49" charset="-127"/>
              </a:rPr>
              <a:t> </a:t>
            </a:r>
            <a:r>
              <a:rPr lang="en-US" altLang="ko-KR" sz="2200" b="0">
                <a:solidFill>
                  <a:schemeClr val="hlink"/>
                </a:solidFill>
                <a:latin typeface="굴림체" panose="020B0609000101010101" pitchFamily="49" charset="-127"/>
              </a:rPr>
              <a:t>(NE)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 /CONDITION kbs cust_id ct </a:t>
            </a:r>
            <a:r>
              <a:rPr lang="en-US" altLang="ko-KR" sz="2200" b="0"/>
              <a:t>“</a:t>
            </a:r>
            <a:r>
              <a:rPr lang="en-US" altLang="ko-KR" sz="2200" b="0">
                <a:latin typeface="굴림체" panose="020B0609000101010101" pitchFamily="49" charset="-127"/>
              </a:rPr>
              <a:t>KBS</a:t>
            </a:r>
            <a:r>
              <a:rPr lang="en-US" altLang="ko-KR" sz="2200" b="0"/>
              <a:t>”</a:t>
            </a:r>
            <a:r>
              <a:rPr lang="en-US" altLang="ko-KR" sz="2200" b="0">
                <a:latin typeface="굴림체" panose="020B0609000101010101" pitchFamily="49" charset="-127"/>
              </a:rPr>
              <a:t> or cust_id = </a:t>
            </a:r>
            <a:r>
              <a:rPr lang="en-US" altLang="ko-KR" sz="2200" b="0"/>
              <a:t>“</a:t>
            </a:r>
            <a:r>
              <a:rPr lang="en-US" altLang="ko-KR" sz="2200" b="0">
                <a:latin typeface="굴림체" panose="020B0609000101010101" pitchFamily="49" charset="-127"/>
              </a:rPr>
              <a:t>Korea BS</a:t>
            </a:r>
            <a:r>
              <a:rPr lang="en-US" altLang="ko-KR" sz="2200" b="0"/>
              <a:t>”</a:t>
            </a:r>
            <a:endParaRPr lang="en-US" altLang="ko-KR" sz="2200" b="0">
              <a:latin typeface="굴림체" panose="020B0609000101010101" pitchFamily="49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 /CONDITION null_amt total = 0 or total = 5</a:t>
            </a:r>
            <a:r>
              <a:rPr lang="en-US" altLang="ko-KR" sz="2200" b="0"/>
              <a:t>”</a:t>
            </a:r>
            <a:r>
              <a:rPr lang="en-US" altLang="ko-KR" sz="2200" b="0">
                <a:latin typeface="굴림체" panose="020B0609000101010101" pitchFamily="49" charset="-127"/>
              </a:rPr>
              <a:t>*</a:t>
            </a:r>
            <a:r>
              <a:rPr lang="en-US" altLang="ko-KR" sz="2200" b="0"/>
              <a:t>”</a:t>
            </a:r>
            <a:endParaRPr lang="ko-KR" altLang="en-US" sz="2200" b="0">
              <a:latin typeface="굴림체" panose="020B0609000101010101" pitchFamily="49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 /CONDITION has_time date_fd mt /[0-9]+:[0-9]+:[0-9]+/</a:t>
            </a:r>
            <a:endParaRPr lang="ko-KR" altLang="en-US" sz="2200" b="0">
              <a:latin typeface="굴림체" panose="020B0609000101010101" pitchFamily="49" charset="-127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219200" y="5029200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30480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주요 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OPTION 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설명 (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7)</a:t>
            </a: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28575" y="1173163"/>
            <a:ext cx="9077325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200">
                <a:latin typeface="굴림체" panose="020B0609000101010101" pitchFamily="49" charset="-127"/>
              </a:rPr>
              <a:t>7</a:t>
            </a:r>
            <a:r>
              <a:rPr lang="ko-KR" altLang="en-US" sz="2200">
                <a:latin typeface="굴림체" panose="020B0609000101010101" pitchFamily="49" charset="-127"/>
              </a:rPr>
              <a:t>) /</a:t>
            </a:r>
            <a:r>
              <a:rPr lang="en-US" altLang="ko-KR" sz="2200">
                <a:latin typeface="굴림체" panose="020B0609000101010101" pitchFamily="49" charset="-127"/>
              </a:rPr>
              <a:t>DERIVEDFIELD</a:t>
            </a:r>
            <a:r>
              <a:rPr lang="en-US" altLang="ko-KR" sz="2200" b="0">
                <a:latin typeface="굴림체" panose="020B0609000101010101" pitchFamily="49" charset="-127"/>
              </a:rPr>
              <a:t> 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</a:t>
            </a:r>
            <a:r>
              <a:rPr lang="ko-KR" altLang="en-US" sz="2200" b="0">
                <a:latin typeface="굴림체" panose="020B0609000101010101" pitchFamily="49" charset="-127"/>
              </a:rPr>
              <a:t>새로운 필드를 만들거나, 아웃파일을 구체화시킴.</a:t>
            </a:r>
          </a:p>
          <a:p>
            <a:pPr algn="l">
              <a:lnSpc>
                <a:spcPct val="13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예)/</a:t>
            </a:r>
            <a:r>
              <a:rPr lang="en-US" altLang="ko-KR" sz="2200" b="0">
                <a:latin typeface="굴림체" panose="020B0609000101010101" pitchFamily="49" charset="-127"/>
              </a:rPr>
              <a:t>DERIVEDFIELD new_sum sum en 4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/DERIVEDFIELD new_sum sum an 4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/DERIVEDFIELD bigo </a:t>
            </a:r>
            <a:r>
              <a:rPr lang="en-US" altLang="ko-KR" sz="2200" b="0"/>
              <a:t>“</a:t>
            </a:r>
            <a:r>
              <a:rPr lang="en-US" altLang="ko-KR" sz="2200" b="0">
                <a:latin typeface="굴림체" panose="020B0609000101010101" pitchFamily="49" charset="-127"/>
              </a:rPr>
              <a:t>SYNCSORT</a:t>
            </a:r>
            <a:r>
              <a:rPr lang="en-US" altLang="ko-KR" sz="2200" b="0"/>
              <a:t>”</a:t>
            </a:r>
            <a:endParaRPr lang="en-US" altLang="ko-KR" sz="2200" b="0">
              <a:latin typeface="굴림체" panose="020B0609000101010101" pitchFamily="49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</a:t>
            </a:r>
            <a:r>
              <a:rPr kumimoji="0" lang="ko-KR" altLang="en-US" sz="2200" b="0">
                <a:latin typeface="굴림체" panose="020B0609000101010101" pitchFamily="49" charset="-127"/>
              </a:rPr>
              <a:t>/</a:t>
            </a:r>
            <a:r>
              <a:rPr lang="en-US" altLang="ko-KR" sz="2200" b="0">
                <a:latin typeface="굴림체" panose="020B0609000101010101" pitchFamily="49" charset="-127"/>
              </a:rPr>
              <a:t>DERIVEDFIELD</a:t>
            </a:r>
            <a:r>
              <a:rPr kumimoji="0" lang="en-US" altLang="ko-KR" sz="2200" b="0">
                <a:latin typeface="굴림체" panose="020B0609000101010101" pitchFamily="49" charset="-127"/>
              </a:rPr>
              <a:t> check_bit</a:t>
            </a:r>
            <a:r>
              <a:rPr kumimoji="0" lang="ko-KR" altLang="en-US" sz="2200" b="0">
                <a:latin typeface="굴림체" panose="020B0609000101010101" pitchFamily="49" charset="-127"/>
              </a:rPr>
              <a:t> </a:t>
            </a:r>
            <a:r>
              <a:rPr kumimoji="0" lang="en-US" altLang="ko-KR" sz="2200" b="0">
                <a:latin typeface="굴림체" panose="020B0609000101010101" pitchFamily="49" charset="-127"/>
              </a:rPr>
              <a:t>if pay_ok then </a:t>
            </a:r>
            <a:r>
              <a:rPr kumimoji="0" lang="en-US" altLang="ko-KR" sz="2200" b="0">
                <a:latin typeface="Times New Roman" panose="02020603050405020304" pitchFamily="18" charset="0"/>
              </a:rPr>
              <a:t>“</a:t>
            </a:r>
            <a:r>
              <a:rPr kumimoji="0" lang="en-US" altLang="ko-KR" sz="2200" b="0">
                <a:latin typeface="굴림체" panose="020B0609000101010101" pitchFamily="49" charset="-127"/>
              </a:rPr>
              <a:t>Y</a:t>
            </a:r>
            <a:r>
              <a:rPr kumimoji="0" lang="en-US" altLang="ko-KR" sz="2200" b="0">
                <a:latin typeface="Times New Roman" panose="02020603050405020304" pitchFamily="18" charset="0"/>
              </a:rPr>
              <a:t>”</a:t>
            </a:r>
            <a:r>
              <a:rPr kumimoji="0" lang="en-US" altLang="ko-KR" sz="2200" b="0">
                <a:latin typeface="굴림체" panose="020B0609000101010101" pitchFamily="49" charset="-127"/>
              </a:rPr>
              <a:t> else “N</a:t>
            </a:r>
            <a:r>
              <a:rPr kumimoji="0" lang="en-US" altLang="ko-KR" sz="2200" b="0">
                <a:latin typeface="Times New Roman" panose="02020603050405020304" pitchFamily="18" charset="0"/>
              </a:rPr>
              <a:t>”</a:t>
            </a:r>
            <a:r>
              <a:rPr kumimoji="0" lang="en-US" altLang="ko-KR" sz="2200" b="0">
                <a:latin typeface="굴림체" panose="020B0609000101010101" pitchFamily="49" charset="-127"/>
              </a:rPr>
              <a:t> char 2</a:t>
            </a:r>
          </a:p>
          <a:p>
            <a:pPr algn="l">
              <a:lnSpc>
                <a:spcPct val="130000"/>
              </a:lnSpc>
            </a:pPr>
            <a:r>
              <a:rPr kumimoji="0" lang="en-US" altLang="ko-KR" sz="2200" b="0">
                <a:latin typeface="굴림체" panose="020B0609000101010101" pitchFamily="49" charset="-127"/>
              </a:rPr>
              <a:t>     /DERIVEDFIELD total if tot_ok then sum else 0 (zz9)</a:t>
            </a:r>
            <a:endParaRPr lang="en-US" altLang="ko-KR" sz="2200" b="0">
              <a:latin typeface="굴림체" panose="020B0609000101010101" pitchFamily="49" charset="-127"/>
            </a:endParaRPr>
          </a:p>
          <a:p>
            <a:pPr algn="l">
              <a:lnSpc>
                <a:spcPct val="14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   /</a:t>
            </a:r>
            <a:r>
              <a:rPr lang="en-US" altLang="ko-KR" sz="2200" b="0">
                <a:latin typeface="굴림체" panose="020B0609000101010101" pitchFamily="49" charset="-127"/>
              </a:rPr>
              <a:t>DERIVEDFIELD</a:t>
            </a:r>
            <a:r>
              <a:rPr lang="ko-KR" altLang="en-US" sz="2200" b="0">
                <a:latin typeface="굴림체" panose="020B0609000101010101" pitchFamily="49" charset="-127"/>
              </a:rPr>
              <a:t> </a:t>
            </a:r>
            <a:r>
              <a:rPr lang="en-US" altLang="ko-KR" sz="2200" b="0">
                <a:latin typeface="굴림체" panose="020B0609000101010101" pitchFamily="49" charset="-127"/>
              </a:rPr>
              <a:t>print_date TODAY</a:t>
            </a:r>
            <a:r>
              <a:rPr lang="ko-KR" altLang="en-US" sz="2200" b="0">
                <a:latin typeface="굴림체" panose="020B0609000101010101" pitchFamily="49" charset="-127"/>
              </a:rPr>
              <a:t> </a:t>
            </a:r>
            <a:r>
              <a:rPr lang="en-US" altLang="ko-KR" sz="2200" b="0">
                <a:latin typeface="굴림체" panose="020B0609000101010101" pitchFamily="49" charset="-127"/>
              </a:rPr>
              <a:t>(mm/dd/year hh:mi0:se0)</a:t>
            </a:r>
          </a:p>
          <a:p>
            <a:pPr algn="l">
              <a:lnSpc>
                <a:spcPct val="14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/DERIVEDFIELD comments remainder truncate</a:t>
            </a:r>
          </a:p>
          <a:p>
            <a:pPr algn="l">
              <a:lnSpc>
                <a:spcPct val="14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/DERIVEDFIELD num RECORDNUMBER an 3 compress</a:t>
            </a:r>
          </a:p>
          <a:p>
            <a:pPr algn="l">
              <a:lnSpc>
                <a:spcPct val="14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 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219200" y="5029200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0" y="30480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주요 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OPTION 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설명 (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7)</a:t>
            </a:r>
          </a:p>
        </p:txBody>
      </p:sp>
      <p:sp>
        <p:nvSpPr>
          <p:cNvPr id="64516" name="직사각형 3"/>
          <p:cNvSpPr>
            <a:spLocks noChangeArrowheads="1"/>
          </p:cNvSpPr>
          <p:nvPr/>
        </p:nvSpPr>
        <p:spPr bwMode="auto">
          <a:xfrm>
            <a:off x="34925" y="908050"/>
            <a:ext cx="6973888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/>
            <a:r>
              <a:rPr lang="en-US" altLang="ko-KR" sz="1800"/>
              <a:t>1. compress</a:t>
            </a:r>
          </a:p>
          <a:p>
            <a:pPr algn="l"/>
            <a:r>
              <a:rPr lang="en-US" altLang="ko-KR" sz="1800"/>
              <a:t>     char        type</a:t>
            </a:r>
            <a:r>
              <a:rPr lang="ko-KR" altLang="en-US" sz="1800"/>
              <a:t>인 경우  필드 전체가 공백인 경우 공백 제거</a:t>
            </a:r>
            <a:r>
              <a:rPr lang="en-US" altLang="ko-KR" sz="1800"/>
              <a:t>.</a:t>
            </a:r>
          </a:p>
          <a:p>
            <a:pPr algn="l"/>
            <a:r>
              <a:rPr lang="en-US" altLang="ko-KR" sz="1800"/>
              <a:t>     numeric  type</a:t>
            </a:r>
            <a:r>
              <a:rPr lang="ko-KR" altLang="en-US" sz="1800"/>
              <a:t>인 경우 앞쪽의 </a:t>
            </a:r>
            <a:r>
              <a:rPr lang="en-US" altLang="ko-KR" sz="1800"/>
              <a:t>0 </a:t>
            </a:r>
            <a:r>
              <a:rPr lang="ko-KR" altLang="en-US" sz="1800"/>
              <a:t>또는 공백 제거</a:t>
            </a:r>
            <a:r>
              <a:rPr lang="en-US" altLang="ko-KR" sz="1800"/>
              <a:t>.</a:t>
            </a:r>
          </a:p>
          <a:p>
            <a:pPr algn="l"/>
            <a:r>
              <a:rPr lang="en-US" altLang="ko-KR" sz="1800"/>
              <a:t>  </a:t>
            </a:r>
          </a:p>
          <a:p>
            <a:pPr algn="l"/>
            <a:r>
              <a:rPr lang="en-US" altLang="ko-KR" sz="1800"/>
              <a:t> 1) char  type</a:t>
            </a:r>
            <a:r>
              <a:rPr lang="ko-KR" altLang="en-US" sz="1800"/>
              <a:t>인 경우</a:t>
            </a:r>
          </a:p>
          <a:p>
            <a:pPr algn="l"/>
            <a:r>
              <a:rPr lang="ko-KR" altLang="en-US" sz="1800"/>
              <a:t>    </a:t>
            </a:r>
            <a:r>
              <a:rPr lang="en-US" altLang="ko-KR" sz="1800"/>
              <a:t>/DERIVEDFIELD   com_name   name   compress</a:t>
            </a:r>
          </a:p>
          <a:p>
            <a:pPr algn="l"/>
            <a:endParaRPr lang="en-US" altLang="ko-KR" sz="1800"/>
          </a:p>
          <a:p>
            <a:pPr algn="l"/>
            <a:r>
              <a:rPr lang="en-US" altLang="ko-KR" sz="1800"/>
              <a:t> 2) numeric type</a:t>
            </a:r>
            <a:r>
              <a:rPr lang="ko-KR" altLang="en-US" sz="1800"/>
              <a:t>인 경우</a:t>
            </a:r>
          </a:p>
          <a:p>
            <a:pPr algn="l"/>
            <a:r>
              <a:rPr lang="ko-KR" altLang="en-US" sz="1800"/>
              <a:t>    </a:t>
            </a:r>
            <a:r>
              <a:rPr lang="en-US" altLang="ko-KR" sz="1800"/>
              <a:t>/DERIVEDFIELD   com_num     num    compress</a:t>
            </a:r>
          </a:p>
          <a:p>
            <a:pPr algn="l"/>
            <a:endParaRPr lang="en-US" altLang="ko-KR" sz="1800"/>
          </a:p>
          <a:p>
            <a:pPr algn="l"/>
            <a:endParaRPr lang="en-US" altLang="ko-KR" sz="1800"/>
          </a:p>
          <a:p>
            <a:pPr algn="l"/>
            <a:endParaRPr lang="en-US" altLang="ko-KR" sz="1800"/>
          </a:p>
          <a:p>
            <a:pPr algn="l"/>
            <a:endParaRPr lang="en-US" altLang="ko-KR" sz="1800"/>
          </a:p>
          <a:p>
            <a:pPr algn="l"/>
            <a:endParaRPr lang="en-US" altLang="ko-KR" sz="1800"/>
          </a:p>
          <a:p>
            <a:pPr algn="l"/>
            <a:endParaRPr lang="en-US" altLang="ko-KR" sz="1800"/>
          </a:p>
          <a:p>
            <a:pPr algn="l"/>
            <a:r>
              <a:rPr lang="en-US" altLang="ko-KR" sz="1800"/>
              <a:t>2. truncate</a:t>
            </a:r>
          </a:p>
          <a:p>
            <a:pPr algn="l"/>
            <a:r>
              <a:rPr lang="en-US" altLang="ko-KR" sz="1800"/>
              <a:t>     char type </a:t>
            </a:r>
            <a:r>
              <a:rPr lang="ko-KR" altLang="en-US" sz="1800"/>
              <a:t>필드의 오른쪽 공백만을 모두 제거</a:t>
            </a:r>
            <a:r>
              <a:rPr lang="en-US" altLang="ko-KR" sz="1800"/>
              <a:t>.</a:t>
            </a:r>
          </a:p>
          <a:p>
            <a:pPr algn="l"/>
            <a:r>
              <a:rPr lang="en-US" altLang="ko-KR" sz="1800"/>
              <a:t>   1)  char  type</a:t>
            </a:r>
            <a:r>
              <a:rPr lang="ko-KR" altLang="en-US" sz="1800"/>
              <a:t>인 경우</a:t>
            </a:r>
          </a:p>
          <a:p>
            <a:pPr algn="l"/>
            <a:r>
              <a:rPr lang="ko-KR" altLang="en-US" sz="1800"/>
              <a:t>    </a:t>
            </a:r>
            <a:r>
              <a:rPr lang="en-US" altLang="ko-KR" sz="1800"/>
              <a:t>/DERIVEDFIELD   trun_name   name   truncate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24525" y="2043113"/>
          <a:ext cx="3235325" cy="109855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1075"/>
                <a:gridCol w="216023"/>
                <a:gridCol w="1458227"/>
              </a:tblGrid>
              <a:tr h="36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name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com_name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/>
                </a:tc>
              </a:tr>
              <a:tr h="366183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“    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“”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/>
                </a:tc>
              </a:tr>
              <a:tr h="3661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“</a:t>
                      </a:r>
                      <a:r>
                        <a:rPr kumimoji="1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DMEx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    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“</a:t>
                      </a:r>
                      <a:r>
                        <a:rPr kumimoji="1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DMEx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    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979613" y="3573463"/>
          <a:ext cx="3324225" cy="14620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89776"/>
                <a:gridCol w="208248"/>
                <a:gridCol w="1426201"/>
              </a:tblGrid>
              <a:tr h="365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num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com_num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/>
                </a:tc>
              </a:tr>
              <a:tr h="365522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“00000”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“0”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/>
                </a:tc>
              </a:tr>
              <a:tr h="365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“1200”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“1200”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/>
                </a:tc>
              </a:tr>
              <a:tr h="365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“ 1200”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“1200”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630863" y="4797425"/>
          <a:ext cx="3189287" cy="14620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16594"/>
                <a:gridCol w="208258"/>
                <a:gridCol w="1364435"/>
              </a:tblGrid>
              <a:tr h="365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name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trun_name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/>
                </a:tc>
              </a:tr>
              <a:tr h="365522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“    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“”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/>
                </a:tc>
              </a:tr>
              <a:tr h="365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“</a:t>
                      </a:r>
                      <a:r>
                        <a:rPr kumimoji="1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DMEx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    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“</a:t>
                      </a:r>
                      <a:r>
                        <a:rPr kumimoji="1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DMEx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/>
                </a:tc>
              </a:tr>
              <a:tr h="365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“ </a:t>
                      </a:r>
                      <a:r>
                        <a:rPr kumimoji="1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DMEx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    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“ </a:t>
                      </a:r>
                      <a:r>
                        <a:rPr kumimoji="1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DMEx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-9525" y="-38100"/>
          <a:ext cx="9153525" cy="692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비트맵 이미지" r:id="rId4" imgW="6171429" imgH="4667902" progId="Paint.Picture">
                  <p:embed/>
                </p:oleObj>
              </mc:Choice>
              <mc:Fallback>
                <p:oleObj name="비트맵 이미지" r:id="rId4" imgW="6171429" imgH="4667902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525" y="-38100"/>
                        <a:ext cx="9153525" cy="692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993300"/>
                                </a:gs>
                                <a:gs pos="100000">
                                  <a:srgbClr val="AD5C33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4114800" y="2209800"/>
            <a:ext cx="327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4400">
                <a:solidFill>
                  <a:schemeClr val="tx2"/>
                </a:solidFill>
                <a:latin typeface="Times New Roman" panose="02020603050405020304" pitchFamily="18" charset="0"/>
              </a:rPr>
              <a:t>Introduction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625600" y="5073650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0" y="31750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주요 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OPTION 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설명 (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8)</a:t>
            </a:r>
          </a:p>
        </p:txBody>
      </p:sp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793750" y="1228725"/>
            <a:ext cx="78168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ko-KR" altLang="en-US" sz="2200">
                <a:latin typeface="굴림체" panose="020B0609000101010101" pitchFamily="49" charset="-127"/>
              </a:rPr>
              <a:t>8) /</a:t>
            </a:r>
            <a:r>
              <a:rPr lang="en-US" altLang="ko-KR" sz="2200">
                <a:latin typeface="굴림체" panose="020B0609000101010101" pitchFamily="49" charset="-127"/>
              </a:rPr>
              <a:t>OMIT</a:t>
            </a:r>
            <a:r>
              <a:rPr lang="en-US" altLang="ko-KR" sz="2200" b="0">
                <a:latin typeface="굴림체" panose="020B0609000101010101" pitchFamily="49" charset="-127"/>
              </a:rPr>
              <a:t> 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/CONDITION </a:t>
            </a:r>
            <a:r>
              <a:rPr lang="ko-KR" altLang="en-US" sz="2200" b="0">
                <a:latin typeface="굴림체" panose="020B0609000101010101" pitchFamily="49" charset="-127"/>
              </a:rPr>
              <a:t>으로 정의 된 조건에 맞는 레코드를 제거  </a:t>
            </a:r>
          </a:p>
          <a:p>
            <a:pPr algn="l">
              <a:lnSpc>
                <a:spcPct val="13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 예) /</a:t>
            </a:r>
            <a:r>
              <a:rPr lang="en-US" altLang="ko-KR" sz="2200" b="0">
                <a:latin typeface="굴림체" panose="020B0609000101010101" pitchFamily="49" charset="-127"/>
              </a:rPr>
              <a:t>OMIT pay_ok</a:t>
            </a:r>
          </a:p>
          <a:p>
            <a:pPr algn="l">
              <a:lnSpc>
                <a:spcPct val="130000"/>
              </a:lnSpc>
            </a:pPr>
            <a:endParaRPr lang="en-US" altLang="ko-KR" sz="2200" b="0">
              <a:latin typeface="굴림체" panose="020B0609000101010101" pitchFamily="49" charset="-127"/>
            </a:endParaRPr>
          </a:p>
          <a:p>
            <a:pPr algn="l">
              <a:lnSpc>
                <a:spcPct val="130000"/>
              </a:lnSpc>
            </a:pPr>
            <a:r>
              <a:rPr lang="ko-KR" altLang="en-US" sz="2200">
                <a:latin typeface="굴림체" panose="020B0609000101010101" pitchFamily="49" charset="-127"/>
              </a:rPr>
              <a:t>9) /</a:t>
            </a:r>
            <a:r>
              <a:rPr lang="en-US" altLang="ko-KR" sz="2200">
                <a:latin typeface="굴림체" panose="020B0609000101010101" pitchFamily="49" charset="-127"/>
              </a:rPr>
              <a:t>INCLUDE</a:t>
            </a:r>
            <a:r>
              <a:rPr lang="en-US" altLang="ko-KR" sz="2200" b="0">
                <a:latin typeface="굴림체" panose="020B0609000101010101" pitchFamily="49" charset="-127"/>
              </a:rPr>
              <a:t>                           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/CONDITION </a:t>
            </a:r>
            <a:r>
              <a:rPr lang="ko-KR" altLang="en-US" sz="2200" b="0">
                <a:latin typeface="굴림체" panose="020B0609000101010101" pitchFamily="49" charset="-127"/>
              </a:rPr>
              <a:t>으로 정의 된 조건에 맞는 레코드를 선택  </a:t>
            </a:r>
          </a:p>
          <a:p>
            <a:pPr algn="l">
              <a:lnSpc>
                <a:spcPct val="13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 예) /</a:t>
            </a:r>
            <a:r>
              <a:rPr lang="en-US" altLang="ko-KR" sz="2200" b="0">
                <a:latin typeface="굴림체" panose="020B0609000101010101" pitchFamily="49" charset="-127"/>
              </a:rPr>
              <a:t>INCLUDE pay_ok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  /INCLUDE ALL</a:t>
            </a:r>
          </a:p>
          <a:p>
            <a:pPr algn="l">
              <a:lnSpc>
                <a:spcPct val="130000"/>
              </a:lnSpc>
            </a:pPr>
            <a:endParaRPr lang="en-US" altLang="ko-KR" sz="2200" b="0">
              <a:latin typeface="굴림체" panose="020B0609000101010101" pitchFamily="49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※ Input  Record Selection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 Output Record Selection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625600" y="5073650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0" y="31750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주요 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OPTION 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설명 (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9)</a:t>
            </a:r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793750" y="1228725"/>
            <a:ext cx="7816850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ko-KR" altLang="en-US" sz="2200">
                <a:latin typeface="굴림체" panose="020B0609000101010101" pitchFamily="49" charset="-127"/>
              </a:rPr>
              <a:t>10) /</a:t>
            </a:r>
            <a:r>
              <a:rPr lang="en-US" altLang="ko-KR" sz="2200">
                <a:latin typeface="굴림체" panose="020B0609000101010101" pitchFamily="49" charset="-127"/>
              </a:rPr>
              <a:t>OUTFILE</a:t>
            </a:r>
            <a:endParaRPr lang="en-US" altLang="ko-KR" sz="2200" b="0">
              <a:latin typeface="굴림체" panose="020B0609000101010101" pitchFamily="49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</a:t>
            </a:r>
            <a:r>
              <a:rPr lang="ko-KR" altLang="en-US" sz="2200" b="0">
                <a:latin typeface="굴림체" panose="020B0609000101010101" pitchFamily="49" charset="-127"/>
              </a:rPr>
              <a:t>출력되는 </a:t>
            </a:r>
            <a:r>
              <a:rPr lang="en-US" altLang="ko-KR" sz="2200" b="0">
                <a:latin typeface="굴림체" panose="020B0609000101010101" pitchFamily="49" charset="-127"/>
              </a:rPr>
              <a:t>FILE </a:t>
            </a:r>
            <a:r>
              <a:rPr lang="ko-KR" altLang="en-US" sz="2200" b="0">
                <a:latin typeface="굴림체" panose="020B0609000101010101" pitchFamily="49" charset="-127"/>
              </a:rPr>
              <a:t>명들을 지정.</a:t>
            </a:r>
            <a:endParaRPr lang="en-US" altLang="ko-KR" sz="2200" b="0">
              <a:latin typeface="굴림체" panose="020B0609000101010101" pitchFamily="49" charset="-127"/>
            </a:endParaRPr>
          </a:p>
          <a:p>
            <a:pPr algn="l">
              <a:lnSpc>
                <a:spcPct val="13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  예) /</a:t>
            </a:r>
            <a:r>
              <a:rPr lang="en-US" altLang="ko-KR" sz="2200" b="0">
                <a:latin typeface="굴림체" panose="020B0609000101010101" pitchFamily="49" charset="-127"/>
              </a:rPr>
              <a:t>OUTFILE kbs</a:t>
            </a:r>
            <a:r>
              <a:rPr lang="ko-KR" altLang="en-US" sz="2200" b="0">
                <a:latin typeface="굴림체" panose="020B0609000101010101" pitchFamily="49" charset="-127"/>
              </a:rPr>
              <a:t>.</a:t>
            </a:r>
            <a:r>
              <a:rPr lang="en-US" altLang="ko-KR" sz="2200" b="0">
                <a:latin typeface="굴림체" panose="020B0609000101010101" pitchFamily="49" charset="-127"/>
              </a:rPr>
              <a:t>out overwrite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   /OUTFILE kbs.out </a:t>
            </a:r>
            <a:r>
              <a:rPr lang="en-US" altLang="ko-KR" sz="2200" b="0"/>
              <a:t>“</a:t>
            </a:r>
            <a:r>
              <a:rPr lang="en-US" altLang="ko-KR" sz="2200" b="0">
                <a:latin typeface="굴림체" panose="020B0609000101010101" pitchFamily="49" charset="-127"/>
              </a:rPr>
              <a:t>|</a:t>
            </a:r>
            <a:r>
              <a:rPr lang="en-US" altLang="ko-KR" sz="2200" b="0"/>
              <a:t>”</a:t>
            </a:r>
            <a:r>
              <a:rPr lang="en-US" altLang="ko-KR" sz="2200" b="0">
                <a:latin typeface="굴림체" panose="020B0609000101010101" pitchFamily="49" charset="-127"/>
              </a:rPr>
              <a:t> append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   /OUTFILE 1 open fixed 80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   /OUTFILE kbs.out variable 240 120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   /OUTFILE kbs.out RECORDNUMBER [START number]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   /OUTFILE kbs.out COMPRESSED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   /OUTFILE kbs.out UNCOMPRESSED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625600" y="5073650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0" y="31750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주요 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OPTION 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설명 (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10)</a:t>
            </a:r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793750" y="1193800"/>
            <a:ext cx="781685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ko-KR" altLang="en-US" sz="2200">
                <a:latin typeface="굴림체" panose="020B0609000101010101" pitchFamily="49" charset="-127"/>
              </a:rPr>
              <a:t>11) /</a:t>
            </a:r>
            <a:r>
              <a:rPr lang="en-US" altLang="ko-KR" sz="2200">
                <a:latin typeface="굴림체" panose="020B0609000101010101" pitchFamily="49" charset="-127"/>
              </a:rPr>
              <a:t>REFORMAT</a:t>
            </a:r>
          </a:p>
          <a:p>
            <a:pPr algn="l">
              <a:lnSpc>
                <a:spcPct val="130000"/>
              </a:lnSpc>
            </a:pPr>
            <a:r>
              <a:rPr lang="en-US" altLang="ko-KR" sz="2200">
                <a:latin typeface="굴림체" panose="020B0609000101010101" pitchFamily="49" charset="-127"/>
              </a:rPr>
              <a:t>   </a:t>
            </a:r>
            <a:r>
              <a:rPr lang="en-US" altLang="ko-KR" sz="2200" b="0">
                <a:latin typeface="굴림체" panose="020B0609000101010101" pitchFamily="49" charset="-127"/>
              </a:rPr>
              <a:t> </a:t>
            </a:r>
            <a:r>
              <a:rPr lang="ko-KR" altLang="en-US" sz="2200" b="0">
                <a:latin typeface="굴림체" panose="020B0609000101010101" pitchFamily="49" charset="-127"/>
              </a:rPr>
              <a:t>레코드 레이아웃 변경에 사용</a:t>
            </a:r>
          </a:p>
          <a:p>
            <a:pPr algn="l">
              <a:lnSpc>
                <a:spcPct val="13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  예) </a:t>
            </a:r>
            <a:r>
              <a:rPr lang="en-US" altLang="ko-KR" sz="2200" b="0">
                <a:latin typeface="굴림체" panose="020B0609000101010101" pitchFamily="49" charset="-127"/>
              </a:rPr>
              <a:t>/REFORMAT cust_id, cust_name, addr, city, zip</a:t>
            </a:r>
          </a:p>
          <a:p>
            <a:pPr algn="l">
              <a:lnSpc>
                <a:spcPct val="13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      /</a:t>
            </a:r>
            <a:r>
              <a:rPr lang="en-US" altLang="ko-KR" sz="2200" b="0">
                <a:latin typeface="굴림체" panose="020B0609000101010101" pitchFamily="49" charset="-127"/>
              </a:rPr>
              <a:t>REFORMAT RECORDNUMBER, cust_name, city, zip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   /REFORMAT id, tel_no, name, price, tel_no</a:t>
            </a:r>
          </a:p>
          <a:p>
            <a:pPr algn="l">
              <a:lnSpc>
                <a:spcPct val="13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      /</a:t>
            </a:r>
            <a:r>
              <a:rPr lang="en-US" altLang="ko-KR" sz="2200" b="0">
                <a:latin typeface="굴림체" panose="020B0609000101010101" pitchFamily="49" charset="-127"/>
              </a:rPr>
              <a:t>REFORMAT leftside:cust_id, rightside:city,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             leftside:cust_name, addr, zip</a:t>
            </a:r>
          </a:p>
          <a:p>
            <a:pPr algn="l">
              <a:lnSpc>
                <a:spcPct val="130000"/>
              </a:lnSpc>
            </a:pPr>
            <a:endParaRPr lang="en-US" altLang="ko-KR" sz="2200" b="0">
              <a:latin typeface="굴림체" panose="020B0609000101010101" pitchFamily="49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※ Input  Record Reformatting</a:t>
            </a:r>
          </a:p>
          <a:p>
            <a:pPr algn="l">
              <a:lnSpc>
                <a:spcPct val="13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   Output Record Reformatting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ChangeArrowheads="1"/>
          </p:cNvSpPr>
          <p:nvPr/>
        </p:nvSpPr>
        <p:spPr bwMode="auto">
          <a:xfrm>
            <a:off x="1549400" y="5105400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73731" name="Rectangle 1027"/>
          <p:cNvSpPr>
            <a:spLocks noChangeArrowheads="1"/>
          </p:cNvSpPr>
          <p:nvPr/>
        </p:nvSpPr>
        <p:spPr bwMode="auto">
          <a:xfrm>
            <a:off x="0" y="31750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주요 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OPTION 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설명 (1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1)</a:t>
            </a:r>
          </a:p>
        </p:txBody>
      </p:sp>
      <p:sp>
        <p:nvSpPr>
          <p:cNvPr id="529412" name="Rectangle 1028"/>
          <p:cNvSpPr>
            <a:spLocks noChangeArrowheads="1"/>
          </p:cNvSpPr>
          <p:nvPr/>
        </p:nvSpPr>
        <p:spPr bwMode="auto">
          <a:xfrm>
            <a:off x="717550" y="1482725"/>
            <a:ext cx="7816850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ko-KR" altLang="en-US" sz="2200">
                <a:latin typeface="굴림체" panose="020B0609000101010101" pitchFamily="49" charset="-127"/>
              </a:rPr>
              <a:t>12) /</a:t>
            </a:r>
            <a:r>
              <a:rPr lang="en-US" altLang="ko-KR" sz="2200">
                <a:latin typeface="굴림체" panose="020B0609000101010101" pitchFamily="49" charset="-127"/>
              </a:rPr>
              <a:t>MEMORY</a:t>
            </a:r>
            <a:endParaRPr lang="en-US" altLang="ko-KR" sz="2200" b="0">
              <a:latin typeface="굴림체" panose="020B060900010101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</a:t>
            </a:r>
            <a:r>
              <a:rPr lang="ko-KR" altLang="en-US" sz="2200" b="0">
                <a:latin typeface="굴림체" panose="020B0609000101010101" pitchFamily="49" charset="-127"/>
              </a:rPr>
              <a:t>사용할 </a:t>
            </a:r>
            <a:r>
              <a:rPr lang="en-US" altLang="ko-KR" sz="2200" b="0">
                <a:latin typeface="굴림체" panose="020B0609000101010101" pitchFamily="49" charset="-127"/>
              </a:rPr>
              <a:t>MEMORY </a:t>
            </a:r>
            <a:r>
              <a:rPr lang="ko-KR" altLang="en-US" sz="2200" b="0">
                <a:latin typeface="굴림체" panose="020B0609000101010101" pitchFamily="49" charset="-127"/>
              </a:rPr>
              <a:t>지정.                </a:t>
            </a:r>
          </a:p>
          <a:p>
            <a:pPr algn="l">
              <a:lnSpc>
                <a:spcPct val="15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  예) /</a:t>
            </a:r>
            <a:r>
              <a:rPr lang="en-US" altLang="ko-KR" sz="2200" b="0">
                <a:latin typeface="굴림체" panose="020B0609000101010101" pitchFamily="49" charset="-127"/>
              </a:rPr>
              <a:t>MEMORY 500 MEGABYTES [KILOBYTES]</a:t>
            </a:r>
          </a:p>
          <a:p>
            <a:pPr algn="l">
              <a:lnSpc>
                <a:spcPct val="150000"/>
              </a:lnSpc>
            </a:pPr>
            <a:endParaRPr lang="en-US" altLang="ko-KR" sz="2200" b="0">
              <a:latin typeface="굴림체" panose="020B060900010101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200">
                <a:latin typeface="굴림체" panose="020B0609000101010101" pitchFamily="49" charset="-127"/>
              </a:rPr>
              <a:t>13) /</a:t>
            </a:r>
            <a:r>
              <a:rPr lang="en-US" altLang="ko-KR" sz="2200">
                <a:latin typeface="굴림체" panose="020B0609000101010101" pitchFamily="49" charset="-127"/>
              </a:rPr>
              <a:t>WORKSPACE  </a:t>
            </a:r>
            <a:r>
              <a:rPr lang="en-US" altLang="ko-KR" sz="2200" b="0">
                <a:latin typeface="굴림체" panose="020B0609000101010101" pitchFamily="49" charset="-127"/>
              </a:rPr>
              <a:t>                    </a:t>
            </a:r>
          </a:p>
          <a:p>
            <a:pPr algn="l">
              <a:lnSpc>
                <a:spcPct val="15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SORT</a:t>
            </a:r>
            <a:r>
              <a:rPr lang="ko-KR" altLang="en-US" sz="2200" b="0">
                <a:latin typeface="굴림체" panose="020B0609000101010101" pitchFamily="49" charset="-127"/>
              </a:rPr>
              <a:t>시 사용할 </a:t>
            </a:r>
            <a:r>
              <a:rPr lang="en-US" altLang="ko-KR" sz="2200" b="0">
                <a:latin typeface="굴림체" panose="020B0609000101010101" pitchFamily="49" charset="-127"/>
              </a:rPr>
              <a:t>DISK SPACE (Temp</a:t>
            </a:r>
            <a:r>
              <a:rPr lang="ko-KR" altLang="en-US" sz="2200" b="0">
                <a:latin typeface="굴림체" panose="020B0609000101010101" pitchFamily="49" charset="-127"/>
              </a:rPr>
              <a:t>영역</a:t>
            </a:r>
            <a:r>
              <a:rPr lang="en-US" altLang="ko-KR" sz="2200" b="0">
                <a:latin typeface="굴림체" panose="020B0609000101010101" pitchFamily="49" charset="-127"/>
              </a:rPr>
              <a:t>) </a:t>
            </a:r>
            <a:r>
              <a:rPr lang="ko-KR" altLang="en-US" sz="2200" b="0">
                <a:latin typeface="굴림체" panose="020B0609000101010101" pitchFamily="49" charset="-127"/>
              </a:rPr>
              <a:t>위치를 지정.   </a:t>
            </a:r>
          </a:p>
          <a:p>
            <a:pPr algn="l">
              <a:lnSpc>
                <a:spcPct val="15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  예)/</a:t>
            </a:r>
            <a:r>
              <a:rPr lang="en-US" altLang="ko-KR" sz="2200" b="0">
                <a:latin typeface="굴림체" panose="020B0609000101010101" pitchFamily="49" charset="-127"/>
              </a:rPr>
              <a:t>WORKSPACE /user/temp_work_space1</a:t>
            </a:r>
            <a:endParaRPr lang="ko-KR" altLang="en-US" sz="2200">
              <a:latin typeface="굴림체" panose="020B0609000101010101" pitchFamily="49" charset="-127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1549400" y="5105400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31750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주요 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OPTION 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설명 (1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2)</a:t>
            </a:r>
          </a:p>
        </p:txBody>
      </p:sp>
      <p:sp>
        <p:nvSpPr>
          <p:cNvPr id="572420" name="Rectangle 4"/>
          <p:cNvSpPr>
            <a:spLocks noChangeArrowheads="1"/>
          </p:cNvSpPr>
          <p:nvPr/>
        </p:nvSpPr>
        <p:spPr bwMode="auto">
          <a:xfrm>
            <a:off x="717550" y="1143000"/>
            <a:ext cx="7816850" cy="561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ko-KR" altLang="en-US" sz="2200">
                <a:latin typeface="굴림체" panose="020B0609000101010101" pitchFamily="49" charset="-127"/>
              </a:rPr>
              <a:t>14) /</a:t>
            </a:r>
            <a:r>
              <a:rPr lang="en-US" altLang="ko-KR" sz="2200">
                <a:latin typeface="굴림체" panose="020B0609000101010101" pitchFamily="49" charset="-127"/>
              </a:rPr>
              <a:t>STATISTICS</a:t>
            </a:r>
            <a:endParaRPr lang="en-US" altLang="ko-KR" sz="2200" b="0">
              <a:latin typeface="굴림체" panose="020B060900010101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DMExpress </a:t>
            </a:r>
            <a:r>
              <a:rPr lang="ko-KR" altLang="en-US" sz="2200" b="0">
                <a:latin typeface="굴림체" panose="020B0609000101010101" pitchFamily="49" charset="-127"/>
              </a:rPr>
              <a:t>실행에 대한 통계 요청                </a:t>
            </a:r>
          </a:p>
          <a:p>
            <a:pPr algn="l">
              <a:lnSpc>
                <a:spcPct val="150000"/>
              </a:lnSpc>
            </a:pPr>
            <a:r>
              <a:rPr lang="en-US" altLang="ko-KR" sz="1200">
                <a:latin typeface="굴림체" panose="020B0609000101010101" pitchFamily="49" charset="-127"/>
              </a:rPr>
              <a:t>    </a:t>
            </a:r>
          </a:p>
          <a:p>
            <a:pPr algn="l">
              <a:lnSpc>
                <a:spcPct val="150000"/>
              </a:lnSpc>
            </a:pPr>
            <a:r>
              <a:rPr lang="en-US" altLang="ko-KR" sz="1200">
                <a:latin typeface="굴림체" panose="020B0609000101010101" pitchFamily="49" charset="-127"/>
              </a:rPr>
              <a:t>                                          DMExpress statistics</a:t>
            </a:r>
          </a:p>
          <a:p>
            <a:pPr algn="l">
              <a:lnSpc>
                <a:spcPct val="150000"/>
              </a:lnSpc>
            </a:pPr>
            <a:r>
              <a:rPr lang="en-US" altLang="ko-KR" sz="1200">
                <a:latin typeface="굴림체" panose="020B0609000101010101" pitchFamily="49" charset="-127"/>
              </a:rPr>
              <a:t>    </a:t>
            </a:r>
          </a:p>
          <a:p>
            <a:pPr algn="l">
              <a:lnSpc>
                <a:spcPct val="150000"/>
              </a:lnSpc>
            </a:pPr>
            <a:r>
              <a:rPr lang="en-US" altLang="ko-KR" sz="1200">
                <a:latin typeface="굴림체" panose="020B0609000101010101" pitchFamily="49" charset="-127"/>
              </a:rPr>
              <a:t>          Records read:                 65,566,573  Data read (bytes):     10,031,685,669</a:t>
            </a:r>
          </a:p>
          <a:p>
            <a:pPr algn="l">
              <a:lnSpc>
                <a:spcPct val="150000"/>
              </a:lnSpc>
            </a:pPr>
            <a:r>
              <a:rPr lang="en-US" altLang="ko-KR" sz="1200">
                <a:latin typeface="굴림체" panose="020B0609000101010101" pitchFamily="49" charset="-127"/>
              </a:rPr>
              <a:t>          Records sorted:               65,566,573  Data sorted (bytes):   10,031,685,669</a:t>
            </a:r>
          </a:p>
          <a:p>
            <a:pPr algn="l">
              <a:lnSpc>
                <a:spcPct val="150000"/>
              </a:lnSpc>
            </a:pPr>
            <a:r>
              <a:rPr lang="en-US" altLang="ko-KR" sz="1200">
                <a:latin typeface="굴림체" panose="020B0609000101010101" pitchFamily="49" charset="-127"/>
              </a:rPr>
              <a:t>          Records output:               65,566,573  Data output (bytes):    9,966,119,096</a:t>
            </a:r>
          </a:p>
          <a:p>
            <a:pPr algn="l">
              <a:lnSpc>
                <a:spcPct val="150000"/>
              </a:lnSpc>
            </a:pPr>
            <a:r>
              <a:rPr lang="en-US" altLang="ko-KR" sz="1200">
                <a:latin typeface="굴림체" panose="020B0609000101010101" pitchFamily="49" charset="-127"/>
              </a:rPr>
              <a:t>          Input record length:                 153  Output record length:             152</a:t>
            </a:r>
          </a:p>
          <a:p>
            <a:pPr algn="l">
              <a:lnSpc>
                <a:spcPct val="150000"/>
              </a:lnSpc>
            </a:pPr>
            <a:r>
              <a:rPr lang="en-US" altLang="ko-KR" sz="1200">
                <a:latin typeface="굴림체" panose="020B0609000101010101" pitchFamily="49" charset="-127"/>
              </a:rPr>
              <a:t>          Work space used (bytes):  10,036,707,328</a:t>
            </a:r>
          </a:p>
          <a:p>
            <a:pPr algn="l">
              <a:lnSpc>
                <a:spcPct val="150000"/>
              </a:lnSpc>
            </a:pPr>
            <a:r>
              <a:rPr lang="en-US" altLang="ko-KR" sz="1200">
                <a:latin typeface="굴림체" panose="020B0609000101010101" pitchFamily="49" charset="-127"/>
              </a:rPr>
              <a:t>    </a:t>
            </a:r>
          </a:p>
          <a:p>
            <a:pPr algn="l">
              <a:lnSpc>
                <a:spcPct val="150000"/>
              </a:lnSpc>
            </a:pPr>
            <a:r>
              <a:rPr lang="en-US" altLang="ko-KR" sz="1200">
                <a:latin typeface="굴림체" panose="020B0609000101010101" pitchFamily="49" charset="-127"/>
              </a:rPr>
              <a:t>          Elapsed time:                 0:01:47.56  CPU time:                  0:02:04.29</a:t>
            </a:r>
          </a:p>
          <a:p>
            <a:pPr algn="l">
              <a:lnSpc>
                <a:spcPct val="150000"/>
              </a:lnSpc>
            </a:pPr>
            <a:r>
              <a:rPr lang="en-US" altLang="ko-KR" sz="1200">
                <a:latin typeface="굴림체" panose="020B0609000101010101" pitchFamily="49" charset="-127"/>
              </a:rPr>
              <a:t>    </a:t>
            </a:r>
          </a:p>
          <a:p>
            <a:pPr algn="l">
              <a:lnSpc>
                <a:spcPct val="150000"/>
              </a:lnSpc>
            </a:pPr>
            <a:r>
              <a:rPr lang="ko-KR" altLang="en-US" sz="2200">
                <a:latin typeface="굴림체" panose="020B0609000101010101" pitchFamily="49" charset="-127"/>
              </a:rPr>
              <a:t>15) /</a:t>
            </a:r>
            <a:r>
              <a:rPr lang="en-US" altLang="ko-KR" sz="2200">
                <a:latin typeface="굴림체" panose="020B0609000101010101" pitchFamily="49" charset="-127"/>
              </a:rPr>
              <a:t>END</a:t>
            </a:r>
          </a:p>
          <a:p>
            <a:pPr algn="l">
              <a:lnSpc>
                <a:spcPct val="150000"/>
              </a:lnSpc>
            </a:pPr>
            <a:r>
              <a:rPr lang="en-US" altLang="ko-KR" sz="2200">
                <a:latin typeface="굴림체" panose="020B0609000101010101" pitchFamily="49" charset="-127"/>
              </a:rPr>
              <a:t>    </a:t>
            </a:r>
            <a:r>
              <a:rPr lang="en-US" altLang="ko-KR" sz="2200" b="0">
                <a:latin typeface="굴림체" panose="020B0609000101010101" pitchFamily="49" charset="-127"/>
              </a:rPr>
              <a:t>DMExpress Application</a:t>
            </a:r>
            <a:r>
              <a:rPr lang="ko-KR" altLang="en-US" sz="2200" b="0">
                <a:latin typeface="굴림체" panose="020B0609000101010101" pitchFamily="49" charset="-127"/>
              </a:rPr>
              <a:t>의 끝을 정의</a:t>
            </a:r>
            <a:r>
              <a:rPr lang="ko-KR" altLang="en-US" sz="2200">
                <a:latin typeface="굴림체" panose="020B0609000101010101" pitchFamily="49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2200">
                <a:latin typeface="굴림체" panose="020B0609000101010101" pitchFamily="49" charset="-127"/>
              </a:rPr>
              <a:t>    </a:t>
            </a:r>
            <a:endParaRPr lang="en-US" altLang="ko-KR" sz="2200" b="0">
              <a:latin typeface="굴림체" panose="020B0609000101010101" pitchFamily="49" charset="-127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1549400" y="5105400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0" y="31750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주요 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OPTION 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설명 (1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3)</a:t>
            </a:r>
          </a:p>
        </p:txBody>
      </p:sp>
      <p:sp>
        <p:nvSpPr>
          <p:cNvPr id="571396" name="Rectangle 4"/>
          <p:cNvSpPr>
            <a:spLocks noChangeArrowheads="1"/>
          </p:cNvSpPr>
          <p:nvPr/>
        </p:nvSpPr>
        <p:spPr bwMode="auto">
          <a:xfrm>
            <a:off x="717550" y="1349375"/>
            <a:ext cx="781685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ko-KR" altLang="en-US" sz="2200">
                <a:latin typeface="굴림체" panose="020B0609000101010101" pitchFamily="49" charset="-127"/>
              </a:rPr>
              <a:t>16) /</a:t>
            </a:r>
            <a:r>
              <a:rPr lang="en-US" altLang="ko-KR" sz="2200">
                <a:latin typeface="굴림체" panose="020B0609000101010101" pitchFamily="49" charset="-127"/>
              </a:rPr>
              <a:t>COPY</a:t>
            </a:r>
          </a:p>
          <a:p>
            <a:pPr algn="l">
              <a:lnSpc>
                <a:spcPct val="150000"/>
              </a:lnSpc>
            </a:pPr>
            <a:r>
              <a:rPr lang="en-US" altLang="ko-KR" sz="2200">
                <a:latin typeface="굴림체" panose="020B0609000101010101" pitchFamily="49" charset="-127"/>
              </a:rPr>
              <a:t>    </a:t>
            </a:r>
            <a:r>
              <a:rPr lang="ko-KR" altLang="en-US" sz="2200" b="0">
                <a:latin typeface="굴림체" panose="020B0609000101010101" pitchFamily="49" charset="-127"/>
              </a:rPr>
              <a:t>레코드 </a:t>
            </a:r>
            <a:r>
              <a:rPr lang="en-US" altLang="ko-KR" sz="2200" b="0">
                <a:latin typeface="굴림체" panose="020B0609000101010101" pitchFamily="49" charset="-127"/>
              </a:rPr>
              <a:t>sort</a:t>
            </a:r>
            <a:r>
              <a:rPr lang="ko-KR" altLang="en-US" sz="2200" b="0">
                <a:latin typeface="굴림체" panose="020B0609000101010101" pitchFamily="49" charset="-127"/>
              </a:rPr>
              <a:t>는 하지 않고 레코드 선택, 레이아웃</a:t>
            </a:r>
          </a:p>
          <a:p>
            <a:pPr algn="l">
              <a:lnSpc>
                <a:spcPct val="15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  변경과 같은 기능과 함께 사용.</a:t>
            </a:r>
          </a:p>
          <a:p>
            <a:pPr algn="l">
              <a:lnSpc>
                <a:spcPct val="15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  예) /</a:t>
            </a:r>
            <a:r>
              <a:rPr lang="en-US" altLang="ko-KR" sz="2200" b="0">
                <a:latin typeface="굴림체" panose="020B0609000101010101" pitchFamily="49" charset="-127"/>
              </a:rPr>
              <a:t>COPY</a:t>
            </a:r>
          </a:p>
          <a:p>
            <a:pPr algn="l">
              <a:lnSpc>
                <a:spcPct val="150000"/>
              </a:lnSpc>
            </a:pPr>
            <a:endParaRPr lang="en-US" altLang="ko-KR" sz="2200">
              <a:latin typeface="굴림체" panose="020B060900010101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200">
                <a:latin typeface="굴림체" panose="020B0609000101010101" pitchFamily="49" charset="-127"/>
              </a:rPr>
              <a:t>17) /</a:t>
            </a:r>
            <a:r>
              <a:rPr lang="en-US" altLang="ko-KR" sz="2200">
                <a:latin typeface="굴림체" panose="020B0609000101010101" pitchFamily="49" charset="-127"/>
              </a:rPr>
              <a:t>MERGE</a:t>
            </a:r>
          </a:p>
          <a:p>
            <a:pPr algn="l">
              <a:lnSpc>
                <a:spcPct val="150000"/>
              </a:lnSpc>
            </a:pPr>
            <a:r>
              <a:rPr lang="en-US" altLang="ko-KR" sz="2200">
                <a:latin typeface="굴림체" panose="020B0609000101010101" pitchFamily="49" charset="-127"/>
              </a:rPr>
              <a:t>    </a:t>
            </a:r>
            <a:r>
              <a:rPr lang="en-US" altLang="ko-KR" sz="2200" b="0">
                <a:latin typeface="굴림체" panose="020B0609000101010101" pitchFamily="49" charset="-127"/>
              </a:rPr>
              <a:t>sort</a:t>
            </a:r>
            <a:r>
              <a:rPr lang="ko-KR" altLang="en-US" sz="2200" b="0">
                <a:latin typeface="굴림체" panose="020B0609000101010101" pitchFamily="49" charset="-127"/>
              </a:rPr>
              <a:t>가 되어 있는 파일들을 </a:t>
            </a:r>
            <a:r>
              <a:rPr lang="en-US" altLang="ko-KR" sz="2200" b="0">
                <a:latin typeface="굴림체" panose="020B0609000101010101" pitchFamily="49" charset="-127"/>
              </a:rPr>
              <a:t>merge </a:t>
            </a:r>
            <a:r>
              <a:rPr lang="ko-KR" altLang="en-US" sz="2200" b="0">
                <a:latin typeface="굴림체" panose="020B0609000101010101" pitchFamily="49" charset="-127"/>
              </a:rPr>
              <a:t>할 때 사용.</a:t>
            </a:r>
          </a:p>
          <a:p>
            <a:pPr algn="l">
              <a:lnSpc>
                <a:spcPct val="15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  예) /</a:t>
            </a:r>
            <a:r>
              <a:rPr lang="en-US" altLang="ko-KR" sz="2200" b="0">
                <a:latin typeface="굴림체" panose="020B0609000101010101" pitchFamily="49" charset="-127"/>
              </a:rPr>
              <a:t>MERGE </a:t>
            </a:r>
            <a:endParaRPr lang="en-US" altLang="ko-KR" sz="2200">
              <a:latin typeface="굴림체" panose="020B0609000101010101" pitchFamily="49" charset="-127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31750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주요 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OPTION 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설명 (1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4)</a:t>
            </a:r>
          </a:p>
        </p:txBody>
      </p:sp>
      <p:sp>
        <p:nvSpPr>
          <p:cNvPr id="574467" name="Rectangle 3"/>
          <p:cNvSpPr>
            <a:spLocks noChangeArrowheads="1"/>
          </p:cNvSpPr>
          <p:nvPr/>
        </p:nvSpPr>
        <p:spPr bwMode="auto">
          <a:xfrm>
            <a:off x="717550" y="1285875"/>
            <a:ext cx="7816850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ko-KR" altLang="en-US" sz="2200">
                <a:latin typeface="굴림체" panose="020B0609000101010101" pitchFamily="49" charset="-127"/>
              </a:rPr>
              <a:t>18) /</a:t>
            </a:r>
            <a:r>
              <a:rPr lang="en-US" altLang="ko-KR" sz="2200">
                <a:latin typeface="굴림체" panose="020B0609000101010101" pitchFamily="49" charset="-127"/>
              </a:rPr>
              <a:t>JOIN</a:t>
            </a:r>
          </a:p>
          <a:p>
            <a:pPr algn="l" eaLnBrk="1" latinLnBrk="1" hangingPunct="1"/>
            <a:r>
              <a:rPr lang="ko-KR" altLang="en-US" sz="2200">
                <a:latin typeface="굴림체" panose="020B0609000101010101" pitchFamily="49" charset="-127"/>
              </a:rPr>
              <a:t>    /</a:t>
            </a:r>
            <a:r>
              <a:rPr lang="en-US" altLang="ko-KR" sz="2200">
                <a:latin typeface="굴림체" panose="020B0609000101010101" pitchFamily="49" charset="-127"/>
              </a:rPr>
              <a:t>Join</a:t>
            </a:r>
            <a:r>
              <a:rPr lang="en-US" altLang="ko-KR" sz="2200" b="0">
                <a:latin typeface="굴림체" panose="020B0609000101010101" pitchFamily="49" charset="-127"/>
              </a:rPr>
              <a:t> </a:t>
            </a:r>
            <a:r>
              <a:rPr lang="ko-KR" altLang="en-US" sz="2200" b="0">
                <a:latin typeface="굴림체" panose="020B0609000101010101" pitchFamily="49" charset="-127"/>
              </a:rPr>
              <a:t>옵션은 매치가 되지 않는 레코드 처리 시 사용</a:t>
            </a:r>
          </a:p>
          <a:p>
            <a:pPr algn="l" eaLnBrk="1" latinLnBrk="1" hangingPunct="1"/>
            <a:r>
              <a:rPr lang="ko-KR" altLang="en-US" sz="2200" b="0">
                <a:latin typeface="굴림체" panose="020B0609000101010101" pitchFamily="49" charset="-127"/>
              </a:rPr>
              <a:t>    하며, 이 옵션을 사용하면 매치가 되지 않는 레코드를</a:t>
            </a:r>
          </a:p>
          <a:p>
            <a:pPr algn="l" eaLnBrk="1" latinLnBrk="1" hangingPunct="1"/>
            <a:r>
              <a:rPr lang="ko-KR" altLang="en-US" sz="2200" b="0">
                <a:latin typeface="굴림체" panose="020B0609000101010101" pitchFamily="49" charset="-127"/>
              </a:rPr>
              <a:t>    매치 되는 레코드와 함께 처리 할 수 있다.</a:t>
            </a:r>
          </a:p>
          <a:p>
            <a:pPr algn="l">
              <a:lnSpc>
                <a:spcPct val="15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  /</a:t>
            </a:r>
            <a:r>
              <a:rPr lang="en-US" altLang="ko-KR" sz="2200" b="0">
                <a:latin typeface="굴림체" panose="020B0609000101010101" pitchFamily="49" charset="-127"/>
              </a:rPr>
              <a:t>JOIN unpaird [leftside][rightside][only]</a:t>
            </a:r>
          </a:p>
          <a:p>
            <a:pPr algn="l">
              <a:lnSpc>
                <a:spcPct val="150000"/>
              </a:lnSpc>
            </a:pPr>
            <a:r>
              <a:rPr lang="en-US" altLang="ko-KR" sz="2200" b="0">
                <a:latin typeface="굴림체" panose="020B0609000101010101" pitchFamily="49" charset="-127"/>
              </a:rPr>
              <a:t>    </a:t>
            </a:r>
            <a:r>
              <a:rPr lang="ko-KR" altLang="en-US" sz="2200" b="0">
                <a:latin typeface="굴림체" panose="020B0609000101010101" pitchFamily="49" charset="-127"/>
              </a:rPr>
              <a:t>예) /</a:t>
            </a:r>
            <a:r>
              <a:rPr lang="en-US" altLang="ko-KR" sz="2200" b="0">
                <a:latin typeface="굴림체" panose="020B0609000101010101" pitchFamily="49" charset="-127"/>
              </a:rPr>
              <a:t>JOIN unpaired leftside only</a:t>
            </a:r>
          </a:p>
          <a:p>
            <a:pPr algn="l">
              <a:lnSpc>
                <a:spcPct val="150000"/>
              </a:lnSpc>
            </a:pPr>
            <a:endParaRPr lang="en-US" altLang="ko-KR" sz="2200">
              <a:latin typeface="굴림체" panose="020B0609000101010101" pitchFamily="49" charset="-127"/>
            </a:endParaRPr>
          </a:p>
        </p:txBody>
      </p:sp>
      <p:grpSp>
        <p:nvGrpSpPr>
          <p:cNvPr id="79876" name="그룹 27"/>
          <p:cNvGrpSpPr>
            <a:grpSpLocks/>
          </p:cNvGrpSpPr>
          <p:nvPr/>
        </p:nvGrpSpPr>
        <p:grpSpPr bwMode="auto">
          <a:xfrm>
            <a:off x="1123950" y="3929063"/>
            <a:ext cx="7162800" cy="2286000"/>
            <a:chOff x="1123950" y="3929063"/>
            <a:chExt cx="7162800" cy="2286000"/>
          </a:xfrm>
        </p:grpSpPr>
        <p:sp useBgFill="1">
          <p:nvSpPr>
            <p:cNvPr id="79881" name="Text Box 5"/>
            <p:cNvSpPr txBox="1">
              <a:spLocks noChangeArrowheads="1"/>
            </p:cNvSpPr>
            <p:nvPr/>
          </p:nvSpPr>
          <p:spPr bwMode="auto">
            <a:xfrm>
              <a:off x="1504950" y="4562476"/>
              <a:ext cx="320675" cy="925513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1</a:t>
              </a:r>
            </a:p>
            <a:p>
              <a:pPr algn="l"/>
              <a:r>
                <a:rPr lang="ko-KR" altLang="en-US" sz="1800"/>
                <a:t>2</a:t>
              </a:r>
            </a:p>
            <a:p>
              <a:pPr algn="l"/>
              <a:r>
                <a:rPr lang="ko-KR" altLang="en-US" sz="1800"/>
                <a:t>3</a:t>
              </a:r>
            </a:p>
          </p:txBody>
        </p:sp>
        <p:sp>
          <p:nvSpPr>
            <p:cNvPr id="79882" name="Text Box 6"/>
            <p:cNvSpPr txBox="1">
              <a:spLocks noChangeArrowheads="1"/>
            </p:cNvSpPr>
            <p:nvPr/>
          </p:nvSpPr>
          <p:spPr bwMode="auto">
            <a:xfrm>
              <a:off x="2022475" y="4562476"/>
              <a:ext cx="320675" cy="9255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2</a:t>
              </a:r>
            </a:p>
            <a:p>
              <a:pPr algn="l"/>
              <a:r>
                <a:rPr lang="ko-KR" altLang="en-US" sz="1800"/>
                <a:t>3</a:t>
              </a:r>
            </a:p>
            <a:p>
              <a:pPr algn="l"/>
              <a:r>
                <a:rPr lang="ko-KR" altLang="en-US" sz="1800"/>
                <a:t>4</a:t>
              </a:r>
            </a:p>
          </p:txBody>
        </p:sp>
        <p:sp>
          <p:nvSpPr>
            <p:cNvPr id="79883" name="Line 7"/>
            <p:cNvSpPr>
              <a:spLocks noChangeShapeType="1"/>
            </p:cNvSpPr>
            <p:nvPr/>
          </p:nvSpPr>
          <p:spPr bwMode="auto">
            <a:xfrm>
              <a:off x="2495550" y="4649788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9884" name="Line 8"/>
            <p:cNvSpPr>
              <a:spLocks noChangeShapeType="1"/>
            </p:cNvSpPr>
            <p:nvPr/>
          </p:nvSpPr>
          <p:spPr bwMode="auto">
            <a:xfrm>
              <a:off x="2495550" y="5030788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 useBgFill="1">
          <p:nvSpPr>
            <p:cNvPr id="79885" name="Text Box 9"/>
            <p:cNvSpPr txBox="1">
              <a:spLocks noChangeArrowheads="1"/>
            </p:cNvSpPr>
            <p:nvPr/>
          </p:nvSpPr>
          <p:spPr bwMode="auto">
            <a:xfrm>
              <a:off x="4324350" y="4059238"/>
              <a:ext cx="320675" cy="120015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1</a:t>
              </a:r>
            </a:p>
            <a:p>
              <a:pPr algn="l"/>
              <a:r>
                <a:rPr lang="ko-KR" altLang="en-US" sz="1800"/>
                <a:t>2</a:t>
              </a:r>
            </a:p>
            <a:p>
              <a:pPr algn="l"/>
              <a:r>
                <a:rPr lang="ko-KR" altLang="en-US" sz="1800"/>
                <a:t>3</a:t>
              </a:r>
            </a:p>
            <a:p>
              <a:pPr algn="l"/>
              <a:r>
                <a:rPr lang="ko-KR" altLang="en-US" sz="1800"/>
                <a:t>4</a:t>
              </a:r>
            </a:p>
          </p:txBody>
        </p:sp>
        <p:sp>
          <p:nvSpPr>
            <p:cNvPr id="79886" name="Text Box 10"/>
            <p:cNvSpPr txBox="1">
              <a:spLocks noChangeArrowheads="1"/>
            </p:cNvSpPr>
            <p:nvPr/>
          </p:nvSpPr>
          <p:spPr bwMode="auto">
            <a:xfrm>
              <a:off x="2724150" y="4344988"/>
              <a:ext cx="118586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Join unpaired</a:t>
              </a:r>
            </a:p>
          </p:txBody>
        </p:sp>
        <p:sp useBgFill="1">
          <p:nvSpPr>
            <p:cNvPr id="79887" name="Text Box 11"/>
            <p:cNvSpPr txBox="1">
              <a:spLocks noChangeArrowheads="1"/>
            </p:cNvSpPr>
            <p:nvPr/>
          </p:nvSpPr>
          <p:spPr bwMode="auto">
            <a:xfrm>
              <a:off x="5451475" y="4333876"/>
              <a:ext cx="320675" cy="925513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1</a:t>
              </a:r>
            </a:p>
            <a:p>
              <a:pPr algn="l"/>
              <a:r>
                <a:rPr lang="ko-KR" altLang="en-US" sz="1800"/>
                <a:t>2</a:t>
              </a:r>
            </a:p>
            <a:p>
              <a:pPr algn="l"/>
              <a:r>
                <a:rPr lang="ko-KR" altLang="en-US" sz="1800"/>
                <a:t>3</a:t>
              </a:r>
            </a:p>
          </p:txBody>
        </p:sp>
        <p:sp useBgFill="1">
          <p:nvSpPr>
            <p:cNvPr id="79888" name="Text Box 12"/>
            <p:cNvSpPr txBox="1">
              <a:spLocks noChangeArrowheads="1"/>
            </p:cNvSpPr>
            <p:nvPr/>
          </p:nvSpPr>
          <p:spPr bwMode="auto">
            <a:xfrm>
              <a:off x="6534150" y="4344988"/>
              <a:ext cx="320675" cy="925513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2</a:t>
              </a:r>
            </a:p>
            <a:p>
              <a:pPr algn="l"/>
              <a:r>
                <a:rPr lang="ko-KR" altLang="en-US" sz="1800"/>
                <a:t>3</a:t>
              </a:r>
            </a:p>
            <a:p>
              <a:pPr algn="l"/>
              <a:r>
                <a:rPr lang="ko-KR" altLang="en-US" sz="1800"/>
                <a:t>4</a:t>
              </a:r>
            </a:p>
          </p:txBody>
        </p:sp>
        <p:sp>
          <p:nvSpPr>
            <p:cNvPr id="79889" name="Text Box 13"/>
            <p:cNvSpPr txBox="1">
              <a:spLocks noChangeArrowheads="1"/>
            </p:cNvSpPr>
            <p:nvPr/>
          </p:nvSpPr>
          <p:spPr bwMode="auto">
            <a:xfrm>
              <a:off x="2724150" y="4802188"/>
              <a:ext cx="118586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Join unpaired</a:t>
              </a:r>
            </a:p>
          </p:txBody>
        </p:sp>
        <p:sp>
          <p:nvSpPr>
            <p:cNvPr id="79890" name="Text Box 14"/>
            <p:cNvSpPr txBox="1">
              <a:spLocks noChangeArrowheads="1"/>
            </p:cNvSpPr>
            <p:nvPr/>
          </p:nvSpPr>
          <p:spPr bwMode="auto">
            <a:xfrm>
              <a:off x="5238750" y="5259388"/>
              <a:ext cx="717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leftside</a:t>
              </a:r>
            </a:p>
          </p:txBody>
        </p:sp>
        <p:sp>
          <p:nvSpPr>
            <p:cNvPr id="79891" name="Text Box 15"/>
            <p:cNvSpPr txBox="1">
              <a:spLocks noChangeArrowheads="1"/>
            </p:cNvSpPr>
            <p:nvPr/>
          </p:nvSpPr>
          <p:spPr bwMode="auto">
            <a:xfrm>
              <a:off x="6305550" y="5259388"/>
              <a:ext cx="8286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rightside</a:t>
              </a:r>
            </a:p>
          </p:txBody>
        </p:sp>
        <p:sp useBgFill="1">
          <p:nvSpPr>
            <p:cNvPr id="79892" name="Text Box 18"/>
            <p:cNvSpPr txBox="1">
              <a:spLocks noChangeArrowheads="1"/>
            </p:cNvSpPr>
            <p:nvPr/>
          </p:nvSpPr>
          <p:spPr bwMode="auto">
            <a:xfrm>
              <a:off x="7524750" y="5487988"/>
              <a:ext cx="320675" cy="650875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1</a:t>
              </a:r>
            </a:p>
            <a:p>
              <a:pPr algn="l"/>
              <a:r>
                <a:rPr lang="ko-KR" altLang="en-US" sz="1800"/>
                <a:t>4</a:t>
              </a:r>
            </a:p>
          </p:txBody>
        </p:sp>
        <p:sp>
          <p:nvSpPr>
            <p:cNvPr id="79893" name="Line 19"/>
            <p:cNvSpPr>
              <a:spLocks noChangeShapeType="1"/>
            </p:cNvSpPr>
            <p:nvPr/>
          </p:nvSpPr>
          <p:spPr bwMode="auto">
            <a:xfrm>
              <a:off x="2952750" y="5945188"/>
              <a:ext cx="449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9894" name="Line 20"/>
            <p:cNvSpPr>
              <a:spLocks noChangeShapeType="1"/>
            </p:cNvSpPr>
            <p:nvPr/>
          </p:nvSpPr>
          <p:spPr bwMode="auto">
            <a:xfrm flipV="1">
              <a:off x="2952750" y="53355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79895" name="Line 21"/>
            <p:cNvSpPr>
              <a:spLocks noChangeShapeType="1"/>
            </p:cNvSpPr>
            <p:nvPr/>
          </p:nvSpPr>
          <p:spPr bwMode="auto">
            <a:xfrm flipH="1">
              <a:off x="2495550" y="5335588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79896" name="Text Box 22"/>
            <p:cNvSpPr txBox="1">
              <a:spLocks noChangeArrowheads="1"/>
            </p:cNvSpPr>
            <p:nvPr/>
          </p:nvSpPr>
          <p:spPr bwMode="auto">
            <a:xfrm>
              <a:off x="3575050" y="5670551"/>
              <a:ext cx="16287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Join  unpaired  only</a:t>
              </a:r>
            </a:p>
          </p:txBody>
        </p:sp>
        <p:sp>
          <p:nvSpPr>
            <p:cNvPr id="79897" name="Rectangle 23"/>
            <p:cNvSpPr>
              <a:spLocks noChangeArrowheads="1"/>
            </p:cNvSpPr>
            <p:nvPr/>
          </p:nvSpPr>
          <p:spPr bwMode="auto">
            <a:xfrm>
              <a:off x="1123950" y="3929063"/>
              <a:ext cx="7162800" cy="22860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9898" name="Text Box 24"/>
            <p:cNvSpPr txBox="1">
              <a:spLocks noChangeArrowheads="1"/>
            </p:cNvSpPr>
            <p:nvPr/>
          </p:nvSpPr>
          <p:spPr bwMode="auto">
            <a:xfrm>
              <a:off x="1389063" y="4106863"/>
              <a:ext cx="463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Left</a:t>
              </a:r>
              <a:br>
                <a:rPr lang="en-US" altLang="ko-KR" sz="1200"/>
              </a:br>
              <a:r>
                <a:rPr lang="en-US" altLang="ko-KR" sz="1200"/>
                <a:t>File</a:t>
              </a:r>
            </a:p>
          </p:txBody>
        </p:sp>
        <p:sp>
          <p:nvSpPr>
            <p:cNvPr id="79899" name="Text Box 25"/>
            <p:cNvSpPr txBox="1">
              <a:spLocks noChangeArrowheads="1"/>
            </p:cNvSpPr>
            <p:nvPr/>
          </p:nvSpPr>
          <p:spPr bwMode="auto">
            <a:xfrm>
              <a:off x="1892300" y="4102101"/>
              <a:ext cx="5746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Right</a:t>
              </a:r>
              <a:br>
                <a:rPr lang="en-US" altLang="ko-KR" sz="1200"/>
              </a:br>
              <a:r>
                <a:rPr lang="en-US" altLang="ko-KR" sz="1200"/>
                <a:t>File</a:t>
              </a:r>
            </a:p>
          </p:txBody>
        </p:sp>
      </p:grp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5402263" y="4297363"/>
            <a:ext cx="381000" cy="3810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6516688" y="4906963"/>
            <a:ext cx="381000" cy="3810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15000" y="4292600"/>
            <a:ext cx="62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400">
                <a:solidFill>
                  <a:schemeClr val="accent1"/>
                </a:solidFill>
              </a:rPr>
              <a:t>nly</a:t>
            </a:r>
            <a:endParaRPr lang="ko-KR" altLang="en-US" sz="240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848475" y="4887913"/>
            <a:ext cx="628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400">
                <a:solidFill>
                  <a:schemeClr val="accent1"/>
                </a:solidFill>
              </a:rPr>
              <a:t>nly</a:t>
            </a:r>
            <a:endParaRPr lang="ko-KR" altLang="en-US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autoUpdateAnimBg="0"/>
      <p:bldP spid="39952" grpId="0" animBg="1"/>
      <p:bldP spid="39953" grpId="0" animBg="1"/>
      <p:bldP spid="26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ChangeArrowheads="1"/>
          </p:cNvSpPr>
          <p:nvPr/>
        </p:nvSpPr>
        <p:spPr bwMode="auto">
          <a:xfrm>
            <a:off x="0" y="31750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주요 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OPTION 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설명 (1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5)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428625" y="1327150"/>
            <a:ext cx="83185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ko-KR" altLang="en-US" sz="2200">
                <a:latin typeface="굴림체" panose="020B0609000101010101" pitchFamily="49" charset="-127"/>
              </a:rPr>
              <a:t>19) /</a:t>
            </a:r>
            <a:r>
              <a:rPr lang="en-US" altLang="ko-KR" sz="2200">
                <a:latin typeface="굴림체" panose="020B0609000101010101" pitchFamily="49" charset="-127"/>
              </a:rPr>
              <a:t>DATADICTIONARY </a:t>
            </a:r>
            <a:r>
              <a:rPr lang="en-US" altLang="ko-KR" sz="2200" i="1">
                <a:latin typeface="굴림체" panose="020B0609000101010101" pitchFamily="49" charset="-127"/>
              </a:rPr>
              <a:t>company.cbl</a:t>
            </a:r>
            <a:r>
              <a:rPr lang="en-US" altLang="ko-KR" sz="2200">
                <a:latin typeface="굴림체" panose="020B0609000101010101" pitchFamily="49" charset="-127"/>
              </a:rPr>
              <a:t> COBOL</a:t>
            </a:r>
          </a:p>
          <a:p>
            <a:pPr algn="l">
              <a:lnSpc>
                <a:spcPct val="150000"/>
              </a:lnSpc>
            </a:pPr>
            <a:r>
              <a:rPr lang="en-US" altLang="ko-KR" sz="2200">
                <a:latin typeface="굴림체" panose="020B0609000101010101" pitchFamily="49" charset="-127"/>
              </a:rPr>
              <a:t>    /FIELDS</a:t>
            </a:r>
            <a:r>
              <a:rPr lang="en-US" altLang="ko-KR" sz="2200" b="0">
                <a:latin typeface="굴림체" panose="020B0609000101010101" pitchFamily="49" charset="-127"/>
              </a:rPr>
              <a:t> </a:t>
            </a:r>
            <a:r>
              <a:rPr lang="ko-KR" altLang="en-US" sz="2200" b="0">
                <a:latin typeface="굴림체" panose="020B0609000101010101" pitchFamily="49" charset="-127"/>
              </a:rPr>
              <a:t>대신 인풋 레코드를 정의할 때 </a:t>
            </a:r>
            <a:r>
              <a:rPr lang="en-US" altLang="ko-KR" sz="2200" b="0">
                <a:latin typeface="굴림체" panose="020B0609000101010101" pitchFamily="49" charset="-127"/>
              </a:rPr>
              <a:t>COBOL   </a:t>
            </a:r>
          </a:p>
          <a:p>
            <a:pPr algn="l">
              <a:lnSpc>
                <a:spcPct val="150000"/>
              </a:lnSpc>
            </a:pPr>
            <a:r>
              <a:rPr lang="ko-KR" altLang="en-US" sz="2200" b="0">
                <a:latin typeface="굴림체" panose="020B0609000101010101" pitchFamily="49" charset="-127"/>
              </a:rPr>
              <a:t>     프로그램의 데이터 레이아웃 부분을 발췌, 정의한다</a:t>
            </a:r>
            <a:r>
              <a:rPr lang="ko-KR" altLang="en-US" sz="2200">
                <a:latin typeface="굴림체" panose="020B0609000101010101" pitchFamily="49" charset="-127"/>
              </a:rPr>
              <a:t>.</a:t>
            </a:r>
            <a:r>
              <a:rPr lang="en-US" altLang="ko-KR" sz="2200">
                <a:latin typeface="굴림체" panose="020B0609000101010101" pitchFamily="49" charset="-127"/>
              </a:rPr>
              <a:t/>
            </a:r>
            <a:br>
              <a:rPr lang="en-US" altLang="ko-KR" sz="2200">
                <a:latin typeface="굴림체" panose="020B0609000101010101" pitchFamily="49" charset="-127"/>
              </a:rPr>
            </a:br>
            <a:endParaRPr lang="ko-KR" altLang="en-US" sz="2200">
              <a:latin typeface="굴림체" panose="020B060900010101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200">
                <a:latin typeface="굴림체" panose="020B0609000101010101" pitchFamily="49" charset="-127"/>
              </a:rPr>
              <a:t>20) </a:t>
            </a:r>
            <a:r>
              <a:rPr lang="en-US" altLang="ko-KR" sz="2200">
                <a:latin typeface="굴림체" panose="020B0609000101010101" pitchFamily="49" charset="-127"/>
              </a:rPr>
              <a:t>/COLLATINGSEQUENCE</a:t>
            </a:r>
          </a:p>
          <a:p>
            <a:pPr algn="l">
              <a:lnSpc>
                <a:spcPct val="150000"/>
              </a:lnSpc>
            </a:pPr>
            <a:r>
              <a:rPr lang="en-US" altLang="ko-KR" sz="2200">
                <a:latin typeface="굴림체" panose="020B0609000101010101" pitchFamily="49" charset="-127"/>
              </a:rPr>
              <a:t>    </a:t>
            </a:r>
            <a:r>
              <a:rPr lang="ko-KR" altLang="en-US" sz="2200">
                <a:latin typeface="굴림체" panose="020B0609000101010101" pitchFamily="49" charset="-127"/>
              </a:rPr>
              <a:t>사용자가 </a:t>
            </a:r>
            <a:r>
              <a:rPr lang="en-US" altLang="ko-KR" sz="2200">
                <a:latin typeface="굴림체" panose="020B0609000101010101" pitchFamily="49" charset="-127"/>
              </a:rPr>
              <a:t>Sort Order</a:t>
            </a:r>
            <a:r>
              <a:rPr lang="ko-KR" altLang="en-US" sz="2200">
                <a:latin typeface="굴림체" panose="020B0609000101010101" pitchFamily="49" charset="-127"/>
              </a:rPr>
              <a:t>를 정의 할 때 사용</a:t>
            </a:r>
          </a:p>
          <a:p>
            <a:pPr algn="l">
              <a:lnSpc>
                <a:spcPct val="150000"/>
              </a:lnSpc>
            </a:pPr>
            <a:r>
              <a:rPr lang="ko-KR" altLang="en-US" sz="2200">
                <a:latin typeface="굴림체" panose="020B0609000101010101" pitchFamily="49" charset="-127"/>
              </a:rPr>
              <a:t>   예</a:t>
            </a:r>
            <a:r>
              <a:rPr lang="en-US" altLang="ko-KR" sz="2200">
                <a:latin typeface="굴림체" panose="020B0609000101010101" pitchFamily="49" charset="-127"/>
              </a:rPr>
              <a:t>) /COLLATINGSEQUENCE DEFAULT ASCII</a:t>
            </a:r>
          </a:p>
          <a:p>
            <a:pPr algn="l">
              <a:lnSpc>
                <a:spcPct val="150000"/>
              </a:lnSpc>
            </a:pPr>
            <a:r>
              <a:rPr lang="ko-KR" altLang="en-US" sz="2200">
                <a:latin typeface="굴림체" panose="020B0609000101010101" pitchFamily="49" charset="-127"/>
              </a:rPr>
              <a:t>       </a:t>
            </a:r>
            <a:r>
              <a:rPr lang="en-US" altLang="ko-KR" sz="2200">
                <a:latin typeface="굴림체" panose="020B0609000101010101" pitchFamily="49" charset="-127"/>
              </a:rPr>
              <a:t>/COLLATINGSEQUENCE user_seq ascii </a:t>
            </a:r>
          </a:p>
          <a:p>
            <a:pPr algn="l">
              <a:lnSpc>
                <a:spcPct val="150000"/>
              </a:lnSpc>
            </a:pPr>
            <a:r>
              <a:rPr lang="en-US" altLang="ko-KR" sz="2200">
                <a:latin typeface="굴림체" panose="020B0609000101010101" pitchFamily="49" charset="-127"/>
              </a:rPr>
              <a:t>                          modification </a:t>
            </a:r>
            <a:r>
              <a:rPr lang="en-US" altLang="ko-KR" sz="2200"/>
              <a:t>“</a:t>
            </a:r>
            <a:r>
              <a:rPr lang="en-US" altLang="ko-KR" sz="2200">
                <a:latin typeface="굴림체" panose="020B0609000101010101" pitchFamily="49" charset="-127"/>
              </a:rPr>
              <a:t>*</a:t>
            </a:r>
            <a:r>
              <a:rPr lang="en-US" altLang="ko-KR" sz="2200"/>
              <a:t>”</a:t>
            </a:r>
            <a:r>
              <a:rPr lang="en-US" altLang="ko-KR" sz="2200">
                <a:latin typeface="굴림체" panose="020B0609000101010101" pitchFamily="49" charset="-127"/>
              </a:rPr>
              <a:t> = </a:t>
            </a:r>
            <a:r>
              <a:rPr lang="en-US" altLang="ko-KR" sz="2200"/>
              <a:t>“</a:t>
            </a:r>
            <a:r>
              <a:rPr lang="en-US" altLang="ko-KR" sz="2200">
                <a:latin typeface="굴림체" panose="020B0609000101010101" pitchFamily="49" charset="-127"/>
              </a:rPr>
              <a:t>0</a:t>
            </a:r>
            <a:r>
              <a:rPr lang="en-US" altLang="ko-KR" sz="2200"/>
              <a:t>”</a:t>
            </a:r>
            <a:r>
              <a:rPr lang="en-US" altLang="ko-KR" sz="2200">
                <a:latin typeface="굴림체" panose="020B0609000101010101" pitchFamily="49" charset="-127"/>
              </a:rPr>
              <a:t>, </a:t>
            </a:r>
            <a:r>
              <a:rPr lang="en-US" altLang="ko-KR" sz="2200"/>
              <a:t>“</a:t>
            </a:r>
            <a:r>
              <a:rPr lang="en-US" altLang="ko-KR" sz="2200">
                <a:latin typeface="굴림체" panose="020B0609000101010101" pitchFamily="49" charset="-127"/>
              </a:rPr>
              <a:t>-</a:t>
            </a:r>
            <a:r>
              <a:rPr lang="en-US" altLang="ko-KR" sz="2200"/>
              <a:t>”</a:t>
            </a:r>
            <a:r>
              <a:rPr lang="en-US" altLang="ko-KR" sz="2200">
                <a:latin typeface="굴림체" panose="020B0609000101010101" pitchFamily="49" charset="-127"/>
              </a:rPr>
              <a:t> = </a:t>
            </a:r>
            <a:r>
              <a:rPr lang="en-US" altLang="ko-KR" sz="2200"/>
              <a:t>“</a:t>
            </a:r>
            <a:r>
              <a:rPr lang="en-US" altLang="ko-KR" sz="2200">
                <a:latin typeface="굴림체" panose="020B0609000101010101" pitchFamily="49" charset="-127"/>
              </a:rPr>
              <a:t>+</a:t>
            </a:r>
            <a:r>
              <a:rPr lang="en-US" altLang="ko-KR" sz="2200"/>
              <a:t>”</a:t>
            </a:r>
            <a:endParaRPr lang="en-US" altLang="ko-KR" sz="2200">
              <a:latin typeface="굴림체" panose="020B0609000101010101" pitchFamily="49" charset="-127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31750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주요 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OPTION 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설명 (1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5)</a:t>
            </a:r>
          </a:p>
        </p:txBody>
      </p:sp>
      <p:sp>
        <p:nvSpPr>
          <p:cNvPr id="611331" name="Rectangle 3"/>
          <p:cNvSpPr>
            <a:spLocks noChangeArrowheads="1"/>
          </p:cNvSpPr>
          <p:nvPr/>
        </p:nvSpPr>
        <p:spPr bwMode="auto">
          <a:xfrm>
            <a:off x="717550" y="1252538"/>
            <a:ext cx="781685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200">
                <a:latin typeface="굴림체" panose="020B0609000101010101" pitchFamily="49" charset="-127"/>
              </a:rPr>
              <a:t>2</a:t>
            </a:r>
            <a:r>
              <a:rPr lang="en-US" altLang="ko-KR" sz="2200">
                <a:latin typeface="굴림체" panose="020B0609000101010101" pitchFamily="49" charset="-127"/>
              </a:rPr>
              <a:t>1) </a:t>
            </a:r>
            <a:r>
              <a:rPr lang="ko-KR" altLang="en-US" sz="2200">
                <a:latin typeface="굴림체" panose="020B0609000101010101" pitchFamily="49" charset="-127"/>
              </a:rPr>
              <a:t>이외에 </a:t>
            </a:r>
            <a:endParaRPr lang="en-US" altLang="ko-KR" sz="2200">
              <a:latin typeface="굴림체" panose="020B060900010101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200">
                <a:latin typeface="굴림체" panose="020B0609000101010101" pitchFamily="49" charset="-127"/>
              </a:rPr>
              <a:t>    /NOEXECUTE </a:t>
            </a:r>
          </a:p>
          <a:p>
            <a:pPr algn="l">
              <a:lnSpc>
                <a:spcPct val="150000"/>
              </a:lnSpc>
            </a:pPr>
            <a:r>
              <a:rPr lang="en-US" altLang="ko-KR" sz="2200">
                <a:latin typeface="굴림체" panose="020B0609000101010101" pitchFamily="49" charset="-127"/>
              </a:rPr>
              <a:t>    /SKIPBLANK</a:t>
            </a:r>
          </a:p>
          <a:p>
            <a:pPr algn="l">
              <a:lnSpc>
                <a:spcPct val="150000"/>
              </a:lnSpc>
            </a:pPr>
            <a:r>
              <a:rPr lang="en-US" altLang="ko-KR" sz="2200">
                <a:latin typeface="굴림체" panose="020B0609000101010101" pitchFamily="49" charset="-127"/>
              </a:rPr>
              <a:t>    /PADBYTE </a:t>
            </a:r>
            <a:r>
              <a:rPr lang="en-US" altLang="ko-KR" sz="2200" i="1">
                <a:latin typeface="굴림체" panose="020B0609000101010101" pitchFamily="49" charset="-127"/>
              </a:rPr>
              <a:t>“  ”</a:t>
            </a:r>
          </a:p>
          <a:p>
            <a:pPr algn="l">
              <a:lnSpc>
                <a:spcPct val="150000"/>
              </a:lnSpc>
            </a:pPr>
            <a:r>
              <a:rPr lang="ko-KR" altLang="en-US" sz="2200">
                <a:latin typeface="굴림체" panose="020B0609000101010101" pitchFamily="49" charset="-127"/>
              </a:rPr>
              <a:t>    </a:t>
            </a:r>
            <a:r>
              <a:rPr lang="en-US" altLang="ko-KR" sz="2200">
                <a:latin typeface="굴림체" panose="020B0609000101010101" pitchFamily="49" charset="-127"/>
              </a:rPr>
              <a:t>/STABLE</a:t>
            </a:r>
          </a:p>
          <a:p>
            <a:pPr algn="l">
              <a:lnSpc>
                <a:spcPct val="150000"/>
              </a:lnSpc>
            </a:pPr>
            <a:r>
              <a:rPr lang="en-US" altLang="ko-KR" sz="2200">
                <a:latin typeface="굴림체" panose="020B0609000101010101" pitchFamily="49" charset="-127"/>
              </a:rPr>
              <a:t>    /SKIPRECORD  </a:t>
            </a:r>
            <a:r>
              <a:rPr lang="en-US" altLang="ko-KR" sz="2200" b="0" i="1">
                <a:latin typeface="굴림체" panose="020B0609000101010101" pitchFamily="49" charset="-127"/>
              </a:rPr>
              <a:t>number</a:t>
            </a:r>
            <a:endParaRPr lang="ko-KR" altLang="en-US" sz="2200" b="0" i="1">
              <a:latin typeface="굴림체" panose="020B060900010101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200">
                <a:latin typeface="굴림체" panose="020B0609000101010101" pitchFamily="49" charset="-127"/>
              </a:rPr>
              <a:t>    /STOPAFTER   </a:t>
            </a:r>
            <a:r>
              <a:rPr lang="en-US" altLang="ko-KR" sz="2200" b="0" i="1">
                <a:latin typeface="굴림체" panose="020B0609000101010101" pitchFamily="49" charset="-127"/>
              </a:rPr>
              <a:t>number</a:t>
            </a:r>
            <a:endParaRPr lang="ko-KR" altLang="en-US" sz="2000" b="0" i="1">
              <a:latin typeface="굴림체" panose="020B060900010101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200">
                <a:latin typeface="굴림체" panose="020B0609000101010101" pitchFamily="49" charset="-127"/>
              </a:rPr>
              <a:t>    /WARNINGS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ChangeArrowheads="1"/>
          </p:cNvSpPr>
          <p:nvPr/>
        </p:nvSpPr>
        <p:spPr bwMode="auto">
          <a:xfrm>
            <a:off x="1676400" y="39688"/>
            <a:ext cx="6096000" cy="6323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dmexpress</a:t>
            </a: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&lt;&lt;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eof</a:t>
            </a:r>
            <a:endParaRPr lang="en-US" altLang="ko-KR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/COLLATINGSEQUENCE DEFAULT ASCII</a:t>
            </a:r>
            <a:endParaRPr lang="ko-KR" altLang="en-US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ko-KR" alt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</a:t>
            </a: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WORKSPACE  /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syncsort_work</a:t>
            </a: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/temp_1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ko-KR" alt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</a:t>
            </a: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STATISTICS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/INFILE  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input_file_name</a:t>
            </a:r>
            <a:endParaRPr lang="ko-KR" altLang="en-US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/FIELDS   field_1 1 char 5, field_4  25 char 1,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 field_2 6 en 5,  field_3 15 en 5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/KEYS     field_1, field_4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/SUMMARIZE  TOTAL  field_2,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	   TOTAL  field_3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/DERIVEDFIELD  new_field_2  field_2 en 7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/DERIVEDFIELD  new_field_3  field_3 en 7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/CONDITION 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condition_name</a:t>
            </a: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field_4 = </a:t>
            </a: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╕φ┴╢"/>
              </a:rPr>
              <a:t>“</a:t>
            </a: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Y</a:t>
            </a: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╕φ┴╢"/>
              </a:rPr>
              <a:t>”</a:t>
            </a:r>
            <a:endParaRPr lang="en-US" altLang="ko-KR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/OUTFILE 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output_file_name</a:t>
            </a: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overwrite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/INCLUDE 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condition_name</a:t>
            </a:r>
            <a:endParaRPr lang="en-US" altLang="ko-KR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/END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eof</a:t>
            </a:r>
            <a:endParaRPr lang="ko-KR" altLang="en-US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15950" y="609600"/>
            <a:ext cx="7772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17600" indent="-1117600" algn="l"/>
            <a:r>
              <a:rPr lang="en-US" altLang="ko-KR" sz="3200" smtClean="0"/>
              <a:t> </a:t>
            </a:r>
            <a:r>
              <a:rPr lang="ko-KR" altLang="en-US" sz="3200" smtClean="0"/>
              <a:t>회사 소개</a:t>
            </a:r>
          </a:p>
        </p:txBody>
      </p:sp>
      <p:pic>
        <p:nvPicPr>
          <p:cNvPr id="12291" name="Picture 4" descr="DMReview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029200"/>
            <a:ext cx="868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5" descr="r_award_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018088"/>
            <a:ext cx="1143000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6" descr="2002dmreview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045075"/>
            <a:ext cx="11430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14" descr="DM Review 100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715000"/>
            <a:ext cx="114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9" descr="2004_dmreview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048250"/>
            <a:ext cx="7143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1850" y="1268413"/>
            <a:ext cx="7196138" cy="457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AutoNum type="arabicParenR"/>
              <a:defRPr/>
            </a:pPr>
            <a:r>
              <a:rPr kumimoji="0" lang="ko-KR" altLang="en-US" sz="2400" b="0" kern="0" dirty="0">
                <a:latin typeface="+mn-lt"/>
                <a:ea typeface="+mn-ea"/>
              </a:rPr>
              <a:t>제작사 소개</a:t>
            </a:r>
            <a:br>
              <a:rPr kumimoji="0" lang="ko-KR" altLang="en-US" sz="2400" b="0" kern="0" dirty="0">
                <a:latin typeface="+mn-lt"/>
                <a:ea typeface="+mn-ea"/>
              </a:rPr>
            </a:br>
            <a:r>
              <a:rPr kumimoji="0" lang="ko-KR" altLang="en-US" sz="2400" b="0" kern="0" dirty="0">
                <a:latin typeface="+mn-lt"/>
                <a:ea typeface="+mn-ea"/>
                <a:cs typeface="Times New Roman" pitchFamily="18" charset="0"/>
              </a:rPr>
              <a:t>• </a:t>
            </a:r>
            <a:r>
              <a:rPr kumimoji="0" lang="ko-KR" altLang="en-US" sz="2400" b="0" kern="0" dirty="0">
                <a:latin typeface="+mn-lt"/>
                <a:ea typeface="+mn-ea"/>
              </a:rPr>
              <a:t>회  사  명 : </a:t>
            </a:r>
            <a:r>
              <a:rPr kumimoji="0" lang="en-US" altLang="ko-KR" sz="2400" b="0" kern="0" dirty="0" err="1">
                <a:latin typeface="+mn-lt"/>
                <a:ea typeface="+mn-ea"/>
              </a:rPr>
              <a:t>SyncSort</a:t>
            </a:r>
            <a:r>
              <a:rPr kumimoji="0" lang="en-US" altLang="ko-KR" sz="2400" b="0" kern="0" dirty="0">
                <a:latin typeface="+mn-lt"/>
                <a:ea typeface="+mn-ea"/>
              </a:rPr>
              <a:t> Inc Co., Ltd.</a:t>
            </a:r>
            <a:br>
              <a:rPr kumimoji="0" lang="en-US" altLang="ko-KR" sz="2400" b="0" kern="0" dirty="0">
                <a:latin typeface="+mn-lt"/>
                <a:ea typeface="+mn-ea"/>
              </a:rPr>
            </a:br>
            <a:r>
              <a:rPr kumimoji="0" lang="ko-KR" altLang="en-US" sz="2400" b="0" kern="0" dirty="0">
                <a:latin typeface="+mn-lt"/>
                <a:ea typeface="+mn-ea"/>
                <a:cs typeface="Times New Roman" pitchFamily="18" charset="0"/>
              </a:rPr>
              <a:t>• </a:t>
            </a:r>
            <a:r>
              <a:rPr kumimoji="0" lang="ko-KR" altLang="en-US" sz="2400" b="0" kern="0" dirty="0" err="1">
                <a:latin typeface="+mn-lt"/>
                <a:ea typeface="+mn-ea"/>
              </a:rPr>
              <a:t>설립년도</a:t>
            </a:r>
            <a:r>
              <a:rPr kumimoji="0" lang="ko-KR" altLang="en-US" sz="2400" b="0" kern="0" dirty="0">
                <a:latin typeface="+mn-lt"/>
                <a:ea typeface="+mn-ea"/>
              </a:rPr>
              <a:t> : 1969년</a:t>
            </a:r>
            <a:br>
              <a:rPr kumimoji="0" lang="ko-KR" altLang="en-US" sz="2400" b="0" kern="0" dirty="0">
                <a:latin typeface="+mn-lt"/>
                <a:ea typeface="+mn-ea"/>
              </a:rPr>
            </a:br>
            <a:r>
              <a:rPr kumimoji="0" lang="ko-KR" altLang="en-US" sz="2400" b="0" kern="0" dirty="0">
                <a:latin typeface="+mn-lt"/>
                <a:ea typeface="+mn-ea"/>
                <a:cs typeface="Times New Roman" pitchFamily="18" charset="0"/>
              </a:rPr>
              <a:t>• </a:t>
            </a:r>
            <a:r>
              <a:rPr kumimoji="0" lang="ko-KR" altLang="en-US" sz="2400" b="0" kern="0" dirty="0">
                <a:latin typeface="+mn-lt"/>
                <a:ea typeface="+mn-ea"/>
              </a:rPr>
              <a:t>본        사 : 미국 </a:t>
            </a:r>
            <a:r>
              <a:rPr kumimoji="0" lang="ko-KR" altLang="en-US" sz="2400" b="0" kern="0" dirty="0" err="1">
                <a:latin typeface="+mn-lt"/>
                <a:ea typeface="+mn-ea"/>
              </a:rPr>
              <a:t>뉴저지주</a:t>
            </a:r>
            <a:r>
              <a:rPr kumimoji="0" lang="ko-KR" altLang="en-US" sz="2400" b="0" kern="0" dirty="0">
                <a:latin typeface="+mn-lt"/>
                <a:ea typeface="+mn-ea"/>
              </a:rPr>
              <a:t> </a:t>
            </a:r>
            <a:r>
              <a:rPr kumimoji="0" lang="en-US" altLang="ko-KR" sz="2400" b="0" kern="0" dirty="0">
                <a:latin typeface="+mn-lt"/>
                <a:ea typeface="+mn-ea"/>
              </a:rPr>
              <a:t>Woodcliff Lake</a:t>
            </a:r>
            <a:br>
              <a:rPr kumimoji="0" lang="en-US" altLang="ko-KR" sz="2400" b="0" kern="0" dirty="0">
                <a:latin typeface="+mn-lt"/>
                <a:ea typeface="+mn-ea"/>
              </a:rPr>
            </a:br>
            <a:r>
              <a:rPr kumimoji="0" lang="ko-KR" altLang="en-US" sz="2400" b="0" kern="0" dirty="0">
                <a:latin typeface="+mn-lt"/>
                <a:ea typeface="+mn-ea"/>
                <a:cs typeface="Times New Roman" pitchFamily="18" charset="0"/>
              </a:rPr>
              <a:t>• </a:t>
            </a:r>
            <a:r>
              <a:rPr kumimoji="0" lang="ko-KR" altLang="en-US" sz="2400" b="0" kern="0" dirty="0">
                <a:latin typeface="+mn-lt"/>
                <a:ea typeface="+mn-ea"/>
              </a:rPr>
              <a:t>직  원  수 : </a:t>
            </a:r>
            <a:r>
              <a:rPr kumimoji="0" lang="en-US" altLang="ko-KR" sz="2400" b="0" kern="0" dirty="0">
                <a:latin typeface="+mn-lt"/>
                <a:ea typeface="+mn-ea"/>
              </a:rPr>
              <a:t>300</a:t>
            </a:r>
            <a:r>
              <a:rPr kumimoji="0" lang="ko-KR" altLang="en-US" sz="2400" b="0" kern="0" dirty="0">
                <a:latin typeface="+mn-lt"/>
                <a:ea typeface="+mn-ea"/>
              </a:rPr>
              <a:t>명</a:t>
            </a:r>
            <a:r>
              <a:rPr kumimoji="0" lang="en-US" altLang="ko-KR" sz="2400" b="0" kern="0" dirty="0">
                <a:latin typeface="+mn-lt"/>
                <a:ea typeface="+mn-ea"/>
              </a:rPr>
              <a:t/>
            </a:r>
            <a:br>
              <a:rPr kumimoji="0" lang="en-US" altLang="ko-KR" sz="2400" b="0" kern="0" dirty="0">
                <a:latin typeface="+mn-lt"/>
                <a:ea typeface="+mn-ea"/>
              </a:rPr>
            </a:br>
            <a:r>
              <a:rPr kumimoji="0" lang="ko-KR" altLang="en-US" sz="2400" b="0" kern="0" dirty="0">
                <a:latin typeface="+mn-lt"/>
                <a:ea typeface="+mn-ea"/>
                <a:cs typeface="Times New Roman" pitchFamily="18" charset="0"/>
              </a:rPr>
              <a:t>• </a:t>
            </a:r>
            <a:r>
              <a:rPr kumimoji="0" lang="ko-KR" altLang="en-US" sz="2400" b="0" kern="0" dirty="0">
                <a:latin typeface="+mn-lt"/>
                <a:ea typeface="+mn-ea"/>
              </a:rPr>
              <a:t>고객 </a:t>
            </a:r>
            <a:r>
              <a:rPr kumimoji="0" lang="en-US" altLang="ko-KR" sz="2400" b="0" kern="0" dirty="0">
                <a:latin typeface="+mn-lt"/>
                <a:ea typeface="+mn-ea"/>
              </a:rPr>
              <a:t>Site</a:t>
            </a:r>
            <a:r>
              <a:rPr kumimoji="0" lang="ko-KR" altLang="en-US" sz="2400" b="0" kern="0" dirty="0">
                <a:latin typeface="+mn-lt"/>
                <a:ea typeface="+mn-ea"/>
              </a:rPr>
              <a:t>수</a:t>
            </a:r>
            <a:br>
              <a:rPr kumimoji="0" lang="ko-KR" altLang="en-US" sz="2400" b="0" kern="0" dirty="0">
                <a:latin typeface="+mn-lt"/>
                <a:ea typeface="+mn-ea"/>
              </a:rPr>
            </a:br>
            <a:r>
              <a:rPr kumimoji="0" lang="ko-KR" altLang="en-US" sz="2400" b="0" kern="0" dirty="0">
                <a:latin typeface="+mn-lt"/>
                <a:ea typeface="+mn-ea"/>
              </a:rPr>
              <a:t>   전세계 50개국이상 15,000 </a:t>
            </a:r>
            <a:r>
              <a:rPr kumimoji="0" lang="en-US" altLang="ko-KR" sz="2400" b="0" kern="0" dirty="0">
                <a:latin typeface="+mn-lt"/>
                <a:ea typeface="+mn-ea"/>
              </a:rPr>
              <a:t>Site</a:t>
            </a:r>
            <a:r>
              <a:rPr kumimoji="0" lang="ko-KR" altLang="en-US" sz="2400" b="0" kern="0" dirty="0">
                <a:latin typeface="+mn-lt"/>
                <a:ea typeface="+mn-ea"/>
              </a:rPr>
              <a:t>이상</a:t>
            </a:r>
            <a:br>
              <a:rPr kumimoji="0" lang="ko-KR" altLang="en-US" sz="2400" b="0" kern="0" dirty="0">
                <a:latin typeface="+mn-lt"/>
                <a:ea typeface="+mn-ea"/>
              </a:rPr>
            </a:br>
            <a:r>
              <a:rPr kumimoji="0" lang="ko-KR" altLang="en-US" sz="2400" b="0" kern="0" dirty="0">
                <a:latin typeface="+mn-lt"/>
                <a:ea typeface="+mn-ea"/>
              </a:rPr>
              <a:t>   미국 </a:t>
            </a:r>
            <a:r>
              <a:rPr kumimoji="0" lang="en-US" altLang="ko-KR" sz="2400" b="0" kern="0" dirty="0">
                <a:latin typeface="+mn-lt"/>
                <a:ea typeface="+mn-ea"/>
              </a:rPr>
              <a:t>IBM </a:t>
            </a:r>
            <a:r>
              <a:rPr kumimoji="0" lang="ko-KR" altLang="en-US" sz="2400" b="0" kern="0" dirty="0" err="1">
                <a:latin typeface="+mn-lt"/>
                <a:ea typeface="+mn-ea"/>
              </a:rPr>
              <a:t>메인프레임</a:t>
            </a:r>
            <a:r>
              <a:rPr kumimoji="0" lang="ko-KR" altLang="en-US" sz="2400" b="0" kern="0" dirty="0">
                <a:latin typeface="+mn-lt"/>
                <a:ea typeface="+mn-ea"/>
              </a:rPr>
              <a:t> 사용자의 70% 이상</a:t>
            </a:r>
            <a:br>
              <a:rPr kumimoji="0" lang="ko-KR" altLang="en-US" sz="2400" b="0" kern="0" dirty="0">
                <a:latin typeface="+mn-lt"/>
                <a:ea typeface="+mn-ea"/>
              </a:rPr>
            </a:br>
            <a:r>
              <a:rPr kumimoji="0" lang="ko-KR" altLang="en-US" sz="2400" b="0" kern="0" dirty="0">
                <a:latin typeface="+mn-lt"/>
                <a:ea typeface="+mn-ea"/>
              </a:rPr>
              <a:t>   </a:t>
            </a:r>
            <a:r>
              <a:rPr kumimoji="0" lang="en-US" altLang="ko-KR" sz="2400" b="0" kern="0" dirty="0">
                <a:latin typeface="+mn-lt"/>
                <a:ea typeface="+mn-ea"/>
              </a:rPr>
              <a:t>Fortune 100</a:t>
            </a:r>
            <a:r>
              <a:rPr kumimoji="0" lang="ko-KR" altLang="en-US" sz="2400" b="0" kern="0" dirty="0">
                <a:latin typeface="+mn-lt"/>
                <a:ea typeface="+mn-ea"/>
              </a:rPr>
              <a:t>대 기업 9</a:t>
            </a:r>
            <a:r>
              <a:rPr kumimoji="0" lang="en-US" altLang="ko-KR" sz="2400" b="0" kern="0" dirty="0">
                <a:latin typeface="+mn-lt"/>
                <a:ea typeface="+mn-ea"/>
              </a:rPr>
              <a:t>5</a:t>
            </a:r>
            <a:r>
              <a:rPr kumimoji="0" lang="ko-KR" altLang="en-US" sz="2400" b="0" kern="0" dirty="0">
                <a:latin typeface="+mn-lt"/>
                <a:ea typeface="+mn-ea"/>
              </a:rPr>
              <a:t>% 이상</a:t>
            </a:r>
            <a:r>
              <a:rPr kumimoji="0" lang="en-US" altLang="ko-KR" sz="2400" b="0" kern="0" dirty="0">
                <a:latin typeface="+mn-lt"/>
                <a:ea typeface="+mn-ea"/>
              </a:rPr>
              <a:t/>
            </a:r>
            <a:br>
              <a:rPr kumimoji="0" lang="en-US" altLang="ko-KR" sz="2400" b="0" kern="0" dirty="0">
                <a:latin typeface="+mn-lt"/>
                <a:ea typeface="+mn-ea"/>
              </a:rPr>
            </a:br>
            <a:r>
              <a:rPr kumimoji="0" lang="en-US" altLang="ko-KR" sz="2400" b="0" kern="0" dirty="0">
                <a:latin typeface="+mn-lt"/>
                <a:ea typeface="+mn-ea"/>
              </a:rPr>
              <a:t>   Dow Jones </a:t>
            </a:r>
            <a:r>
              <a:rPr kumimoji="0" lang="ko-KR" altLang="en-US" sz="2400" b="0" kern="0" dirty="0" err="1">
                <a:latin typeface="+mn-lt"/>
                <a:ea typeface="+mn-ea"/>
              </a:rPr>
              <a:t>상장사</a:t>
            </a:r>
            <a:r>
              <a:rPr kumimoji="0" lang="ko-KR" altLang="en-US" sz="2400" b="0" kern="0" dirty="0">
                <a:latin typeface="+mn-lt"/>
                <a:ea typeface="+mn-ea"/>
              </a:rPr>
              <a:t> </a:t>
            </a:r>
            <a:r>
              <a:rPr kumimoji="0" lang="en-US" altLang="ko-KR" sz="2400" b="0" kern="0" dirty="0">
                <a:latin typeface="+mn-lt"/>
                <a:ea typeface="+mn-ea"/>
              </a:rPr>
              <a:t>85% </a:t>
            </a:r>
            <a:r>
              <a:rPr kumimoji="0" lang="ko-KR" altLang="en-US" sz="2400" b="0" kern="0" dirty="0">
                <a:latin typeface="+mn-lt"/>
                <a:ea typeface="+mn-ea"/>
              </a:rPr>
              <a:t>이상</a:t>
            </a:r>
            <a:br>
              <a:rPr kumimoji="0" lang="ko-KR" altLang="en-US" sz="2400" b="0" kern="0" dirty="0">
                <a:latin typeface="+mn-lt"/>
                <a:ea typeface="+mn-ea"/>
              </a:rPr>
            </a:br>
            <a:endParaRPr kumimoji="0" lang="en-US" altLang="ko-KR" sz="2400" b="0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4"/>
          <p:cNvGraphicFramePr>
            <a:graphicFrameLocks noChangeAspect="1"/>
          </p:cNvGraphicFramePr>
          <p:nvPr/>
        </p:nvGraphicFramePr>
        <p:xfrm>
          <a:off x="-9525" y="-38100"/>
          <a:ext cx="9153525" cy="692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3" name="비트맵 이미지" r:id="rId4" imgW="6171429" imgH="4667902" progId="Paint.Picture">
                  <p:embed/>
                </p:oleObj>
              </mc:Choice>
              <mc:Fallback>
                <p:oleObj name="비트맵 이미지" r:id="rId4" imgW="6171429" imgH="466790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525" y="-38100"/>
                        <a:ext cx="9153525" cy="692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993300"/>
                                </a:gs>
                                <a:gs pos="100000">
                                  <a:srgbClr val="AD5C33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4114800" y="2209800"/>
            <a:ext cx="327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4400">
                <a:solidFill>
                  <a:schemeClr val="tx2"/>
                </a:solidFill>
                <a:latin typeface="Times New Roman" panose="02020603050405020304" pitchFamily="18" charset="0"/>
              </a:rPr>
              <a:t>Samples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1219200" y="5029200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0" y="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3200">
                <a:solidFill>
                  <a:schemeClr val="tx2"/>
                </a:solidFill>
                <a:latin typeface="굴림체" panose="020B0609000101010101" pitchFamily="49" charset="-127"/>
              </a:rPr>
              <a:t>SAMPLE Application 1</a:t>
            </a:r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1371600" y="685800"/>
            <a:ext cx="6902450" cy="557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dmexpress &lt;&lt; eof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/* 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회사 이름 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Sorting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과  조건에 따른 레코드 제거  */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/INFILE site1.dat  FIXED 97          /* Input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파일 정의 */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/FIELDS COMPANY 17 CHAR 22,          /*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필드 정의       */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STATUS 97  CHAR 1                       </a:t>
            </a:r>
          </a:p>
          <a:p>
            <a:pPr algn="just" eaLnBrk="1" hangingPunct="1">
              <a:spcBef>
                <a:spcPct val="50000"/>
              </a:spcBef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/KEYS  COMPANY                       /* Sort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할 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Key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필드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*/</a:t>
            </a:r>
          </a:p>
          <a:p>
            <a:pPr algn="just" eaLnBrk="1" hangingPunct="1">
              <a:spcBef>
                <a:spcPct val="50000"/>
              </a:spcBef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/CONDITION FULLY_PAID  STATUS = "F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╕φ┴╢"/>
              </a:rPr>
              <a:t>“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/*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조건 정의         */</a:t>
            </a:r>
          </a:p>
          <a:p>
            <a:pPr algn="just" eaLnBrk="1" hangingPunct="1">
              <a:spcBef>
                <a:spcPct val="50000"/>
              </a:spcBef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/OMIT  FULLY_PAID                    /*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조건에 맞는 레코드 제거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*/</a:t>
            </a:r>
          </a:p>
          <a:p>
            <a:pPr algn="just" eaLnBrk="1" hangingPunct="1">
              <a:spcBef>
                <a:spcPct val="50000"/>
              </a:spcBef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/OUTFILE out1.dat  overwrite         /* output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파일 정의        */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/END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eof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0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1219200" y="5029200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0" y="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3200">
                <a:solidFill>
                  <a:schemeClr val="tx2"/>
                </a:solidFill>
                <a:latin typeface="굴림체" panose="020B0609000101010101" pitchFamily="49" charset="-127"/>
              </a:rPr>
              <a:t>SAMPLE Application 2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457200" y="685800"/>
            <a:ext cx="8458200" cy="543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dmexpress &lt;&lt; eof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/* 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레코드 합계 처리 ( /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SUMMARIZE  /REFORMAT )  */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/INFILE  site1.dat  FIXED 97                       /* input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파일 정의           */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/FIELDS COMPANY 17 CHAR 22,                        /*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필드 정의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        */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STATUS 97  CHAR 1,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BALANCE_PRODUCT 89 INT 4,                              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BALANCE_TAX 93 INT 4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/KEYS   COMPANY                                    /* company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필드  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Sort Key    */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/SUMMARIZE TOTAL  BALANCE_PRODUCT,                 /*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중복되는 필드 별 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Group by */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  TOTAL  BALANCE_TAX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/REFORMAT  COMPANY, BALANCE_PRODUCT, BALANCE_TAX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/* 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input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필드 재배치         */       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/CONDITION FULLY_PAID STATUS = "F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╜┼╕φ┴╢"/>
              </a:rPr>
              <a:t>“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        /* STATUS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필드의 값이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╜┼╕φ┴╢"/>
              </a:rPr>
              <a:t>“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F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╜┼╕φ┴╢"/>
              </a:rPr>
              <a:t>”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인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                                            조건을 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FULLY_PAID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라고 정의 */  </a:t>
            </a: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/OMIT  FULLY_PAID                                  /*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조건이 맞는 레코드 제거   */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                                                                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/OUTFILE out2.dat overwrite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               /* 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output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파일 정의          */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/END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eof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2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1219200" y="5029200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0" y="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3200">
                <a:solidFill>
                  <a:schemeClr val="tx2"/>
                </a:solidFill>
                <a:latin typeface="굴림체" panose="020B0609000101010101" pitchFamily="49" charset="-127"/>
              </a:rPr>
              <a:t>SAMPLE Application 3</a:t>
            </a:r>
          </a:p>
        </p:txBody>
      </p:sp>
      <p:sp>
        <p:nvSpPr>
          <p:cNvPr id="576516" name="Rectangle 4"/>
          <p:cNvSpPr>
            <a:spLocks noChangeArrowheads="1"/>
          </p:cNvSpPr>
          <p:nvPr/>
        </p:nvSpPr>
        <p:spPr bwMode="auto">
          <a:xfrm>
            <a:off x="457200" y="685800"/>
            <a:ext cx="8458200" cy="564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dmexpress &lt;&lt; eof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/*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레코드 제거 및 합계처리 */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/* Output Reformatting (/REFORMAT) */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/* Fields Creation (/DERIVEDFIELD) */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/* Data Conversion (/DERIVEDFIELD) */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/INFILE  site1.dat  FIXED 97                     /* input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파일 정의        */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/FIELDS  COMPANY 17 CHAR 22,                     /*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필드 정의              */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STATUS 97  CHAR 1,                       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BALANCE_PRODUCT 89 INT 4,                                   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BALANCE_TAX 93 INT 4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/KEYS    COMPANY                                  /* Sort Key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필드         */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/SUMMARIZE  TOTAL  BALANCE_PRODUCT,               /* Group by               */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   TOTAL  BALANCE_TAX,                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  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/REFORMAT COMPANY, BALANCE_PRODUCT, BALANCE_TAX    /* Input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레코드 재배열   */</a:t>
            </a: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  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/CONDITION FULLY_PAID  STATUS = "F"                /*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조건 정의             */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                         </a:t>
            </a:r>
            <a:endParaRPr lang="ko-KR" altLang="en-US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6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1219200" y="5029200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0" y="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3200">
                <a:solidFill>
                  <a:schemeClr val="tx2"/>
                </a:solidFill>
                <a:latin typeface="굴림체" panose="020B0609000101010101" pitchFamily="49" charset="-127"/>
              </a:rPr>
              <a:t>SAMPLE Application 3</a:t>
            </a:r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457200" y="685800"/>
            <a:ext cx="8458200" cy="5421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/OMIT  FULLY_PAID                       /* FULLY_PAID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레코드 제거      */</a:t>
            </a: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/OUTFILE out1.dat                       /* output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파일 정의            */</a:t>
            </a: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/DERIVEDFIELD  BLANKS 5" "              /* blank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필드 지정   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 */     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/DERIVEDFIELD                           /*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위에 정의한 필드의 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INT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값을 */ 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TS_BALANCE_PRODUCT             /* TS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형태로 변환              */</a:t>
            </a: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BALANCE_PRODUCT TS 10            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/DERIVEDFIELD        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TS_BALANCE_TAX     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BALANCE_TAX TS 10 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REFORMAT  BLANKS,                      /*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레코드 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reformatting         */</a:t>
            </a:r>
            <a:endParaRPr lang="ko-KR" altLang="en-US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  COMPANY, 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  BLANKS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  TS_BALANCE_PRODUCT, 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  BLANKS,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  TS_BALANCE_TAX  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/END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eof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0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ChangeArrowheads="1"/>
          </p:cNvSpPr>
          <p:nvPr/>
        </p:nvSpPr>
        <p:spPr bwMode="auto">
          <a:xfrm>
            <a:off x="0" y="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3200">
                <a:solidFill>
                  <a:schemeClr val="tx2"/>
                </a:solidFill>
                <a:latin typeface="굴림체" panose="020B0609000101010101" pitchFamily="49" charset="-127"/>
              </a:rPr>
              <a:t>SAMPLE Application 4</a:t>
            </a:r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304800" y="685800"/>
            <a:ext cx="4267200" cy="538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/>
            </a:r>
            <a:b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</a:b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dmexpress &lt;&lt; eof</a:t>
            </a:r>
          </a:p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/INFILE   transactions-1 ":" 240</a:t>
            </a:r>
          </a:p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/INFILE   transactions-2 ":" 240</a:t>
            </a:r>
          </a:p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/FIELDS   trans_customer_number 1: - 1:,</a:t>
            </a:r>
          </a:p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 trans_amount 10: - 10: en</a:t>
            </a:r>
            <a:endParaRPr lang="ko-KR" altLang="en-US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/JOINKEYS trans_customer_number</a:t>
            </a:r>
            <a:endParaRPr lang="ko-KR" altLang="en-US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/INFILE   name-address ":" 200</a:t>
            </a:r>
            <a:endParaRPr lang="ko-KR" altLang="en-US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/FIELDS 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na_customer_number 1: - 1:,</a:t>
            </a:r>
          </a:p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 na_full_name 2: - 2:,</a:t>
            </a:r>
          </a:p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 na_phone 8: - 8:</a:t>
            </a:r>
          </a:p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/JOINKEYS SORTED na_customer_number</a:t>
            </a:r>
          </a:p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endParaRPr lang="ko-KR" altLang="en-US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</p:txBody>
      </p:sp>
      <p:sp>
        <p:nvSpPr>
          <p:cNvPr id="578565" name="Rectangle 5"/>
          <p:cNvSpPr>
            <a:spLocks noChangeArrowheads="1"/>
          </p:cNvSpPr>
          <p:nvPr/>
        </p:nvSpPr>
        <p:spPr bwMode="auto">
          <a:xfrm>
            <a:off x="4724400" y="685800"/>
            <a:ext cx="4267200" cy="5286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/>
            </a:r>
            <a:b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</a:b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JOIN  unpaired leftside</a:t>
            </a:r>
          </a:p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OUTFILE  joined-file             </a:t>
            </a:r>
          </a:p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/REFORMAT </a:t>
            </a:r>
          </a:p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leftside: trans_customer_number,</a:t>
            </a:r>
          </a:p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rightside: na_full_name, na_phone,</a:t>
            </a:r>
          </a:p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leftside: trans_amount</a:t>
            </a:r>
          </a:p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/END</a:t>
            </a:r>
            <a:b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</a:b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eof</a:t>
            </a:r>
          </a:p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/*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위의 예제는 매치가 되지 않는 왼쪽의 레코드를 매치되는 레코드에 포함. */</a:t>
            </a:r>
          </a:p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/* 만약 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leftside 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또는 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rightside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를 지정하지 않으면 양 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side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레코드를 포함. */</a:t>
            </a: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7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4" grpId="0" animBg="1" autoUpdateAnimBg="0"/>
      <p:bldP spid="578565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0" y="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3200">
                <a:solidFill>
                  <a:schemeClr val="tx2"/>
                </a:solidFill>
                <a:latin typeface="굴림체" panose="020B0609000101010101" pitchFamily="49" charset="-127"/>
              </a:rPr>
              <a:t>SAMPLE Application 5</a:t>
            </a:r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auto">
          <a:xfrm>
            <a:off x="304800" y="804863"/>
            <a:ext cx="4772025" cy="284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/>
            </a:r>
            <a:b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</a:b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dmexpress &lt;&lt; eof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/INFILE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MAIL_ADDR.DAT  customstream  ";"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/FIELDS  a  1  char  1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/KEYS    a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/OUTFILE REPORT1.OUT  stlf  over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/STATISTICS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/END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eof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echo "Status of SyncSort : " $?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ko-KR" altLang="en-US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</p:txBody>
      </p:sp>
      <p:sp>
        <p:nvSpPr>
          <p:cNvPr id="101380" name="Text Box 6"/>
          <p:cNvSpPr txBox="1">
            <a:spLocks noChangeArrowheads="1"/>
          </p:cNvSpPr>
          <p:nvPr/>
        </p:nvSpPr>
        <p:spPr bwMode="auto">
          <a:xfrm>
            <a:off x="250825" y="4149725"/>
            <a:ext cx="8820150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200">
                <a:latin typeface="굴림체" panose="020B0609000101010101" pitchFamily="49" charset="-127"/>
              </a:rPr>
              <a:t>jslee@kbscom.co.kr;ljs@kbscom.co.kr;libero@kbscom.co.kr;smpark@kbscom.co.kr;kbpark@kbscom.co.kr;ysgo@kbscom.co.kr;</a:t>
            </a:r>
            <a:endParaRPr lang="ko-KR" altLang="en-US" sz="1200">
              <a:latin typeface="굴림체" panose="020B0609000101010101" pitchFamily="49" charset="-127"/>
            </a:endParaRPr>
          </a:p>
        </p:txBody>
      </p:sp>
      <p:sp>
        <p:nvSpPr>
          <p:cNvPr id="101381" name="Text Box 7"/>
          <p:cNvSpPr txBox="1">
            <a:spLocks noChangeArrowheads="1"/>
          </p:cNvSpPr>
          <p:nvPr/>
        </p:nvSpPr>
        <p:spPr bwMode="auto">
          <a:xfrm>
            <a:off x="250825" y="4868863"/>
            <a:ext cx="2232025" cy="12001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/>
            <a:r>
              <a:rPr lang="en-US" altLang="ko-KR" sz="1200">
                <a:latin typeface="굴림체" panose="020B0609000101010101" pitchFamily="49" charset="-127"/>
                <a:hlinkClick r:id="rId3"/>
              </a:rPr>
              <a:t>jslee@kbscom.co.kr</a:t>
            </a:r>
            <a:endParaRPr lang="en-US" altLang="ko-KR" sz="1200">
              <a:latin typeface="굴림체" panose="020B0609000101010101" pitchFamily="49" charset="-127"/>
            </a:endParaRPr>
          </a:p>
          <a:p>
            <a:pPr algn="l"/>
            <a:r>
              <a:rPr lang="en-US" altLang="ko-KR" sz="1200">
                <a:latin typeface="굴림체" panose="020B0609000101010101" pitchFamily="49" charset="-127"/>
                <a:hlinkClick r:id="rId4"/>
              </a:rPr>
              <a:t>ljs@kbscom.co.kr</a:t>
            </a:r>
            <a:endParaRPr lang="en-US" altLang="ko-KR" sz="1200">
              <a:latin typeface="굴림체" panose="020B0609000101010101" pitchFamily="49" charset="-127"/>
            </a:endParaRPr>
          </a:p>
          <a:p>
            <a:pPr algn="l"/>
            <a:r>
              <a:rPr lang="en-US" altLang="ko-KR" sz="1200">
                <a:latin typeface="굴림체" panose="020B0609000101010101" pitchFamily="49" charset="-127"/>
                <a:hlinkClick r:id="rId5"/>
              </a:rPr>
              <a:t>libero@kbscom.co.kr</a:t>
            </a:r>
            <a:endParaRPr lang="en-US" altLang="ko-KR" sz="1200">
              <a:latin typeface="굴림체" panose="020B0609000101010101" pitchFamily="49" charset="-127"/>
            </a:endParaRPr>
          </a:p>
          <a:p>
            <a:pPr algn="l"/>
            <a:r>
              <a:rPr lang="en-US" altLang="ko-KR" sz="1200">
                <a:latin typeface="굴림체" panose="020B0609000101010101" pitchFamily="49" charset="-127"/>
                <a:hlinkClick r:id="rId6"/>
              </a:rPr>
              <a:t>smpark@kbscom.co.kr</a:t>
            </a:r>
            <a:endParaRPr lang="en-US" altLang="ko-KR" sz="1200">
              <a:latin typeface="굴림체" panose="020B0609000101010101" pitchFamily="49" charset="-127"/>
            </a:endParaRPr>
          </a:p>
          <a:p>
            <a:pPr algn="l"/>
            <a:r>
              <a:rPr lang="en-US" altLang="ko-KR" sz="1200">
                <a:latin typeface="굴림체" panose="020B0609000101010101" pitchFamily="49" charset="-127"/>
                <a:hlinkClick r:id="rId7"/>
              </a:rPr>
              <a:t>kbpark@kbscom.co.kr</a:t>
            </a:r>
            <a:endParaRPr lang="en-US" altLang="ko-KR" sz="1200">
              <a:latin typeface="굴림체" panose="020B0609000101010101" pitchFamily="49" charset="-127"/>
            </a:endParaRPr>
          </a:p>
          <a:p>
            <a:pPr algn="l"/>
            <a:r>
              <a:rPr lang="en-US" altLang="ko-KR" sz="1200">
                <a:latin typeface="굴림체" panose="020B0609000101010101" pitchFamily="49" charset="-127"/>
              </a:rPr>
              <a:t>ysgo@kbscom.co.kr</a:t>
            </a:r>
            <a:endParaRPr lang="ko-KR" altLang="en-US" sz="1200">
              <a:latin typeface="굴림체" panose="020B0609000101010101" pitchFamily="49" charset="-127"/>
            </a:endParaRPr>
          </a:p>
        </p:txBody>
      </p:sp>
      <p:sp>
        <p:nvSpPr>
          <p:cNvPr id="101382" name="Text Box 8"/>
          <p:cNvSpPr txBox="1">
            <a:spLocks noChangeArrowheads="1"/>
          </p:cNvSpPr>
          <p:nvPr/>
        </p:nvSpPr>
        <p:spPr bwMode="auto">
          <a:xfrm>
            <a:off x="250825" y="4581525"/>
            <a:ext cx="1098550" cy="2571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/>
              <a:t>REPORT1.OUT</a:t>
            </a:r>
          </a:p>
        </p:txBody>
      </p:sp>
      <p:sp>
        <p:nvSpPr>
          <p:cNvPr id="101383" name="Text Box 9"/>
          <p:cNvSpPr txBox="1">
            <a:spLocks noChangeArrowheads="1"/>
          </p:cNvSpPr>
          <p:nvPr/>
        </p:nvSpPr>
        <p:spPr bwMode="auto">
          <a:xfrm>
            <a:off x="250825" y="3860800"/>
            <a:ext cx="1243013" cy="2571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/>
              <a:t>MAIL_ADDR.DAT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1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0" y="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3200">
                <a:solidFill>
                  <a:schemeClr val="tx2"/>
                </a:solidFill>
                <a:latin typeface="굴림체" panose="020B0609000101010101" pitchFamily="49" charset="-127"/>
              </a:rPr>
              <a:t>SAMPLE Application 6</a:t>
            </a:r>
          </a:p>
        </p:txBody>
      </p:sp>
      <p:sp>
        <p:nvSpPr>
          <p:cNvPr id="103427" name="Rectangle 4"/>
          <p:cNvSpPr>
            <a:spLocks noChangeArrowheads="1"/>
          </p:cNvSpPr>
          <p:nvPr/>
        </p:nvSpPr>
        <p:spPr bwMode="auto">
          <a:xfrm>
            <a:off x="395288" y="620713"/>
            <a:ext cx="82089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95" tIns="25438" rIns="63595" bIns="25438">
            <a:spAutoFit/>
          </a:bodyPr>
          <a:lstStyle>
            <a:lvl1pPr marL="342900" indent="-3429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ko-KR" altLang="en-US" sz="1800">
                <a:latin typeface="굴림" panose="020B0600000101010101" pitchFamily="50" charset="-127"/>
              </a:rPr>
              <a:t>중복 데이터 제거</a:t>
            </a:r>
          </a:p>
        </p:txBody>
      </p:sp>
      <p:graphicFrame>
        <p:nvGraphicFramePr>
          <p:cNvPr id="60" name="Group 134"/>
          <p:cNvGraphicFramePr>
            <a:graphicFrameLocks noGrp="1"/>
          </p:cNvGraphicFramePr>
          <p:nvPr/>
        </p:nvGraphicFramePr>
        <p:xfrm>
          <a:off x="1981200" y="1481138"/>
          <a:ext cx="671513" cy="1676400"/>
        </p:xfrm>
        <a:graphic>
          <a:graphicData uri="http://schemas.openxmlformats.org/drawingml/2006/table">
            <a:tbl>
              <a:tblPr/>
              <a:tblGrid>
                <a:gridCol w="336550"/>
                <a:gridCol w="33496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Group 133"/>
          <p:cNvGraphicFramePr>
            <a:graphicFrameLocks noGrp="1"/>
          </p:cNvGraphicFramePr>
          <p:nvPr/>
        </p:nvGraphicFramePr>
        <p:xfrm>
          <a:off x="6348413" y="1482725"/>
          <a:ext cx="671512" cy="1341438"/>
        </p:xfrm>
        <a:graphic>
          <a:graphicData uri="http://schemas.openxmlformats.org/drawingml/2006/table">
            <a:tbl>
              <a:tblPr/>
              <a:tblGrid>
                <a:gridCol w="336550"/>
                <a:gridCol w="334962"/>
              </a:tblGrid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465" name="Text Box 42"/>
          <p:cNvSpPr txBox="1">
            <a:spLocks noChangeArrowheads="1"/>
          </p:cNvSpPr>
          <p:nvPr/>
        </p:nvSpPr>
        <p:spPr bwMode="auto">
          <a:xfrm>
            <a:off x="3824288" y="1843088"/>
            <a:ext cx="1323975" cy="36988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/>
            <a:r>
              <a:rPr lang="en-US" altLang="ko-KR" sz="1800">
                <a:solidFill>
                  <a:schemeClr val="bg1"/>
                </a:solidFill>
                <a:latin typeface="굴림" panose="020B0600000101010101" pitchFamily="50" charset="-127"/>
              </a:rPr>
              <a:t>summarize</a:t>
            </a:r>
          </a:p>
        </p:txBody>
      </p:sp>
      <p:sp>
        <p:nvSpPr>
          <p:cNvPr id="103466" name="Line 43"/>
          <p:cNvSpPr>
            <a:spLocks noChangeShapeType="1"/>
          </p:cNvSpPr>
          <p:nvPr/>
        </p:nvSpPr>
        <p:spPr bwMode="auto">
          <a:xfrm>
            <a:off x="2700338" y="2127250"/>
            <a:ext cx="360045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467" name="Text Box 44"/>
          <p:cNvSpPr txBox="1">
            <a:spLocks noChangeArrowheads="1"/>
          </p:cNvSpPr>
          <p:nvPr/>
        </p:nvSpPr>
        <p:spPr bwMode="auto">
          <a:xfrm>
            <a:off x="1708150" y="1052513"/>
            <a:ext cx="12557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/>
            <a:r>
              <a:rPr lang="en-US" altLang="ko-KR" sz="1600">
                <a:latin typeface="굴림" panose="020B0600000101010101" pitchFamily="50" charset="-127"/>
              </a:rPr>
              <a:t>[Input File]</a:t>
            </a:r>
          </a:p>
        </p:txBody>
      </p:sp>
      <p:sp>
        <p:nvSpPr>
          <p:cNvPr id="103468" name="Text Box 45"/>
          <p:cNvSpPr txBox="1">
            <a:spLocks noChangeArrowheads="1"/>
          </p:cNvSpPr>
          <p:nvPr/>
        </p:nvSpPr>
        <p:spPr bwMode="auto">
          <a:xfrm>
            <a:off x="5938838" y="1052513"/>
            <a:ext cx="1441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/>
            <a:r>
              <a:rPr lang="en-US" altLang="ko-KR" sz="1600">
                <a:latin typeface="굴림" panose="020B0600000101010101" pitchFamily="50" charset="-127"/>
              </a:rPr>
              <a:t>[Unique File]</a:t>
            </a:r>
          </a:p>
        </p:txBody>
      </p:sp>
      <p:sp>
        <p:nvSpPr>
          <p:cNvPr id="103469" name="Rectangle 46"/>
          <p:cNvSpPr>
            <a:spLocks noChangeArrowheads="1"/>
          </p:cNvSpPr>
          <p:nvPr/>
        </p:nvSpPr>
        <p:spPr bwMode="auto">
          <a:xfrm>
            <a:off x="1979613" y="3284538"/>
            <a:ext cx="5184775" cy="3006725"/>
          </a:xfrm>
          <a:prstGeom prst="rect">
            <a:avLst/>
          </a:prstGeom>
          <a:noFill/>
          <a:ln w="12700">
            <a:solidFill>
              <a:srgbClr val="C0C0C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95" tIns="25438" rIns="63595" bIns="25438">
            <a:spAutoFit/>
          </a:bodyPr>
          <a:lstStyle>
            <a:lvl1pPr marL="342900" indent="-3429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syncsort &lt;&lt; eof</a:t>
            </a:r>
          </a:p>
          <a:p>
            <a:pPr algn="l" eaLnBrk="1" latinLnBrk="1" hangingPunct="1"/>
            <a:r>
              <a:rPr lang="en-US" altLang="ko-KR" sz="1600">
                <a:latin typeface="굴림" panose="020B0600000101010101" pitchFamily="50" charset="-127"/>
              </a:rPr>
              <a:t>/INFILE           input_file.dat</a:t>
            </a:r>
          </a:p>
          <a:p>
            <a:pPr algn="l" eaLnBrk="1" latinLnBrk="1" hangingPunct="1"/>
            <a:r>
              <a:rPr lang="en-US" altLang="ko-KR" sz="1600">
                <a:latin typeface="굴림" panose="020B0600000101010101" pitchFamily="50" charset="-127"/>
              </a:rPr>
              <a:t>/FIELDS          a_key 1 char 2</a:t>
            </a:r>
            <a:br>
              <a:rPr lang="en-US" altLang="ko-KR" sz="1600">
                <a:latin typeface="굴림" panose="020B0600000101010101" pitchFamily="50" charset="-127"/>
              </a:rPr>
            </a:br>
            <a:endParaRPr lang="en-US" altLang="ko-KR" sz="1600">
              <a:latin typeface="굴림" panose="020B0600000101010101" pitchFamily="50" charset="-127"/>
            </a:endParaRPr>
          </a:p>
          <a:p>
            <a:pPr algn="l" eaLnBrk="1" latinLnBrk="1" hangingPunct="1"/>
            <a:r>
              <a:rPr lang="en-US" altLang="ko-KR" sz="1600">
                <a:latin typeface="굴림" panose="020B0600000101010101" pitchFamily="50" charset="-127"/>
              </a:rPr>
              <a:t>/KEYS             a_key</a:t>
            </a:r>
          </a:p>
          <a:p>
            <a:pPr algn="l" eaLnBrk="1" latinLnBrk="1" hangingPunct="1"/>
            <a:endParaRPr lang="en-US" altLang="ko-KR" sz="1600">
              <a:latin typeface="굴림" panose="020B0600000101010101" pitchFamily="50" charset="-127"/>
            </a:endParaRPr>
          </a:p>
          <a:p>
            <a:pPr algn="l" eaLnBrk="1" latinLnBrk="1" hangingPunct="1"/>
            <a:r>
              <a:rPr lang="en-US" altLang="ko-KR" sz="1600">
                <a:latin typeface="굴림" panose="020B0600000101010101" pitchFamily="50" charset="-127"/>
              </a:rPr>
              <a:t>/SUMMARIZE</a:t>
            </a:r>
          </a:p>
          <a:p>
            <a:pPr algn="l" eaLnBrk="1" latinLnBrk="1" hangingPunct="1"/>
            <a:r>
              <a:rPr lang="en-US" altLang="ko-KR" sz="1600">
                <a:latin typeface="굴림" panose="020B0600000101010101" pitchFamily="50" charset="-127"/>
              </a:rPr>
              <a:t>/OUTFILE        uniq_file.dat OVERWRITE</a:t>
            </a:r>
            <a:br>
              <a:rPr lang="en-US" altLang="ko-KR" sz="1600">
                <a:latin typeface="굴림" panose="020B0600000101010101" pitchFamily="50" charset="-127"/>
              </a:rPr>
            </a:br>
            <a:endParaRPr lang="en-US" altLang="ko-KR" sz="1600">
              <a:latin typeface="굴림" panose="020B0600000101010101" pitchFamily="50" charset="-127"/>
            </a:endParaRPr>
          </a:p>
          <a:p>
            <a:pPr algn="l" eaLnBrk="1" latinLnBrk="1" hangingPunct="1"/>
            <a:r>
              <a:rPr lang="en-US" altLang="ko-KR" sz="1600">
                <a:latin typeface="굴림" panose="020B0600000101010101" pitchFamily="50" charset="-127"/>
              </a:rPr>
              <a:t>/STATISTICS</a:t>
            </a:r>
          </a:p>
          <a:p>
            <a:pPr algn="l" eaLnBrk="1" latinLnBrk="1" hangingPunct="1"/>
            <a:r>
              <a:rPr lang="en-US" altLang="ko-KR" sz="1600">
                <a:latin typeface="굴림" panose="020B0600000101010101" pitchFamily="50" charset="-127"/>
              </a:rPr>
              <a:t>/END</a:t>
            </a:r>
          </a:p>
          <a:p>
            <a:pPr algn="l" eaLnBrk="1" latinLnBrk="1" hangingPunct="1"/>
            <a:r>
              <a:rPr lang="en-US" altLang="ko-KR" sz="1600">
                <a:latin typeface="굴림" panose="020B0600000101010101" pitchFamily="50" charset="-127"/>
              </a:rPr>
              <a:t>eof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3200">
                <a:solidFill>
                  <a:schemeClr val="tx2"/>
                </a:solidFill>
                <a:latin typeface="굴림체" panose="020B0609000101010101" pitchFamily="49" charset="-127"/>
              </a:rPr>
              <a:t>SAMPLE Application 7</a:t>
            </a:r>
          </a:p>
        </p:txBody>
      </p:sp>
      <p:sp>
        <p:nvSpPr>
          <p:cNvPr id="105475" name="Rectangle 4"/>
          <p:cNvSpPr>
            <a:spLocks noChangeArrowheads="1"/>
          </p:cNvSpPr>
          <p:nvPr/>
        </p:nvSpPr>
        <p:spPr bwMode="auto">
          <a:xfrm>
            <a:off x="323850" y="476250"/>
            <a:ext cx="82089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95" tIns="25438" rIns="63595" bIns="25438">
            <a:spAutoFit/>
          </a:bodyPr>
          <a:lstStyle>
            <a:lvl1pPr marL="342900" indent="-3429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ko-KR" altLang="en-US" sz="1800">
                <a:latin typeface="굴림" panose="020B0600000101010101" pitchFamily="50" charset="-127"/>
              </a:rPr>
              <a:t>데이터 변환 작업</a:t>
            </a:r>
          </a:p>
        </p:txBody>
      </p:sp>
      <p:graphicFrame>
        <p:nvGraphicFramePr>
          <p:cNvPr id="12" name="Group 80"/>
          <p:cNvGraphicFramePr>
            <a:graphicFrameLocks noGrp="1"/>
          </p:cNvGraphicFramePr>
          <p:nvPr/>
        </p:nvGraphicFramePr>
        <p:xfrm>
          <a:off x="588963" y="1077913"/>
          <a:ext cx="671512" cy="822325"/>
        </p:xfrm>
        <a:graphic>
          <a:graphicData uri="http://schemas.openxmlformats.org/drawingml/2006/table">
            <a:tbl>
              <a:tblPr/>
              <a:tblGrid>
                <a:gridCol w="336550"/>
                <a:gridCol w="334962"/>
              </a:tblGrid>
              <a:tr h="274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</a:t>
                      </a:r>
                    </a:p>
                  </a:txBody>
                  <a:tcPr marT="45628" marB="456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T="45628" marB="456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marT="45628" marB="456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T="45628" marB="456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</a:t>
                      </a:r>
                    </a:p>
                  </a:txBody>
                  <a:tcPr marT="45628" marB="456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T="45628" marB="456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77"/>
          <p:cNvGraphicFramePr>
            <a:graphicFrameLocks noGrp="1"/>
          </p:cNvGraphicFramePr>
          <p:nvPr/>
        </p:nvGraphicFramePr>
        <p:xfrm>
          <a:off x="588963" y="2430463"/>
          <a:ext cx="671512" cy="549275"/>
        </p:xfrm>
        <a:graphic>
          <a:graphicData uri="http://schemas.openxmlformats.org/drawingml/2006/table">
            <a:tbl>
              <a:tblPr/>
              <a:tblGrid>
                <a:gridCol w="336550"/>
                <a:gridCol w="334962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05501" name="AutoShape 30"/>
          <p:cNvCxnSpPr>
            <a:cxnSpLocks noChangeShapeType="1"/>
          </p:cNvCxnSpPr>
          <p:nvPr/>
        </p:nvCxnSpPr>
        <p:spPr bwMode="auto">
          <a:xfrm>
            <a:off x="925513" y="189706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5" name="Group 79"/>
          <p:cNvGraphicFramePr>
            <a:graphicFrameLocks noGrp="1"/>
          </p:cNvGraphicFramePr>
          <p:nvPr/>
        </p:nvGraphicFramePr>
        <p:xfrm>
          <a:off x="3995738" y="1916113"/>
          <a:ext cx="1006475" cy="549275"/>
        </p:xfrm>
        <a:graphic>
          <a:graphicData uri="http://schemas.openxmlformats.org/drawingml/2006/table">
            <a:tbl>
              <a:tblPr/>
              <a:tblGrid>
                <a:gridCol w="336550"/>
                <a:gridCol w="334962"/>
                <a:gridCol w="334963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516" name="Line 45"/>
          <p:cNvSpPr>
            <a:spLocks noChangeShapeType="1"/>
          </p:cNvSpPr>
          <p:nvPr/>
        </p:nvSpPr>
        <p:spPr bwMode="auto">
          <a:xfrm>
            <a:off x="922338" y="2184400"/>
            <a:ext cx="3001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5517" name="Text Box 46"/>
          <p:cNvSpPr txBox="1">
            <a:spLocks noChangeArrowheads="1"/>
          </p:cNvSpPr>
          <p:nvPr/>
        </p:nvSpPr>
        <p:spPr bwMode="auto">
          <a:xfrm>
            <a:off x="1908175" y="1939925"/>
            <a:ext cx="895350" cy="2444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/>
            <a:r>
              <a:rPr lang="en-US" altLang="ko-KR">
                <a:solidFill>
                  <a:schemeClr val="bg1"/>
                </a:solidFill>
                <a:latin typeface="굴림" panose="020B0600000101010101" pitchFamily="50" charset="-127"/>
              </a:rPr>
              <a:t>Join + Right</a:t>
            </a:r>
          </a:p>
        </p:txBody>
      </p:sp>
      <p:sp>
        <p:nvSpPr>
          <p:cNvPr id="105518" name="Text Box 47"/>
          <p:cNvSpPr txBox="1">
            <a:spLocks noChangeArrowheads="1"/>
          </p:cNvSpPr>
          <p:nvPr/>
        </p:nvSpPr>
        <p:spPr bwMode="auto">
          <a:xfrm>
            <a:off x="539750" y="815975"/>
            <a:ext cx="784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/>
            <a:r>
              <a:rPr lang="en-US" altLang="ko-KR">
                <a:latin typeface="굴림" panose="020B0600000101010101" pitchFamily="50" charset="-127"/>
              </a:rPr>
              <a:t>[Left File]</a:t>
            </a:r>
            <a:endParaRPr lang="en-US" altLang="ko-KR" sz="1800">
              <a:latin typeface="굴림" panose="020B0600000101010101" pitchFamily="50" charset="-127"/>
            </a:endParaRPr>
          </a:p>
        </p:txBody>
      </p:sp>
      <p:sp>
        <p:nvSpPr>
          <p:cNvPr id="105519" name="Text Box 48"/>
          <p:cNvSpPr txBox="1">
            <a:spLocks noChangeArrowheads="1"/>
          </p:cNvSpPr>
          <p:nvPr/>
        </p:nvSpPr>
        <p:spPr bwMode="auto">
          <a:xfrm>
            <a:off x="468313" y="2976563"/>
            <a:ext cx="865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/>
            <a:r>
              <a:rPr lang="en-US" altLang="ko-KR">
                <a:latin typeface="굴림" panose="020B0600000101010101" pitchFamily="50" charset="-127"/>
              </a:rPr>
              <a:t>[Right File]</a:t>
            </a:r>
            <a:endParaRPr lang="en-US" altLang="ko-KR" sz="1800">
              <a:latin typeface="굴림" panose="020B0600000101010101" pitchFamily="50" charset="-127"/>
            </a:endParaRPr>
          </a:p>
        </p:txBody>
      </p:sp>
      <p:sp>
        <p:nvSpPr>
          <p:cNvPr id="105520" name="Text Box 49"/>
          <p:cNvSpPr txBox="1">
            <a:spLocks noChangeArrowheads="1"/>
          </p:cNvSpPr>
          <p:nvPr/>
        </p:nvSpPr>
        <p:spPr bwMode="auto">
          <a:xfrm>
            <a:off x="2225675" y="2228850"/>
            <a:ext cx="423863" cy="2444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/>
            <a:r>
              <a:rPr lang="en-US" altLang="ko-KR">
                <a:solidFill>
                  <a:schemeClr val="bg1"/>
                </a:solidFill>
                <a:latin typeface="굴림" panose="020B0600000101010101" pitchFamily="50" charset="-127"/>
              </a:rPr>
              <a:t>Sort</a:t>
            </a:r>
          </a:p>
        </p:txBody>
      </p:sp>
      <p:graphicFrame>
        <p:nvGraphicFramePr>
          <p:cNvPr id="21" name="Group 78"/>
          <p:cNvGraphicFramePr>
            <a:graphicFrameLocks noGrp="1"/>
          </p:cNvGraphicFramePr>
          <p:nvPr/>
        </p:nvGraphicFramePr>
        <p:xfrm>
          <a:off x="7334250" y="1908175"/>
          <a:ext cx="1341438" cy="549275"/>
        </p:xfrm>
        <a:graphic>
          <a:graphicData uri="http://schemas.openxmlformats.org/drawingml/2006/table">
            <a:tbl>
              <a:tblPr/>
              <a:tblGrid>
                <a:gridCol w="336550"/>
                <a:gridCol w="334963"/>
                <a:gridCol w="334962"/>
                <a:gridCol w="334963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Z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Z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538" name="Line 67"/>
          <p:cNvSpPr>
            <a:spLocks noChangeShapeType="1"/>
          </p:cNvSpPr>
          <p:nvPr/>
        </p:nvSpPr>
        <p:spPr bwMode="auto">
          <a:xfrm>
            <a:off x="5003800" y="2184400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5539" name="Rectangle 68"/>
          <p:cNvSpPr>
            <a:spLocks noChangeArrowheads="1"/>
          </p:cNvSpPr>
          <p:nvPr/>
        </p:nvSpPr>
        <p:spPr bwMode="auto">
          <a:xfrm>
            <a:off x="250825" y="3294063"/>
            <a:ext cx="4321175" cy="3068637"/>
          </a:xfrm>
          <a:prstGeom prst="rect">
            <a:avLst/>
          </a:prstGeom>
          <a:noFill/>
          <a:ln w="12700">
            <a:solidFill>
              <a:srgbClr val="C0C0C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95" tIns="25438" rIns="63595" bIns="25438">
            <a:spAutoFit/>
          </a:bodyPr>
          <a:lstStyle>
            <a:lvl1pPr marL="342900" indent="-3429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syncsort &lt;&lt; eof_1</a:t>
            </a:r>
          </a:p>
          <a:p>
            <a:pPr algn="l" eaLnBrk="1" latinLnBrk="1" hangingPunct="1"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/FIELDS          left_key 1 char 1, left_num 2 en 1,</a:t>
            </a:r>
          </a:p>
          <a:p>
            <a:pPr algn="l" eaLnBrk="1" latinLnBrk="1" hangingPunct="1"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                     right_key 1 char 1, right_num 2 en 1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/INFILE           left_file.dat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/JOINKEY        left_key</a:t>
            </a:r>
            <a:br>
              <a:rPr lang="en-US" altLang="ko-KR" sz="1400">
                <a:latin typeface="굴림" panose="020B0600000101010101" pitchFamily="50" charset="-127"/>
              </a:rPr>
            </a:br>
            <a:endParaRPr lang="en-US" altLang="ko-KR" sz="1400">
              <a:latin typeface="굴림" panose="020B0600000101010101" pitchFamily="50" charset="-127"/>
            </a:endParaRP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/INFILE           right_file.dat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/JOINKEY        right_key</a:t>
            </a:r>
            <a:br>
              <a:rPr lang="en-US" altLang="ko-KR" sz="1400">
                <a:latin typeface="굴림" panose="020B0600000101010101" pitchFamily="50" charset="-127"/>
              </a:rPr>
            </a:br>
            <a:endParaRPr lang="en-US" altLang="ko-KR" sz="1400">
              <a:latin typeface="굴림" panose="020B0600000101010101" pitchFamily="50" charset="-127"/>
            </a:endParaRP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/JOIN unpaired rightside</a:t>
            </a:r>
            <a:br>
              <a:rPr lang="en-US" altLang="ko-KR" sz="1400">
                <a:latin typeface="굴림" panose="020B0600000101010101" pitchFamily="50" charset="-127"/>
              </a:rPr>
            </a:br>
            <a:endParaRPr lang="en-US" altLang="ko-KR" sz="1400">
              <a:latin typeface="굴림" panose="020B0600000101010101" pitchFamily="50" charset="-127"/>
            </a:endParaRP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/OUTFILE        join_file.dat OVERWRITE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/END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eof_1</a:t>
            </a:r>
          </a:p>
        </p:txBody>
      </p:sp>
      <p:sp>
        <p:nvSpPr>
          <p:cNvPr id="105540" name="Rectangle 69"/>
          <p:cNvSpPr>
            <a:spLocks noChangeArrowheads="1"/>
          </p:cNvSpPr>
          <p:nvPr/>
        </p:nvSpPr>
        <p:spPr bwMode="auto">
          <a:xfrm>
            <a:off x="4643438" y="3284538"/>
            <a:ext cx="4392612" cy="3068637"/>
          </a:xfrm>
          <a:prstGeom prst="rect">
            <a:avLst/>
          </a:prstGeom>
          <a:noFill/>
          <a:ln w="12700">
            <a:solidFill>
              <a:srgbClr val="C0C0C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95" tIns="25438" rIns="63595" bIns="25438">
            <a:spAutoFit/>
          </a:bodyPr>
          <a:lstStyle>
            <a:lvl1pPr marL="342900" indent="-3429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syncsort &lt;&lt; eof_2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/INFILE            join_file.dat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/FIELDS           key_field 1 char 1,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                      num_1 2 en 1,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                      num_2 3 en 1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/CONDITION    null_chk num_2 = x</a:t>
            </a:r>
            <a:r>
              <a:rPr lang="en-US" altLang="ko-KR" sz="1400"/>
              <a:t>”</a:t>
            </a:r>
            <a:r>
              <a:rPr lang="en-US" altLang="ko-KR" sz="1400">
                <a:latin typeface="굴림" panose="020B0600000101010101" pitchFamily="50" charset="-127"/>
              </a:rPr>
              <a:t>00</a:t>
            </a:r>
            <a:r>
              <a:rPr lang="en-US" altLang="ko-KR" sz="1400"/>
              <a:t>”</a:t>
            </a:r>
            <a:r>
              <a:rPr lang="en-US" altLang="ko-KR" sz="1400">
                <a:latin typeface="굴림" panose="020B0600000101010101" pitchFamily="50" charset="-127"/>
              </a:rPr>
              <a:t> 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/DERIVEDFIELD inp_fld </a:t>
            </a:r>
            <a:r>
              <a:rPr lang="en-US" altLang="ko-KR" sz="1400"/>
              <a:t>“</a:t>
            </a:r>
            <a:r>
              <a:rPr lang="en-US" altLang="ko-KR" sz="1400">
                <a:latin typeface="굴림" panose="020B0600000101010101" pitchFamily="50" charset="-127"/>
              </a:rPr>
              <a:t>Z</a:t>
            </a:r>
            <a:r>
              <a:rPr lang="en-US" altLang="ko-KR" sz="1400"/>
              <a:t>”</a:t>
            </a:r>
            <a:r>
              <a:rPr lang="en-US" altLang="ko-KR" sz="1400">
                <a:latin typeface="굴림" panose="020B0600000101010101" pitchFamily="50" charset="-127"/>
              </a:rPr>
              <a:t> char 1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/DERIVEDFIELD n_num_2if null_chk then 0 </a:t>
            </a:r>
            <a:br>
              <a:rPr lang="en-US" altLang="ko-KR" sz="1400">
                <a:latin typeface="굴림" panose="020B0600000101010101" pitchFamily="50" charset="-127"/>
              </a:rPr>
            </a:br>
            <a:r>
              <a:rPr lang="en-US" altLang="ko-KR" sz="1400">
                <a:latin typeface="굴림" panose="020B0600000101010101" pitchFamily="50" charset="-127"/>
              </a:rPr>
              <a:t>                 else num_2 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/COPY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/OUTFILE         final_file.dat OVERWRITE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/REFORMAT     key_field, inp_fld, num_1, n_num_2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/END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Eof_2 </a:t>
            </a:r>
          </a:p>
        </p:txBody>
      </p:sp>
      <p:sp>
        <p:nvSpPr>
          <p:cNvPr id="105541" name="Text Box 70"/>
          <p:cNvSpPr txBox="1">
            <a:spLocks noChangeArrowheads="1"/>
          </p:cNvSpPr>
          <p:nvPr/>
        </p:nvSpPr>
        <p:spPr bwMode="auto">
          <a:xfrm>
            <a:off x="5364163" y="1895475"/>
            <a:ext cx="1582737" cy="2444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/>
            <a:r>
              <a:rPr lang="ko-KR" altLang="en-US">
                <a:solidFill>
                  <a:schemeClr val="bg1"/>
                </a:solidFill>
                <a:latin typeface="굴림" panose="020B0600000101010101" pitchFamily="50" charset="-127"/>
              </a:rPr>
              <a:t>조건에 따른 필드 재배치</a:t>
            </a:r>
            <a:endParaRPr lang="ko-KR" altLang="en-US" sz="1800">
              <a:solidFill>
                <a:schemeClr val="bg1"/>
              </a:solidFill>
              <a:latin typeface="굴림" panose="020B0600000101010101" pitchFamily="50" charset="-127"/>
            </a:endParaRPr>
          </a:p>
        </p:txBody>
      </p:sp>
      <p:sp>
        <p:nvSpPr>
          <p:cNvPr id="105542" name="Text Box 71"/>
          <p:cNvSpPr txBox="1">
            <a:spLocks noChangeArrowheads="1"/>
          </p:cNvSpPr>
          <p:nvPr/>
        </p:nvSpPr>
        <p:spPr bwMode="auto">
          <a:xfrm>
            <a:off x="4073525" y="1608138"/>
            <a:ext cx="804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/>
            <a:r>
              <a:rPr lang="en-US" altLang="ko-KR">
                <a:latin typeface="굴림" panose="020B0600000101010101" pitchFamily="50" charset="-127"/>
              </a:rPr>
              <a:t>[Join File]</a:t>
            </a:r>
            <a:endParaRPr lang="en-US" altLang="ko-KR" sz="1800">
              <a:latin typeface="굴림" panose="020B0600000101010101" pitchFamily="50" charset="-127"/>
            </a:endParaRPr>
          </a:p>
        </p:txBody>
      </p:sp>
      <p:sp>
        <p:nvSpPr>
          <p:cNvPr id="105543" name="Text Box 72"/>
          <p:cNvSpPr txBox="1">
            <a:spLocks noChangeArrowheads="1"/>
          </p:cNvSpPr>
          <p:nvPr/>
        </p:nvSpPr>
        <p:spPr bwMode="auto">
          <a:xfrm>
            <a:off x="7529513" y="1608138"/>
            <a:ext cx="842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/>
            <a:r>
              <a:rPr lang="en-US" altLang="ko-KR">
                <a:latin typeface="굴림" panose="020B0600000101010101" pitchFamily="50" charset="-127"/>
              </a:rPr>
              <a:t>[Final File]</a:t>
            </a:r>
            <a:endParaRPr lang="en-US" altLang="ko-KR" sz="18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3200">
                <a:solidFill>
                  <a:schemeClr val="tx2"/>
                </a:solidFill>
                <a:latin typeface="굴림체" panose="020B0609000101010101" pitchFamily="49" charset="-127"/>
              </a:rPr>
              <a:t>SAMPLE Application 8</a:t>
            </a: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4284663" y="1268413"/>
            <a:ext cx="4679950" cy="4576762"/>
          </a:xfrm>
          <a:prstGeom prst="rect">
            <a:avLst/>
          </a:prstGeom>
          <a:noFill/>
          <a:ln w="12700">
            <a:solidFill>
              <a:srgbClr val="C0C0C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95" tIns="25438" rIns="63595" bIns="25438">
            <a:spAutoFit/>
          </a:bodyPr>
          <a:lstStyle>
            <a:lvl1pPr marL="342900" indent="-3429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syncsort &lt;&lt; eof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/INFILE             input_file.dat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/FIELDS            a_key 1 char 1, b_num 2 en 1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/KEYS              a_key descending</a:t>
            </a:r>
          </a:p>
          <a:p>
            <a:pPr algn="l" eaLnBrk="1" latinLnBrk="1" hangingPunct="1"/>
            <a:endParaRPr lang="en-US" altLang="ko-KR" sz="1400">
              <a:latin typeface="굴림" panose="020B0600000101010101" pitchFamily="50" charset="-127"/>
            </a:endParaRP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/CONDITION       cond_1 b_num &gt;= 1 and b_num &lt; 6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/CONDITION       cond_2 b_num &gt;= 6 and b_num &lt;= 9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/CONDITON        cond_3 b_num = 0</a:t>
            </a:r>
          </a:p>
          <a:p>
            <a:pPr algn="l" eaLnBrk="1" latinLnBrk="1" hangingPunct="1"/>
            <a:endParaRPr lang="en-US" altLang="ko-KR" sz="1400">
              <a:latin typeface="굴림" panose="020B0600000101010101" pitchFamily="50" charset="-127"/>
            </a:endParaRP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/OUTFILE           output_1.dat OVERWRITE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/INCLUDE          cond_1</a:t>
            </a:r>
          </a:p>
          <a:p>
            <a:pPr algn="l" eaLnBrk="1" latinLnBrk="1" hangingPunct="1"/>
            <a:endParaRPr lang="en-US" altLang="ko-KR" sz="1400">
              <a:latin typeface="굴림" panose="020B0600000101010101" pitchFamily="50" charset="-127"/>
            </a:endParaRP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/OUTFILE           output_2.dat OVERWRITE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/INCLUDE          cond_2</a:t>
            </a:r>
          </a:p>
          <a:p>
            <a:pPr algn="l" eaLnBrk="1" latinLnBrk="1" hangingPunct="1"/>
            <a:endParaRPr lang="en-US" altLang="ko-KR" sz="1400">
              <a:latin typeface="굴림" panose="020B0600000101010101" pitchFamily="50" charset="-127"/>
            </a:endParaRP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/OUTFILE           output_3.dat OVERWRITE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/INCLUDE          cond_3           </a:t>
            </a:r>
          </a:p>
          <a:p>
            <a:pPr algn="l" eaLnBrk="1" latinLnBrk="1" hangingPunct="1"/>
            <a:endParaRPr lang="en-US" altLang="ko-KR" sz="1400">
              <a:latin typeface="굴림" panose="020B0600000101010101" pitchFamily="50" charset="-127"/>
            </a:endParaRP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/STATISTICS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/END</a:t>
            </a:r>
          </a:p>
          <a:p>
            <a:pPr algn="l" eaLnBrk="1" latinLnBrk="1" hangingPunct="1"/>
            <a:r>
              <a:rPr lang="en-US" altLang="ko-KR" sz="1400">
                <a:latin typeface="굴림" panose="020B0600000101010101" pitchFamily="50" charset="-127"/>
              </a:rPr>
              <a:t>eof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23850" y="692150"/>
            <a:ext cx="82089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95" tIns="25438" rIns="63595" bIns="25438">
            <a:spAutoFit/>
          </a:bodyPr>
          <a:lstStyle>
            <a:lvl1pPr marL="342900" indent="-3429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ko-KR" altLang="en-US" sz="1800">
                <a:latin typeface="굴림" panose="020B0600000101010101" pitchFamily="50" charset="-127"/>
              </a:rPr>
              <a:t>조건 별 데이터 분리</a:t>
            </a:r>
          </a:p>
        </p:txBody>
      </p:sp>
      <p:graphicFrame>
        <p:nvGraphicFramePr>
          <p:cNvPr id="30" name="Group 144"/>
          <p:cNvGraphicFramePr>
            <a:graphicFrameLocks noGrp="1"/>
          </p:cNvGraphicFramePr>
          <p:nvPr/>
        </p:nvGraphicFramePr>
        <p:xfrm>
          <a:off x="606425" y="2851150"/>
          <a:ext cx="671513" cy="1524000"/>
        </p:xfrm>
        <a:graphic>
          <a:graphicData uri="http://schemas.openxmlformats.org/drawingml/2006/table">
            <a:tbl>
              <a:tblPr/>
              <a:tblGrid>
                <a:gridCol w="336550"/>
                <a:gridCol w="33496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Group 143"/>
          <p:cNvGraphicFramePr>
            <a:graphicFrameLocks noGrp="1"/>
          </p:cNvGraphicFramePr>
          <p:nvPr/>
        </p:nvGraphicFramePr>
        <p:xfrm>
          <a:off x="3036888" y="2560638"/>
          <a:ext cx="671512" cy="549275"/>
        </p:xfrm>
        <a:graphic>
          <a:graphicData uri="http://schemas.openxmlformats.org/drawingml/2006/table">
            <a:tbl>
              <a:tblPr/>
              <a:tblGrid>
                <a:gridCol w="336550"/>
                <a:gridCol w="334962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556" name="Line 37"/>
          <p:cNvSpPr>
            <a:spLocks noChangeShapeType="1"/>
          </p:cNvSpPr>
          <p:nvPr/>
        </p:nvSpPr>
        <p:spPr bwMode="auto">
          <a:xfrm>
            <a:off x="1271588" y="3756025"/>
            <a:ext cx="17160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7557" name="Line 38"/>
          <p:cNvSpPr>
            <a:spLocks noChangeShapeType="1"/>
          </p:cNvSpPr>
          <p:nvPr/>
        </p:nvSpPr>
        <p:spPr bwMode="auto">
          <a:xfrm>
            <a:off x="1271588" y="3684588"/>
            <a:ext cx="169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7558" name="Text Box 39"/>
          <p:cNvSpPr txBox="1">
            <a:spLocks noChangeArrowheads="1"/>
          </p:cNvSpPr>
          <p:nvPr/>
        </p:nvSpPr>
        <p:spPr bwMode="auto">
          <a:xfrm>
            <a:off x="433388" y="2603500"/>
            <a:ext cx="989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/>
            <a:r>
              <a:rPr lang="en-US" altLang="ko-KR" sz="1200">
                <a:latin typeface="굴림" panose="020B0600000101010101" pitchFamily="50" charset="-127"/>
              </a:rPr>
              <a:t>[Input File]</a:t>
            </a:r>
          </a:p>
        </p:txBody>
      </p:sp>
      <p:sp>
        <p:nvSpPr>
          <p:cNvPr id="107559" name="Text Box 40"/>
          <p:cNvSpPr txBox="1">
            <a:spLocks noChangeArrowheads="1"/>
          </p:cNvSpPr>
          <p:nvPr/>
        </p:nvSpPr>
        <p:spPr bwMode="auto">
          <a:xfrm>
            <a:off x="2916238" y="2311400"/>
            <a:ext cx="1273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/>
            <a:r>
              <a:rPr lang="en-US" altLang="ko-KR" sz="1200">
                <a:latin typeface="굴림" panose="020B0600000101010101" pitchFamily="50" charset="-127"/>
              </a:rPr>
              <a:t>[Output_1 File]</a:t>
            </a:r>
          </a:p>
        </p:txBody>
      </p:sp>
      <p:graphicFrame>
        <p:nvGraphicFramePr>
          <p:cNvPr id="36" name="Group 141"/>
          <p:cNvGraphicFramePr>
            <a:graphicFrameLocks noGrp="1"/>
          </p:cNvGraphicFramePr>
          <p:nvPr/>
        </p:nvGraphicFramePr>
        <p:xfrm>
          <a:off x="3036888" y="4294188"/>
          <a:ext cx="671512" cy="274637"/>
        </p:xfrm>
        <a:graphic>
          <a:graphicData uri="http://schemas.openxmlformats.org/drawingml/2006/table">
            <a:tbl>
              <a:tblPr/>
              <a:tblGrid>
                <a:gridCol w="336550"/>
                <a:gridCol w="334962"/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568" name="Text Box 49"/>
          <p:cNvSpPr txBox="1">
            <a:spLocks noChangeArrowheads="1"/>
          </p:cNvSpPr>
          <p:nvPr/>
        </p:nvSpPr>
        <p:spPr bwMode="auto">
          <a:xfrm>
            <a:off x="2916238" y="4044950"/>
            <a:ext cx="1273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/>
            <a:r>
              <a:rPr lang="en-US" altLang="ko-KR" sz="1200">
                <a:latin typeface="굴림" panose="020B0600000101010101" pitchFamily="50" charset="-127"/>
              </a:rPr>
              <a:t>[Output_3 File]</a:t>
            </a:r>
          </a:p>
        </p:txBody>
      </p:sp>
      <p:sp>
        <p:nvSpPr>
          <p:cNvPr id="107569" name="Line 50"/>
          <p:cNvSpPr>
            <a:spLocks noChangeShapeType="1"/>
          </p:cNvSpPr>
          <p:nvPr/>
        </p:nvSpPr>
        <p:spPr bwMode="auto">
          <a:xfrm flipV="1">
            <a:off x="1287463" y="2819400"/>
            <a:ext cx="1700212" cy="769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39" name="Group 142"/>
          <p:cNvGraphicFramePr>
            <a:graphicFrameLocks noGrp="1"/>
          </p:cNvGraphicFramePr>
          <p:nvPr/>
        </p:nvGraphicFramePr>
        <p:xfrm>
          <a:off x="3036888" y="3429000"/>
          <a:ext cx="671512" cy="549275"/>
        </p:xfrm>
        <a:graphic>
          <a:graphicData uri="http://schemas.openxmlformats.org/drawingml/2006/table">
            <a:tbl>
              <a:tblPr/>
              <a:tblGrid>
                <a:gridCol w="336550"/>
                <a:gridCol w="334962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581" name="Text Box 62"/>
          <p:cNvSpPr txBox="1">
            <a:spLocks noChangeArrowheads="1"/>
          </p:cNvSpPr>
          <p:nvPr/>
        </p:nvSpPr>
        <p:spPr bwMode="auto">
          <a:xfrm>
            <a:off x="2916238" y="3179763"/>
            <a:ext cx="1273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/>
            <a:r>
              <a:rPr lang="en-US" altLang="ko-KR" sz="1200">
                <a:latin typeface="굴림" panose="020B0600000101010101" pitchFamily="50" charset="-127"/>
              </a:rPr>
              <a:t>[Output_2 File]</a:t>
            </a:r>
          </a:p>
        </p:txBody>
      </p:sp>
      <p:sp>
        <p:nvSpPr>
          <p:cNvPr id="107582" name="Text Box 63"/>
          <p:cNvSpPr txBox="1">
            <a:spLocks noChangeArrowheads="1"/>
          </p:cNvSpPr>
          <p:nvPr/>
        </p:nvSpPr>
        <p:spPr bwMode="auto">
          <a:xfrm>
            <a:off x="1979613" y="3540125"/>
            <a:ext cx="628650" cy="2762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/>
            <a:r>
              <a:rPr lang="ko-KR" altLang="en-US" sz="1200">
                <a:solidFill>
                  <a:schemeClr val="bg1"/>
                </a:solidFill>
                <a:latin typeface="굴림" panose="020B0600000101010101" pitchFamily="50" charset="-127"/>
              </a:rPr>
              <a:t>조건 </a:t>
            </a:r>
            <a:r>
              <a:rPr lang="en-US" altLang="ko-KR" sz="1200">
                <a:solidFill>
                  <a:schemeClr val="bg1"/>
                </a:solidFill>
                <a:latin typeface="굴림" panose="020B0600000101010101" pitchFamily="50" charset="-127"/>
              </a:rPr>
              <a:t>2</a:t>
            </a:r>
          </a:p>
        </p:txBody>
      </p:sp>
      <p:sp>
        <p:nvSpPr>
          <p:cNvPr id="107583" name="Text Box 64"/>
          <p:cNvSpPr txBox="1">
            <a:spLocks noChangeArrowheads="1"/>
          </p:cNvSpPr>
          <p:nvPr/>
        </p:nvSpPr>
        <p:spPr bwMode="auto">
          <a:xfrm>
            <a:off x="1979613" y="4044950"/>
            <a:ext cx="628650" cy="2762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/>
            <a:r>
              <a:rPr lang="ko-KR" altLang="en-US" sz="1200">
                <a:solidFill>
                  <a:schemeClr val="bg1"/>
                </a:solidFill>
                <a:latin typeface="굴림" panose="020B0600000101010101" pitchFamily="50" charset="-127"/>
              </a:rPr>
              <a:t>조건 </a:t>
            </a:r>
            <a:r>
              <a:rPr lang="en-US" altLang="ko-KR" sz="1200">
                <a:solidFill>
                  <a:schemeClr val="bg1"/>
                </a:solidFill>
                <a:latin typeface="굴림" panose="020B0600000101010101" pitchFamily="50" charset="-127"/>
              </a:rPr>
              <a:t>3</a:t>
            </a:r>
          </a:p>
        </p:txBody>
      </p:sp>
      <p:sp>
        <p:nvSpPr>
          <p:cNvPr id="107584" name="Text Box 65"/>
          <p:cNvSpPr txBox="1">
            <a:spLocks noChangeArrowheads="1"/>
          </p:cNvSpPr>
          <p:nvPr/>
        </p:nvSpPr>
        <p:spPr bwMode="auto">
          <a:xfrm>
            <a:off x="1979613" y="3036888"/>
            <a:ext cx="628650" cy="2762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/>
            <a:r>
              <a:rPr lang="ko-KR" altLang="en-US" sz="1200">
                <a:solidFill>
                  <a:schemeClr val="bg1"/>
                </a:solidFill>
                <a:latin typeface="굴림" panose="020B0600000101010101" pitchFamily="50" charset="-127"/>
              </a:rPr>
              <a:t>조건 </a:t>
            </a:r>
            <a:r>
              <a:rPr lang="en-US" altLang="ko-KR" sz="1200">
                <a:solidFill>
                  <a:schemeClr val="bg1"/>
                </a:solidFill>
                <a:latin typeface="굴림" panose="020B0600000101010101" pitchFamily="50" charset="-127"/>
              </a:rPr>
              <a:t>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ko-KR" altLang="en-US" sz="3200" smtClean="0"/>
              <a:t>회사 소개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24000"/>
            <a:ext cx="64770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>
              <a:buFontTx/>
              <a:buAutoNum type="arabicParenR" startAt="2"/>
            </a:pPr>
            <a:r>
              <a:rPr lang="ko-KR" altLang="en-US" sz="2400" smtClean="0"/>
              <a:t>공급사 소개</a:t>
            </a:r>
            <a:br>
              <a:rPr lang="ko-KR" altLang="en-US" sz="2400" smtClean="0"/>
            </a:br>
            <a:r>
              <a:rPr lang="ko-KR" altLang="en-US" sz="2400" smtClean="0">
                <a:cs typeface="Times New Roman" panose="02020603050405020304" pitchFamily="18" charset="0"/>
              </a:rPr>
              <a:t>• </a:t>
            </a:r>
            <a:r>
              <a:rPr lang="ko-KR" altLang="en-US" sz="2400" smtClean="0"/>
              <a:t>회  사  명 : 한국비지네스써비스㈜</a:t>
            </a:r>
            <a:br>
              <a:rPr lang="ko-KR" altLang="en-US" sz="2400" smtClean="0"/>
            </a:br>
            <a:r>
              <a:rPr lang="ko-KR" altLang="en-US" sz="2400" smtClean="0">
                <a:cs typeface="Times New Roman" panose="02020603050405020304" pitchFamily="18" charset="0"/>
              </a:rPr>
              <a:t>• </a:t>
            </a:r>
            <a:r>
              <a:rPr lang="ko-KR" altLang="en-US" sz="2400" smtClean="0"/>
              <a:t>설립년도 : 1973년</a:t>
            </a:r>
            <a:br>
              <a:rPr lang="ko-KR" altLang="en-US" sz="2400" smtClean="0"/>
            </a:br>
            <a:r>
              <a:rPr lang="ko-KR" altLang="en-US" sz="2400" smtClean="0">
                <a:cs typeface="Times New Roman" panose="02020603050405020304" pitchFamily="18" charset="0"/>
              </a:rPr>
              <a:t>• </a:t>
            </a:r>
            <a:r>
              <a:rPr lang="ko-KR" altLang="en-US" sz="2400" smtClean="0"/>
              <a:t>직        원 : 총 </a:t>
            </a:r>
            <a:r>
              <a:rPr lang="en-US" altLang="ko-KR" sz="2400" smtClean="0"/>
              <a:t>53</a:t>
            </a:r>
            <a:r>
              <a:rPr lang="ko-KR" altLang="en-US" sz="2400" smtClean="0"/>
              <a:t>명(20</a:t>
            </a:r>
            <a:r>
              <a:rPr lang="en-US" altLang="ko-KR" sz="2400" smtClean="0"/>
              <a:t>11</a:t>
            </a:r>
            <a:r>
              <a:rPr lang="ko-KR" altLang="en-US" sz="2400" smtClean="0"/>
              <a:t>년 </a:t>
            </a:r>
            <a:r>
              <a:rPr lang="en-US" altLang="ko-KR" sz="2400" smtClean="0"/>
              <a:t>10</a:t>
            </a:r>
            <a:r>
              <a:rPr lang="ko-KR" altLang="en-US" sz="2400" smtClean="0"/>
              <a:t>월 기준)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>
                <a:cs typeface="Times New Roman" panose="02020603050405020304" pitchFamily="18" charset="0"/>
              </a:rPr>
              <a:t>• </a:t>
            </a:r>
            <a:r>
              <a:rPr lang="ko-KR" altLang="en-US" sz="2400" smtClean="0"/>
              <a:t>취급제품</a:t>
            </a:r>
            <a:br>
              <a:rPr lang="ko-KR" altLang="en-US" sz="2400" smtClean="0"/>
            </a:br>
            <a:r>
              <a:rPr lang="ko-KR" altLang="en-US" sz="2400" smtClean="0"/>
              <a:t>   - </a:t>
            </a:r>
            <a:r>
              <a:rPr lang="en-US" altLang="ko-KR" sz="2400" smtClean="0"/>
              <a:t>DMExpress ETL Tool</a:t>
            </a:r>
            <a:br>
              <a:rPr lang="en-US" altLang="ko-KR" sz="2400" smtClean="0"/>
            </a:br>
            <a:r>
              <a:rPr lang="en-US" altLang="ko-KR" sz="2400" smtClean="0"/>
              <a:t>   - HP LoadRunner Testing Tool</a:t>
            </a:r>
            <a:r>
              <a:rPr lang="ko-KR" altLang="en-US" sz="2400" smtClean="0"/>
              <a:t/>
            </a:r>
            <a:br>
              <a:rPr lang="ko-KR" altLang="en-US" sz="2400" smtClean="0"/>
            </a:br>
            <a:r>
              <a:rPr lang="ko-KR" altLang="en-US" sz="2400" smtClean="0"/>
              <a:t>   - </a:t>
            </a:r>
            <a:r>
              <a:rPr lang="en-US" altLang="ko-KR" sz="2400" smtClean="0"/>
              <a:t>Symantec Veritas Back-up Tool</a:t>
            </a:r>
            <a:br>
              <a:rPr lang="en-US" altLang="ko-KR" sz="2400" smtClean="0"/>
            </a:br>
            <a:r>
              <a:rPr lang="en-US" altLang="ko-KR" sz="2400" smtClean="0">
                <a:cs typeface="Times New Roman" panose="02020603050405020304" pitchFamily="18" charset="0"/>
              </a:rPr>
              <a:t>   - CA Harvest</a:t>
            </a:r>
            <a:endParaRPr lang="ko-KR" altLang="en-US" sz="240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0" y="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3200">
                <a:solidFill>
                  <a:schemeClr val="tx2"/>
                </a:solidFill>
                <a:latin typeface="굴림체" panose="020B0609000101010101" pitchFamily="49" charset="-127"/>
              </a:rPr>
              <a:t>SAMPLE Application 9</a:t>
            </a:r>
          </a:p>
        </p:txBody>
      </p:sp>
      <p:sp>
        <p:nvSpPr>
          <p:cNvPr id="109571" name="Rectangle 4"/>
          <p:cNvSpPr>
            <a:spLocks noChangeArrowheads="1"/>
          </p:cNvSpPr>
          <p:nvPr/>
        </p:nvSpPr>
        <p:spPr bwMode="auto">
          <a:xfrm>
            <a:off x="4714875" y="1362075"/>
            <a:ext cx="4105275" cy="1706563"/>
          </a:xfrm>
          <a:prstGeom prst="rect">
            <a:avLst/>
          </a:prstGeom>
          <a:noFill/>
          <a:ln w="12700">
            <a:solidFill>
              <a:srgbClr val="C0C0C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95" tIns="25438" rIns="63595" bIns="25438">
            <a:spAutoFit/>
          </a:bodyPr>
          <a:lstStyle>
            <a:lvl1pPr marL="342900" indent="-3429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syncsort &lt;&lt; eof</a:t>
            </a:r>
          </a:p>
          <a:p>
            <a:pPr algn="l" eaLnBrk="1" latinLnBrk="1" hangingPunct="1"/>
            <a:r>
              <a:rPr lang="en-US" altLang="ko-KR" sz="1200">
                <a:latin typeface="굴림" panose="020B0600000101010101" pitchFamily="50" charset="-127"/>
              </a:rPr>
              <a:t>/INFILE             input_file.dat</a:t>
            </a:r>
          </a:p>
          <a:p>
            <a:pPr algn="l" eaLnBrk="1" latinLnBrk="1" hangingPunct="1"/>
            <a:r>
              <a:rPr lang="en-US" altLang="ko-KR" sz="1200">
                <a:latin typeface="굴림" panose="020B0600000101010101" pitchFamily="50" charset="-127"/>
              </a:rPr>
              <a:t>/FIELDS            a_key 1 char 1, b_num 2 an 2</a:t>
            </a:r>
          </a:p>
          <a:p>
            <a:pPr algn="l" eaLnBrk="1" latinLnBrk="1" hangingPunct="1"/>
            <a:r>
              <a:rPr lang="en-US" altLang="ko-KR" sz="1200">
                <a:latin typeface="굴림" panose="020B0600000101010101" pitchFamily="50" charset="-127"/>
              </a:rPr>
              <a:t>/KEYS              a_key</a:t>
            </a:r>
          </a:p>
          <a:p>
            <a:pPr algn="l" eaLnBrk="1" latinLnBrk="1" hangingPunct="1"/>
            <a:r>
              <a:rPr lang="en-US" altLang="ko-KR" sz="1200">
                <a:latin typeface="굴림" panose="020B0600000101010101" pitchFamily="50" charset="-127"/>
              </a:rPr>
              <a:t>/SUMMARIZE TOTAL b_num</a:t>
            </a:r>
          </a:p>
          <a:p>
            <a:pPr algn="l" eaLnBrk="1" latinLnBrk="1" hangingPunct="1"/>
            <a:r>
              <a:rPr lang="en-US" altLang="ko-KR" sz="1200">
                <a:latin typeface="굴림" panose="020B0600000101010101" pitchFamily="50" charset="-127"/>
              </a:rPr>
              <a:t>/OUTFILE           output_1.dat OVERWRITE</a:t>
            </a:r>
          </a:p>
          <a:p>
            <a:pPr algn="l" eaLnBrk="1" latinLnBrk="1" hangingPunct="1"/>
            <a:r>
              <a:rPr lang="en-US" altLang="ko-KR" sz="1200">
                <a:latin typeface="굴림" panose="020B0600000101010101" pitchFamily="50" charset="-127"/>
              </a:rPr>
              <a:t>/STATISTICS</a:t>
            </a:r>
          </a:p>
          <a:p>
            <a:pPr algn="l" eaLnBrk="1" latinLnBrk="1" hangingPunct="1"/>
            <a:r>
              <a:rPr lang="en-US" altLang="ko-KR" sz="1200">
                <a:latin typeface="굴림" panose="020B0600000101010101" pitchFamily="50" charset="-127"/>
              </a:rPr>
              <a:t>/END</a:t>
            </a:r>
          </a:p>
          <a:p>
            <a:pPr algn="l" eaLnBrk="1" latinLnBrk="1" hangingPunct="1"/>
            <a:r>
              <a:rPr lang="en-US" altLang="ko-KR" sz="1200">
                <a:latin typeface="굴림" panose="020B0600000101010101" pitchFamily="50" charset="-127"/>
              </a:rPr>
              <a:t>eof</a:t>
            </a:r>
          </a:p>
        </p:txBody>
      </p:sp>
      <p:sp>
        <p:nvSpPr>
          <p:cNvPr id="109572" name="Rectangle 5"/>
          <p:cNvSpPr>
            <a:spLocks noChangeArrowheads="1"/>
          </p:cNvSpPr>
          <p:nvPr/>
        </p:nvSpPr>
        <p:spPr bwMode="auto">
          <a:xfrm>
            <a:off x="322263" y="892175"/>
            <a:ext cx="82089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95" tIns="25438" rIns="63595" bIns="25438">
            <a:spAutoFit/>
          </a:bodyPr>
          <a:lstStyle>
            <a:lvl1pPr marL="342900" indent="-3429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ko-KR" sz="1400">
                <a:latin typeface="굴림" panose="020B0600000101010101" pitchFamily="50" charset="-127"/>
              </a:rPr>
              <a:t>Summarize total (Group by)</a:t>
            </a:r>
          </a:p>
        </p:txBody>
      </p:sp>
      <p:graphicFrame>
        <p:nvGraphicFramePr>
          <p:cNvPr id="21" name="Group 100"/>
          <p:cNvGraphicFramePr>
            <a:graphicFrameLocks noGrp="1"/>
          </p:cNvGraphicFramePr>
          <p:nvPr/>
        </p:nvGraphicFramePr>
        <p:xfrm>
          <a:off x="677863" y="1627188"/>
          <a:ext cx="798512" cy="1371600"/>
        </p:xfrm>
        <a:graphic>
          <a:graphicData uri="http://schemas.openxmlformats.org/drawingml/2006/table">
            <a:tbl>
              <a:tblPr/>
              <a:tblGrid>
                <a:gridCol w="336550"/>
                <a:gridCol w="461962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101"/>
          <p:cNvGraphicFramePr>
            <a:graphicFrameLocks noGrp="1"/>
          </p:cNvGraphicFramePr>
          <p:nvPr/>
        </p:nvGraphicFramePr>
        <p:xfrm>
          <a:off x="3200400" y="1946275"/>
          <a:ext cx="835025" cy="822325"/>
        </p:xfrm>
        <a:graphic>
          <a:graphicData uri="http://schemas.openxmlformats.org/drawingml/2006/table">
            <a:tbl>
              <a:tblPr/>
              <a:tblGrid>
                <a:gridCol w="336550"/>
                <a:gridCol w="498475"/>
              </a:tblGrid>
              <a:tr h="274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marT="45628" marB="456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07</a:t>
                      </a:r>
                    </a:p>
                  </a:txBody>
                  <a:tcPr marT="45628" marB="456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</a:t>
                      </a:r>
                    </a:p>
                  </a:txBody>
                  <a:tcPr marT="45628" marB="456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T="45628" marB="456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</a:t>
                      </a:r>
                    </a:p>
                  </a:txBody>
                  <a:tcPr marT="45628" marB="456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T="45628" marB="456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607" name="Line 40"/>
          <p:cNvSpPr>
            <a:spLocks noChangeShapeType="1"/>
          </p:cNvSpPr>
          <p:nvPr/>
        </p:nvSpPr>
        <p:spPr bwMode="auto">
          <a:xfrm>
            <a:off x="1476375" y="2320925"/>
            <a:ext cx="169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9608" name="Text Box 41"/>
          <p:cNvSpPr txBox="1">
            <a:spLocks noChangeArrowheads="1"/>
          </p:cNvSpPr>
          <p:nvPr/>
        </p:nvSpPr>
        <p:spPr bwMode="auto">
          <a:xfrm>
            <a:off x="611188" y="1379538"/>
            <a:ext cx="858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/>
            <a:r>
              <a:rPr lang="en-US" altLang="ko-KR">
                <a:latin typeface="굴림" panose="020B0600000101010101" pitchFamily="50" charset="-127"/>
              </a:rPr>
              <a:t>[Input File]</a:t>
            </a:r>
          </a:p>
        </p:txBody>
      </p:sp>
      <p:sp>
        <p:nvSpPr>
          <p:cNvPr id="109609" name="Text Box 42"/>
          <p:cNvSpPr txBox="1">
            <a:spLocks noChangeArrowheads="1"/>
          </p:cNvSpPr>
          <p:nvPr/>
        </p:nvSpPr>
        <p:spPr bwMode="auto">
          <a:xfrm>
            <a:off x="3132138" y="1697038"/>
            <a:ext cx="962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/>
            <a:r>
              <a:rPr lang="en-US" altLang="ko-KR">
                <a:latin typeface="굴림" panose="020B0600000101010101" pitchFamily="50" charset="-127"/>
              </a:rPr>
              <a:t>[Output File]</a:t>
            </a:r>
          </a:p>
        </p:txBody>
      </p:sp>
      <p:sp>
        <p:nvSpPr>
          <p:cNvPr id="109610" name="Text Box 43"/>
          <p:cNvSpPr txBox="1">
            <a:spLocks noChangeArrowheads="1"/>
          </p:cNvSpPr>
          <p:nvPr/>
        </p:nvSpPr>
        <p:spPr bwMode="auto">
          <a:xfrm>
            <a:off x="1908175" y="2176463"/>
            <a:ext cx="866775" cy="2444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/>
            <a:r>
              <a:rPr lang="en-US" altLang="ko-KR">
                <a:solidFill>
                  <a:schemeClr val="bg1"/>
                </a:solidFill>
                <a:latin typeface="굴림" panose="020B0600000101010101" pitchFamily="50" charset="-127"/>
              </a:rPr>
              <a:t>Key </a:t>
            </a:r>
            <a:r>
              <a:rPr lang="ko-KR" altLang="en-US">
                <a:solidFill>
                  <a:schemeClr val="bg1"/>
                </a:solidFill>
                <a:latin typeface="굴림" panose="020B0600000101010101" pitchFamily="50" charset="-127"/>
              </a:rPr>
              <a:t>별 합산</a:t>
            </a:r>
          </a:p>
        </p:txBody>
      </p:sp>
      <p:sp>
        <p:nvSpPr>
          <p:cNvPr id="109611" name="Rectangle 44"/>
          <p:cNvSpPr>
            <a:spLocks noChangeArrowheads="1"/>
          </p:cNvSpPr>
          <p:nvPr/>
        </p:nvSpPr>
        <p:spPr bwMode="auto">
          <a:xfrm>
            <a:off x="322263" y="3606800"/>
            <a:ext cx="82089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95" tIns="25438" rIns="63595" bIns="25438">
            <a:spAutoFit/>
          </a:bodyPr>
          <a:lstStyle>
            <a:lvl1pPr marL="342900" indent="-3429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ko-KR" altLang="en-US" sz="1400">
                <a:latin typeface="굴림" panose="020B0600000101010101" pitchFamily="50" charset="-127"/>
              </a:rPr>
              <a:t>데이터 파일 </a:t>
            </a:r>
            <a:r>
              <a:rPr lang="en-US" altLang="ko-KR" sz="1400">
                <a:latin typeface="굴림" panose="020B0600000101010101" pitchFamily="50" charset="-127"/>
              </a:rPr>
              <a:t>Sort / Merge</a:t>
            </a:r>
          </a:p>
        </p:txBody>
      </p:sp>
      <p:graphicFrame>
        <p:nvGraphicFramePr>
          <p:cNvPr id="44" name="Group 99"/>
          <p:cNvGraphicFramePr>
            <a:graphicFrameLocks noGrp="1"/>
          </p:cNvGraphicFramePr>
          <p:nvPr/>
        </p:nvGraphicFramePr>
        <p:xfrm>
          <a:off x="658813" y="4254500"/>
          <a:ext cx="671512" cy="274638"/>
        </p:xfrm>
        <a:graphic>
          <a:graphicData uri="http://schemas.openxmlformats.org/drawingml/2006/table">
            <a:tbl>
              <a:tblPr/>
              <a:tblGrid>
                <a:gridCol w="336550"/>
                <a:gridCol w="334962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Group 98"/>
          <p:cNvGraphicFramePr>
            <a:graphicFrameLocks noGrp="1"/>
          </p:cNvGraphicFramePr>
          <p:nvPr/>
        </p:nvGraphicFramePr>
        <p:xfrm>
          <a:off x="658813" y="4900613"/>
          <a:ext cx="671512" cy="274637"/>
        </p:xfrm>
        <a:graphic>
          <a:graphicData uri="http://schemas.openxmlformats.org/drawingml/2006/table">
            <a:tbl>
              <a:tblPr/>
              <a:tblGrid>
                <a:gridCol w="336550"/>
                <a:gridCol w="334962"/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Z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Group 97"/>
          <p:cNvGraphicFramePr>
            <a:graphicFrameLocks noGrp="1"/>
          </p:cNvGraphicFramePr>
          <p:nvPr/>
        </p:nvGraphicFramePr>
        <p:xfrm>
          <a:off x="658813" y="5494338"/>
          <a:ext cx="671512" cy="274637"/>
        </p:xfrm>
        <a:graphic>
          <a:graphicData uri="http://schemas.openxmlformats.org/drawingml/2006/table">
            <a:tbl>
              <a:tblPr/>
              <a:tblGrid>
                <a:gridCol w="336550"/>
                <a:gridCol w="334962"/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636" name="Line 69"/>
          <p:cNvSpPr>
            <a:spLocks noChangeShapeType="1"/>
          </p:cNvSpPr>
          <p:nvPr/>
        </p:nvSpPr>
        <p:spPr bwMode="auto">
          <a:xfrm>
            <a:off x="1330325" y="4381500"/>
            <a:ext cx="1800225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9637" name="Line 70"/>
          <p:cNvSpPr>
            <a:spLocks noChangeShapeType="1"/>
          </p:cNvSpPr>
          <p:nvPr/>
        </p:nvSpPr>
        <p:spPr bwMode="auto">
          <a:xfrm>
            <a:off x="1330325" y="50292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9638" name="Text Box 71"/>
          <p:cNvSpPr txBox="1">
            <a:spLocks noChangeArrowheads="1"/>
          </p:cNvSpPr>
          <p:nvPr/>
        </p:nvSpPr>
        <p:spPr bwMode="auto">
          <a:xfrm>
            <a:off x="1762125" y="4884738"/>
            <a:ext cx="927100" cy="2444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/>
            <a:r>
              <a:rPr lang="en-US" altLang="ko-KR">
                <a:solidFill>
                  <a:schemeClr val="bg1"/>
                </a:solidFill>
                <a:latin typeface="굴림" panose="020B0600000101010101" pitchFamily="50" charset="-127"/>
              </a:rPr>
              <a:t>Sort / Merge</a:t>
            </a:r>
          </a:p>
        </p:txBody>
      </p:sp>
      <p:sp>
        <p:nvSpPr>
          <p:cNvPr id="109639" name="Line 72"/>
          <p:cNvSpPr>
            <a:spLocks noChangeShapeType="1"/>
          </p:cNvSpPr>
          <p:nvPr/>
        </p:nvSpPr>
        <p:spPr bwMode="auto">
          <a:xfrm flipV="1">
            <a:off x="1330325" y="5119688"/>
            <a:ext cx="180022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9640" name="Rectangle 73"/>
          <p:cNvSpPr>
            <a:spLocks noChangeArrowheads="1"/>
          </p:cNvSpPr>
          <p:nvPr/>
        </p:nvSpPr>
        <p:spPr bwMode="auto">
          <a:xfrm>
            <a:off x="4714875" y="4060825"/>
            <a:ext cx="4105275" cy="1889125"/>
          </a:xfrm>
          <a:prstGeom prst="rect">
            <a:avLst/>
          </a:prstGeom>
          <a:noFill/>
          <a:ln w="12700">
            <a:solidFill>
              <a:srgbClr val="C0C0C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95" tIns="25438" rIns="63595" bIns="25438">
            <a:spAutoFit/>
          </a:bodyPr>
          <a:lstStyle>
            <a:lvl1pPr marL="342900" indent="-3429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syncsort &lt;&lt; eof</a:t>
            </a:r>
          </a:p>
          <a:p>
            <a:pPr algn="l" eaLnBrk="1" latinLnBrk="1" hangingPunct="1"/>
            <a:r>
              <a:rPr lang="en-US" altLang="ko-KR" sz="1200">
                <a:latin typeface="굴림" panose="020B0600000101010101" pitchFamily="50" charset="-127"/>
              </a:rPr>
              <a:t>/INFILE             input1_file.dat</a:t>
            </a:r>
          </a:p>
          <a:p>
            <a:pPr algn="l" eaLnBrk="1" latinLnBrk="1" hangingPunct="1"/>
            <a:r>
              <a:rPr lang="en-US" altLang="ko-KR" sz="1200">
                <a:latin typeface="굴림" panose="020B0600000101010101" pitchFamily="50" charset="-127"/>
              </a:rPr>
              <a:t>/INFILE             input2_file.dat</a:t>
            </a:r>
          </a:p>
          <a:p>
            <a:pPr algn="l" eaLnBrk="1" latinLnBrk="1" hangingPunct="1"/>
            <a:r>
              <a:rPr lang="en-US" altLang="ko-KR" sz="1200">
                <a:latin typeface="굴림" panose="020B0600000101010101" pitchFamily="50" charset="-127"/>
              </a:rPr>
              <a:t>/INFILE             input3_file.dat</a:t>
            </a:r>
          </a:p>
          <a:p>
            <a:pPr algn="l" eaLnBrk="1" latinLnBrk="1" hangingPunct="1"/>
            <a:r>
              <a:rPr lang="en-US" altLang="ko-KR" sz="1200">
                <a:latin typeface="굴림" panose="020B0600000101010101" pitchFamily="50" charset="-127"/>
              </a:rPr>
              <a:t>/FIELDS            a_key 1 char 1, b_num 2 char 1</a:t>
            </a:r>
          </a:p>
          <a:p>
            <a:pPr algn="l" eaLnBrk="1" latinLnBrk="1" hangingPunct="1"/>
            <a:r>
              <a:rPr lang="en-US" altLang="ko-KR" sz="1200">
                <a:latin typeface="굴림" panose="020B0600000101010101" pitchFamily="50" charset="-127"/>
              </a:rPr>
              <a:t>/KEYS              a_key</a:t>
            </a:r>
          </a:p>
          <a:p>
            <a:pPr algn="l" eaLnBrk="1" latinLnBrk="1" hangingPunct="1"/>
            <a:r>
              <a:rPr lang="en-US" altLang="ko-KR" sz="1200">
                <a:latin typeface="굴림" panose="020B0600000101010101" pitchFamily="50" charset="-127"/>
              </a:rPr>
              <a:t>/OUTFILE          output.dat OVERWRITE</a:t>
            </a:r>
          </a:p>
          <a:p>
            <a:pPr algn="l" eaLnBrk="1" latinLnBrk="1" hangingPunct="1"/>
            <a:r>
              <a:rPr lang="en-US" altLang="ko-KR" sz="1200">
                <a:latin typeface="굴림" panose="020B0600000101010101" pitchFamily="50" charset="-127"/>
              </a:rPr>
              <a:t>/STATISTICS</a:t>
            </a:r>
          </a:p>
          <a:p>
            <a:pPr algn="l" eaLnBrk="1" latinLnBrk="1" hangingPunct="1"/>
            <a:r>
              <a:rPr lang="en-US" altLang="ko-KR" sz="1200">
                <a:latin typeface="굴림" panose="020B0600000101010101" pitchFamily="50" charset="-127"/>
              </a:rPr>
              <a:t>/END</a:t>
            </a:r>
          </a:p>
          <a:p>
            <a:pPr algn="l" eaLnBrk="1" latinLnBrk="1" hangingPunct="1"/>
            <a:r>
              <a:rPr lang="en-US" altLang="ko-KR" sz="1200">
                <a:latin typeface="굴림" panose="020B0600000101010101" pitchFamily="50" charset="-127"/>
              </a:rPr>
              <a:t>eof</a:t>
            </a:r>
          </a:p>
        </p:txBody>
      </p:sp>
      <p:sp>
        <p:nvSpPr>
          <p:cNvPr id="109641" name="Text Box 74"/>
          <p:cNvSpPr txBox="1">
            <a:spLocks noChangeArrowheads="1"/>
          </p:cNvSpPr>
          <p:nvPr/>
        </p:nvSpPr>
        <p:spPr bwMode="auto">
          <a:xfrm>
            <a:off x="544513" y="4011613"/>
            <a:ext cx="995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/>
            <a:r>
              <a:rPr lang="en-US" altLang="ko-KR">
                <a:latin typeface="굴림" panose="020B0600000101010101" pitchFamily="50" charset="-127"/>
              </a:rPr>
              <a:t>[Input_1 File]</a:t>
            </a:r>
          </a:p>
        </p:txBody>
      </p:sp>
      <p:graphicFrame>
        <p:nvGraphicFramePr>
          <p:cNvPr id="53" name="Group 96"/>
          <p:cNvGraphicFramePr>
            <a:graphicFrameLocks noGrp="1"/>
          </p:cNvGraphicFramePr>
          <p:nvPr/>
        </p:nvGraphicFramePr>
        <p:xfrm>
          <a:off x="3198813" y="4648200"/>
          <a:ext cx="652462" cy="822325"/>
        </p:xfrm>
        <a:graphic>
          <a:graphicData uri="http://schemas.openxmlformats.org/drawingml/2006/table">
            <a:tbl>
              <a:tblPr/>
              <a:tblGrid>
                <a:gridCol w="336550"/>
                <a:gridCol w="315912"/>
              </a:tblGrid>
              <a:tr h="274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marT="45628" marB="456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</a:t>
                      </a:r>
                    </a:p>
                  </a:txBody>
                  <a:tcPr marT="45628" marB="456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</a:t>
                      </a:r>
                    </a:p>
                  </a:txBody>
                  <a:tcPr marT="45628" marB="456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</a:t>
                      </a:r>
                    </a:p>
                  </a:txBody>
                  <a:tcPr marT="45628" marB="456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Z</a:t>
                      </a:r>
                    </a:p>
                  </a:txBody>
                  <a:tcPr marT="45628" marB="456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</a:t>
                      </a:r>
                    </a:p>
                  </a:txBody>
                  <a:tcPr marT="45628" marB="456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656" name="Text Box 89"/>
          <p:cNvSpPr txBox="1">
            <a:spLocks noChangeArrowheads="1"/>
          </p:cNvSpPr>
          <p:nvPr/>
        </p:nvSpPr>
        <p:spPr bwMode="auto">
          <a:xfrm>
            <a:off x="3130550" y="4398963"/>
            <a:ext cx="962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latinLnBrk="1" hangingPunct="1"/>
            <a:r>
              <a:rPr lang="en-US" altLang="ko-KR">
                <a:latin typeface="굴림" panose="020B0600000101010101" pitchFamily="50" charset="-127"/>
              </a:rPr>
              <a:t>[Output File]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3200">
                <a:solidFill>
                  <a:schemeClr val="tx2"/>
                </a:solidFill>
                <a:latin typeface="굴림체" panose="020B0609000101010101" pitchFamily="49" charset="-127"/>
              </a:rPr>
              <a:t>SAMPLE Application 10</a:t>
            </a:r>
          </a:p>
        </p:txBody>
      </p:sp>
      <p:sp>
        <p:nvSpPr>
          <p:cNvPr id="649219" name="Rectangle 3"/>
          <p:cNvSpPr>
            <a:spLocks noChangeArrowheads="1"/>
          </p:cNvSpPr>
          <p:nvPr/>
        </p:nvSpPr>
        <p:spPr bwMode="auto">
          <a:xfrm>
            <a:off x="466725" y="2349500"/>
            <a:ext cx="3313113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A1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A2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A3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B4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C5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C6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Z7</a:t>
            </a:r>
            <a:endParaRPr lang="ko-KR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49220" name="Rectangle 4"/>
          <p:cNvSpPr>
            <a:spLocks noChangeArrowheads="1"/>
          </p:cNvSpPr>
          <p:nvPr/>
        </p:nvSpPr>
        <p:spPr bwMode="auto">
          <a:xfrm>
            <a:off x="5345113" y="1755775"/>
            <a:ext cx="34036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A1</a:t>
            </a:r>
          </a:p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A2</a:t>
            </a:r>
          </a:p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A3</a:t>
            </a:r>
          </a:p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C5</a:t>
            </a:r>
          </a:p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C6</a:t>
            </a:r>
            <a:endParaRPr lang="ko-KR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49221" name="Rectangle 5"/>
          <p:cNvSpPr>
            <a:spLocks noChangeArrowheads="1"/>
          </p:cNvSpPr>
          <p:nvPr/>
        </p:nvSpPr>
        <p:spPr bwMode="auto">
          <a:xfrm>
            <a:off x="5364163" y="4518025"/>
            <a:ext cx="34036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B4</a:t>
            </a:r>
          </a:p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Z7</a:t>
            </a:r>
            <a:endParaRPr lang="ko-KR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466725" y="1993900"/>
            <a:ext cx="1277938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/>
              <a:t>INPUT.DAT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5346700" y="1403350"/>
            <a:ext cx="2043113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/>
              <a:t>DUP_OUTPUT.DAT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5370513" y="4168775"/>
            <a:ext cx="2124075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/>
              <a:t>UNIQ_OUTPUT.DAT</a:t>
            </a:r>
          </a:p>
        </p:txBody>
      </p:sp>
      <p:cxnSp>
        <p:nvCxnSpPr>
          <p:cNvPr id="112649" name="AutoShape 9"/>
          <p:cNvCxnSpPr>
            <a:cxnSpLocks noChangeShapeType="1"/>
            <a:stCxn id="649219" idx="3"/>
            <a:endCxn id="649220" idx="1"/>
          </p:cNvCxnSpPr>
          <p:nvPr/>
        </p:nvCxnSpPr>
        <p:spPr bwMode="auto">
          <a:xfrm flipV="1">
            <a:off x="3779838" y="2568575"/>
            <a:ext cx="1565275" cy="898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0" name="AutoShape 10"/>
          <p:cNvCxnSpPr>
            <a:cxnSpLocks noChangeShapeType="1"/>
            <a:stCxn id="649219" idx="3"/>
          </p:cNvCxnSpPr>
          <p:nvPr/>
        </p:nvCxnSpPr>
        <p:spPr bwMode="auto">
          <a:xfrm>
            <a:off x="3779838" y="3467100"/>
            <a:ext cx="1584325" cy="1401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animBg="1" autoUpdateAnimBg="0"/>
      <p:bldP spid="649220" grpId="0" animBg="1" autoUpdateAnimBg="0"/>
      <p:bldP spid="649221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3200">
                <a:solidFill>
                  <a:schemeClr val="tx2"/>
                </a:solidFill>
                <a:latin typeface="굴림체" panose="020B0609000101010101" pitchFamily="49" charset="-127"/>
              </a:rPr>
              <a:t>SAMPLE Application 10</a:t>
            </a:r>
          </a:p>
        </p:txBody>
      </p:sp>
      <p:sp>
        <p:nvSpPr>
          <p:cNvPr id="647171" name="Rectangle 3"/>
          <p:cNvSpPr>
            <a:spLocks noChangeArrowheads="1"/>
          </p:cNvSpPr>
          <p:nvPr/>
        </p:nvSpPr>
        <p:spPr bwMode="auto">
          <a:xfrm>
            <a:off x="304800" y="804863"/>
            <a:ext cx="4051300" cy="523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dmexpress</a:t>
            </a: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&lt;&lt;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eof</a:t>
            </a:r>
            <a:endParaRPr lang="en-US" altLang="ko-KR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/INFILE    input.dat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/FIELDS   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a_key</a:t>
            </a: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1 char 1,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	 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b_num</a:t>
            </a: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2 en 1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/KEYS     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a_key</a:t>
            </a:r>
            <a:endParaRPr lang="en-US" altLang="ko-KR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endParaRPr lang="en-US" altLang="ko-KR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/DERIVEDFIELD no 1 en 2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/REFORMAT 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a_key</a:t>
            </a: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,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b_num</a:t>
            </a: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, no</a:t>
            </a:r>
          </a:p>
          <a:p>
            <a:pPr>
              <a:defRPr/>
            </a:pPr>
            <a:endParaRPr lang="en-US" altLang="ko-KR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/SUMMARIZE TOTAL no</a:t>
            </a:r>
          </a:p>
          <a:p>
            <a:pPr>
              <a:defRPr/>
            </a:pPr>
            <a:endParaRPr lang="en-US" altLang="ko-KR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/CONDITION dup no != 1</a:t>
            </a:r>
          </a:p>
          <a:p>
            <a:pPr>
              <a:defRPr/>
            </a:pPr>
            <a:endParaRPr lang="en-US" altLang="ko-KR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/OUTFILE   uniq_out.dat over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/REFORMAT 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a_key</a:t>
            </a: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,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b_num</a:t>
            </a:r>
            <a:endParaRPr lang="en-US" altLang="ko-KR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/OMIT      dup</a:t>
            </a:r>
          </a:p>
          <a:p>
            <a:pPr>
              <a:defRPr/>
            </a:pPr>
            <a:endParaRPr lang="en-US" altLang="ko-KR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/STATISTICS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/COLLATINGSEQUENCE DEFAULT ASCII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/END</a:t>
            </a:r>
          </a:p>
          <a:p>
            <a:pPr>
              <a:defRPr/>
            </a:pP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eof</a:t>
            </a:r>
            <a:endParaRPr lang="ko-KR" altLang="en-US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</p:txBody>
      </p:sp>
      <p:sp>
        <p:nvSpPr>
          <p:cNvPr id="647177" name="Rectangle 9"/>
          <p:cNvSpPr>
            <a:spLocks noChangeArrowheads="1"/>
          </p:cNvSpPr>
          <p:nvPr/>
        </p:nvSpPr>
        <p:spPr bwMode="auto">
          <a:xfrm>
            <a:off x="4697413" y="803275"/>
            <a:ext cx="4051300" cy="523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dmexpress &lt;&lt; eof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/INFILE uniq_out.dat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/FIELDS a_key 1 char 1,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	b_num 2 en 1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/JOINKEY a_key</a:t>
            </a:r>
          </a:p>
          <a:p>
            <a:pPr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/INFILE input.dat ","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/FIELDS d_key 1 char 1,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	e_num 2 en 1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/JOINKEY d_key</a:t>
            </a:r>
          </a:p>
          <a:p>
            <a:pPr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/JOIN UNPAIRED RIGHTSIDE ONLY</a:t>
            </a:r>
          </a:p>
          <a:p>
            <a:pPr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/OUTFILE dup_out.dat over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/REFORMAT RIGHT:d_key, e_num</a:t>
            </a:r>
          </a:p>
          <a:p>
            <a:pPr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/STATISTICS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/COLLATINGSEQUENCE DEFAULT ASCII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/END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eof</a:t>
            </a:r>
          </a:p>
          <a:p>
            <a:pPr>
              <a:defRPr/>
            </a:pPr>
            <a:endParaRPr lang="ko-KR" altLang="en-US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4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animBg="1" autoUpdateAnimBg="0"/>
      <p:bldP spid="647177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3200">
                <a:solidFill>
                  <a:schemeClr val="tx2"/>
                </a:solidFill>
                <a:latin typeface="굴림체" panose="020B0609000101010101" pitchFamily="49" charset="-127"/>
              </a:rPr>
              <a:t>SAMPLE Application 11</a:t>
            </a:r>
          </a:p>
        </p:txBody>
      </p:sp>
      <p:sp>
        <p:nvSpPr>
          <p:cNvPr id="652291" name="Rectangle 3"/>
          <p:cNvSpPr>
            <a:spLocks noChangeArrowheads="1"/>
          </p:cNvSpPr>
          <p:nvPr/>
        </p:nvSpPr>
        <p:spPr bwMode="auto">
          <a:xfrm>
            <a:off x="466725" y="1198563"/>
            <a:ext cx="33131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A,1</a:t>
            </a:r>
          </a:p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AA,22</a:t>
            </a:r>
          </a:p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AAA,333</a:t>
            </a:r>
            <a:endParaRPr lang="ko-KR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52292" name="Rectangle 4"/>
          <p:cNvSpPr>
            <a:spLocks noChangeArrowheads="1"/>
          </p:cNvSpPr>
          <p:nvPr/>
        </p:nvSpPr>
        <p:spPr bwMode="auto">
          <a:xfrm>
            <a:off x="5345113" y="1189038"/>
            <a:ext cx="34036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fi-FI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A      0001</a:t>
            </a:r>
          </a:p>
          <a:p>
            <a:pPr>
              <a:defRPr/>
            </a:pPr>
            <a:r>
              <a:rPr lang="fi-FI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AA   0022</a:t>
            </a:r>
          </a:p>
          <a:p>
            <a:pPr>
              <a:defRPr/>
            </a:pPr>
            <a:r>
              <a:rPr lang="fi-FI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AAA 0333</a:t>
            </a:r>
            <a:endParaRPr lang="ko-KR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6741" name="Text Box 6"/>
          <p:cNvSpPr txBox="1">
            <a:spLocks noChangeArrowheads="1"/>
          </p:cNvSpPr>
          <p:nvPr/>
        </p:nvSpPr>
        <p:spPr bwMode="auto">
          <a:xfrm>
            <a:off x="466725" y="842963"/>
            <a:ext cx="1277938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/>
              <a:t>INPUT.DAT</a:t>
            </a:r>
          </a:p>
        </p:txBody>
      </p:sp>
      <p:sp>
        <p:nvSpPr>
          <p:cNvPr id="116742" name="Text Box 7"/>
          <p:cNvSpPr txBox="1">
            <a:spLocks noChangeArrowheads="1"/>
          </p:cNvSpPr>
          <p:nvPr/>
        </p:nvSpPr>
        <p:spPr bwMode="auto">
          <a:xfrm>
            <a:off x="5345113" y="836613"/>
            <a:ext cx="1503362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/>
              <a:t>OUTPUT.DAT</a:t>
            </a:r>
          </a:p>
        </p:txBody>
      </p:sp>
      <p:cxnSp>
        <p:nvCxnSpPr>
          <p:cNvPr id="116743" name="AutoShape 9"/>
          <p:cNvCxnSpPr>
            <a:cxnSpLocks noChangeShapeType="1"/>
            <a:stCxn id="652291" idx="3"/>
            <a:endCxn id="652292" idx="1"/>
          </p:cNvCxnSpPr>
          <p:nvPr/>
        </p:nvCxnSpPr>
        <p:spPr bwMode="auto">
          <a:xfrm flipV="1">
            <a:off x="3779838" y="1697038"/>
            <a:ext cx="1565275" cy="9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2299" name="Rectangle 11"/>
          <p:cNvSpPr>
            <a:spLocks noChangeArrowheads="1"/>
          </p:cNvSpPr>
          <p:nvPr/>
        </p:nvSpPr>
        <p:spPr bwMode="auto">
          <a:xfrm>
            <a:off x="2627313" y="2492375"/>
            <a:ext cx="4051300" cy="376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dmexpress &lt;&lt; eof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/INFILE    input.dat “,”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/FIELDS    a_fd</a:t>
            </a:r>
            <a:r>
              <a:rPr lang="ko-KR" alt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</a:t>
            </a: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1: - 1:,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	  b_fd 2: - 2: en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/KEYS      a_fd</a:t>
            </a:r>
          </a:p>
          <a:p>
            <a:pPr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/DERIVEDFIELD new_a a char 4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/DERIVEDFIELD new_b b an   4</a:t>
            </a:r>
          </a:p>
          <a:p>
            <a:pPr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/OUTFILE   output.dat over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/REFORMAT  new_a, new_b</a:t>
            </a:r>
          </a:p>
          <a:p>
            <a:pPr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/STATISTICS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/END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eof</a:t>
            </a:r>
            <a:endParaRPr lang="ko-KR" altLang="en-US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5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5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1" grpId="0" animBg="1" autoUpdateAnimBg="0"/>
      <p:bldP spid="652292" grpId="0" animBg="1" autoUpdateAnimBg="0"/>
      <p:bldP spid="652299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0" y="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3200">
                <a:solidFill>
                  <a:schemeClr val="tx2"/>
                </a:solidFill>
                <a:latin typeface="굴림체" panose="020B0609000101010101" pitchFamily="49" charset="-127"/>
              </a:rPr>
              <a:t>SAMPLE Application 12</a:t>
            </a:r>
          </a:p>
        </p:txBody>
      </p:sp>
      <p:sp>
        <p:nvSpPr>
          <p:cNvPr id="656387" name="Rectangle 3"/>
          <p:cNvSpPr>
            <a:spLocks noChangeArrowheads="1"/>
          </p:cNvSpPr>
          <p:nvPr/>
        </p:nvSpPr>
        <p:spPr bwMode="auto">
          <a:xfrm>
            <a:off x="466725" y="2200275"/>
            <a:ext cx="2665413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A,1,2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C,0,0</a:t>
            </a:r>
            <a:endParaRPr lang="ko-KR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56388" name="Rectangle 4"/>
          <p:cNvSpPr>
            <a:spLocks noChangeArrowheads="1"/>
          </p:cNvSpPr>
          <p:nvPr/>
        </p:nvSpPr>
        <p:spPr bwMode="auto">
          <a:xfrm>
            <a:off x="5076825" y="1755775"/>
            <a:ext cx="3403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B,1,2</a:t>
            </a:r>
            <a:endParaRPr lang="ko-KR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5148263" y="5038725"/>
            <a:ext cx="3403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C,0,0,1,1</a:t>
            </a:r>
            <a:endParaRPr lang="ko-KR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468313" y="1844675"/>
            <a:ext cx="1527175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/>
              <a:t>Previous.DAT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5086350" y="1403350"/>
            <a:ext cx="1300163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/>
              <a:t>Added.DAT</a:t>
            </a: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5148263" y="4689475"/>
            <a:ext cx="1325562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/>
              <a:t>Modify.DAT</a:t>
            </a:r>
          </a:p>
        </p:txBody>
      </p:sp>
      <p:sp>
        <p:nvSpPr>
          <p:cNvPr id="656395" name="Rectangle 11"/>
          <p:cNvSpPr>
            <a:spLocks noChangeArrowheads="1"/>
          </p:cNvSpPr>
          <p:nvPr/>
        </p:nvSpPr>
        <p:spPr bwMode="auto">
          <a:xfrm>
            <a:off x="468313" y="4157663"/>
            <a:ext cx="266382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B,1,2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C,1,1</a:t>
            </a:r>
            <a:endParaRPr lang="ko-KR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9818" name="Text Box 12"/>
          <p:cNvSpPr txBox="1">
            <a:spLocks noChangeArrowheads="1"/>
          </p:cNvSpPr>
          <p:nvPr/>
        </p:nvSpPr>
        <p:spPr bwMode="auto">
          <a:xfrm>
            <a:off x="477838" y="3802063"/>
            <a:ext cx="1403350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/>
              <a:t>Current.DAT</a:t>
            </a:r>
          </a:p>
        </p:txBody>
      </p:sp>
      <p:sp>
        <p:nvSpPr>
          <p:cNvPr id="656397" name="Rectangle 13"/>
          <p:cNvSpPr>
            <a:spLocks noChangeArrowheads="1"/>
          </p:cNvSpPr>
          <p:nvPr/>
        </p:nvSpPr>
        <p:spPr bwMode="auto">
          <a:xfrm>
            <a:off x="5095875" y="3349625"/>
            <a:ext cx="3403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A,1,2</a:t>
            </a:r>
            <a:endParaRPr lang="ko-KR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9820" name="Text Box 14"/>
          <p:cNvSpPr txBox="1">
            <a:spLocks noChangeArrowheads="1"/>
          </p:cNvSpPr>
          <p:nvPr/>
        </p:nvSpPr>
        <p:spPr bwMode="auto">
          <a:xfrm>
            <a:off x="5103813" y="2997200"/>
            <a:ext cx="1403350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/>
              <a:t>Deleted.DAT</a:t>
            </a:r>
          </a:p>
        </p:txBody>
      </p:sp>
      <p:cxnSp>
        <p:nvCxnSpPr>
          <p:cNvPr id="119821" name="AutoShape 16"/>
          <p:cNvCxnSpPr>
            <a:cxnSpLocks noChangeShapeType="1"/>
            <a:stCxn id="656387" idx="3"/>
            <a:endCxn id="656395" idx="3"/>
          </p:cNvCxnSpPr>
          <p:nvPr/>
        </p:nvCxnSpPr>
        <p:spPr bwMode="auto">
          <a:xfrm>
            <a:off x="3132138" y="2555875"/>
            <a:ext cx="1587" cy="1957388"/>
          </a:xfrm>
          <a:prstGeom prst="bentConnector3">
            <a:avLst>
              <a:gd name="adj1" fmla="val 1440000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22" name="AutoShape 17"/>
          <p:cNvCxnSpPr>
            <a:cxnSpLocks noChangeShapeType="1"/>
            <a:endCxn id="656388" idx="1"/>
          </p:cNvCxnSpPr>
          <p:nvPr/>
        </p:nvCxnSpPr>
        <p:spPr bwMode="auto">
          <a:xfrm flipV="1">
            <a:off x="3348038" y="1958975"/>
            <a:ext cx="1728787" cy="1614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23" name="AutoShape 18"/>
          <p:cNvCxnSpPr>
            <a:cxnSpLocks noChangeShapeType="1"/>
            <a:endCxn id="656397" idx="1"/>
          </p:cNvCxnSpPr>
          <p:nvPr/>
        </p:nvCxnSpPr>
        <p:spPr bwMode="auto">
          <a:xfrm flipV="1">
            <a:off x="3348038" y="3552825"/>
            <a:ext cx="1747837" cy="206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24" name="AutoShape 19"/>
          <p:cNvCxnSpPr>
            <a:cxnSpLocks noChangeShapeType="1"/>
            <a:endCxn id="656389" idx="1"/>
          </p:cNvCxnSpPr>
          <p:nvPr/>
        </p:nvCxnSpPr>
        <p:spPr bwMode="auto">
          <a:xfrm>
            <a:off x="3348038" y="3573463"/>
            <a:ext cx="1800225" cy="1668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5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5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5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7" grpId="0" animBg="1" autoUpdateAnimBg="0"/>
      <p:bldP spid="656388" grpId="0" animBg="1" autoUpdateAnimBg="0"/>
      <p:bldP spid="656389" grpId="0" animBg="1" autoUpdateAnimBg="0"/>
      <p:bldP spid="656395" grpId="0" animBg="1" autoUpdateAnimBg="0"/>
      <p:bldP spid="656397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0" y="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3200">
                <a:solidFill>
                  <a:schemeClr val="tx2"/>
                </a:solidFill>
                <a:latin typeface="굴림체" panose="020B0609000101010101" pitchFamily="49" charset="-127"/>
              </a:rPr>
              <a:t>SAMPLE Application 12</a:t>
            </a:r>
          </a:p>
        </p:txBody>
      </p:sp>
      <p:sp>
        <p:nvSpPr>
          <p:cNvPr id="658435" name="Rectangle 3"/>
          <p:cNvSpPr>
            <a:spLocks noChangeArrowheads="1"/>
          </p:cNvSpPr>
          <p:nvPr/>
        </p:nvSpPr>
        <p:spPr bwMode="auto">
          <a:xfrm>
            <a:off x="304800" y="1346200"/>
            <a:ext cx="4051300" cy="474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dmexpress &lt;&lt; eof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/INFILE previous.dat ","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/FIELDS prv_a 1: - 1:,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prv_b 2: - 3: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/JOINKEY prv_a</a:t>
            </a:r>
          </a:p>
          <a:p>
            <a:pPr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/INFILE current.dat ","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/FIELDS cur_a 1: - 1:,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cur_b 2: - 3: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/JOINKEY cur_a</a:t>
            </a:r>
          </a:p>
          <a:p>
            <a:pPr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/JOIN UNPAIRED rightside only</a:t>
            </a:r>
          </a:p>
          <a:p>
            <a:pPr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/OUTFILE added.txt over</a:t>
            </a:r>
          </a:p>
          <a:p>
            <a:pPr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/STATISTICS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/COLLATINGSEQUENCE DEFAULT ASCII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/END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eof</a:t>
            </a:r>
            <a:endParaRPr lang="ko-KR" altLang="en-US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</p:txBody>
      </p:sp>
      <p:sp>
        <p:nvSpPr>
          <p:cNvPr id="658436" name="Rectangle 4"/>
          <p:cNvSpPr>
            <a:spLocks noChangeArrowheads="1"/>
          </p:cNvSpPr>
          <p:nvPr/>
        </p:nvSpPr>
        <p:spPr bwMode="auto">
          <a:xfrm>
            <a:off x="4697413" y="1344613"/>
            <a:ext cx="4051300" cy="474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dmexpress &lt;&lt; eof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/INFILE previous.dat ","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/FIELDS prv_a 1: - 1:,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prv_b 2: - 3: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/JOINKEY prv_a</a:t>
            </a:r>
          </a:p>
          <a:p>
            <a:pPr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/INFILE current.dat ","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/FIELDS cur_a 1: - 1:,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cur_b 2: - 3: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/JOINKEY cur_a</a:t>
            </a:r>
          </a:p>
          <a:p>
            <a:pPr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/JOIN UNPAIRED leftside only</a:t>
            </a:r>
          </a:p>
          <a:p>
            <a:pPr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/OUTFILE deleted.txt over</a:t>
            </a:r>
          </a:p>
          <a:p>
            <a:pPr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/STATISTICS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/COLLATINGSEQUENCE DEFAULT ASCII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/END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eof</a:t>
            </a:r>
            <a:endParaRPr lang="ko-KR" altLang="en-US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216025" y="836613"/>
            <a:ext cx="1700213" cy="403225"/>
          </a:xfrm>
          <a:prstGeom prst="rect">
            <a:avLst/>
          </a:prstGeom>
          <a:noFill/>
          <a:ln w="6350" algn="ctr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000"/>
              <a:t>Join_add.srt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5651500" y="836613"/>
            <a:ext cx="1614488" cy="403225"/>
          </a:xfrm>
          <a:prstGeom prst="rect">
            <a:avLst/>
          </a:prstGeom>
          <a:noFill/>
          <a:ln w="6350" algn="ctr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000"/>
              <a:t>Join_del.srt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5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 animBg="1" autoUpdateAnimBg="0"/>
      <p:bldP spid="658436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3200">
                <a:solidFill>
                  <a:schemeClr val="tx2"/>
                </a:solidFill>
                <a:latin typeface="굴림체" panose="020B0609000101010101" pitchFamily="49" charset="-127"/>
              </a:rPr>
              <a:t>SAMPLE Application 12</a:t>
            </a:r>
          </a:p>
        </p:txBody>
      </p:sp>
      <p:sp>
        <p:nvSpPr>
          <p:cNvPr id="660483" name="Rectangle 3"/>
          <p:cNvSpPr>
            <a:spLocks noChangeArrowheads="1"/>
          </p:cNvSpPr>
          <p:nvPr/>
        </p:nvSpPr>
        <p:spPr bwMode="auto">
          <a:xfrm>
            <a:off x="304800" y="1692275"/>
            <a:ext cx="4051300" cy="4257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dmexpress &lt;&lt; eof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/INFILE previous.dat ","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/FIELDS prv_a 1: - 1:,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prv_b 2: - 3: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/JOINKEY prv_a</a:t>
            </a:r>
          </a:p>
          <a:p>
            <a:pPr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/INFILE current.dat ","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/FIELDS cur_a 1: - 1:,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cur_b 2: - 3: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/JOINKEY cur_a</a:t>
            </a:r>
          </a:p>
          <a:p>
            <a:pPr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/OUTFILE modify.tmp over</a:t>
            </a:r>
          </a:p>
          <a:p>
            <a:pPr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/STATISTICS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/COLLATINGSEQUENCE DEFAULT ASCII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/END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eof</a:t>
            </a:r>
            <a:endParaRPr lang="ko-KR" altLang="en-US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</p:txBody>
      </p:sp>
      <p:sp>
        <p:nvSpPr>
          <p:cNvPr id="660484" name="Rectangle 4"/>
          <p:cNvSpPr>
            <a:spLocks noChangeArrowheads="1"/>
          </p:cNvSpPr>
          <p:nvPr/>
        </p:nvSpPr>
        <p:spPr bwMode="auto">
          <a:xfrm>
            <a:off x="4697413" y="1690688"/>
            <a:ext cx="4051300" cy="401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dmexpress &lt;&lt; eof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/INFILE modify.tmp ","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/FIELDS mod_a 1: - 1:,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mod_b 2: - 3:,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mod_c 4: - 5: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/COPY</a:t>
            </a:r>
          </a:p>
          <a:p>
            <a:pPr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/CONDITION CHG_FD mod_b != mod_c</a:t>
            </a:r>
          </a:p>
          <a:p>
            <a:pPr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/OUTFILE modify.txt over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/INCLUDE CHG_FD</a:t>
            </a:r>
          </a:p>
          <a:p>
            <a:pPr>
              <a:defRPr/>
            </a:pPr>
            <a:endParaRPr lang="en-US" altLang="ko-KR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/STATISTICS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/COLLATINGSEQUENCE DEFAULT ASCII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/END</a:t>
            </a:r>
          </a:p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eof</a:t>
            </a:r>
            <a:endParaRPr lang="ko-KR" altLang="en-US" sz="160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1103313" y="1182688"/>
            <a:ext cx="1925637" cy="403225"/>
          </a:xfrm>
          <a:prstGeom prst="rect">
            <a:avLst/>
          </a:prstGeom>
          <a:noFill/>
          <a:ln w="6350" algn="ctr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000"/>
              <a:t>Join_mod1.srt</a:t>
            </a: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5495925" y="1182688"/>
            <a:ext cx="1925638" cy="403225"/>
          </a:xfrm>
          <a:prstGeom prst="rect">
            <a:avLst/>
          </a:prstGeom>
          <a:noFill/>
          <a:ln w="6350" algn="ctr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000"/>
              <a:t>Join_mod2.srt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 animBg="1" autoUpdateAnimBg="0"/>
      <p:bldP spid="660484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0" y="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3200">
                <a:solidFill>
                  <a:schemeClr val="tx2"/>
                </a:solidFill>
                <a:latin typeface="굴림체" panose="020B0609000101010101" pitchFamily="49" charset="-127"/>
              </a:rPr>
              <a:t>SAMPLE Application 13</a:t>
            </a:r>
          </a:p>
        </p:txBody>
      </p:sp>
      <p:sp>
        <p:nvSpPr>
          <p:cNvPr id="656387" name="Rectangle 3"/>
          <p:cNvSpPr>
            <a:spLocks noChangeArrowheads="1"/>
          </p:cNvSpPr>
          <p:nvPr/>
        </p:nvSpPr>
        <p:spPr bwMode="auto">
          <a:xfrm>
            <a:off x="754063" y="1195388"/>
            <a:ext cx="1585912" cy="1017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A1   A</a:t>
            </a:r>
          </a:p>
          <a:p>
            <a:pPr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B12  B</a:t>
            </a:r>
          </a:p>
          <a:p>
            <a:pPr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C123C</a:t>
            </a:r>
            <a:endParaRPr lang="ko-KR" alt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956" name="Text Box 6"/>
          <p:cNvSpPr txBox="1">
            <a:spLocks noChangeArrowheads="1"/>
          </p:cNvSpPr>
          <p:nvPr/>
        </p:nvSpPr>
        <p:spPr bwMode="auto">
          <a:xfrm>
            <a:off x="1187450" y="839788"/>
            <a:ext cx="665163" cy="3397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/>
              <a:t>a.dat</a:t>
            </a:r>
          </a:p>
        </p:txBody>
      </p:sp>
      <p:sp>
        <p:nvSpPr>
          <p:cNvPr id="656395" name="Rectangle 11"/>
          <p:cNvSpPr>
            <a:spLocks noChangeArrowheads="1"/>
          </p:cNvSpPr>
          <p:nvPr/>
        </p:nvSpPr>
        <p:spPr bwMode="auto">
          <a:xfrm>
            <a:off x="3708400" y="1195388"/>
            <a:ext cx="1584325" cy="1017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A,1,A</a:t>
            </a:r>
          </a:p>
          <a:p>
            <a:pPr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B,12,B</a:t>
            </a:r>
          </a:p>
          <a:p>
            <a:pPr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C,123,C</a:t>
            </a:r>
            <a:endParaRPr lang="ko-KR" alt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958" name="Text Box 12"/>
          <p:cNvSpPr txBox="1">
            <a:spLocks noChangeArrowheads="1"/>
          </p:cNvSpPr>
          <p:nvPr/>
        </p:nvSpPr>
        <p:spPr bwMode="auto">
          <a:xfrm>
            <a:off x="3956050" y="839788"/>
            <a:ext cx="927100" cy="3397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/>
              <a:t>tmp.dat</a:t>
            </a:r>
          </a:p>
        </p:txBody>
      </p:sp>
      <p:cxnSp>
        <p:nvCxnSpPr>
          <p:cNvPr id="125959" name="AutoShape 18"/>
          <p:cNvCxnSpPr>
            <a:cxnSpLocks noChangeShapeType="1"/>
            <a:stCxn id="656387" idx="3"/>
            <a:endCxn id="656395" idx="1"/>
          </p:cNvCxnSpPr>
          <p:nvPr/>
        </p:nvCxnSpPr>
        <p:spPr bwMode="auto">
          <a:xfrm>
            <a:off x="2339975" y="1703388"/>
            <a:ext cx="136842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659563" y="1192213"/>
            <a:ext cx="1584325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A,   1,A</a:t>
            </a:r>
          </a:p>
          <a:p>
            <a:pPr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B,  12,B</a:t>
            </a:r>
          </a:p>
          <a:p>
            <a:pPr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C,123,C</a:t>
            </a:r>
            <a:endParaRPr lang="ko-KR" alt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961" name="Text Box 12"/>
          <p:cNvSpPr txBox="1">
            <a:spLocks noChangeArrowheads="1"/>
          </p:cNvSpPr>
          <p:nvPr/>
        </p:nvSpPr>
        <p:spPr bwMode="auto">
          <a:xfrm>
            <a:off x="7034213" y="836613"/>
            <a:ext cx="674687" cy="338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/>
              <a:t>a.out</a:t>
            </a:r>
          </a:p>
        </p:txBody>
      </p:sp>
      <p:cxnSp>
        <p:nvCxnSpPr>
          <p:cNvPr id="125962" name="AutoShape 18"/>
          <p:cNvCxnSpPr>
            <a:cxnSpLocks noChangeShapeType="1"/>
            <a:stCxn id="656395" idx="3"/>
            <a:endCxn id="17" idx="1"/>
          </p:cNvCxnSpPr>
          <p:nvPr/>
        </p:nvCxnSpPr>
        <p:spPr bwMode="auto">
          <a:xfrm flipV="1">
            <a:off x="5292725" y="1700213"/>
            <a:ext cx="1366838" cy="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50825" y="2422525"/>
            <a:ext cx="4321175" cy="3786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dmexpress</a:t>
            </a: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&lt;&lt;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eof</a:t>
            </a:r>
            <a:endParaRPr lang="en-US" altLang="ko-KR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/INFILE a.dat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/FIELDS 1st 1 char 1,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2nd 2 char 3,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3rd 5 char 1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/COPY</a:t>
            </a:r>
          </a:p>
          <a:p>
            <a:pPr>
              <a:defRPr/>
            </a:pPr>
            <a:endParaRPr lang="en-US" altLang="ko-KR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/DERIVEDFIELD CM “,”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/DERIVEDFIELD new_2nd 2nd char 3 compress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/OUTFILE a.tmp overwrite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/REFORMAT 1st, CM, new_2nd, CM, 3rd</a:t>
            </a:r>
          </a:p>
          <a:p>
            <a:pPr>
              <a:defRPr/>
            </a:pPr>
            <a:endParaRPr lang="en-US" altLang="ko-KR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/END</a:t>
            </a:r>
          </a:p>
          <a:p>
            <a:pPr>
              <a:defRPr/>
            </a:pP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eof</a:t>
            </a:r>
            <a:endParaRPr lang="ko-KR" altLang="en-US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4768850" y="2420938"/>
            <a:ext cx="4051300" cy="378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dmexpress</a:t>
            </a: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&lt;&lt;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eof</a:t>
            </a:r>
            <a:endParaRPr lang="en-US" altLang="ko-KR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/INFILE a.tmp ","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/FIELDS 1st 1: - 1:,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2nd 2: - 2: en,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3rd 3: - 3: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/COPY</a:t>
            </a:r>
          </a:p>
          <a:p>
            <a:pPr>
              <a:defRPr/>
            </a:pPr>
            <a:endParaRPr lang="en-US" altLang="ko-KR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/DERIVEDFIELD CM “,”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/DERIVEDFIELD new_2nd 2nd en 3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/OUTFILE a.tmp overwrite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/REFORMAT 1st, new_2nd, CM, 3rd</a:t>
            </a:r>
          </a:p>
          <a:p>
            <a:pPr>
              <a:defRPr/>
            </a:pPr>
            <a:endParaRPr lang="en-US" altLang="ko-KR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/END</a:t>
            </a:r>
          </a:p>
          <a:p>
            <a:pPr>
              <a:defRPr/>
            </a:pP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eof</a:t>
            </a:r>
            <a:endParaRPr lang="ko-KR" altLang="en-US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5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7" grpId="0" animBg="1" autoUpdateAnimBg="0"/>
      <p:bldP spid="656395" grpId="0" animBg="1" autoUpdateAnimBg="0"/>
      <p:bldP spid="17" grpId="0" animBg="1" autoUpdateAnimBg="0"/>
      <p:bldP spid="24" grpId="0" animBg="1" autoUpdateAnimBg="0"/>
      <p:bldP spid="25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3200">
                <a:solidFill>
                  <a:schemeClr val="tx2"/>
                </a:solidFill>
                <a:latin typeface="굴림체" panose="020B0609000101010101" pitchFamily="49" charset="-127"/>
              </a:rPr>
              <a:t>SAMPLE Application 14</a:t>
            </a:r>
          </a:p>
        </p:txBody>
      </p:sp>
      <p:sp>
        <p:nvSpPr>
          <p:cNvPr id="656387" name="Rectangle 3"/>
          <p:cNvSpPr>
            <a:spLocks noChangeArrowheads="1"/>
          </p:cNvSpPr>
          <p:nvPr/>
        </p:nvSpPr>
        <p:spPr bwMode="auto">
          <a:xfrm>
            <a:off x="1258888" y="1528763"/>
            <a:ext cx="158432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pt-BR" altLang="ko-K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A 123.45</a:t>
            </a:r>
          </a:p>
          <a:p>
            <a:pPr>
              <a:defRPr/>
            </a:pPr>
            <a:r>
              <a:rPr lang="pt-BR" altLang="ko-K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B   23.54</a:t>
            </a:r>
          </a:p>
          <a:p>
            <a:pPr>
              <a:defRPr/>
            </a:pPr>
            <a:r>
              <a:rPr lang="pt-BR" altLang="ko-K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C-123.45</a:t>
            </a:r>
          </a:p>
          <a:p>
            <a:pPr>
              <a:defRPr/>
            </a:pPr>
            <a:r>
              <a:rPr lang="pt-BR" altLang="ko-K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D -23.54</a:t>
            </a:r>
            <a:endParaRPr lang="ko-KR" alt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004" name="Text Box 6"/>
          <p:cNvSpPr txBox="1">
            <a:spLocks noChangeArrowheads="1"/>
          </p:cNvSpPr>
          <p:nvPr/>
        </p:nvSpPr>
        <p:spPr bwMode="auto">
          <a:xfrm>
            <a:off x="1525588" y="1173163"/>
            <a:ext cx="996950" cy="338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/>
              <a:t>Input.txt</a:t>
            </a:r>
          </a:p>
        </p:txBody>
      </p:sp>
      <p:sp>
        <p:nvSpPr>
          <p:cNvPr id="656395" name="Rectangle 11"/>
          <p:cNvSpPr>
            <a:spLocks noChangeArrowheads="1"/>
          </p:cNvSpPr>
          <p:nvPr/>
        </p:nvSpPr>
        <p:spPr bwMode="auto">
          <a:xfrm>
            <a:off x="539750" y="3905250"/>
            <a:ext cx="158432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pt-BR" altLang="ko-K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A   123</a:t>
            </a:r>
          </a:p>
          <a:p>
            <a:pPr>
              <a:defRPr/>
            </a:pPr>
            <a:r>
              <a:rPr lang="pt-BR" altLang="ko-K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B     24</a:t>
            </a:r>
          </a:p>
          <a:p>
            <a:pPr>
              <a:defRPr/>
            </a:pPr>
            <a:r>
              <a:rPr lang="pt-BR" altLang="ko-K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C  -123</a:t>
            </a:r>
          </a:p>
          <a:p>
            <a:pPr>
              <a:defRPr/>
            </a:pPr>
            <a:r>
              <a:rPr lang="pt-BR" altLang="ko-K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D   -24</a:t>
            </a:r>
            <a:endParaRPr lang="ko-KR" alt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006" name="Text Box 12"/>
          <p:cNvSpPr txBox="1">
            <a:spLocks noChangeArrowheads="1"/>
          </p:cNvSpPr>
          <p:nvPr/>
        </p:nvSpPr>
        <p:spPr bwMode="auto">
          <a:xfrm>
            <a:off x="563563" y="3549650"/>
            <a:ext cx="1506537" cy="338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/>
              <a:t>out_round.txt</a:t>
            </a:r>
          </a:p>
        </p:txBody>
      </p:sp>
      <p:cxnSp>
        <p:nvCxnSpPr>
          <p:cNvPr id="128007" name="AutoShape 18"/>
          <p:cNvCxnSpPr>
            <a:cxnSpLocks noChangeShapeType="1"/>
            <a:stCxn id="656387" idx="2"/>
            <a:endCxn id="128006" idx="0"/>
          </p:cNvCxnSpPr>
          <p:nvPr/>
        </p:nvCxnSpPr>
        <p:spPr bwMode="auto">
          <a:xfrm flipH="1">
            <a:off x="1317625" y="2852738"/>
            <a:ext cx="733425" cy="696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2555875" y="4697413"/>
            <a:ext cx="158432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A0123</a:t>
            </a:r>
          </a:p>
          <a:p>
            <a:pPr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B0023</a:t>
            </a:r>
          </a:p>
          <a:p>
            <a:pPr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C0123</a:t>
            </a:r>
          </a:p>
          <a:p>
            <a:pPr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D0023</a:t>
            </a:r>
          </a:p>
        </p:txBody>
      </p:sp>
      <p:sp>
        <p:nvSpPr>
          <p:cNvPr id="128009" name="Text Box 12"/>
          <p:cNvSpPr txBox="1">
            <a:spLocks noChangeArrowheads="1"/>
          </p:cNvSpPr>
          <p:nvPr/>
        </p:nvSpPr>
        <p:spPr bwMode="auto">
          <a:xfrm>
            <a:off x="2609850" y="4341813"/>
            <a:ext cx="1314450" cy="338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/>
              <a:t>out_abs.txt</a:t>
            </a:r>
          </a:p>
        </p:txBody>
      </p:sp>
      <p:cxnSp>
        <p:nvCxnSpPr>
          <p:cNvPr id="128010" name="AutoShape 18"/>
          <p:cNvCxnSpPr>
            <a:cxnSpLocks noChangeShapeType="1"/>
            <a:stCxn id="656387" idx="2"/>
            <a:endCxn id="128009" idx="0"/>
          </p:cNvCxnSpPr>
          <p:nvPr/>
        </p:nvCxnSpPr>
        <p:spPr bwMode="auto">
          <a:xfrm>
            <a:off x="2051050" y="2852738"/>
            <a:ext cx="1216025" cy="14890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4768850" y="901700"/>
            <a:ext cx="4051300" cy="5264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dmexpress</a:t>
            </a: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&lt;&lt;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eof</a:t>
            </a:r>
            <a:endParaRPr lang="en-US" altLang="ko-KR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/INFILE input.txt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/FIELDS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	1st 1 char 1,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	2nd 2 en   8 3/2,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         3rd 2 en   4</a:t>
            </a:r>
          </a:p>
          <a:p>
            <a:pPr>
              <a:defRPr/>
            </a:pPr>
            <a:endParaRPr lang="en-US" altLang="ko-KR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/COPY</a:t>
            </a:r>
          </a:p>
          <a:p>
            <a:pPr>
              <a:defRPr/>
            </a:pPr>
            <a:endParaRPr lang="en-US" altLang="ko-KR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/DERIVEDFIELD new_2nd 2nd en 6 3/0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/DERIVEDFIELD new_3rd 3rd an 4</a:t>
            </a:r>
          </a:p>
          <a:p>
            <a:pPr>
              <a:defRPr/>
            </a:pPr>
            <a:endParaRPr lang="en-US" altLang="ko-KR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/OUTFILE out_round.txt over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/REFORMAT 1st, new_2nd</a:t>
            </a:r>
          </a:p>
          <a:p>
            <a:pPr>
              <a:defRPr/>
            </a:pPr>
            <a:endParaRPr lang="en-US" altLang="ko-KR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/OUTFILE out_abs.txt over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/REFORMAT 1st, new_3rd</a:t>
            </a:r>
          </a:p>
          <a:p>
            <a:pPr>
              <a:defRPr/>
            </a:pPr>
            <a:endParaRPr lang="en-US" altLang="ko-KR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/WARNING 0</a:t>
            </a:r>
          </a:p>
          <a:p>
            <a:pPr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/END</a:t>
            </a:r>
          </a:p>
          <a:p>
            <a:pPr>
              <a:defRPr/>
            </a:pPr>
            <a:r>
              <a:rPr lang="en-US" altLang="ko-KR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굴림체" pitchFamily="49" charset="-127"/>
              </a:rPr>
              <a:t>eof</a:t>
            </a:r>
            <a:endParaRPr lang="ko-KR" altLang="en-US" sz="1600" dirty="0">
              <a:effectLst>
                <a:outerShdw blurRad="38100" dist="38100" dir="2700000" algn="tl">
                  <a:srgbClr val="000000"/>
                </a:outerShdw>
              </a:effectLst>
              <a:latin typeface="굴림체" pitchFamily="49" charset="-127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5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7" grpId="0" animBg="1" autoUpdateAnimBg="0"/>
      <p:bldP spid="656395" grpId="0" animBg="1" autoUpdateAnimBg="0"/>
      <p:bldP spid="17" grpId="0" animBg="1" autoUpdateAnimBg="0"/>
      <p:bldP spid="25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/>
          <p:cNvSpPr>
            <a:spLocks noChangeArrowheads="1"/>
          </p:cNvSpPr>
          <p:nvPr/>
        </p:nvSpPr>
        <p:spPr bwMode="auto">
          <a:xfrm>
            <a:off x="0" y="31750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Completion Status of DMExpress</a:t>
            </a:r>
          </a:p>
        </p:txBody>
      </p:sp>
      <p:sp>
        <p:nvSpPr>
          <p:cNvPr id="579588" name="Rectangle 4"/>
          <p:cNvSpPr>
            <a:spLocks noChangeArrowheads="1"/>
          </p:cNvSpPr>
          <p:nvPr/>
        </p:nvSpPr>
        <p:spPr bwMode="auto">
          <a:xfrm>
            <a:off x="793750" y="1546225"/>
            <a:ext cx="8026400" cy="445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200">
                <a:latin typeface="굴림체" panose="020B0609000101010101" pitchFamily="49" charset="-127"/>
              </a:rPr>
              <a:t>0      DMExpress completed successfully</a:t>
            </a:r>
          </a:p>
          <a:p>
            <a:pPr algn="l">
              <a:lnSpc>
                <a:spcPct val="130000"/>
              </a:lnSpc>
            </a:pPr>
            <a:endParaRPr lang="en-US" altLang="ko-KR" sz="2200">
              <a:latin typeface="굴림체" panose="020B0609000101010101" pitchFamily="49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2200">
                <a:latin typeface="굴림체" panose="020B0609000101010101" pitchFamily="49" charset="-127"/>
              </a:rPr>
              <a:t>1      DMExpress detected an out-of-sequence record when</a:t>
            </a:r>
            <a:br>
              <a:rPr lang="en-US" altLang="ko-KR" sz="2200">
                <a:latin typeface="굴림체" panose="020B0609000101010101" pitchFamily="49" charset="-127"/>
              </a:rPr>
            </a:br>
            <a:r>
              <a:rPr lang="en-US" altLang="ko-KR" sz="2200">
                <a:latin typeface="굴림체" panose="020B0609000101010101" pitchFamily="49" charset="-127"/>
              </a:rPr>
              <a:t>       you specified /CHECKSEQUENCE</a:t>
            </a:r>
          </a:p>
          <a:p>
            <a:pPr algn="l">
              <a:lnSpc>
                <a:spcPct val="130000"/>
              </a:lnSpc>
            </a:pPr>
            <a:endParaRPr lang="en-US" altLang="ko-KR" sz="2200">
              <a:latin typeface="굴림체" panose="020B0609000101010101" pitchFamily="49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2200">
                <a:latin typeface="굴림체" panose="020B0609000101010101" pitchFamily="49" charset="-127"/>
              </a:rPr>
              <a:t>100    DMExpress completed but output generated may be </a:t>
            </a:r>
            <a:br>
              <a:rPr lang="en-US" altLang="ko-KR" sz="2200">
                <a:latin typeface="굴림체" panose="020B0609000101010101" pitchFamily="49" charset="-127"/>
              </a:rPr>
            </a:br>
            <a:r>
              <a:rPr lang="en-US" altLang="ko-KR" sz="2200">
                <a:latin typeface="굴림체" panose="020B0609000101010101" pitchFamily="49" charset="-127"/>
              </a:rPr>
              <a:t>       incorrect or incomplete</a:t>
            </a:r>
          </a:p>
          <a:p>
            <a:pPr algn="l">
              <a:lnSpc>
                <a:spcPct val="130000"/>
              </a:lnSpc>
            </a:pPr>
            <a:endParaRPr lang="en-US" altLang="ko-KR" sz="2200">
              <a:latin typeface="굴림체" panose="020B0609000101010101" pitchFamily="49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2200">
                <a:latin typeface="굴림체" panose="020B0609000101010101" pitchFamily="49" charset="-127"/>
              </a:rPr>
              <a:t>111    DMExpress terminated prematurely</a:t>
            </a:r>
            <a:br>
              <a:rPr lang="en-US" altLang="ko-KR" sz="2200">
                <a:latin typeface="굴림체" panose="020B0609000101010101" pitchFamily="49" charset="-127"/>
              </a:rPr>
            </a:br>
            <a:endParaRPr lang="en-US" altLang="ko-KR" sz="2200">
              <a:latin typeface="굴림체" panose="020B0609000101010101" pitchFamily="49" charset="-127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490538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주  요  기  능 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23850" y="1341438"/>
          <a:ext cx="8569325" cy="4662487"/>
        </p:xfrm>
        <a:graphic>
          <a:graphicData uri="http://schemas.openxmlformats.org/drawingml/2006/table">
            <a:tbl>
              <a:tblPr firstRow="1" bandRow="1"/>
              <a:tblGrid>
                <a:gridCol w="797147"/>
                <a:gridCol w="1723243"/>
                <a:gridCol w="6048935"/>
              </a:tblGrid>
              <a:tr h="39596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옵</a:t>
                      </a:r>
                      <a:r>
                        <a:rPr lang="ko-KR" altLang="en-US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션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1" marB="4571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기 능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1" marB="4571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기 능 상 세 설 명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1" marB="4571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914375">
                <a:tc rowSpan="7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1" marB="4571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1" marB="4571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레코드 정렬 기능으로 다중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키 적용 가능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시스템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대비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5~10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배의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r>
                        <a:rPr lang="en-US" altLang="ko-KR" sz="18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성능 지원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사용자가 정의한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Sort Order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방식 지원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1" marB="4571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959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COPY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1" marB="4571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Sort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작업 없이 필요한 레코드나 필드를 추출하는 기능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1" marB="4571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959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MERGE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1" marB="4571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 이상의 파일을 한 개의 파일로 병합하는 기능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1" marB="4571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6400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JOIN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1" marB="4571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파일을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Join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하여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Left,</a:t>
                      </a:r>
                      <a:r>
                        <a:rPr lang="en-US" altLang="ko-KR" sz="18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Right, Inner, Outer Join </a:t>
                      </a: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 제공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서로 다른 파일을 비교할 수 있으며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CDC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기능도 구현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1" marB="4571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6400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REFORMAT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1" marB="4571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Source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파일에서 필요한 필드만 선택하여 추출가능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레코드 레이아웃 변경 및 추가된 신규 필드 추가 입력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1" marB="4571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6400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FILTER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1" marB="4571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데이터 파티션과 레코드 선택 추출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조건에 따른 데이터 추출 기능으로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다중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지원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1" marB="4571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6400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SUMMARIZE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1" marB="4571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중복 데이터 제거 및 마스터 성 </a:t>
                      </a: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 추출 기능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Sort</a:t>
                      </a:r>
                      <a:r>
                        <a:rPr lang="en-US" altLang="ko-KR" sz="18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키 별 합산</a:t>
                      </a:r>
                      <a:r>
                        <a:rPr lang="en-US" altLang="ko-KR" sz="18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(Group by)</a:t>
                      </a: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기능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1" marB="4571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ChangeArrowheads="1"/>
          </p:cNvSpPr>
          <p:nvPr/>
        </p:nvSpPr>
        <p:spPr bwMode="auto">
          <a:xfrm>
            <a:off x="0" y="-26988"/>
            <a:ext cx="9245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DMExpress 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수행 시 오류 파악</a:t>
            </a:r>
            <a:endParaRPr lang="en-US" altLang="ko-KR" sz="4000">
              <a:solidFill>
                <a:schemeClr val="tx2"/>
              </a:solidFill>
              <a:latin typeface="굴림체" panose="020B0609000101010101" pitchFamily="49" charset="-127"/>
            </a:endParaRPr>
          </a:p>
        </p:txBody>
      </p:sp>
      <p:sp>
        <p:nvSpPr>
          <p:cNvPr id="579588" name="Rectangle 4"/>
          <p:cNvSpPr>
            <a:spLocks noChangeArrowheads="1"/>
          </p:cNvSpPr>
          <p:nvPr/>
        </p:nvSpPr>
        <p:spPr bwMode="auto">
          <a:xfrm>
            <a:off x="611188" y="811213"/>
            <a:ext cx="8026400" cy="189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[DMExpress 5.5 AIX 5.1 Power 32-bit Copyright (c) 2010 Syncsort Inc.]</a:t>
            </a:r>
          </a:p>
          <a:p>
            <a:pPr algn="l">
              <a:lnSpc>
                <a:spcPct val="130000"/>
              </a:lnSpc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[For demo use only]</a:t>
            </a:r>
          </a:p>
          <a:p>
            <a:pPr algn="l">
              <a:lnSpc>
                <a:spcPct val="130000"/>
              </a:lnSpc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DMExpress : (OFNS) the output file "z.out" already exists; it is not superseded</a:t>
            </a:r>
          </a:p>
          <a:p>
            <a:pPr algn="l">
              <a:lnSpc>
                <a:spcPct val="130000"/>
              </a:lnSpc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DMExpress has aborted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188" y="2768600"/>
            <a:ext cx="8026400" cy="3573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# syncmsg OFNS</a:t>
            </a:r>
          </a:p>
          <a:p>
            <a:pPr algn="l">
              <a:lnSpc>
                <a:spcPct val="13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[DMExpress Message Utility Rel. 5.5 Copyright (c) 2010 Syncsort Inc.]</a:t>
            </a:r>
          </a:p>
          <a:p>
            <a:pPr algn="l">
              <a:lnSpc>
                <a:spcPct val="13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DMExpress : (OFNS) the output file "%.*s" already exists; it is not superseded</a:t>
            </a:r>
          </a:p>
          <a:p>
            <a:pPr algn="l">
              <a:lnSpc>
                <a:spcPct val="130000"/>
              </a:lnSpc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EXPLANATION:</a:t>
            </a:r>
          </a:p>
          <a:p>
            <a:pPr algn="l">
              <a:lnSpc>
                <a:spcPct val="13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The file you specified as target already exists. The  action  choice  for  this</a:t>
            </a:r>
          </a:p>
          <a:p>
            <a:pPr algn="l">
              <a:lnSpc>
                <a:spcPct val="13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target is to abort the task if the file already exists.</a:t>
            </a:r>
          </a:p>
          <a:p>
            <a:pPr algn="l">
              <a:lnSpc>
                <a:spcPct val="130000"/>
              </a:lnSpc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ACTION:</a:t>
            </a:r>
          </a:p>
          <a:p>
            <a:pPr algn="l">
              <a:lnSpc>
                <a:spcPct val="13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If you want to overwrite the existing file,  or  append  your  records  to  the</a:t>
            </a:r>
          </a:p>
          <a:p>
            <a:pPr algn="l">
              <a:lnSpc>
                <a:spcPct val="13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existing file, then change the action choice in the Target File dialog.</a:t>
            </a:r>
          </a:p>
          <a:p>
            <a:pPr algn="l">
              <a:lnSpc>
                <a:spcPct val="130000"/>
              </a:lnSpc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Enter a mnemonic or number for additional help, or blank to exit:</a:t>
            </a:r>
          </a:p>
          <a:p>
            <a:pPr algn="l">
              <a:lnSpc>
                <a:spcPct val="13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8" grpId="0" animBg="1" autoUpdateAnimBg="0"/>
      <p:bldP spid="4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Line 2"/>
          <p:cNvSpPr>
            <a:spLocks noChangeShapeType="1"/>
          </p:cNvSpPr>
          <p:nvPr/>
        </p:nvSpPr>
        <p:spPr bwMode="auto">
          <a:xfrm>
            <a:off x="0" y="3919538"/>
            <a:ext cx="0" cy="14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114300" y="26988"/>
            <a:ext cx="448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2400" i="1">
                <a:solidFill>
                  <a:schemeClr val="tx2"/>
                </a:solidFill>
              </a:rPr>
              <a:t>1)  </a:t>
            </a:r>
            <a:r>
              <a:rPr lang="en-US" altLang="ko-KR" sz="2400" i="1">
                <a:solidFill>
                  <a:schemeClr val="tx2"/>
                </a:solidFill>
              </a:rPr>
              <a:t>DMExpress</a:t>
            </a:r>
            <a:r>
              <a:rPr lang="ko-KR" altLang="en-US" sz="2400" i="1">
                <a:solidFill>
                  <a:schemeClr val="tx2"/>
                </a:solidFill>
              </a:rPr>
              <a:t>의  </a:t>
            </a:r>
            <a:r>
              <a:rPr lang="en-US" altLang="ko-KR" sz="2400" i="1">
                <a:solidFill>
                  <a:schemeClr val="tx2"/>
                </a:solidFill>
              </a:rPr>
              <a:t>DATA TYPE</a:t>
            </a:r>
            <a:endParaRPr lang="en-US" altLang="ko-KR" sz="2400">
              <a:solidFill>
                <a:schemeClr val="tx2"/>
              </a:solidFill>
            </a:endParaRPr>
          </a:p>
        </p:txBody>
      </p:sp>
      <p:graphicFrame>
        <p:nvGraphicFramePr>
          <p:cNvPr id="554073" name="Group 89"/>
          <p:cNvGraphicFramePr>
            <a:graphicFrameLocks noGrp="1"/>
          </p:cNvGraphicFramePr>
          <p:nvPr/>
        </p:nvGraphicFramePr>
        <p:xfrm>
          <a:off x="533400" y="685800"/>
          <a:ext cx="8001000" cy="5500688"/>
        </p:xfrm>
        <a:graphic>
          <a:graphicData uri="http://schemas.openxmlformats.org/drawingml/2006/table">
            <a:tbl>
              <a:tblPr/>
              <a:tblGrid>
                <a:gridCol w="5257800"/>
                <a:gridCol w="1295400"/>
                <a:gridCol w="14478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Keyword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Length(bytes)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 leading embedded sign decimal, Micro Focus format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 leading embedded sign decimal, alternative format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trailing embedded sign decimal, Micro Focus format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ZD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trailing embedded sign decimal, alternative format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leading separate sign decimal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2-32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trailing separate sign 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2-32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 – unsigned decimal (positional)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 – unsigned decimal (delimited)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1-65,535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Binary floating point – single precision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Binary floating point – double precision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Binary signed 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INTERGER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Binary unsigned 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UNINTEGER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1-65,535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1-65,535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Date/Time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DATETIME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1-65,535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Edited numeric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1-65,535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Packed 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114300" y="26988"/>
            <a:ext cx="614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2400" i="1">
                <a:solidFill>
                  <a:schemeClr val="tx2"/>
                </a:solidFill>
              </a:rPr>
              <a:t>2) </a:t>
            </a:r>
            <a:r>
              <a:rPr lang="en-US" altLang="ko-KR" sz="2400" i="1">
                <a:solidFill>
                  <a:schemeClr val="tx2"/>
                </a:solidFill>
              </a:rPr>
              <a:t>Valid Comparison between Data Types</a:t>
            </a:r>
          </a:p>
        </p:txBody>
      </p:sp>
      <p:graphicFrame>
        <p:nvGraphicFramePr>
          <p:cNvPr id="555011" name="Group 3"/>
          <p:cNvGraphicFramePr>
            <a:graphicFrameLocks noGrp="1"/>
          </p:cNvGraphicFramePr>
          <p:nvPr/>
        </p:nvGraphicFramePr>
        <p:xfrm>
          <a:off x="88900" y="647700"/>
          <a:ext cx="8826500" cy="5232400"/>
        </p:xfrm>
        <a:graphic>
          <a:graphicData uri="http://schemas.openxmlformats.org/drawingml/2006/table">
            <a:tbl>
              <a:tblPr/>
              <a:tblGrid>
                <a:gridCol w="901700"/>
                <a:gridCol w="457200"/>
                <a:gridCol w="533400"/>
                <a:gridCol w="457200"/>
                <a:gridCol w="914400"/>
                <a:gridCol w="457200"/>
                <a:gridCol w="762000"/>
                <a:gridCol w="533400"/>
                <a:gridCol w="457200"/>
                <a:gridCol w="457200"/>
                <a:gridCol w="457200"/>
                <a:gridCol w="457200"/>
                <a:gridCol w="457200"/>
                <a:gridCol w="457200"/>
                <a:gridCol w="646113"/>
                <a:gridCol w="420687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ZD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UINT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ZD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026"/>
          <p:cNvSpPr>
            <a:spLocks noChangeArrowheads="1"/>
          </p:cNvSpPr>
          <p:nvPr/>
        </p:nvSpPr>
        <p:spPr bwMode="auto">
          <a:xfrm>
            <a:off x="114300" y="26988"/>
            <a:ext cx="621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2400" i="1">
                <a:solidFill>
                  <a:schemeClr val="tx2"/>
                </a:solidFill>
              </a:rPr>
              <a:t>3) </a:t>
            </a:r>
            <a:r>
              <a:rPr lang="en-US" altLang="ko-KR" sz="2400" i="1">
                <a:solidFill>
                  <a:schemeClr val="tx2"/>
                </a:solidFill>
              </a:rPr>
              <a:t>Valid Conversions between Data Types</a:t>
            </a:r>
          </a:p>
        </p:txBody>
      </p:sp>
      <p:graphicFrame>
        <p:nvGraphicFramePr>
          <p:cNvPr id="556035" name="Group 1027"/>
          <p:cNvGraphicFramePr>
            <a:graphicFrameLocks noGrp="1"/>
          </p:cNvGraphicFramePr>
          <p:nvPr/>
        </p:nvGraphicFramePr>
        <p:xfrm>
          <a:off x="88900" y="647700"/>
          <a:ext cx="8826500" cy="5487988"/>
        </p:xfrm>
        <a:graphic>
          <a:graphicData uri="http://schemas.openxmlformats.org/drawingml/2006/table">
            <a:tbl>
              <a:tblPr/>
              <a:tblGrid>
                <a:gridCol w="901700"/>
                <a:gridCol w="457200"/>
                <a:gridCol w="533400"/>
                <a:gridCol w="457200"/>
                <a:gridCol w="914400"/>
                <a:gridCol w="457200"/>
                <a:gridCol w="762000"/>
                <a:gridCol w="533400"/>
                <a:gridCol w="457200"/>
                <a:gridCol w="457200"/>
                <a:gridCol w="457200"/>
                <a:gridCol w="457200"/>
                <a:gridCol w="457200"/>
                <a:gridCol w="457200"/>
                <a:gridCol w="646113"/>
                <a:gridCol w="420687"/>
              </a:tblGrid>
              <a:tr h="5608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To -</a:t>
                      </a: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From: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CH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DFLOAT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FLOAT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INT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LP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PD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TP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UNIT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ZD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CH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DFLOAT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FLOAT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INT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LP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LZ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PD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TP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UINT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ZD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Line 2"/>
          <p:cNvSpPr>
            <a:spLocks noChangeShapeType="1"/>
          </p:cNvSpPr>
          <p:nvPr/>
        </p:nvSpPr>
        <p:spPr bwMode="auto">
          <a:xfrm>
            <a:off x="0" y="3919538"/>
            <a:ext cx="0" cy="14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14300" y="26988"/>
            <a:ext cx="438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ko-KR" altLang="en-US" sz="2400" i="1">
                <a:solidFill>
                  <a:schemeClr val="tx2"/>
                </a:solidFill>
              </a:rPr>
              <a:t>4)  </a:t>
            </a:r>
            <a:r>
              <a:rPr lang="en-US" altLang="ko-KR" sz="2400" i="1">
                <a:solidFill>
                  <a:schemeClr val="tx2"/>
                </a:solidFill>
              </a:rPr>
              <a:t>DMExpress</a:t>
            </a:r>
            <a:r>
              <a:rPr lang="ko-KR" altLang="en-US" sz="2400" i="1">
                <a:solidFill>
                  <a:schemeClr val="tx2"/>
                </a:solidFill>
              </a:rPr>
              <a:t>의  </a:t>
            </a:r>
            <a:r>
              <a:rPr lang="en-US" altLang="ko-KR" sz="2400" i="1">
                <a:solidFill>
                  <a:schemeClr val="tx2"/>
                </a:solidFill>
              </a:rPr>
              <a:t>Date Fields</a:t>
            </a:r>
            <a:endParaRPr lang="en-US" altLang="ko-KR" sz="2400">
              <a:solidFill>
                <a:schemeClr val="tx2"/>
              </a:solidFill>
            </a:endParaRPr>
          </a:p>
        </p:txBody>
      </p:sp>
      <p:graphicFrame>
        <p:nvGraphicFramePr>
          <p:cNvPr id="581850" name="Group 218"/>
          <p:cNvGraphicFramePr>
            <a:graphicFrameLocks noGrp="1"/>
          </p:cNvGraphicFramePr>
          <p:nvPr/>
        </p:nvGraphicFramePr>
        <p:xfrm>
          <a:off x="685800" y="866775"/>
          <a:ext cx="3768725" cy="5084763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635125"/>
              </a:tblGrid>
              <a:tr h="695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Date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Element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Length</a:t>
                      </a:r>
                      <a:b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</a:b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(bytes)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Example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YEAR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1991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YY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MM0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MMTH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1st</a:t>
                      </a:r>
                      <a:endParaRPr kumimoji="0" lang="en-US" altLang="ko-KR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November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Jun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DD0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DDTH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th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Tuesday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Wed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1915" name="Group 283"/>
          <p:cNvGraphicFramePr>
            <a:graphicFrameLocks noGrp="1"/>
          </p:cNvGraphicFramePr>
          <p:nvPr/>
        </p:nvGraphicFramePr>
        <p:xfrm>
          <a:off x="4648200" y="866775"/>
          <a:ext cx="3768725" cy="504825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635125"/>
              </a:tblGrid>
              <a:tr h="695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Date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Element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Length</a:t>
                      </a:r>
                      <a:b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</a:b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(bytes)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Example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HH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HH0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HR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HR0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MI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MI0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SE0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AM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2*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A.M.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4*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a.m.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049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Default Date Edit Mask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                   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Wingdings" pitchFamily="2" charset="2"/>
                        </a:rPr>
                        <a:t>  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(MM0/DD0/YEAR)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Line 2"/>
          <p:cNvSpPr>
            <a:spLocks noChangeShapeType="1"/>
          </p:cNvSpPr>
          <p:nvPr/>
        </p:nvSpPr>
        <p:spPr bwMode="auto">
          <a:xfrm>
            <a:off x="0" y="3919538"/>
            <a:ext cx="0" cy="14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114300" y="26988"/>
            <a:ext cx="5010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en-US" altLang="ko-KR" sz="2400" i="1">
                <a:solidFill>
                  <a:schemeClr val="tx2"/>
                </a:solidFill>
              </a:rPr>
              <a:t>5</a:t>
            </a:r>
            <a:r>
              <a:rPr lang="ko-KR" altLang="en-US" sz="2400" i="1">
                <a:solidFill>
                  <a:schemeClr val="tx2"/>
                </a:solidFill>
              </a:rPr>
              <a:t>)  </a:t>
            </a:r>
            <a:r>
              <a:rPr lang="en-US" altLang="ko-KR" sz="2400" i="1">
                <a:solidFill>
                  <a:schemeClr val="tx2"/>
                </a:solidFill>
              </a:rPr>
              <a:t>DMExpress</a:t>
            </a:r>
            <a:r>
              <a:rPr lang="ko-KR" altLang="en-US" sz="2400" i="1">
                <a:solidFill>
                  <a:schemeClr val="tx2"/>
                </a:solidFill>
              </a:rPr>
              <a:t>의  </a:t>
            </a:r>
            <a:r>
              <a:rPr lang="en-US" altLang="ko-KR" sz="2400" i="1">
                <a:solidFill>
                  <a:schemeClr val="tx2"/>
                </a:solidFill>
              </a:rPr>
              <a:t>RECORD TYPE</a:t>
            </a:r>
            <a:endParaRPr lang="en-US" altLang="ko-KR" sz="2400">
              <a:solidFill>
                <a:schemeClr val="tx2"/>
              </a:solidFill>
            </a:endParaRPr>
          </a:p>
        </p:txBody>
      </p:sp>
      <p:graphicFrame>
        <p:nvGraphicFramePr>
          <p:cNvPr id="581915" name="Group 283"/>
          <p:cNvGraphicFramePr>
            <a:graphicFrameLocks noGrp="1"/>
          </p:cNvGraphicFramePr>
          <p:nvPr/>
        </p:nvGraphicFramePr>
        <p:xfrm>
          <a:off x="233363" y="652463"/>
          <a:ext cx="8643937" cy="2889250"/>
        </p:xfrm>
        <a:graphic>
          <a:graphicData uri="http://schemas.openxmlformats.org/drawingml/2006/table">
            <a:tbl>
              <a:tblPr/>
              <a:tblGrid>
                <a:gridCol w="2786062"/>
                <a:gridCol w="4000500"/>
                <a:gridCol w="1857375"/>
              </a:tblGrid>
              <a:tr h="365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Record Format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Keyword</a:t>
                      </a: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Fixed length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FIXED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standard_terminator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= CR, LF, CRLF</a:t>
                      </a:r>
                      <a:b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customer_terminator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= character, 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character_pair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Forturan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Unformatted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FORTRANUNFORMATTED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Micro Focus line sequential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MFLINESEQUENTIAL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Micro Focus variable length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MFVARIABLE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9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Stream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STREAM [</a:t>
                      </a:r>
                      <a:r>
                        <a:rPr kumimoji="0" lang="en-US" altLang="ko-KR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standard_terminator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CUSTOMSTREAM [</a:t>
                      </a:r>
                      <a:r>
                        <a:rPr kumimoji="0" lang="en-US" altLang="ko-KR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customer_terminator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]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Variable length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VARIABLE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7188" y="3609975"/>
            <a:ext cx="75723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1200">
                <a:latin typeface="굴림체" panose="020B0609000101010101" pitchFamily="49" charset="-127"/>
              </a:rPr>
              <a:t>1) Fixed length</a:t>
            </a:r>
            <a:br>
              <a:rPr lang="en-US" altLang="ko-KR" sz="1200">
                <a:latin typeface="굴림체" panose="020B0609000101010101" pitchFamily="49" charset="-127"/>
              </a:rPr>
            </a:br>
            <a:r>
              <a:rPr lang="en-US" altLang="ko-KR" sz="1200">
                <a:latin typeface="굴림체" panose="020B0609000101010101" pitchFamily="49" charset="-127"/>
              </a:rPr>
              <a:t>   - binary </a:t>
            </a:r>
            <a:r>
              <a:rPr lang="ko-KR" altLang="en-US" sz="1200">
                <a:latin typeface="굴림체" panose="020B0609000101010101" pitchFamily="49" charset="-127"/>
              </a:rPr>
              <a:t>데이터가 포함된 레코드 처리 시 사용</a:t>
            </a:r>
            <a:br>
              <a:rPr lang="ko-KR" altLang="en-US" sz="1200">
                <a:latin typeface="굴림체" panose="020B0609000101010101" pitchFamily="49" charset="-127"/>
              </a:rPr>
            </a:br>
            <a:r>
              <a:rPr lang="ko-KR" altLang="en-US" sz="1200">
                <a:latin typeface="굴림체" panose="020B0609000101010101" pitchFamily="49" charset="-127"/>
              </a:rPr>
              <a:t>   </a:t>
            </a:r>
            <a:r>
              <a:rPr lang="en-US" altLang="ko-KR" sz="1200">
                <a:latin typeface="굴림체" panose="020B0609000101010101" pitchFamily="49" charset="-127"/>
              </a:rPr>
              <a:t>- </a:t>
            </a:r>
            <a:r>
              <a:rPr lang="ko-KR" altLang="en-US" sz="1200">
                <a:latin typeface="굴림체" panose="020B0609000101010101" pitchFamily="49" charset="-127"/>
              </a:rPr>
              <a:t>모든 레코드의 길이가 동일 해야 하며 정확한 레코드 길이를 명시 해야 함</a:t>
            </a:r>
            <a:br>
              <a:rPr lang="ko-KR" altLang="en-US" sz="1200">
                <a:latin typeface="굴림체" panose="020B0609000101010101" pitchFamily="49" charset="-127"/>
              </a:rPr>
            </a:br>
            <a:r>
              <a:rPr lang="en-US" altLang="ko-KR" sz="1200">
                <a:latin typeface="굴림체" panose="020B0609000101010101" pitchFamily="49" charset="-127"/>
              </a:rPr>
              <a:t>2) Stream</a:t>
            </a:r>
            <a:br>
              <a:rPr lang="en-US" altLang="ko-KR" sz="1200">
                <a:latin typeface="굴림체" panose="020B0609000101010101" pitchFamily="49" charset="-127"/>
              </a:rPr>
            </a:br>
            <a:r>
              <a:rPr lang="en-US" altLang="ko-KR" sz="1200">
                <a:latin typeface="굴림체" panose="020B0609000101010101" pitchFamily="49" charset="-127"/>
              </a:rPr>
              <a:t>   - </a:t>
            </a:r>
            <a:r>
              <a:rPr lang="ko-KR" altLang="en-US" sz="1200">
                <a:latin typeface="굴림체" panose="020B0609000101010101" pitchFamily="49" charset="-127"/>
              </a:rPr>
              <a:t>일반적인 </a:t>
            </a:r>
            <a:r>
              <a:rPr lang="en-US" altLang="ko-KR" sz="1200">
                <a:latin typeface="굴림체" panose="020B0609000101010101" pitchFamily="49" charset="-127"/>
              </a:rPr>
              <a:t>text </a:t>
            </a:r>
            <a:r>
              <a:rPr lang="ko-KR" altLang="en-US" sz="1200">
                <a:latin typeface="굴림체" panose="020B0609000101010101" pitchFamily="49" charset="-127"/>
              </a:rPr>
              <a:t>데이터 처리 시 사용</a:t>
            </a:r>
            <a:br>
              <a:rPr lang="ko-KR" altLang="en-US" sz="1200">
                <a:latin typeface="굴림체" panose="020B0609000101010101" pitchFamily="49" charset="-127"/>
              </a:rPr>
            </a:br>
            <a:r>
              <a:rPr lang="ko-KR" altLang="en-US" sz="1200">
                <a:latin typeface="굴림체" panose="020B0609000101010101" pitchFamily="49" charset="-127"/>
              </a:rPr>
              <a:t>   </a:t>
            </a:r>
            <a:r>
              <a:rPr lang="en-US" altLang="ko-KR" sz="1200">
                <a:latin typeface="굴림체" panose="020B0609000101010101" pitchFamily="49" charset="-127"/>
              </a:rPr>
              <a:t>- </a:t>
            </a:r>
            <a:r>
              <a:rPr lang="ko-KR" altLang="en-US" sz="1200">
                <a:latin typeface="굴림체" panose="020B0609000101010101" pitchFamily="49" charset="-127"/>
              </a:rPr>
              <a:t>레코드의 길이는 최대길이보다 크게 명시하면 됨</a:t>
            </a:r>
            <a:r>
              <a:rPr lang="en-US" altLang="ko-KR" sz="1200">
                <a:latin typeface="굴림체" panose="020B0609000101010101" pitchFamily="49" charset="-127"/>
              </a:rPr>
              <a:t>. </a:t>
            </a:r>
            <a:r>
              <a:rPr lang="ko-KR" altLang="en-US" sz="1200">
                <a:latin typeface="굴림체" panose="020B0609000101010101" pitchFamily="49" charset="-127"/>
              </a:rPr>
              <a:t>길이를 짧게 명시해도 실행은</a:t>
            </a:r>
            <a:br>
              <a:rPr lang="ko-KR" altLang="en-US" sz="1200">
                <a:latin typeface="굴림체" panose="020B0609000101010101" pitchFamily="49" charset="-127"/>
              </a:rPr>
            </a:br>
            <a:r>
              <a:rPr lang="ko-KR" altLang="en-US" sz="1200">
                <a:latin typeface="굴림체" panose="020B0609000101010101" pitchFamily="49" charset="-127"/>
              </a:rPr>
              <a:t>     되지만 경고 메세지가 나오고 명시한 레코드길이만 처리 됨</a:t>
            </a:r>
            <a:br>
              <a:rPr lang="ko-KR" altLang="en-US" sz="1200">
                <a:latin typeface="굴림체" panose="020B0609000101010101" pitchFamily="49" charset="-127"/>
              </a:rPr>
            </a:br>
            <a:r>
              <a:rPr lang="ko-KR" altLang="en-US" sz="1200">
                <a:latin typeface="굴림체" panose="020B0609000101010101" pitchFamily="49" charset="-127"/>
              </a:rPr>
              <a:t>   </a:t>
            </a:r>
            <a:r>
              <a:rPr lang="en-US" altLang="ko-KR" sz="1200">
                <a:latin typeface="굴림체" panose="020B0609000101010101" pitchFamily="49" charset="-127"/>
              </a:rPr>
              <a:t>- standard_terminator</a:t>
            </a:r>
            <a:br>
              <a:rPr lang="en-US" altLang="ko-KR" sz="1200">
                <a:latin typeface="굴림체" panose="020B0609000101010101" pitchFamily="49" charset="-127"/>
              </a:rPr>
            </a:br>
            <a:r>
              <a:rPr lang="en-US" altLang="ko-KR" sz="1200">
                <a:latin typeface="굴림체" panose="020B0609000101010101" pitchFamily="49" charset="-127"/>
              </a:rPr>
              <a:t>     ① CR   : carriage  return(X`0D`) </a:t>
            </a:r>
            <a:r>
              <a:rPr lang="ko-KR" altLang="en-US" sz="1200">
                <a:latin typeface="굴림체" panose="020B0609000101010101" pitchFamily="49" charset="-127"/>
              </a:rPr>
              <a:t>이 각 레코드의 </a:t>
            </a:r>
            <a:r>
              <a:rPr lang="en-US" altLang="ko-KR" sz="1200">
                <a:latin typeface="굴림체" panose="020B0609000101010101" pitchFamily="49" charset="-127"/>
              </a:rPr>
              <a:t>terminate</a:t>
            </a:r>
            <a:br>
              <a:rPr lang="en-US" altLang="ko-KR" sz="1200">
                <a:latin typeface="굴림체" panose="020B0609000101010101" pitchFamily="49" charset="-127"/>
              </a:rPr>
            </a:br>
            <a:r>
              <a:rPr lang="en-US" altLang="ko-KR" sz="1200">
                <a:latin typeface="굴림체" panose="020B0609000101010101" pitchFamily="49" charset="-127"/>
              </a:rPr>
              <a:t>     ② LF   : Linefeed (X`0A`) </a:t>
            </a:r>
            <a:r>
              <a:rPr lang="ko-KR" altLang="en-US" sz="1200">
                <a:latin typeface="굴림체" panose="020B0609000101010101" pitchFamily="49" charset="-127"/>
              </a:rPr>
              <a:t>가 각 레코드의 </a:t>
            </a:r>
            <a:r>
              <a:rPr lang="en-US" altLang="ko-KR" sz="1200">
                <a:latin typeface="굴림체" panose="020B0609000101010101" pitchFamily="49" charset="-127"/>
              </a:rPr>
              <a:t>terminate (UNIX </a:t>
            </a:r>
            <a:r>
              <a:rPr lang="ko-KR" altLang="en-US" sz="1200">
                <a:latin typeface="굴림체" panose="020B0609000101010101" pitchFamily="49" charset="-127"/>
              </a:rPr>
              <a:t>텍스트 파일</a:t>
            </a:r>
            <a:r>
              <a:rPr lang="en-US" altLang="ko-KR" sz="1200">
                <a:latin typeface="굴림체" panose="020B0609000101010101" pitchFamily="49" charset="-127"/>
              </a:rPr>
              <a:t>)</a:t>
            </a:r>
            <a:br>
              <a:rPr lang="en-US" altLang="ko-KR" sz="1200">
                <a:latin typeface="굴림체" panose="020B0609000101010101" pitchFamily="49" charset="-127"/>
              </a:rPr>
            </a:br>
            <a:r>
              <a:rPr lang="en-US" altLang="ko-KR" sz="1200">
                <a:latin typeface="굴림체" panose="020B0609000101010101" pitchFamily="49" charset="-127"/>
              </a:rPr>
              <a:t>     ③ CRLF : carriage  return-linefeed (X`0D0A`) </a:t>
            </a:r>
            <a:r>
              <a:rPr lang="ko-KR" altLang="en-US" sz="1200">
                <a:latin typeface="굴림체" panose="020B0609000101010101" pitchFamily="49" charset="-127"/>
              </a:rPr>
              <a:t>가 각 레코드의 </a:t>
            </a:r>
            <a:r>
              <a:rPr lang="en-US" altLang="ko-KR" sz="1200">
                <a:latin typeface="굴림체" panose="020B0609000101010101" pitchFamily="49" charset="-127"/>
              </a:rPr>
              <a:t>terminate  (</a:t>
            </a:r>
            <a:r>
              <a:rPr lang="ko-KR" altLang="en-US" sz="1200">
                <a:latin typeface="굴림체" panose="020B0609000101010101" pitchFamily="49" charset="-127"/>
              </a:rPr>
              <a:t>윈도우 텍스트 파일</a:t>
            </a:r>
            <a:r>
              <a:rPr lang="en-US" altLang="ko-KR" sz="1200">
                <a:latin typeface="굴림체" panose="020B0609000101010101" pitchFamily="49" charset="-127"/>
              </a:rPr>
              <a:t>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3124200" y="3581400"/>
            <a:ext cx="271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3200" i="1">
                <a:solidFill>
                  <a:schemeClr val="tx2"/>
                </a:solidFill>
                <a:latin typeface="Bookman Old Style" panose="02050604050505020204" pitchFamily="18" charset="0"/>
                <a:ea typeface="굴림" panose="020B0600000101010101" pitchFamily="50" charset="-127"/>
              </a:rPr>
              <a:t>Q &amp; A</a:t>
            </a:r>
          </a:p>
        </p:txBody>
      </p:sp>
      <p:pic>
        <p:nvPicPr>
          <p:cNvPr id="145411" name="Picture 3" descr="logo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581525"/>
            <a:ext cx="20891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5" y="1484313"/>
            <a:ext cx="2781300" cy="17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827088" y="1447800"/>
            <a:ext cx="7445375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/>
            <a:endParaRPr lang="ko-KR" altLang="en-US" sz="2400" b="0"/>
          </a:p>
          <a:p>
            <a:pPr algn="l"/>
            <a:r>
              <a:rPr lang="ko-KR" altLang="en-US" sz="2400" b="0"/>
              <a:t> 한국비지네스써비스㈜                        02-533-9505</a:t>
            </a:r>
          </a:p>
          <a:p>
            <a:pPr algn="l"/>
            <a:endParaRPr lang="ko-KR" altLang="en-US" sz="2400" b="0"/>
          </a:p>
          <a:p>
            <a:pPr algn="l"/>
            <a:endParaRPr lang="ko-KR" altLang="en-US" sz="2400" b="0"/>
          </a:p>
          <a:p>
            <a:pPr algn="l"/>
            <a:r>
              <a:rPr lang="ko-KR" altLang="en-US" sz="2400" b="0"/>
              <a:t> 이준석 부장   </a:t>
            </a:r>
            <a:r>
              <a:rPr lang="en-US" altLang="ko-KR" sz="2400" b="0">
                <a:hlinkClick r:id="rId3"/>
              </a:rPr>
              <a:t>jslee@kbscom.co.kr</a:t>
            </a:r>
            <a:r>
              <a:rPr lang="en-US" altLang="ko-KR" sz="2400" b="0"/>
              <a:t>      010-5479-7541</a:t>
            </a:r>
          </a:p>
          <a:p>
            <a:pPr algn="l"/>
            <a:endParaRPr lang="en-US" altLang="ko-KR" sz="2400" b="0"/>
          </a:p>
          <a:p>
            <a:pPr algn="l"/>
            <a:r>
              <a:rPr lang="ko-KR" altLang="en-US" sz="2400" b="0"/>
              <a:t> 이준서 부장   </a:t>
            </a:r>
            <a:r>
              <a:rPr lang="en-US" altLang="ko-KR" sz="2400" b="0">
                <a:hlinkClick r:id="rId4"/>
              </a:rPr>
              <a:t>ljs@kbscom.co.kr</a:t>
            </a:r>
            <a:r>
              <a:rPr lang="en-US" altLang="ko-KR" sz="2400" b="0"/>
              <a:t>          010-3915-0728</a:t>
            </a:r>
          </a:p>
          <a:p>
            <a:pPr algn="l"/>
            <a:endParaRPr lang="en-US" altLang="ko-KR" sz="2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490538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주  요  기  능 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23850" y="1341438"/>
          <a:ext cx="8569325" cy="3778250"/>
        </p:xfrm>
        <a:graphic>
          <a:graphicData uri="http://schemas.openxmlformats.org/drawingml/2006/table">
            <a:tbl>
              <a:tblPr firstRow="1" bandRow="1"/>
              <a:tblGrid>
                <a:gridCol w="797147"/>
                <a:gridCol w="1651232"/>
                <a:gridCol w="6120946"/>
              </a:tblGrid>
              <a:tr h="39594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옵</a:t>
                      </a:r>
                      <a:r>
                        <a:rPr lang="ko-KR" altLang="en-US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션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8" marB="4570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기 능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8" marB="4570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기 능 상 세 설 명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8" marB="4570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95944">
                <a:tc row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8" marB="4570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BLANK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8" marB="4570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Blank</a:t>
                      </a:r>
                      <a:r>
                        <a:rPr lang="en-US" altLang="ko-KR" sz="18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레코드를 일괄적으로 제거하는 기능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8" marB="4570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6400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Conversion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8" marB="4570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File</a:t>
                      </a:r>
                      <a:r>
                        <a:rPr lang="en-US" altLang="ko-KR" sz="18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Level, Record Level, Field Level </a:t>
                      </a: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데이터 변환 기능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필드</a:t>
                      </a: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8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이나 </a:t>
                      </a:r>
                      <a:r>
                        <a:rPr lang="en-US" altLang="ko-KR" sz="18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size</a:t>
                      </a: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변경하여 출력 가능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8" marB="4570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959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Aggregate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8" marB="4570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동일 키 별 최대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최소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평균 값을 구하는 기능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8" marB="4570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959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Numbering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8" marB="4570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레코드에 순차적으로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Numbering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하는 기능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8" marB="4570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64005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8" marB="4570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8" marB="4570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8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8" marB="4570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9143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8" marB="4570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8" marB="4570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8473" name="Group 73"/>
          <p:cNvGrpSpPr>
            <a:grpSpLocks/>
          </p:cNvGrpSpPr>
          <p:nvPr/>
        </p:nvGrpSpPr>
        <p:grpSpPr bwMode="auto">
          <a:xfrm>
            <a:off x="771525" y="4619625"/>
            <a:ext cx="801688" cy="811213"/>
            <a:chOff x="2739" y="997"/>
            <a:chExt cx="505" cy="511"/>
          </a:xfrm>
        </p:grpSpPr>
        <p:sp>
          <p:nvSpPr>
            <p:cNvPr id="15" name="AutoShape 41"/>
            <p:cNvSpPr>
              <a:spLocks noChangeArrowheads="1"/>
            </p:cNvSpPr>
            <p:nvPr/>
          </p:nvSpPr>
          <p:spPr bwMode="auto">
            <a:xfrm>
              <a:off x="2739" y="997"/>
              <a:ext cx="505" cy="511"/>
            </a:xfrm>
            <a:prstGeom prst="flowChartMagneticDisk">
              <a:avLst/>
            </a:prstGeom>
            <a:gradFill rotWithShape="0">
              <a:gsLst>
                <a:gs pos="0">
                  <a:srgbClr val="B8D4F5">
                    <a:gamma/>
                    <a:shade val="74118"/>
                    <a:invGamma/>
                  </a:srgbClr>
                </a:gs>
                <a:gs pos="50000">
                  <a:srgbClr val="B8D4F5"/>
                </a:gs>
                <a:gs pos="100000">
                  <a:srgbClr val="B8D4F5">
                    <a:gamma/>
                    <a:shade val="74118"/>
                    <a:invGamma/>
                  </a:srgbClr>
                </a:gs>
              </a:gsLst>
              <a:lin ang="0" scaled="1"/>
            </a:gra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71842" dir="2700000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2759" y="1206"/>
              <a:ext cx="467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1200" kern="0">
                  <a:solidFill>
                    <a:srgbClr val="000000"/>
                  </a:solidFill>
                  <a:latin typeface="Arial" charset="0"/>
                </a:rPr>
                <a:t>RDBMS</a:t>
              </a:r>
            </a:p>
          </p:txBody>
        </p:sp>
      </p:grpSp>
      <p:sp>
        <p:nvSpPr>
          <p:cNvPr id="17" name="AutoShape 43"/>
          <p:cNvSpPr>
            <a:spLocks noChangeArrowheads="1"/>
          </p:cNvSpPr>
          <p:nvPr/>
        </p:nvSpPr>
        <p:spPr bwMode="auto">
          <a:xfrm>
            <a:off x="3413125" y="4741863"/>
            <a:ext cx="849313" cy="593725"/>
          </a:xfrm>
          <a:prstGeom prst="flowChartDocument">
            <a:avLst/>
          </a:prstGeom>
          <a:solidFill>
            <a:srgbClr val="F8CFA6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dist="81320" dir="2319588" algn="ctr" rotWithShape="0">
              <a:srgbClr val="CCCCCC"/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8475" name="Text Box 44"/>
          <p:cNvSpPr txBox="1">
            <a:spLocks noChangeArrowheads="1"/>
          </p:cNvSpPr>
          <p:nvPr/>
        </p:nvSpPr>
        <p:spPr bwMode="auto">
          <a:xfrm>
            <a:off x="3432175" y="4873625"/>
            <a:ext cx="846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200">
                <a:solidFill>
                  <a:srgbClr val="000000"/>
                </a:solidFill>
              </a:rPr>
              <a:t>Flat Files</a:t>
            </a:r>
          </a:p>
        </p:txBody>
      </p:sp>
      <p:sp>
        <p:nvSpPr>
          <p:cNvPr id="19" name="AutoShape 45"/>
          <p:cNvSpPr>
            <a:spLocks noChangeArrowheads="1"/>
          </p:cNvSpPr>
          <p:nvPr/>
        </p:nvSpPr>
        <p:spPr bwMode="auto">
          <a:xfrm>
            <a:off x="1620838" y="4926013"/>
            <a:ext cx="1766887" cy="217487"/>
          </a:xfrm>
          <a:prstGeom prst="leftRightArrow">
            <a:avLst>
              <a:gd name="adj1" fmla="val 50000"/>
              <a:gd name="adj2" fmla="val 162481"/>
            </a:avLst>
          </a:prstGeom>
          <a:solidFill>
            <a:srgbClr val="67568B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dist="56796" dir="3806097" algn="ctr" rotWithShape="0">
              <a:srgbClr val="CCCCCC"/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rgbClr val="666699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8477" name="Text Box 47"/>
          <p:cNvSpPr txBox="1">
            <a:spLocks noChangeArrowheads="1"/>
          </p:cNvSpPr>
          <p:nvPr/>
        </p:nvSpPr>
        <p:spPr bwMode="auto">
          <a:xfrm>
            <a:off x="1863725" y="5116513"/>
            <a:ext cx="1285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200" i="1">
                <a:solidFill>
                  <a:srgbClr val="000000"/>
                </a:solidFill>
              </a:rPr>
              <a:t>Fixed / variable</a:t>
            </a:r>
          </a:p>
        </p:txBody>
      </p:sp>
      <p:grpSp>
        <p:nvGrpSpPr>
          <p:cNvPr id="18478" name="Group 80"/>
          <p:cNvGrpSpPr>
            <a:grpSpLocks/>
          </p:cNvGrpSpPr>
          <p:nvPr/>
        </p:nvGrpSpPr>
        <p:grpSpPr bwMode="auto">
          <a:xfrm>
            <a:off x="755650" y="4618038"/>
            <a:ext cx="865188" cy="898525"/>
            <a:chOff x="4499" y="1170"/>
            <a:chExt cx="545" cy="374"/>
          </a:xfrm>
        </p:grpSpPr>
        <p:sp>
          <p:nvSpPr>
            <p:cNvPr id="23" name="AutoShape 78"/>
            <p:cNvSpPr>
              <a:spLocks noChangeArrowheads="1"/>
            </p:cNvSpPr>
            <p:nvPr/>
          </p:nvSpPr>
          <p:spPr bwMode="auto">
            <a:xfrm>
              <a:off x="4499" y="1170"/>
              <a:ext cx="535" cy="374"/>
            </a:xfrm>
            <a:prstGeom prst="flowChartDocument">
              <a:avLst/>
            </a:prstGeom>
            <a:solidFill>
              <a:srgbClr val="F8CFA6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81320" dir="2319588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 Box 79"/>
            <p:cNvSpPr txBox="1">
              <a:spLocks noChangeArrowheads="1"/>
            </p:cNvSpPr>
            <p:nvPr/>
          </p:nvSpPr>
          <p:spPr bwMode="auto">
            <a:xfrm>
              <a:off x="4511" y="1253"/>
              <a:ext cx="533" cy="1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1200" kern="0">
                  <a:solidFill>
                    <a:srgbClr val="000000"/>
                  </a:solidFill>
                  <a:latin typeface="Arial" charset="0"/>
                </a:rPr>
                <a:t>Flat Files</a:t>
              </a:r>
            </a:p>
          </p:txBody>
        </p:sp>
      </p:grpSp>
      <p:sp>
        <p:nvSpPr>
          <p:cNvPr id="29" name="AutoShape 45"/>
          <p:cNvSpPr>
            <a:spLocks noChangeArrowheads="1"/>
          </p:cNvSpPr>
          <p:nvPr/>
        </p:nvSpPr>
        <p:spPr bwMode="auto">
          <a:xfrm>
            <a:off x="5468938" y="5124450"/>
            <a:ext cx="1766887" cy="217488"/>
          </a:xfrm>
          <a:prstGeom prst="leftRightArrow">
            <a:avLst>
              <a:gd name="adj1" fmla="val 50000"/>
              <a:gd name="adj2" fmla="val 162481"/>
            </a:avLst>
          </a:prstGeom>
          <a:solidFill>
            <a:srgbClr val="67568B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dist="56796" dir="3806097" algn="ctr" rotWithShape="0">
              <a:srgbClr val="CCCCCC"/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rgbClr val="666699"/>
              </a:solidFill>
              <a:latin typeface="Courier New" pitchFamily="49" charset="0"/>
              <a:cs typeface="Arial" charset="0"/>
            </a:endParaRPr>
          </a:p>
        </p:txBody>
      </p:sp>
      <p:grpSp>
        <p:nvGrpSpPr>
          <p:cNvPr id="18480" name="그룹 38"/>
          <p:cNvGrpSpPr>
            <a:grpSpLocks/>
          </p:cNvGrpSpPr>
          <p:nvPr/>
        </p:nvGrpSpPr>
        <p:grpSpPr bwMode="auto">
          <a:xfrm>
            <a:off x="7308850" y="4797425"/>
            <a:ext cx="865188" cy="898525"/>
            <a:chOff x="4988173" y="5299621"/>
            <a:chExt cx="865187" cy="898525"/>
          </a:xfrm>
        </p:grpSpPr>
        <p:grpSp>
          <p:nvGrpSpPr>
            <p:cNvPr id="18487" name="Group 73"/>
            <p:cNvGrpSpPr>
              <a:grpSpLocks/>
            </p:cNvGrpSpPr>
            <p:nvPr/>
          </p:nvGrpSpPr>
          <p:grpSpPr bwMode="auto">
            <a:xfrm>
              <a:off x="5004048" y="5301208"/>
              <a:ext cx="801687" cy="811213"/>
              <a:chOff x="2739" y="997"/>
              <a:chExt cx="505" cy="511"/>
            </a:xfrm>
          </p:grpSpPr>
          <p:sp>
            <p:nvSpPr>
              <p:cNvPr id="26" name="AutoShape 41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Text Box 42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defRPr/>
                </a:pPr>
                <a:r>
                  <a:rPr kumimoji="0" lang="en-US" altLang="ko-KR" sz="1200" kern="0">
                    <a:solidFill>
                      <a:srgbClr val="000000"/>
                    </a:solidFill>
                    <a:latin typeface="Arial" charset="0"/>
                  </a:rPr>
                  <a:t>RDBMS</a:t>
                </a:r>
              </a:p>
            </p:txBody>
          </p:sp>
        </p:grpSp>
        <p:grpSp>
          <p:nvGrpSpPr>
            <p:cNvPr id="18488" name="Group 80"/>
            <p:cNvGrpSpPr>
              <a:grpSpLocks/>
            </p:cNvGrpSpPr>
            <p:nvPr/>
          </p:nvGrpSpPr>
          <p:grpSpPr bwMode="auto">
            <a:xfrm>
              <a:off x="4988173" y="5299621"/>
              <a:ext cx="865187" cy="898525"/>
              <a:chOff x="4499" y="1170"/>
              <a:chExt cx="545" cy="374"/>
            </a:xfrm>
          </p:grpSpPr>
          <p:sp>
            <p:nvSpPr>
              <p:cNvPr id="36" name="AutoShape 78"/>
              <p:cNvSpPr>
                <a:spLocks noChangeArrowheads="1"/>
              </p:cNvSpPr>
              <p:nvPr/>
            </p:nvSpPr>
            <p:spPr bwMode="auto">
              <a:xfrm>
                <a:off x="4499" y="1170"/>
                <a:ext cx="535" cy="374"/>
              </a:xfrm>
              <a:prstGeom prst="flowChartDocument">
                <a:avLst/>
              </a:prstGeom>
              <a:solidFill>
                <a:srgbClr val="F8CFA6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Text Box 79"/>
              <p:cNvSpPr txBox="1">
                <a:spLocks noChangeArrowheads="1"/>
              </p:cNvSpPr>
              <p:nvPr/>
            </p:nvSpPr>
            <p:spPr bwMode="auto">
              <a:xfrm>
                <a:off x="4511" y="1253"/>
                <a:ext cx="533" cy="1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defRPr/>
                </a:pPr>
                <a:r>
                  <a:rPr kumimoji="0" lang="en-US" altLang="ko-KR" sz="1200" kern="0" dirty="0">
                    <a:solidFill>
                      <a:srgbClr val="000000"/>
                    </a:solidFill>
                    <a:latin typeface="Arial" charset="0"/>
                  </a:rPr>
                  <a:t>Flat Files</a:t>
                </a:r>
              </a:p>
            </p:txBody>
          </p:sp>
        </p:grpSp>
      </p:grpSp>
      <p:sp>
        <p:nvSpPr>
          <p:cNvPr id="40" name="AutoShape 45"/>
          <p:cNvSpPr>
            <a:spLocks noChangeArrowheads="1"/>
          </p:cNvSpPr>
          <p:nvPr/>
        </p:nvSpPr>
        <p:spPr bwMode="auto">
          <a:xfrm rot="16200000">
            <a:off x="4946650" y="5211763"/>
            <a:ext cx="1192213" cy="217487"/>
          </a:xfrm>
          <a:prstGeom prst="leftRightArrow">
            <a:avLst>
              <a:gd name="adj1" fmla="val 50000"/>
              <a:gd name="adj2" fmla="val 162481"/>
            </a:avLst>
          </a:prstGeom>
          <a:solidFill>
            <a:srgbClr val="67568B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dist="56796" dir="3806097" algn="ctr" rotWithShape="0">
              <a:srgbClr val="CCCCCC"/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rgbClr val="666699"/>
              </a:solidFill>
              <a:latin typeface="Courier New" pitchFamily="49" charset="0"/>
              <a:cs typeface="Arial" charset="0"/>
            </a:endParaRPr>
          </a:p>
        </p:txBody>
      </p:sp>
      <p:grpSp>
        <p:nvGrpSpPr>
          <p:cNvPr id="18482" name="Group 80"/>
          <p:cNvGrpSpPr>
            <a:grpSpLocks/>
          </p:cNvGrpSpPr>
          <p:nvPr/>
        </p:nvGrpSpPr>
        <p:grpSpPr bwMode="auto">
          <a:xfrm>
            <a:off x="5091113" y="4149725"/>
            <a:ext cx="865187" cy="898525"/>
            <a:chOff x="4499" y="1170"/>
            <a:chExt cx="545" cy="374"/>
          </a:xfrm>
        </p:grpSpPr>
        <p:sp>
          <p:nvSpPr>
            <p:cNvPr id="31" name="AutoShape 78"/>
            <p:cNvSpPr>
              <a:spLocks noChangeArrowheads="1"/>
            </p:cNvSpPr>
            <p:nvPr/>
          </p:nvSpPr>
          <p:spPr bwMode="auto">
            <a:xfrm>
              <a:off x="4499" y="1170"/>
              <a:ext cx="535" cy="374"/>
            </a:xfrm>
            <a:prstGeom prst="flowChartDocument">
              <a:avLst/>
            </a:prstGeom>
            <a:solidFill>
              <a:srgbClr val="F8CFA6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81320" dir="2319588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Text Box 79"/>
            <p:cNvSpPr txBox="1">
              <a:spLocks noChangeArrowheads="1"/>
            </p:cNvSpPr>
            <p:nvPr/>
          </p:nvSpPr>
          <p:spPr bwMode="auto">
            <a:xfrm>
              <a:off x="4511" y="1253"/>
              <a:ext cx="533" cy="1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1200" kern="0">
                  <a:solidFill>
                    <a:srgbClr val="000000"/>
                  </a:solidFill>
                  <a:latin typeface="Arial" charset="0"/>
                </a:rPr>
                <a:t>Flat Files</a:t>
              </a:r>
            </a:p>
          </p:txBody>
        </p:sp>
      </p:grpSp>
      <p:sp>
        <p:nvSpPr>
          <p:cNvPr id="38" name="AutoShape 43"/>
          <p:cNvSpPr>
            <a:spLocks noChangeArrowheads="1"/>
          </p:cNvSpPr>
          <p:nvPr/>
        </p:nvSpPr>
        <p:spPr bwMode="auto">
          <a:xfrm>
            <a:off x="5124450" y="5589588"/>
            <a:ext cx="849313" cy="593725"/>
          </a:xfrm>
          <a:prstGeom prst="flowChartDocument">
            <a:avLst/>
          </a:prstGeom>
          <a:solidFill>
            <a:srgbClr val="F8CFA6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dist="81320" dir="2319588" algn="ctr" rotWithShape="0">
              <a:srgbClr val="CCCCCC"/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8484" name="Text Box 44"/>
          <p:cNvSpPr txBox="1">
            <a:spLocks noChangeArrowheads="1"/>
          </p:cNvSpPr>
          <p:nvPr/>
        </p:nvSpPr>
        <p:spPr bwMode="auto">
          <a:xfrm>
            <a:off x="5143500" y="5721350"/>
            <a:ext cx="846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200">
                <a:solidFill>
                  <a:srgbClr val="000000"/>
                </a:solidFill>
              </a:rPr>
              <a:t>Flat Files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>
            <a:off x="0" y="3919538"/>
            <a:ext cx="0" cy="14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0483" name="Object 7"/>
          <p:cNvGraphicFramePr>
            <a:graphicFrameLocks noChangeAspect="1"/>
          </p:cNvGraphicFramePr>
          <p:nvPr/>
        </p:nvGraphicFramePr>
        <p:xfrm>
          <a:off x="-9525" y="-38100"/>
          <a:ext cx="9153525" cy="692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비트맵 이미지" r:id="rId4" imgW="6171429" imgH="4667902" progId="Paint.Picture">
                  <p:embed/>
                </p:oleObj>
              </mc:Choice>
              <mc:Fallback>
                <p:oleObj name="비트맵 이미지" r:id="rId4" imgW="6171429" imgH="4667902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525" y="-38100"/>
                        <a:ext cx="9153525" cy="692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993300"/>
                                </a:gs>
                                <a:gs pos="100000">
                                  <a:srgbClr val="AD5C33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495800" y="2209800"/>
            <a:ext cx="2590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4400">
                <a:solidFill>
                  <a:schemeClr val="tx2"/>
                </a:solidFill>
                <a:latin typeface="Times New Roman" panose="02020603050405020304" pitchFamily="18" charset="0"/>
              </a:rPr>
              <a:t>Overview</a:t>
            </a:r>
            <a:endParaRPr lang="ko-KR" altLang="en-US" sz="4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219200" y="5029200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558800"/>
            <a:ext cx="924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1. 입력 </a:t>
            </a:r>
            <a:r>
              <a:rPr lang="en-US" altLang="ko-KR" sz="4000">
                <a:solidFill>
                  <a:schemeClr val="tx2"/>
                </a:solidFill>
                <a:latin typeface="굴림체" panose="020B0609000101010101" pitchFamily="49" charset="-127"/>
              </a:rPr>
              <a:t>RECORD </a:t>
            </a:r>
            <a:r>
              <a:rPr lang="ko-KR" altLang="en-US" sz="4000">
                <a:solidFill>
                  <a:schemeClr val="tx2"/>
                </a:solidFill>
                <a:latin typeface="굴림체" panose="020B0609000101010101" pitchFamily="49" charset="-127"/>
              </a:rPr>
              <a:t>정의</a:t>
            </a: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3589338" y="5000625"/>
            <a:ext cx="2659062" cy="866775"/>
          </a:xfrm>
          <a:prstGeom prst="rect">
            <a:avLst/>
          </a:prstGeom>
          <a:gradFill rotWithShape="1">
            <a:gsLst>
              <a:gs pos="0">
                <a:srgbClr val="66FF33"/>
              </a:gs>
              <a:gs pos="50000">
                <a:srgbClr val="9CB86E"/>
              </a:gs>
              <a:gs pos="100000">
                <a:srgbClr val="156B13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3590925" y="4740275"/>
            <a:ext cx="2659063" cy="227013"/>
          </a:xfrm>
          <a:prstGeom prst="rect">
            <a:avLst/>
          </a:prstGeom>
          <a:solidFill>
            <a:srgbClr val="66FF3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22534" name="Freeform 9"/>
          <p:cNvSpPr>
            <a:spLocks/>
          </p:cNvSpPr>
          <p:nvPr/>
        </p:nvSpPr>
        <p:spPr bwMode="auto">
          <a:xfrm>
            <a:off x="6181725" y="3781425"/>
            <a:ext cx="968375" cy="844550"/>
          </a:xfrm>
          <a:custGeom>
            <a:avLst/>
            <a:gdLst>
              <a:gd name="T0" fmla="*/ 0 w 610"/>
              <a:gd name="T1" fmla="*/ 2147483646 h 532"/>
              <a:gd name="T2" fmla="*/ 2147483646 w 610"/>
              <a:gd name="T3" fmla="*/ 2147483646 h 532"/>
              <a:gd name="T4" fmla="*/ 2147483646 w 610"/>
              <a:gd name="T5" fmla="*/ 2147483646 h 532"/>
              <a:gd name="T6" fmla="*/ 2147483646 w 610"/>
              <a:gd name="T7" fmla="*/ 2147483646 h 532"/>
              <a:gd name="T8" fmla="*/ 2147483646 w 610"/>
              <a:gd name="T9" fmla="*/ 0 h 532"/>
              <a:gd name="T10" fmla="*/ 2147483646 w 610"/>
              <a:gd name="T11" fmla="*/ 2147483646 h 532"/>
              <a:gd name="T12" fmla="*/ 2147483646 w 610"/>
              <a:gd name="T13" fmla="*/ 2147483646 h 532"/>
              <a:gd name="T14" fmla="*/ 0 w 610"/>
              <a:gd name="T15" fmla="*/ 2147483646 h 5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10"/>
              <a:gd name="T25" fmla="*/ 0 h 532"/>
              <a:gd name="T26" fmla="*/ 610 w 610"/>
              <a:gd name="T27" fmla="*/ 532 h 5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10" h="532">
                <a:moveTo>
                  <a:pt x="0" y="531"/>
                </a:moveTo>
                <a:lnTo>
                  <a:pt x="218" y="466"/>
                </a:lnTo>
                <a:lnTo>
                  <a:pt x="177" y="417"/>
                </a:lnTo>
                <a:lnTo>
                  <a:pt x="609" y="55"/>
                </a:lnTo>
                <a:lnTo>
                  <a:pt x="563" y="0"/>
                </a:lnTo>
                <a:lnTo>
                  <a:pt x="131" y="362"/>
                </a:lnTo>
                <a:lnTo>
                  <a:pt x="95" y="320"/>
                </a:lnTo>
                <a:lnTo>
                  <a:pt x="0" y="531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535" name="Freeform 10"/>
          <p:cNvSpPr>
            <a:spLocks/>
          </p:cNvSpPr>
          <p:nvPr/>
        </p:nvSpPr>
        <p:spPr bwMode="auto">
          <a:xfrm>
            <a:off x="4638675" y="3205163"/>
            <a:ext cx="304800" cy="1228725"/>
          </a:xfrm>
          <a:custGeom>
            <a:avLst/>
            <a:gdLst>
              <a:gd name="T0" fmla="*/ 2147483646 w 192"/>
              <a:gd name="T1" fmla="*/ 2147483646 h 774"/>
              <a:gd name="T2" fmla="*/ 2147483646 w 192"/>
              <a:gd name="T3" fmla="*/ 2147483646 h 774"/>
              <a:gd name="T4" fmla="*/ 2147483646 w 192"/>
              <a:gd name="T5" fmla="*/ 2147483646 h 774"/>
              <a:gd name="T6" fmla="*/ 2147483646 w 192"/>
              <a:gd name="T7" fmla="*/ 0 h 774"/>
              <a:gd name="T8" fmla="*/ 2147483646 w 192"/>
              <a:gd name="T9" fmla="*/ 0 h 774"/>
              <a:gd name="T10" fmla="*/ 2147483646 w 192"/>
              <a:gd name="T11" fmla="*/ 2147483646 h 774"/>
              <a:gd name="T12" fmla="*/ 0 w 192"/>
              <a:gd name="T13" fmla="*/ 2147483646 h 774"/>
              <a:gd name="T14" fmla="*/ 2147483646 w 192"/>
              <a:gd name="T15" fmla="*/ 2147483646 h 7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2"/>
              <a:gd name="T25" fmla="*/ 0 h 774"/>
              <a:gd name="T26" fmla="*/ 192 w 192"/>
              <a:gd name="T27" fmla="*/ 774 h 7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2" h="774">
                <a:moveTo>
                  <a:pt x="100" y="773"/>
                </a:moveTo>
                <a:lnTo>
                  <a:pt x="191" y="564"/>
                </a:lnTo>
                <a:lnTo>
                  <a:pt x="127" y="564"/>
                </a:lnTo>
                <a:lnTo>
                  <a:pt x="127" y="0"/>
                </a:lnTo>
                <a:lnTo>
                  <a:pt x="55" y="0"/>
                </a:lnTo>
                <a:lnTo>
                  <a:pt x="55" y="564"/>
                </a:lnTo>
                <a:lnTo>
                  <a:pt x="0" y="564"/>
                </a:lnTo>
                <a:lnTo>
                  <a:pt x="100" y="773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536" name="Freeform 11"/>
          <p:cNvSpPr>
            <a:spLocks/>
          </p:cNvSpPr>
          <p:nvPr/>
        </p:nvSpPr>
        <p:spPr bwMode="auto">
          <a:xfrm>
            <a:off x="2071688" y="4873625"/>
            <a:ext cx="1238250" cy="309563"/>
          </a:xfrm>
          <a:custGeom>
            <a:avLst/>
            <a:gdLst>
              <a:gd name="T0" fmla="*/ 2147483646 w 780"/>
              <a:gd name="T1" fmla="*/ 2147483646 h 195"/>
              <a:gd name="T2" fmla="*/ 2147483646 w 780"/>
              <a:gd name="T3" fmla="*/ 0 h 195"/>
              <a:gd name="T4" fmla="*/ 2147483646 w 780"/>
              <a:gd name="T5" fmla="*/ 2147483646 h 195"/>
              <a:gd name="T6" fmla="*/ 0 w 780"/>
              <a:gd name="T7" fmla="*/ 2147483646 h 195"/>
              <a:gd name="T8" fmla="*/ 0 w 780"/>
              <a:gd name="T9" fmla="*/ 2147483646 h 195"/>
              <a:gd name="T10" fmla="*/ 2147483646 w 780"/>
              <a:gd name="T11" fmla="*/ 2147483646 h 195"/>
              <a:gd name="T12" fmla="*/ 2147483646 w 780"/>
              <a:gd name="T13" fmla="*/ 2147483646 h 195"/>
              <a:gd name="T14" fmla="*/ 2147483646 w 780"/>
              <a:gd name="T15" fmla="*/ 2147483646 h 1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80"/>
              <a:gd name="T25" fmla="*/ 0 h 195"/>
              <a:gd name="T26" fmla="*/ 780 w 780"/>
              <a:gd name="T27" fmla="*/ 195 h 19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80" h="195">
                <a:moveTo>
                  <a:pt x="779" y="92"/>
                </a:moveTo>
                <a:lnTo>
                  <a:pt x="568" y="0"/>
                </a:lnTo>
                <a:lnTo>
                  <a:pt x="568" y="65"/>
                </a:lnTo>
                <a:lnTo>
                  <a:pt x="0" y="65"/>
                </a:lnTo>
                <a:lnTo>
                  <a:pt x="0" y="138"/>
                </a:lnTo>
                <a:lnTo>
                  <a:pt x="568" y="138"/>
                </a:lnTo>
                <a:lnTo>
                  <a:pt x="568" y="194"/>
                </a:lnTo>
                <a:lnTo>
                  <a:pt x="779" y="92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22537" name="그룹 42"/>
          <p:cNvGrpSpPr>
            <a:grpSpLocks/>
          </p:cNvGrpSpPr>
          <p:nvPr/>
        </p:nvGrpSpPr>
        <p:grpSpPr bwMode="auto">
          <a:xfrm>
            <a:off x="558800" y="4343400"/>
            <a:ext cx="1200150" cy="1677988"/>
            <a:chOff x="558800" y="4343400"/>
            <a:chExt cx="1200150" cy="1677988"/>
          </a:xfrm>
        </p:grpSpPr>
        <p:grpSp>
          <p:nvGrpSpPr>
            <p:cNvPr id="22558" name="Group 13"/>
            <p:cNvGrpSpPr>
              <a:grpSpLocks/>
            </p:cNvGrpSpPr>
            <p:nvPr/>
          </p:nvGrpSpPr>
          <p:grpSpPr bwMode="auto">
            <a:xfrm>
              <a:off x="593725" y="4343400"/>
              <a:ext cx="1127125" cy="1285875"/>
              <a:chOff x="611" y="2706"/>
              <a:chExt cx="710" cy="810"/>
            </a:xfrm>
          </p:grpSpPr>
          <p:grpSp>
            <p:nvGrpSpPr>
              <p:cNvPr id="22560" name="Group 14"/>
              <p:cNvGrpSpPr>
                <a:grpSpLocks/>
              </p:cNvGrpSpPr>
              <p:nvPr/>
            </p:nvGrpSpPr>
            <p:grpSpPr bwMode="auto">
              <a:xfrm>
                <a:off x="611" y="2706"/>
                <a:ext cx="710" cy="810"/>
                <a:chOff x="611" y="2706"/>
                <a:chExt cx="710" cy="810"/>
              </a:xfrm>
            </p:grpSpPr>
            <p:sp>
              <p:nvSpPr>
                <p:cNvPr id="22567" name="Freeform 15"/>
                <p:cNvSpPr>
                  <a:spLocks/>
                </p:cNvSpPr>
                <p:nvPr/>
              </p:nvSpPr>
              <p:spPr bwMode="auto">
                <a:xfrm>
                  <a:off x="611" y="2706"/>
                  <a:ext cx="710" cy="810"/>
                </a:xfrm>
                <a:custGeom>
                  <a:avLst/>
                  <a:gdLst>
                    <a:gd name="T0" fmla="*/ 0 w 710"/>
                    <a:gd name="T1" fmla="*/ 0 h 810"/>
                    <a:gd name="T2" fmla="*/ 0 w 710"/>
                    <a:gd name="T3" fmla="*/ 809 h 810"/>
                    <a:gd name="T4" fmla="*/ 709 w 710"/>
                    <a:gd name="T5" fmla="*/ 809 h 810"/>
                    <a:gd name="T6" fmla="*/ 709 w 710"/>
                    <a:gd name="T7" fmla="*/ 124 h 810"/>
                    <a:gd name="T8" fmla="*/ 600 w 710"/>
                    <a:gd name="T9" fmla="*/ 17 h 810"/>
                    <a:gd name="T10" fmla="*/ 9 w 710"/>
                    <a:gd name="T11" fmla="*/ 17 h 810"/>
                    <a:gd name="T12" fmla="*/ 0 w 710"/>
                    <a:gd name="T13" fmla="*/ 0 h 81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10"/>
                    <a:gd name="T22" fmla="*/ 0 h 810"/>
                    <a:gd name="T23" fmla="*/ 710 w 710"/>
                    <a:gd name="T24" fmla="*/ 810 h 81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10" h="810">
                      <a:moveTo>
                        <a:pt x="0" y="0"/>
                      </a:moveTo>
                      <a:lnTo>
                        <a:pt x="0" y="809"/>
                      </a:lnTo>
                      <a:lnTo>
                        <a:pt x="709" y="809"/>
                      </a:lnTo>
                      <a:lnTo>
                        <a:pt x="709" y="124"/>
                      </a:lnTo>
                      <a:lnTo>
                        <a:pt x="600" y="17"/>
                      </a:lnTo>
                      <a:lnTo>
                        <a:pt x="9" y="1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568" name="Freeform 16"/>
                <p:cNvSpPr>
                  <a:spLocks/>
                </p:cNvSpPr>
                <p:nvPr/>
              </p:nvSpPr>
              <p:spPr bwMode="auto">
                <a:xfrm>
                  <a:off x="1202" y="2714"/>
                  <a:ext cx="119" cy="119"/>
                </a:xfrm>
                <a:custGeom>
                  <a:avLst/>
                  <a:gdLst>
                    <a:gd name="T0" fmla="*/ 0 w 119"/>
                    <a:gd name="T1" fmla="*/ 0 h 119"/>
                    <a:gd name="T2" fmla="*/ 0 w 119"/>
                    <a:gd name="T3" fmla="*/ 118 h 119"/>
                    <a:gd name="T4" fmla="*/ 118 w 119"/>
                    <a:gd name="T5" fmla="*/ 118 h 119"/>
                    <a:gd name="T6" fmla="*/ 109 w 119"/>
                    <a:gd name="T7" fmla="*/ 118 h 1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9"/>
                    <a:gd name="T13" fmla="*/ 0 h 119"/>
                    <a:gd name="T14" fmla="*/ 119 w 119"/>
                    <a:gd name="T15" fmla="*/ 119 h 1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9" h="119">
                      <a:moveTo>
                        <a:pt x="0" y="0"/>
                      </a:moveTo>
                      <a:lnTo>
                        <a:pt x="0" y="118"/>
                      </a:lnTo>
                      <a:lnTo>
                        <a:pt x="118" y="118"/>
                      </a:lnTo>
                      <a:lnTo>
                        <a:pt x="109" y="118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2561" name="Line 17"/>
              <p:cNvSpPr>
                <a:spLocks noChangeShapeType="1"/>
              </p:cNvSpPr>
              <p:nvPr/>
            </p:nvSpPr>
            <p:spPr bwMode="auto">
              <a:xfrm>
                <a:off x="719" y="2905"/>
                <a:ext cx="4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62" name="Line 18"/>
              <p:cNvSpPr>
                <a:spLocks noChangeShapeType="1"/>
              </p:cNvSpPr>
              <p:nvPr/>
            </p:nvSpPr>
            <p:spPr bwMode="auto">
              <a:xfrm>
                <a:off x="724" y="3001"/>
                <a:ext cx="4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63" name="Line 19"/>
              <p:cNvSpPr>
                <a:spLocks noChangeShapeType="1"/>
              </p:cNvSpPr>
              <p:nvPr/>
            </p:nvSpPr>
            <p:spPr bwMode="auto">
              <a:xfrm>
                <a:off x="729" y="3097"/>
                <a:ext cx="4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64" name="Line 20"/>
              <p:cNvSpPr>
                <a:spLocks noChangeShapeType="1"/>
              </p:cNvSpPr>
              <p:nvPr/>
            </p:nvSpPr>
            <p:spPr bwMode="auto">
              <a:xfrm>
                <a:off x="716" y="3184"/>
                <a:ext cx="4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65" name="Line 21"/>
              <p:cNvSpPr>
                <a:spLocks noChangeShapeType="1"/>
              </p:cNvSpPr>
              <p:nvPr/>
            </p:nvSpPr>
            <p:spPr bwMode="auto">
              <a:xfrm>
                <a:off x="739" y="3280"/>
                <a:ext cx="4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66" name="Line 22"/>
              <p:cNvSpPr>
                <a:spLocks noChangeShapeType="1"/>
              </p:cNvSpPr>
              <p:nvPr/>
            </p:nvSpPr>
            <p:spPr bwMode="auto">
              <a:xfrm>
                <a:off x="736" y="3376"/>
                <a:ext cx="4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2559" name="Rectangle 23"/>
            <p:cNvSpPr>
              <a:spLocks noChangeArrowheads="1"/>
            </p:cNvSpPr>
            <p:nvPr/>
          </p:nvSpPr>
          <p:spPr bwMode="auto">
            <a:xfrm>
              <a:off x="558800" y="5684838"/>
              <a:ext cx="12001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600"/>
                <a:t>TEXT FILE</a:t>
              </a:r>
            </a:p>
          </p:txBody>
        </p:sp>
      </p:grpSp>
      <p:grpSp>
        <p:nvGrpSpPr>
          <p:cNvPr id="22538" name="Group 24"/>
          <p:cNvGrpSpPr>
            <a:grpSpLocks/>
          </p:cNvGrpSpPr>
          <p:nvPr/>
        </p:nvGrpSpPr>
        <p:grpSpPr bwMode="auto">
          <a:xfrm>
            <a:off x="992188" y="2192338"/>
            <a:ext cx="1457325" cy="1673225"/>
            <a:chOff x="862" y="1482"/>
            <a:chExt cx="918" cy="1054"/>
          </a:xfrm>
        </p:grpSpPr>
        <p:grpSp>
          <p:nvGrpSpPr>
            <p:cNvPr id="22552" name="Group 25"/>
            <p:cNvGrpSpPr>
              <a:grpSpLocks/>
            </p:cNvGrpSpPr>
            <p:nvPr/>
          </p:nvGrpSpPr>
          <p:grpSpPr bwMode="auto">
            <a:xfrm>
              <a:off x="984" y="1482"/>
              <a:ext cx="627" cy="798"/>
              <a:chOff x="984" y="1482"/>
              <a:chExt cx="627" cy="798"/>
            </a:xfrm>
          </p:grpSpPr>
          <p:grpSp>
            <p:nvGrpSpPr>
              <p:cNvPr id="22554" name="Group 26"/>
              <p:cNvGrpSpPr>
                <a:grpSpLocks/>
              </p:cNvGrpSpPr>
              <p:nvPr/>
            </p:nvGrpSpPr>
            <p:grpSpPr bwMode="auto">
              <a:xfrm>
                <a:off x="984" y="1551"/>
                <a:ext cx="627" cy="729"/>
                <a:chOff x="984" y="1551"/>
                <a:chExt cx="627" cy="729"/>
              </a:xfrm>
            </p:grpSpPr>
            <p:sp>
              <p:nvSpPr>
                <p:cNvPr id="393243" name="Oval 27"/>
                <p:cNvSpPr>
                  <a:spLocks noChangeArrowheads="1"/>
                </p:cNvSpPr>
                <p:nvPr/>
              </p:nvSpPr>
              <p:spPr bwMode="auto">
                <a:xfrm>
                  <a:off x="984" y="2133"/>
                  <a:ext cx="619" cy="1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50000">
                      <a:schemeClr val="accent2">
                        <a:gamma/>
                        <a:tint val="0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93244" name="Rectangle 28"/>
                <p:cNvSpPr>
                  <a:spLocks noChangeArrowheads="1"/>
                </p:cNvSpPr>
                <p:nvPr/>
              </p:nvSpPr>
              <p:spPr bwMode="auto">
                <a:xfrm>
                  <a:off x="984" y="1551"/>
                  <a:ext cx="627" cy="66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50000">
                      <a:schemeClr val="accent2">
                        <a:gamma/>
                        <a:tint val="0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393245" name="Oval 29"/>
              <p:cNvSpPr>
                <a:spLocks noChangeArrowheads="1"/>
              </p:cNvSpPr>
              <p:nvPr/>
            </p:nvSpPr>
            <p:spPr bwMode="auto">
              <a:xfrm>
                <a:off x="988" y="1482"/>
                <a:ext cx="610" cy="14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22553" name="Rectangle 30"/>
            <p:cNvSpPr>
              <a:spLocks noChangeArrowheads="1"/>
            </p:cNvSpPr>
            <p:nvPr/>
          </p:nvSpPr>
          <p:spPr bwMode="auto">
            <a:xfrm>
              <a:off x="862" y="2324"/>
              <a:ext cx="91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600"/>
                <a:t>BINARY FILE</a:t>
              </a:r>
            </a:p>
          </p:txBody>
        </p:sp>
      </p:grpSp>
      <p:grpSp>
        <p:nvGrpSpPr>
          <p:cNvPr id="22539" name="Group 31"/>
          <p:cNvGrpSpPr>
            <a:grpSpLocks/>
          </p:cNvGrpSpPr>
          <p:nvPr/>
        </p:nvGrpSpPr>
        <p:grpSpPr bwMode="auto">
          <a:xfrm>
            <a:off x="3430588" y="1768475"/>
            <a:ext cx="2852737" cy="1311275"/>
            <a:chOff x="2398" y="1215"/>
            <a:chExt cx="1797" cy="826"/>
          </a:xfrm>
        </p:grpSpPr>
        <p:grpSp>
          <p:nvGrpSpPr>
            <p:cNvPr id="22548" name="Group 32"/>
            <p:cNvGrpSpPr>
              <a:grpSpLocks/>
            </p:cNvGrpSpPr>
            <p:nvPr/>
          </p:nvGrpSpPr>
          <p:grpSpPr bwMode="auto">
            <a:xfrm>
              <a:off x="2707" y="1215"/>
              <a:ext cx="1085" cy="605"/>
              <a:chOff x="2707" y="1215"/>
              <a:chExt cx="1085" cy="605"/>
            </a:xfrm>
          </p:grpSpPr>
          <p:sp>
            <p:nvSpPr>
              <p:cNvPr id="22550" name="Rectangle 33"/>
              <p:cNvSpPr>
                <a:spLocks noChangeArrowheads="1"/>
              </p:cNvSpPr>
              <p:nvPr/>
            </p:nvSpPr>
            <p:spPr bwMode="auto">
              <a:xfrm>
                <a:off x="2707" y="1349"/>
                <a:ext cx="1081" cy="471"/>
              </a:xfrm>
              <a:prstGeom prst="rect">
                <a:avLst/>
              </a:prstGeom>
              <a:gradFill rotWithShape="0">
                <a:gsLst>
                  <a:gs pos="0">
                    <a:srgbClr val="FF0066"/>
                  </a:gs>
                  <a:gs pos="50000">
                    <a:srgbClr val="CC0052"/>
                  </a:gs>
                  <a:gs pos="100000">
                    <a:srgbClr val="FF0066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2551" name="Rectangle 34"/>
              <p:cNvSpPr>
                <a:spLocks noChangeArrowheads="1"/>
              </p:cNvSpPr>
              <p:nvPr/>
            </p:nvSpPr>
            <p:spPr bwMode="auto">
              <a:xfrm>
                <a:off x="2711" y="1215"/>
                <a:ext cx="1081" cy="123"/>
              </a:xfrm>
              <a:prstGeom prst="rect">
                <a:avLst/>
              </a:prstGeom>
              <a:gradFill rotWithShape="0">
                <a:gsLst>
                  <a:gs pos="0">
                    <a:srgbClr val="FF0066"/>
                  </a:gs>
                  <a:gs pos="50000">
                    <a:srgbClr val="7F0033"/>
                  </a:gs>
                  <a:gs pos="100000">
                    <a:srgbClr val="FF0066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22549" name="Rectangle 35"/>
            <p:cNvSpPr>
              <a:spLocks noChangeArrowheads="1"/>
            </p:cNvSpPr>
            <p:nvPr/>
          </p:nvSpPr>
          <p:spPr bwMode="auto">
            <a:xfrm>
              <a:off x="2398" y="1849"/>
              <a:ext cx="17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400"/>
                <a:t>PROCEEDING UNIX COMMAND</a:t>
              </a:r>
            </a:p>
          </p:txBody>
        </p:sp>
      </p:grpSp>
      <p:grpSp>
        <p:nvGrpSpPr>
          <p:cNvPr id="22540" name="Group 36"/>
          <p:cNvGrpSpPr>
            <a:grpSpLocks/>
          </p:cNvGrpSpPr>
          <p:nvPr/>
        </p:nvGrpSpPr>
        <p:grpSpPr bwMode="auto">
          <a:xfrm>
            <a:off x="6824663" y="2349500"/>
            <a:ext cx="2090737" cy="1292225"/>
            <a:chOff x="4536" y="1581"/>
            <a:chExt cx="1317" cy="814"/>
          </a:xfrm>
        </p:grpSpPr>
        <p:grpSp>
          <p:nvGrpSpPr>
            <p:cNvPr id="22544" name="Group 37"/>
            <p:cNvGrpSpPr>
              <a:grpSpLocks/>
            </p:cNvGrpSpPr>
            <p:nvPr/>
          </p:nvGrpSpPr>
          <p:grpSpPr bwMode="auto">
            <a:xfrm>
              <a:off x="4624" y="1581"/>
              <a:ext cx="1103" cy="601"/>
              <a:chOff x="4624" y="1581"/>
              <a:chExt cx="1103" cy="601"/>
            </a:xfrm>
          </p:grpSpPr>
          <p:sp>
            <p:nvSpPr>
              <p:cNvPr id="22546" name="Rectangle 38"/>
              <p:cNvSpPr>
                <a:spLocks noChangeArrowheads="1"/>
              </p:cNvSpPr>
              <p:nvPr/>
            </p:nvSpPr>
            <p:spPr bwMode="auto">
              <a:xfrm>
                <a:off x="4627" y="1720"/>
                <a:ext cx="1100" cy="462"/>
              </a:xfrm>
              <a:prstGeom prst="rect">
                <a:avLst/>
              </a:prstGeom>
              <a:gradFill rotWithShape="0">
                <a:gsLst>
                  <a:gs pos="0">
                    <a:srgbClr val="6600FF"/>
                  </a:gs>
                  <a:gs pos="50000">
                    <a:srgbClr val="FFFFFF"/>
                  </a:gs>
                  <a:gs pos="100000">
                    <a:srgbClr val="6600FF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2547" name="Rectangle 39"/>
              <p:cNvSpPr>
                <a:spLocks noChangeArrowheads="1"/>
              </p:cNvSpPr>
              <p:nvPr/>
            </p:nvSpPr>
            <p:spPr bwMode="auto">
              <a:xfrm>
                <a:off x="4624" y="1581"/>
                <a:ext cx="1100" cy="120"/>
              </a:xfrm>
              <a:prstGeom prst="rect">
                <a:avLst/>
              </a:prstGeom>
              <a:gradFill rotWithShape="0">
                <a:gsLst>
                  <a:gs pos="0">
                    <a:srgbClr val="6600FF"/>
                  </a:gs>
                  <a:gs pos="50000">
                    <a:srgbClr val="290066"/>
                  </a:gs>
                  <a:gs pos="100000">
                    <a:srgbClr val="6600FF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1pPr>
                <a:lvl2pPr marL="742950" indent="-28575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2pPr>
                <a:lvl3pPr marL="11430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3pPr>
                <a:lvl4pPr marL="16002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4pPr>
                <a:lvl5pPr marL="2057400" indent="-228600" algn="ctr"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Arial" panose="020B060402020202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22545" name="Rectangle 40"/>
            <p:cNvSpPr>
              <a:spLocks noChangeArrowheads="1"/>
            </p:cNvSpPr>
            <p:nvPr/>
          </p:nvSpPr>
          <p:spPr bwMode="auto">
            <a:xfrm>
              <a:off x="4536" y="2203"/>
              <a:ext cx="1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 defTabSz="76200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 eaLnBrk="1" hangingPunct="1"/>
              <a:r>
                <a:rPr lang="en-US" altLang="ko-KR" sz="1400"/>
                <a:t>PROGRAM  INVOKING</a:t>
              </a:r>
            </a:p>
          </p:txBody>
        </p:sp>
      </p:grpSp>
      <p:sp>
        <p:nvSpPr>
          <p:cNvPr id="22541" name="Freeform 41"/>
          <p:cNvSpPr>
            <a:spLocks/>
          </p:cNvSpPr>
          <p:nvPr/>
        </p:nvSpPr>
        <p:spPr bwMode="auto">
          <a:xfrm>
            <a:off x="2636838" y="3805238"/>
            <a:ext cx="1069975" cy="706437"/>
          </a:xfrm>
          <a:custGeom>
            <a:avLst/>
            <a:gdLst>
              <a:gd name="T0" fmla="*/ 2147483646 w 674"/>
              <a:gd name="T1" fmla="*/ 2147483646 h 445"/>
              <a:gd name="T2" fmla="*/ 2147483646 w 674"/>
              <a:gd name="T3" fmla="*/ 2147483646 h 445"/>
              <a:gd name="T4" fmla="*/ 2147483646 w 674"/>
              <a:gd name="T5" fmla="*/ 2147483646 h 445"/>
              <a:gd name="T6" fmla="*/ 2147483646 w 674"/>
              <a:gd name="T7" fmla="*/ 0 h 445"/>
              <a:gd name="T8" fmla="*/ 0 w 674"/>
              <a:gd name="T9" fmla="*/ 2147483646 h 445"/>
              <a:gd name="T10" fmla="*/ 2147483646 w 674"/>
              <a:gd name="T11" fmla="*/ 2147483646 h 445"/>
              <a:gd name="T12" fmla="*/ 2147483646 w 674"/>
              <a:gd name="T13" fmla="*/ 2147483646 h 445"/>
              <a:gd name="T14" fmla="*/ 2147483646 w 674"/>
              <a:gd name="T15" fmla="*/ 2147483646 h 4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74"/>
              <a:gd name="T25" fmla="*/ 0 h 445"/>
              <a:gd name="T26" fmla="*/ 674 w 674"/>
              <a:gd name="T27" fmla="*/ 445 h 4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74" h="445">
                <a:moveTo>
                  <a:pt x="673" y="444"/>
                </a:moveTo>
                <a:lnTo>
                  <a:pt x="548" y="254"/>
                </a:lnTo>
                <a:lnTo>
                  <a:pt x="513" y="307"/>
                </a:lnTo>
                <a:lnTo>
                  <a:pt x="39" y="0"/>
                </a:lnTo>
                <a:lnTo>
                  <a:pt x="0" y="61"/>
                </a:lnTo>
                <a:lnTo>
                  <a:pt x="473" y="368"/>
                </a:lnTo>
                <a:lnTo>
                  <a:pt x="443" y="414"/>
                </a:lnTo>
                <a:lnTo>
                  <a:pt x="673" y="444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3272" name="Text Box 56"/>
          <p:cNvSpPr txBox="1">
            <a:spLocks noChangeArrowheads="1"/>
          </p:cNvSpPr>
          <p:nvPr/>
        </p:nvSpPr>
        <p:spPr bwMode="auto">
          <a:xfrm>
            <a:off x="3924300" y="5141913"/>
            <a:ext cx="2112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2800" b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Heavy" pitchFamily="34" charset="0"/>
                <a:ea typeface="굴림" pitchFamily="50" charset="-127"/>
              </a:rPr>
              <a:t>DMExpress</a:t>
            </a:r>
            <a:endParaRPr lang="en-US" altLang="ko-KR" sz="2800" b="0" dirty="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Heavy" pitchFamily="34" charset="0"/>
              <a:ea typeface="굴림" pitchFamily="50" charset="-127"/>
            </a:endParaRPr>
          </a:p>
        </p:txBody>
      </p:sp>
      <p:sp>
        <p:nvSpPr>
          <p:cNvPr id="22543" name="Rectangle 23"/>
          <p:cNvSpPr>
            <a:spLocks noChangeArrowheads="1"/>
          </p:cNvSpPr>
          <p:nvPr/>
        </p:nvSpPr>
        <p:spPr bwMode="auto">
          <a:xfrm>
            <a:off x="7712075" y="5018088"/>
            <a:ext cx="7889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 defTabSz="76200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en-US" altLang="ko-KR" sz="1600">
                <a:solidFill>
                  <a:srgbClr val="002060"/>
                </a:solidFill>
              </a:rPr>
              <a:t>DBMS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lse">
  <a:themeElements>
    <a:clrScheme name="Pulse 7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FFFFFF"/>
      </a:hlink>
      <a:folHlink>
        <a:srgbClr val="FFFF00"/>
      </a:folHlink>
    </a:clrScheme>
    <a:fontScheme name="Pulse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993300"/>
            </a:gs>
            <a:gs pos="100000">
              <a:srgbClr val="993300">
                <a:gamma/>
                <a:tint val="80000"/>
                <a:invGamma/>
              </a:srgbClr>
            </a:gs>
          </a:gsLst>
          <a:path path="rect">
            <a:fillToRect l="50000" t="50000" r="50000" b="50000"/>
          </a:path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993300"/>
            </a:gs>
            <a:gs pos="100000">
              <a:srgbClr val="993300">
                <a:gamma/>
                <a:tint val="80000"/>
                <a:invGamma/>
              </a:srgbClr>
            </a:gs>
          </a:gsLst>
          <a:path path="rect">
            <a:fillToRect l="50000" t="50000" r="50000" b="50000"/>
          </a:path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체" pitchFamily="49" charset="-127"/>
          </a:defRPr>
        </a:defPPr>
      </a:lstStyle>
    </a:lnDef>
  </a:objectDefaults>
  <a:extraClrSchemeLst>
    <a:extraClrScheme>
      <a:clrScheme name="Puls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7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Designs\PULSE.POT</Template>
  <TotalTime>12336</TotalTime>
  <Words>4174</Words>
  <Application>Microsoft Office PowerPoint</Application>
  <PresentationFormat>화면 슬라이드 쇼(4:3)</PresentationFormat>
  <Paragraphs>1697</Paragraphs>
  <Slides>67</Slides>
  <Notes>67</Notes>
  <HiddenSlides>0</HiddenSlides>
  <MMClips>0</MMClips>
  <ScaleCrop>false</ScaleCrop>
  <HeadingPairs>
    <vt:vector size="8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67</vt:i4>
      </vt:variant>
    </vt:vector>
  </HeadingPairs>
  <TitlesOfParts>
    <vt:vector size="84" baseType="lpstr">
      <vt:lpstr>╕φ┴╢</vt:lpstr>
      <vt:lpstr>╜┼╕φ┴╢</vt:lpstr>
      <vt:lpstr>굴림</vt:lpstr>
      <vt:lpstr>굴림체</vt:lpstr>
      <vt:lpstr>맑은 고딕</vt:lpstr>
      <vt:lpstr>새굴림</vt:lpstr>
      <vt:lpstr>Arial</vt:lpstr>
      <vt:lpstr>Arial Black</vt:lpstr>
      <vt:lpstr>Bookman Old Style</vt:lpstr>
      <vt:lpstr>Courier New</vt:lpstr>
      <vt:lpstr>Franklin Gothic Heavy</vt:lpstr>
      <vt:lpstr>Lucida Console</vt:lpstr>
      <vt:lpstr>Times New Roman</vt:lpstr>
      <vt:lpstr>Wingdings</vt:lpstr>
      <vt:lpstr>Pulse</vt:lpstr>
      <vt:lpstr>비트맵 이미지</vt:lpstr>
      <vt:lpstr>클립</vt:lpstr>
      <vt:lpstr>PowerPoint 프레젠테이션</vt:lpstr>
      <vt:lpstr>PowerPoint 프레젠테이션</vt:lpstr>
      <vt:lpstr>PowerPoint 프레젠테이션</vt:lpstr>
      <vt:lpstr> 회사 소개</vt:lpstr>
      <vt:lpstr>회사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9. Merge</vt:lpstr>
      <vt:lpstr>10. Join</vt:lpstr>
      <vt:lpstr>11. Output Record Numbering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UNIX/Windows Products</dc:title>
  <dc:creator>이준석</dc:creator>
  <cp:lastModifiedBy>JOON</cp:lastModifiedBy>
  <cp:revision>344</cp:revision>
  <cp:lastPrinted>2001-03-19T07:02:07Z</cp:lastPrinted>
  <dcterms:created xsi:type="dcterms:W3CDTF">2000-09-26T01:24:25Z</dcterms:created>
  <dcterms:modified xsi:type="dcterms:W3CDTF">2017-06-19T04:56:14Z</dcterms:modified>
</cp:coreProperties>
</file>