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6" r:id="rId1"/>
  </p:sldMasterIdLst>
  <p:notesMasterIdLst>
    <p:notesMasterId r:id="rId59"/>
  </p:notesMasterIdLst>
  <p:sldIdLst>
    <p:sldId id="259" r:id="rId2"/>
    <p:sldId id="256" r:id="rId3"/>
    <p:sldId id="271" r:id="rId4"/>
    <p:sldId id="273" r:id="rId5"/>
    <p:sldId id="288" r:id="rId6"/>
    <p:sldId id="353" r:id="rId7"/>
    <p:sldId id="296" r:id="rId8"/>
    <p:sldId id="334" r:id="rId9"/>
    <p:sldId id="333" r:id="rId10"/>
    <p:sldId id="335" r:id="rId11"/>
    <p:sldId id="350" r:id="rId12"/>
    <p:sldId id="351" r:id="rId13"/>
    <p:sldId id="336" r:id="rId14"/>
    <p:sldId id="337" r:id="rId15"/>
    <p:sldId id="349" r:id="rId16"/>
    <p:sldId id="306" r:id="rId17"/>
    <p:sldId id="304" r:id="rId18"/>
    <p:sldId id="329" r:id="rId19"/>
    <p:sldId id="305" r:id="rId20"/>
    <p:sldId id="324" r:id="rId21"/>
    <p:sldId id="307" r:id="rId22"/>
    <p:sldId id="308" r:id="rId23"/>
    <p:sldId id="309" r:id="rId24"/>
    <p:sldId id="310" r:id="rId25"/>
    <p:sldId id="327" r:id="rId26"/>
    <p:sldId id="348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8" r:id="rId36"/>
    <p:sldId id="320" r:id="rId37"/>
    <p:sldId id="321" r:id="rId38"/>
    <p:sldId id="322" r:id="rId39"/>
    <p:sldId id="323" r:id="rId40"/>
    <p:sldId id="325" r:id="rId41"/>
    <p:sldId id="326" r:id="rId42"/>
    <p:sldId id="279" r:id="rId43"/>
    <p:sldId id="300" r:id="rId44"/>
    <p:sldId id="284" r:id="rId45"/>
    <p:sldId id="303" r:id="rId46"/>
    <p:sldId id="338" r:id="rId47"/>
    <p:sldId id="330" r:id="rId48"/>
    <p:sldId id="354" r:id="rId49"/>
    <p:sldId id="331" r:id="rId50"/>
    <p:sldId id="332" r:id="rId51"/>
    <p:sldId id="339" r:id="rId52"/>
    <p:sldId id="341" r:id="rId53"/>
    <p:sldId id="343" r:id="rId54"/>
    <p:sldId id="340" r:id="rId55"/>
    <p:sldId id="342" r:id="rId56"/>
    <p:sldId id="344" r:id="rId57"/>
    <p:sldId id="290" r:id="rId58"/>
  </p:sldIdLst>
  <p:sldSz cx="9906000" cy="6858000" type="A4"/>
  <p:notesSz cx="6858000" cy="9144000"/>
  <p:embeddedFontLst>
    <p:embeddedFont>
      <p:font typeface="a카리스마" panose="02020600000000000000" pitchFamily="18" charset="-127"/>
      <p:regular r:id="rId60"/>
    </p:embeddedFont>
    <p:embeddedFont>
      <p:font typeface="ＭＳ Ｐゴシック" panose="020B0600070205080204" pitchFamily="34" charset="-128"/>
      <p:regular r:id="rId61"/>
    </p:embeddedFont>
    <p:embeddedFont>
      <p:font typeface="a발레리나" panose="02020600000000000000" pitchFamily="18" charset="-127"/>
      <p:regular r:id="rId62"/>
    </p:embeddedFont>
    <p:embeddedFont>
      <p:font typeface="HY동녘B" panose="020B0600000101010101" charset="-127"/>
      <p:regular r:id="rId63"/>
    </p:embeddedFont>
    <p:embeddedFont>
      <p:font typeface="Calibri Light" panose="020F0302020204030204" pitchFamily="34" charset="0"/>
      <p:regular r:id="rId64"/>
      <p:italic r:id="rId65"/>
    </p:embeddedFont>
    <p:embeddedFont>
      <p:font typeface="맑은 고딕" panose="020B0503020000020004" pitchFamily="50" charset="-127"/>
      <p:regular r:id="rId66"/>
      <p:bold r:id="rId67"/>
    </p:embeddedFont>
    <p:embeddedFont>
      <p:font typeface="Tahoma" panose="020B0604030504040204" pitchFamily="34" charset="0"/>
      <p:regular r:id="rId68"/>
      <p:bold r:id="rId69"/>
    </p:embeddedFont>
    <p:embeddedFont>
      <p:font typeface="a산들바람" panose="02020600000000000000" pitchFamily="18" charset="-127"/>
      <p:regular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9FF"/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6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9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5119A-14BB-9047-A72D-2C18D645C351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6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2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2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7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8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1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F676D-2B36-4086-ABB5-9E43806D97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5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3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6" y="6404568"/>
            <a:ext cx="1170800" cy="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22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0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27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40341" y="250214"/>
            <a:ext cx="9429098" cy="803275"/>
          </a:xfrm>
          <a:prstGeom prst="rect">
            <a:avLst/>
          </a:prstGeom>
          <a:solidFill>
            <a:srgbClr val="5AA3D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</p:spPr>
        <p:txBody>
          <a:bodyPr/>
          <a:lstStyle/>
          <a:p>
            <a:fld id="{12FDD9B6-2BB9-46B2-A124-1C51919CAF82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7" descr="footer_gra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6243638"/>
            <a:ext cx="9906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 bwMode="auto">
          <a:xfrm>
            <a:off x="8124280" y="6471948"/>
            <a:ext cx="16767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0" latinLnBrk="1" hangingPunct="0">
              <a:defRPr sz="900" kern="1200">
                <a:solidFill>
                  <a:srgbClr val="63646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06214F-36BC-484E-BE50-16A539CFA292}" type="slidenum">
              <a:rPr lang="en-US" sz="825" b="0" smtClean="0">
                <a:latin typeface="HY동녘B" panose="02030600000101010101" pitchFamily="18" charset="-127"/>
                <a:ea typeface="HY동녘B" panose="02030600000101010101" pitchFamily="18" charset="-127"/>
              </a:rPr>
              <a:pPr>
                <a:defRPr/>
              </a:pPr>
              <a:t>‹#›</a:t>
            </a:fld>
            <a:endParaRPr lang="en-US" sz="825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9499523" y="6473204"/>
            <a:ext cx="0" cy="304800"/>
          </a:xfrm>
          <a:prstGeom prst="line">
            <a:avLst/>
          </a:prstGeom>
          <a:noFill/>
          <a:ln w="9525">
            <a:solidFill>
              <a:srgbClr val="636467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 sz="135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1" y="6471948"/>
            <a:ext cx="1516592" cy="281979"/>
          </a:xfrm>
          <a:prstGeom prst="rect">
            <a:avLst/>
          </a:prstGeom>
        </p:spPr>
      </p:pic>
      <p:pic>
        <p:nvPicPr>
          <p:cNvPr id="22" name="Picture 2" descr="https://m.nhlife.co.kr/img/timg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3" y="6507209"/>
            <a:ext cx="1457325" cy="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1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B78C-6B62-47F3-8ECE-C4BF86D64E90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954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6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05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54620;&#54868;&#49373;&#47749;_&#50976;&#54805;&#51221;&#47532;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4.gif"/><Relationship Id="rId2" Type="http://schemas.openxmlformats.org/officeDocument/2006/relationships/diagramData" Target="../diagrams/data1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jpeg"/><Relationship Id="rId24" Type="http://schemas.openxmlformats.org/officeDocument/2006/relationships/hyperlink" Target="http://www.phs.org/PHS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gif"/><Relationship Id="rId23" Type="http://schemas.openxmlformats.org/officeDocument/2006/relationships/image" Target="../media/image23.jpeg"/><Relationship Id="rId28" Type="http://schemas.openxmlformats.org/officeDocument/2006/relationships/image" Target="../media/image27.gif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gif"/><Relationship Id="rId22" Type="http://schemas.openxmlformats.org/officeDocument/2006/relationships/image" Target="../media/image22.jpe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192932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DMExpress </a:t>
            </a:r>
            <a:r>
              <a:rPr lang="ko-KR" altLang="en-US" sz="3200" b="1" dirty="0" smtClean="0">
                <a:solidFill>
                  <a:schemeClr val="accent1"/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교육 자료</a:t>
            </a:r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  <a:p>
            <a:pPr algn="ctr"/>
            <a:endParaRPr lang="en-US" altLang="ko-KR" sz="3200" b="1" dirty="0">
              <a:solidFill>
                <a:schemeClr val="accent1"/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0" y="3130581"/>
            <a:ext cx="6858000" cy="46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45243" algn="ctr" latinLnBrk="0"/>
            <a:r>
              <a:rPr lang="ko-KR" altLang="en-US" kern="0" dirty="0">
                <a:solidFill>
                  <a:srgbClr val="EB8F31"/>
                </a:solidFill>
                <a:latin typeface="a카리스마" panose="02020600000000000000" pitchFamily="18" charset="-127"/>
                <a:ea typeface="a카리스마" panose="02020600000000000000" pitchFamily="18" charset="-127"/>
              </a:rPr>
              <a:t>한국비지네스써비스㈜</a:t>
            </a:r>
            <a:endParaRPr lang="en-US" altLang="ko-KR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  <a:p>
            <a:pPr marL="45243" algn="ctr" latinLnBrk="0"/>
            <a:endParaRPr lang="en-US" kern="0" dirty="0">
              <a:solidFill>
                <a:srgbClr val="EB8F31"/>
              </a:solidFill>
              <a:latin typeface="a카리스마" panose="02020600000000000000" pitchFamily="18" charset="-127"/>
              <a:ea typeface="a카리스마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6" y="4670227"/>
            <a:ext cx="8215313" cy="21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75804" y="1610639"/>
            <a:ext cx="4248978" cy="12192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2810" y="1732877"/>
            <a:ext cx="4167136" cy="784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St.,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71604" y="1585239"/>
            <a:ext cx="4025348" cy="1143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61056" y="1699837"/>
            <a:ext cx="3778441" cy="7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 Lake,NJ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666404" y="4239539"/>
            <a:ext cx="6858000" cy="118586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09949" y="4341016"/>
            <a:ext cx="6789619" cy="784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Doe,Jane,65 Black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Woodcliff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Lake,NJ,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07677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Smith,John,12 Apple 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St.,</a:t>
            </a:r>
            <a:r>
              <a:rPr kumimoji="0" lang="en-US" altLang="ko-K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Central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Valley,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807B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EAB1D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NY,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10917</a:t>
            </a:r>
          </a:p>
        </p:txBody>
      </p:sp>
      <p:cxnSp>
        <p:nvCxnSpPr>
          <p:cNvPr id="11" name="AutoShape 13"/>
          <p:cNvCxnSpPr>
            <a:cxnSpLocks noChangeShapeType="1"/>
            <a:stCxn id="14" idx="4"/>
            <a:endCxn id="9" idx="0"/>
          </p:cNvCxnSpPr>
          <p:nvPr/>
        </p:nvCxnSpPr>
        <p:spPr bwMode="auto">
          <a:xfrm flipH="1">
            <a:off x="5095404" y="3633114"/>
            <a:ext cx="14844" cy="606425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5"/>
          <p:cNvCxnSpPr>
            <a:cxnSpLocks noChangeShapeType="1"/>
            <a:endCxn id="14" idx="1"/>
          </p:cNvCxnSpPr>
          <p:nvPr/>
        </p:nvCxnSpPr>
        <p:spPr bwMode="auto">
          <a:xfrm>
            <a:off x="3857897" y="2644412"/>
            <a:ext cx="686453" cy="470953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6"/>
          <p:cNvCxnSpPr>
            <a:cxnSpLocks noChangeShapeType="1"/>
            <a:endCxn id="14" idx="7"/>
          </p:cNvCxnSpPr>
          <p:nvPr/>
        </p:nvCxnSpPr>
        <p:spPr bwMode="auto">
          <a:xfrm flipH="1">
            <a:off x="5674900" y="2740937"/>
            <a:ext cx="380071" cy="374428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310205" y="3026534"/>
            <a:ext cx="1598840" cy="606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7225" y="1308100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dmexpress &lt;&lt;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previous.dat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current.dat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 UNPAIRED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rightside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/OUTFILE added.txt over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/STATISTICS</a:t>
            </a:r>
          </a:p>
          <a:p>
            <a:pPr>
              <a:defRPr/>
            </a:pPr>
            <a:r>
              <a:rPr lang="en-US" altLang="ko-KR" sz="1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ko-KR" altLang="en-US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49838" y="1306513"/>
            <a:ext cx="4051300" cy="474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dmexpress &lt;&lt;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previous.dat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prv_a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/INFILE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current.dat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","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/FIELDS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1: - 1:,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         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cur_b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2: - 3: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/JOINKEY </a:t>
            </a:r>
            <a:r>
              <a:rPr lang="en-US" altLang="ko-KR" sz="1600" dirty="0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 </a:t>
            </a:r>
            <a:r>
              <a:rPr lang="en-US" altLang="ko-KR" sz="1600" dirty="0" err="1" smtClean="0">
                <a:latin typeface="a발레리나" panose="02020600000000000000" pitchFamily="18" charset="-127"/>
                <a:ea typeface="a발레리나" panose="02020600000000000000" pitchFamily="18" charset="-127"/>
              </a:rPr>
              <a:t>cur_a</a:t>
            </a: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/JOIN UNPAIRED </a:t>
            </a: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leftside</a:t>
            </a: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 only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/OUTFILE deleted.txt over</a:t>
            </a:r>
          </a:p>
          <a:p>
            <a:pPr>
              <a:defRPr/>
            </a:pPr>
            <a:endParaRPr lang="en-US" altLang="ko-KR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/STATISTICS</a:t>
            </a:r>
          </a:p>
          <a:p>
            <a:pPr>
              <a:defRPr/>
            </a:pPr>
            <a:r>
              <a:rPr lang="en-US" altLang="ko-KR" sz="14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/COLLATINGSEQUENCE DEFAULT ASCII</a:t>
            </a:r>
          </a:p>
          <a:p>
            <a:pPr>
              <a:defRPr/>
            </a:pPr>
            <a:r>
              <a:rPr lang="en-US" altLang="ko-KR" sz="1600" dirty="0">
                <a:latin typeface="a발레리나" panose="02020600000000000000" pitchFamily="18" charset="-127"/>
                <a:ea typeface="a발레리나" panose="02020600000000000000" pitchFamily="18" charset="-127"/>
              </a:rPr>
              <a:t>/END</a:t>
            </a:r>
          </a:p>
          <a:p>
            <a:pPr>
              <a:defRPr/>
            </a:pPr>
            <a:r>
              <a:rPr lang="en-US" altLang="ko-KR" sz="1600" dirty="0" err="1">
                <a:latin typeface="a발레리나" panose="02020600000000000000" pitchFamily="18" charset="-127"/>
                <a:ea typeface="a발레리나" panose="02020600000000000000" pitchFamily="18" charset="-127"/>
              </a:rPr>
              <a:t>eof</a:t>
            </a:r>
            <a:endParaRPr lang="ko-KR" altLang="en-US" sz="1600" dirty="0">
              <a:latin typeface="a발레리나" panose="02020600000000000000" pitchFamily="18" charset="-127"/>
              <a:ea typeface="a발레리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5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Join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pSp>
        <p:nvGrpSpPr>
          <p:cNvPr id="5" name="그룹 27"/>
          <p:cNvGrpSpPr>
            <a:grpSpLocks/>
          </p:cNvGrpSpPr>
          <p:nvPr/>
        </p:nvGrpSpPr>
        <p:grpSpPr bwMode="auto">
          <a:xfrm>
            <a:off x="1428750" y="3690938"/>
            <a:ext cx="7162800" cy="2286000"/>
            <a:chOff x="1123950" y="3929063"/>
            <a:chExt cx="7162800" cy="2286000"/>
          </a:xfrm>
        </p:grpSpPr>
        <p:sp useBgFill="1"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04950" y="45624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22475" y="4562476"/>
              <a:ext cx="320675" cy="925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5550" y="4649788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95550" y="5030788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 useBgFill="1"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324350" y="4059238"/>
              <a:ext cx="320675" cy="12001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24150" y="43449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 useBgFill="1"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51475" y="4333876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</p:txBody>
        </p:sp>
        <p:sp useBgFill="1"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534150" y="4344988"/>
              <a:ext cx="320675" cy="925513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2</a:t>
              </a:r>
            </a:p>
            <a:p>
              <a:pPr algn="l"/>
              <a:r>
                <a:rPr lang="ko-KR" altLang="en-US" sz="1800"/>
                <a:t>3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24150" y="4802188"/>
              <a:ext cx="1185863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unpaired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238750" y="5259388"/>
              <a:ext cx="717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leftside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6305550" y="5259388"/>
              <a:ext cx="8286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rightside</a:t>
              </a:r>
            </a:p>
          </p:txBody>
        </p:sp>
        <p:sp useBgFill="1"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524750" y="5487988"/>
              <a:ext cx="320675" cy="65087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pPr algn="l"/>
              <a:r>
                <a:rPr lang="ko-KR" altLang="en-US" sz="1800"/>
                <a:t>1</a:t>
              </a:r>
            </a:p>
            <a:p>
              <a:pPr algn="l"/>
              <a:r>
                <a:rPr lang="ko-KR" altLang="en-US" sz="1800"/>
                <a:t>4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952750" y="5945188"/>
              <a:ext cx="449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952750" y="53355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95550" y="533558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575050" y="5670551"/>
              <a:ext cx="16287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Join  unpaired  only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23950" y="3929063"/>
              <a:ext cx="7162800" cy="22860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389063" y="4106863"/>
              <a:ext cx="463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Left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892300" y="4102101"/>
              <a:ext cx="574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1pPr>
              <a:lvl2pPr marL="742950" indent="-28575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2pPr>
              <a:lvl3pPr marL="11430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3pPr>
              <a:lvl4pPr marL="16002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4pPr>
              <a:lvl5pPr marL="2057400" indent="-228600" algn="ctr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200"/>
                <a:t>Right</a:t>
              </a:r>
              <a:br>
                <a:rPr lang="en-US" altLang="ko-KR" sz="1200"/>
              </a:br>
              <a:r>
                <a:rPr lang="en-US" altLang="ko-KR" sz="1200"/>
                <a:t>File</a:t>
              </a:r>
            </a:p>
          </p:txBody>
        </p:sp>
      </p:grp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5707063" y="4059238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821488" y="4668838"/>
            <a:ext cx="381000" cy="381000"/>
          </a:xfrm>
          <a:prstGeom prst="ellipse">
            <a:avLst/>
          </a:prstGeom>
          <a:noFill/>
          <a:ln w="317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19800" y="4054475"/>
            <a:ext cx="62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153275" y="4649788"/>
            <a:ext cx="62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400">
                <a:solidFill>
                  <a:schemeClr val="accent1"/>
                </a:solidFill>
              </a:rPr>
              <a:t>nly</a:t>
            </a:r>
            <a:endParaRPr lang="ko-KR" altLang="en-US" sz="2400">
              <a:solidFill>
                <a:schemeClr val="accent1"/>
              </a:solidFill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76275" y="1285691"/>
            <a:ext cx="8667749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/</a:t>
            </a:r>
            <a:r>
              <a:rPr lang="en-US" altLang="ko-KR" sz="2000" dirty="0">
                <a:latin typeface="+mj-ea"/>
                <a:ea typeface="+mj-ea"/>
              </a:rPr>
              <a:t>Join </a:t>
            </a:r>
            <a:r>
              <a:rPr lang="ko-KR" altLang="en-US" sz="2000" dirty="0">
                <a:latin typeface="+mj-ea"/>
                <a:ea typeface="+mj-ea"/>
              </a:rPr>
              <a:t>옵션은 매치가 되지 않는 레코드 처리 시 </a:t>
            </a:r>
            <a:r>
              <a:rPr lang="ko-KR" altLang="en-US" sz="2000" dirty="0" smtClean="0">
                <a:latin typeface="+mj-ea"/>
                <a:ea typeface="+mj-ea"/>
              </a:rPr>
              <a:t>사용하며</a:t>
            </a:r>
            <a:r>
              <a:rPr lang="ko-KR" altLang="en-US" sz="2000" dirty="0">
                <a:latin typeface="+mj-ea"/>
                <a:ea typeface="+mj-ea"/>
              </a:rPr>
              <a:t>, </a:t>
            </a:r>
            <a:endParaRPr lang="en-US" altLang="ko-KR" sz="2000" dirty="0" smtClean="0">
              <a:latin typeface="+mj-ea"/>
              <a:ea typeface="+mj-ea"/>
            </a:endParaRPr>
          </a:p>
          <a:p>
            <a:pPr algn="l">
              <a:lnSpc>
                <a:spcPct val="13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이 </a:t>
            </a:r>
            <a:r>
              <a:rPr lang="ko-KR" altLang="en-US" sz="2000" dirty="0">
                <a:latin typeface="+mj-ea"/>
                <a:ea typeface="+mj-ea"/>
              </a:rPr>
              <a:t>옵션을 사용하면 매치가 되지 않는 </a:t>
            </a:r>
            <a:r>
              <a:rPr lang="ko-KR" altLang="en-US" sz="2000" dirty="0" smtClean="0">
                <a:latin typeface="+mj-ea"/>
                <a:ea typeface="+mj-ea"/>
              </a:rPr>
              <a:t>레코드를 매치 </a:t>
            </a:r>
            <a:r>
              <a:rPr lang="ko-KR" altLang="en-US" sz="2000" dirty="0">
                <a:latin typeface="+mj-ea"/>
                <a:ea typeface="+mj-ea"/>
              </a:rPr>
              <a:t>되는 레코드와 함께 처리 할 수 있다.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    /</a:t>
            </a:r>
            <a:r>
              <a:rPr lang="en-US" altLang="ko-KR" sz="2000" dirty="0">
                <a:latin typeface="+mj-ea"/>
                <a:ea typeface="+mj-ea"/>
              </a:rPr>
              <a:t>JOIN </a:t>
            </a:r>
            <a:r>
              <a:rPr lang="en-US" altLang="ko-KR" sz="2000" dirty="0" err="1">
                <a:latin typeface="+mj-ea"/>
                <a:ea typeface="+mj-ea"/>
              </a:rPr>
              <a:t>unpaird</a:t>
            </a:r>
            <a:r>
              <a:rPr lang="en-US" altLang="ko-KR" sz="2000" dirty="0">
                <a:latin typeface="+mj-ea"/>
                <a:ea typeface="+mj-ea"/>
              </a:rPr>
              <a:t> [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][</a:t>
            </a:r>
            <a:r>
              <a:rPr lang="en-US" altLang="ko-KR" sz="2000" dirty="0" err="1">
                <a:latin typeface="+mj-ea"/>
                <a:ea typeface="+mj-ea"/>
              </a:rPr>
              <a:t>rightside</a:t>
            </a:r>
            <a:r>
              <a:rPr lang="en-US" altLang="ko-KR" sz="2000" dirty="0">
                <a:latin typeface="+mj-ea"/>
                <a:ea typeface="+mj-ea"/>
              </a:rPr>
              <a:t>][only]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dirty="0">
                <a:latin typeface="+mj-ea"/>
                <a:ea typeface="+mj-ea"/>
              </a:rPr>
              <a:t>예) /</a:t>
            </a:r>
            <a:r>
              <a:rPr lang="en-US" altLang="ko-KR" sz="2000" dirty="0">
                <a:latin typeface="+mj-ea"/>
                <a:ea typeface="+mj-ea"/>
              </a:rPr>
              <a:t>JOIN unpaired </a:t>
            </a:r>
            <a:r>
              <a:rPr lang="en-US" altLang="ko-KR" sz="2000" dirty="0" err="1">
                <a:latin typeface="+mj-ea"/>
                <a:ea typeface="+mj-ea"/>
              </a:rPr>
              <a:t>leftside</a:t>
            </a:r>
            <a:r>
              <a:rPr lang="en-US" altLang="ko-KR" sz="2000" dirty="0">
                <a:latin typeface="+mj-ea"/>
                <a:ea typeface="+mj-ea"/>
              </a:rPr>
              <a:t> only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49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여러 기능을 한 번에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11668" y="2514600"/>
            <a:ext cx="2895600" cy="28956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D807B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200005 CHK   83.73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200002 SAV  834.23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200001 MFUND 23.89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200011 CHK   62.92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200014 MFUND  5.92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200010 CHK   35.98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  <a:cs typeface="Courier New" pitchFamily="49" charset="0"/>
              </a:rPr>
              <a:t>200012 MFUND  3.98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9981" y="44196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SAV,834.23</a:t>
            </a:r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563997" y="3276600"/>
            <a:ext cx="1504859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charset="0"/>
                <a:ea typeface="굴림" charset="-127"/>
              </a:rPr>
              <a:t>DMExpress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859981" y="2590800"/>
            <a:ext cx="1857425" cy="76200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000" dist="508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urier New" pitchFamily="49" charset="0"/>
                <a:ea typeface="굴림" charset="-127"/>
              </a:rPr>
              <a:t>CHK,182.63</a:t>
            </a:r>
          </a:p>
        </p:txBody>
      </p: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>
            <a:off x="3807268" y="3810000"/>
            <a:ext cx="756729" cy="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9"/>
          <p:cNvCxnSpPr>
            <a:cxnSpLocks noChangeShapeType="1"/>
            <a:stCxn id="17" idx="6"/>
            <a:endCxn id="18" idx="1"/>
          </p:cNvCxnSpPr>
          <p:nvPr/>
        </p:nvCxnSpPr>
        <p:spPr bwMode="auto">
          <a:xfrm flipV="1">
            <a:off x="6068856" y="2971800"/>
            <a:ext cx="791125" cy="8382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0"/>
          <p:cNvCxnSpPr>
            <a:cxnSpLocks noChangeShapeType="1"/>
            <a:stCxn id="17" idx="6"/>
            <a:endCxn id="16" idx="1"/>
          </p:cNvCxnSpPr>
          <p:nvPr/>
        </p:nvCxnSpPr>
        <p:spPr bwMode="auto">
          <a:xfrm>
            <a:off x="6068856" y="3810000"/>
            <a:ext cx="791125" cy="990600"/>
          </a:xfrm>
          <a:prstGeom prst="straightConnector1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14500" y="1282700"/>
            <a:ext cx="6146800" cy="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altLang="ko-KR" sz="2400" b="0" dirty="0">
                <a:latin typeface="Arial" charset="0"/>
                <a:ea typeface="굴림" charset="-127"/>
              </a:rPr>
              <a:t>All in One Pass!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02068" y="1830610"/>
            <a:ext cx="9144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ko-KR" sz="1800" b="0" dirty="0">
                <a:latin typeface="Arial" charset="0"/>
                <a:ea typeface="굴림" charset="-127"/>
              </a:rPr>
              <a:t>Sorted, filtered, reformatted, aggregated and partitioned.</a:t>
            </a:r>
          </a:p>
        </p:txBody>
      </p:sp>
    </p:spTree>
    <p:extLst>
      <p:ext uri="{BB962C8B-B14F-4D97-AF65-F5344CB8AC3E}">
        <p14:creationId xmlns:p14="http://schemas.microsoft.com/office/powerpoint/2010/main" val="103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사용</a:t>
            </a:r>
            <a:r>
              <a:rPr lang="en-US" altLang="ko-KR" sz="2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유형 검토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직사각형 2">
            <a:hlinkClick r:id="rId3" action="ppaction://hlinkfile"/>
          </p:cNvPr>
          <p:cNvSpPr/>
          <p:nvPr/>
        </p:nvSpPr>
        <p:spPr>
          <a:xfrm>
            <a:off x="3576663" y="2967335"/>
            <a:ext cx="2752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TEXT File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0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실행 시 오류 확인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68026" y="1101139"/>
            <a:ext cx="8026400" cy="189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AIX 5.1 Power 32-bit Copyright (c)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[For demo use only]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z.out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already exists; it is not superseded</a:t>
            </a:r>
          </a:p>
          <a:p>
            <a:pPr algn="l">
              <a:lnSpc>
                <a:spcPct val="130000"/>
              </a:lnSpc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has aborted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68026" y="3058526"/>
            <a:ext cx="8026400" cy="357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syncmsg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OFNS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[DMExpress Message Utility Rel.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8.0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(c)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Syncsort Inc.]</a:t>
            </a:r>
          </a:p>
          <a:p>
            <a:pPr algn="l"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DMExpress : (OFNS) the output file "%.*s" already exists; it is not superseded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EXPLANATION: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file you specified as target already exists. The  action  choice  for  this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is to abort the task if the file already exists.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ACTION: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you want to overwrite the existing file,  or  append  your  records  to  the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existing file, then change the action choice in the Target File dialog.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 a mnemonic or number for additional help, or blank to exit: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450926" y="1885433"/>
            <a:ext cx="835199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5060" y="3058526"/>
            <a:ext cx="2348920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보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4" y="2410160"/>
            <a:ext cx="3333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1285" y="1666571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유용한 방안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MERGE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472" y="1181646"/>
            <a:ext cx="280346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/INFILE  </a:t>
            </a:r>
            <a:r>
              <a:rPr lang="en-US" altLang="ko-KR" dirty="0" smtClean="0"/>
              <a:t>sort_out1.dat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sort_out2.dat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sort_out3.dat </a:t>
            </a:r>
            <a:r>
              <a:rPr lang="en-US" altLang="ko-KR" dirty="0"/>
              <a:t>STLF</a:t>
            </a:r>
          </a:p>
          <a:p>
            <a:endParaRPr lang="en-US" altLang="ko-KR" dirty="0"/>
          </a:p>
          <a:p>
            <a:r>
              <a:rPr lang="en-US" altLang="ko-KR" dirty="0"/>
              <a:t>/FIELDS F_1st 1 char 1,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   F_2nd </a:t>
            </a:r>
            <a:r>
              <a:rPr lang="en-US" altLang="ko-KR" dirty="0"/>
              <a:t>2 </a:t>
            </a:r>
            <a:r>
              <a:rPr lang="en-US" altLang="ko-KR" dirty="0" err="1"/>
              <a:t>en</a:t>
            </a:r>
            <a:r>
              <a:rPr lang="en-US" altLang="ko-KR" dirty="0"/>
              <a:t>   1</a:t>
            </a:r>
          </a:p>
          <a:p>
            <a:endParaRPr lang="en-US" altLang="ko-KR" dirty="0"/>
          </a:p>
          <a:p>
            <a:r>
              <a:rPr lang="en-US" altLang="ko-KR" dirty="0"/>
              <a:t>/MERGE</a:t>
            </a:r>
          </a:p>
          <a:p>
            <a:endParaRPr lang="en-US" altLang="ko-KR" dirty="0"/>
          </a:p>
          <a:p>
            <a:r>
              <a:rPr lang="en-US" altLang="ko-KR" dirty="0"/>
              <a:t>/OUTFILE sort_mrg.dat over</a:t>
            </a:r>
          </a:p>
          <a:p>
            <a:endParaRPr lang="en-US" altLang="ko-KR" dirty="0"/>
          </a:p>
          <a:p>
            <a:r>
              <a:rPr lang="en-US" altLang="ko-KR" dirty="0"/>
              <a:t>/STAT</a:t>
            </a:r>
          </a:p>
          <a:p>
            <a:r>
              <a:rPr lang="en-US" altLang="ko-KR" dirty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338" y="936819"/>
            <a:ext cx="3155615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/INFILE  </a:t>
            </a:r>
            <a:r>
              <a:rPr lang="en-US" altLang="ko-KR" dirty="0" smtClean="0"/>
              <a:t>sort_out1.dat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sort_out2.dat </a:t>
            </a:r>
            <a:r>
              <a:rPr lang="en-US" altLang="ko-KR" dirty="0"/>
              <a:t>STLF</a:t>
            </a:r>
          </a:p>
          <a:p>
            <a:r>
              <a:rPr lang="en-US" altLang="ko-KR" dirty="0"/>
              <a:t>/INFILE  </a:t>
            </a:r>
            <a:r>
              <a:rPr lang="en-US" altLang="ko-KR" dirty="0" smtClean="0"/>
              <a:t>sort_out3.dat </a:t>
            </a:r>
            <a:r>
              <a:rPr lang="en-US" altLang="ko-KR" dirty="0"/>
              <a:t>STLF</a:t>
            </a:r>
          </a:p>
          <a:p>
            <a:endParaRPr lang="en-US" altLang="ko-KR" dirty="0"/>
          </a:p>
          <a:p>
            <a:r>
              <a:rPr lang="en-US" altLang="ko-KR" dirty="0"/>
              <a:t>/FIELDS F_1st 1 char 1,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       F_2nd </a:t>
            </a:r>
            <a:r>
              <a:rPr lang="en-US" altLang="ko-KR" dirty="0"/>
              <a:t>2 </a:t>
            </a:r>
            <a:r>
              <a:rPr lang="en-US" altLang="ko-KR" dirty="0" err="1"/>
              <a:t>en</a:t>
            </a:r>
            <a:r>
              <a:rPr lang="en-US" altLang="ko-KR" dirty="0"/>
              <a:t>   1</a:t>
            </a:r>
          </a:p>
          <a:p>
            <a:endParaRPr lang="en-US" altLang="ko-KR" dirty="0"/>
          </a:p>
          <a:p>
            <a:r>
              <a:rPr lang="en-US" altLang="ko-KR" dirty="0"/>
              <a:t>/KEYS F_2nd</a:t>
            </a:r>
          </a:p>
          <a:p>
            <a:r>
              <a:rPr lang="en-US" altLang="ko-KR" dirty="0"/>
              <a:t>/MERGE</a:t>
            </a:r>
          </a:p>
          <a:p>
            <a:endParaRPr lang="en-US" altLang="ko-KR" dirty="0"/>
          </a:p>
          <a:p>
            <a:r>
              <a:rPr lang="en-US" altLang="ko-KR" dirty="0"/>
              <a:t>/OUTFILE sort_mrg1.dat over</a:t>
            </a:r>
          </a:p>
          <a:p>
            <a:endParaRPr lang="en-US" altLang="ko-KR" dirty="0"/>
          </a:p>
          <a:p>
            <a:r>
              <a:rPr lang="en-US" altLang="ko-KR" dirty="0"/>
              <a:t>/STAT</a:t>
            </a:r>
          </a:p>
          <a:p>
            <a:r>
              <a:rPr lang="en-US" altLang="ko-KR" dirty="0"/>
              <a:t>/END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612" y="4994992"/>
            <a:ext cx="975904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DMExpress</a:t>
            </a:r>
            <a:r>
              <a:rPr lang="en-US" altLang="ko-KR" dirty="0"/>
              <a:t> 8.4.12 Linux 2.6 x86_64 64-bit Copyright (c) 2015 </a:t>
            </a:r>
            <a:r>
              <a:rPr lang="en-US" altLang="ko-KR" dirty="0" err="1"/>
              <a:t>Syncsort</a:t>
            </a:r>
            <a:r>
              <a:rPr lang="en-US" altLang="ko-KR" dirty="0"/>
              <a:t> Inc.]</a:t>
            </a:r>
          </a:p>
          <a:p>
            <a:r>
              <a:rPr lang="en-US" altLang="ko-KR" dirty="0"/>
              <a:t>[For demo use only]</a:t>
            </a:r>
          </a:p>
          <a:p>
            <a:r>
              <a:rPr lang="en-US" altLang="ko-KR" dirty="0" err="1"/>
              <a:t>DMExpress</a:t>
            </a:r>
            <a:r>
              <a:rPr lang="en-US" altLang="ko-KR" dirty="0"/>
              <a:t> : (DKEY) no sort or merge field has been specified; the default sort/merge field will be used</a:t>
            </a:r>
          </a:p>
          <a:p>
            <a:r>
              <a:rPr lang="en-US" altLang="ko-KR" dirty="0"/>
              <a:t>Minor exception(s) in options. Processing continues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4304091" y="197626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498926" y="2837914"/>
            <a:ext cx="3557392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MERGE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45" y="1213634"/>
            <a:ext cx="7905750" cy="2447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45" y="3889669"/>
            <a:ext cx="8010525" cy="23145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42429" y="3117047"/>
            <a:ext cx="6359398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2429" y="5658116"/>
            <a:ext cx="6359398" cy="35446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DERIVEDFIELD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001" y="1782455"/>
            <a:ext cx="51074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/DERIVEDFIELD  </a:t>
            </a:r>
            <a:r>
              <a:rPr lang="en-US" altLang="ko-KR" sz="2000" dirty="0"/>
              <a:t>blank  "                        "  char 24 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74956" y="4190764"/>
            <a:ext cx="45103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 DERIVEDFIELD  blank  </a:t>
            </a:r>
            <a:r>
              <a:rPr lang="en-US" altLang="ko-KR" sz="2000" dirty="0" smtClean="0"/>
              <a:t>  24</a:t>
            </a:r>
            <a:r>
              <a:rPr lang="en-US" altLang="ko-KR" sz="2000" dirty="0"/>
              <a:t>"  "  </a:t>
            </a:r>
            <a:r>
              <a:rPr lang="en-US" altLang="ko-KR" sz="2000" dirty="0" smtClean="0"/>
              <a:t>  char </a:t>
            </a:r>
            <a:r>
              <a:rPr lang="en-US" altLang="ko-KR" sz="2000" dirty="0"/>
              <a:t>24 </a:t>
            </a:r>
            <a:endParaRPr lang="ko-KR" altLang="en-US" sz="2000" dirty="0"/>
          </a:p>
        </p:txBody>
      </p:sp>
      <p:sp>
        <p:nvSpPr>
          <p:cNvPr id="2" name="오른쪽 화살표 1"/>
          <p:cNvSpPr/>
          <p:nvPr/>
        </p:nvSpPr>
        <p:spPr>
          <a:xfrm rot="5400000">
            <a:off x="4059340" y="224095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432684" y="4069977"/>
            <a:ext cx="709369" cy="64168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24000" y="1000855"/>
            <a:ext cx="6858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proxima-nova-n6"/>
              </a:rPr>
              <a:t>누구나 쉽게 사용</a:t>
            </a:r>
            <a:r>
              <a:rPr lang="en-US" altLang="ko-KR" sz="2400" b="1" dirty="0">
                <a:solidFill>
                  <a:schemeClr val="bg1"/>
                </a:solidFill>
                <a:latin typeface="proxima-nova-n6"/>
              </a:rPr>
              <a:t/>
            </a:r>
            <a:br>
              <a:rPr lang="en-US" altLang="ko-KR" sz="2400" b="1" dirty="0">
                <a:solidFill>
                  <a:schemeClr val="bg1"/>
                </a:solidFill>
                <a:latin typeface="proxima-nova-n6"/>
              </a:rPr>
            </a:br>
            <a:r>
              <a:rPr lang="en-US" altLang="ko-KR" sz="1500" b="1" dirty="0">
                <a:solidFill>
                  <a:schemeClr val="bg1"/>
                </a:solidFill>
                <a:latin typeface="proxima-nova-n6"/>
              </a:rPr>
              <a:t>(Ease of Use)</a:t>
            </a:r>
            <a:endParaRPr lang="en-US" altLang="ko-KR" sz="2400" b="1" dirty="0">
              <a:solidFill>
                <a:schemeClr val="bg1"/>
              </a:solidFill>
              <a:latin typeface="proxima-nova-n6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2064" y="2443012"/>
            <a:ext cx="26853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DMX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유용한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질문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사항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사항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 descr="http://scf-me-com.webs.com/banner-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03" y="251195"/>
            <a:ext cx="3854411" cy="1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noProof="0" dirty="0" smtClean="0">
                <a:solidFill>
                  <a:srgbClr val="FFFFFF"/>
                </a:solidFill>
                <a:ea typeface="ＭＳ Ｐゴシック"/>
              </a:rPr>
              <a:t>REFORMAT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01" y="3571026"/>
            <a:ext cx="247812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/>
              <a:t>A_FD,  B_FD</a:t>
            </a:r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741624" y="126501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02" y="1324901"/>
            <a:ext cx="6096000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02" y="3830553"/>
            <a:ext cx="6086475" cy="177165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741623" y="379208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5001" y="1144109"/>
            <a:ext cx="2478129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A_FD,  B_FD,   C_FD</a:t>
            </a:r>
          </a:p>
          <a:p>
            <a:r>
              <a:rPr lang="en-US" altLang="ko-KR" sz="2000" dirty="0" smtClean="0"/>
              <a:t>/KEY   A_FD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A_FD</a:t>
            </a:r>
            <a:r>
              <a:rPr lang="en-US" altLang="ko-KR" sz="2000" dirty="0"/>
              <a:t>,  </a:t>
            </a:r>
            <a:r>
              <a:rPr lang="en-US" altLang="ko-KR" sz="2000" dirty="0" smtClean="0"/>
              <a:t>B_FD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55002" y="2362380"/>
            <a:ext cx="2342665" cy="36388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5001" y="4519449"/>
            <a:ext cx="2342665" cy="941552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25135" y="1755965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25135" y="4279031"/>
            <a:ext cx="2985067" cy="36916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q&amp;a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0" y="1898816"/>
            <a:ext cx="3533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1285" y="166657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사전 질문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9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1) left outer join 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right </a:t>
            </a:r>
            <a:r>
              <a:rPr lang="ko-KR" altLang="en-US" sz="2000" dirty="0"/>
              <a:t>쪽에 값이 없을 경우 처리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임의의 값으로 </a:t>
            </a:r>
            <a:r>
              <a:rPr lang="ko-KR" altLang="en-US" sz="2000" dirty="0" err="1" smtClean="0"/>
              <a:t>세팅할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 있는 방법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결과파일에서 필드 값이 없는 경우 </a:t>
            </a:r>
            <a:r>
              <a:rPr lang="en-US" altLang="ko-KR" sz="2000" dirty="0"/>
              <a:t>condition </a:t>
            </a:r>
            <a:r>
              <a:rPr lang="ko-KR" altLang="en-US" sz="2000" dirty="0"/>
              <a:t>으로 체크 하는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719" y="1140772"/>
            <a:ext cx="7758815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    Left_File.dat  STLF</a:t>
            </a:r>
            <a:endParaRPr lang="en-US" altLang="ko-KR" sz="2000" dirty="0"/>
          </a:p>
          <a:p>
            <a:r>
              <a:rPr lang="en-US" altLang="ko-KR" sz="2000" dirty="0"/>
              <a:t>/FIELDS </a:t>
            </a:r>
            <a:r>
              <a:rPr lang="en-US" altLang="ko-KR" sz="2000" dirty="0" smtClean="0"/>
              <a:t>     L_1st </a:t>
            </a:r>
            <a:r>
              <a:rPr lang="en-US" altLang="ko-KR" sz="2000" dirty="0"/>
              <a:t>1 char 3</a:t>
            </a:r>
            <a:r>
              <a:rPr lang="en-US" altLang="ko-KR" sz="2000" dirty="0" smtClean="0"/>
              <a:t>,         L_2nd </a:t>
            </a:r>
            <a:r>
              <a:rPr lang="en-US" altLang="ko-KR" sz="2000" dirty="0"/>
              <a:t>4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3</a:t>
            </a:r>
            <a:r>
              <a:rPr lang="en-US" altLang="ko-KR" sz="2000" dirty="0" smtClean="0"/>
              <a:t>,         L_3rd </a:t>
            </a:r>
            <a:r>
              <a:rPr lang="en-US" altLang="ko-KR" sz="2000" dirty="0"/>
              <a:t>7 char 3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 L_1st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    Right_File.dat  </a:t>
            </a:r>
            <a:r>
              <a:rPr lang="en-US" altLang="ko-KR" sz="2000" dirty="0"/>
              <a:t>STLF</a:t>
            </a:r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  R_1st </a:t>
            </a:r>
            <a:r>
              <a:rPr lang="en-US" altLang="ko-KR" sz="2000" dirty="0"/>
              <a:t>1 char 3</a:t>
            </a:r>
            <a:r>
              <a:rPr lang="en-US" altLang="ko-KR" sz="2000" dirty="0" smtClean="0"/>
              <a:t>,         R_2nd </a:t>
            </a:r>
            <a:r>
              <a:rPr lang="en-US" altLang="ko-KR" sz="2000" dirty="0"/>
              <a:t>4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3</a:t>
            </a:r>
            <a:r>
              <a:rPr lang="en-US" altLang="ko-KR" sz="2000" dirty="0" smtClean="0"/>
              <a:t>,        R_3rd </a:t>
            </a:r>
            <a:r>
              <a:rPr lang="en-US" altLang="ko-KR" sz="2000" dirty="0"/>
              <a:t>7 char 3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 R_1st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/JOIN UNPAIRED LEFTSIDE</a:t>
            </a:r>
          </a:p>
          <a:p>
            <a:r>
              <a:rPr lang="en-US" altLang="ko-KR" sz="2000" dirty="0" smtClean="0"/>
              <a:t>/PADBYTE "*"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Join_Out.dat over</a:t>
            </a:r>
          </a:p>
          <a:p>
            <a:r>
              <a:rPr lang="en-US" altLang="ko-KR" sz="2000" dirty="0" smtClean="0"/>
              <a:t>/REFORMAT</a:t>
            </a:r>
          </a:p>
          <a:p>
            <a:r>
              <a:rPr lang="en-US" altLang="ko-KR" sz="2000" dirty="0" smtClean="0"/>
              <a:t>        left:L_1st,  </a:t>
            </a:r>
            <a:r>
              <a:rPr lang="en-US" altLang="ko-KR" sz="2000" dirty="0"/>
              <a:t>L</a:t>
            </a:r>
            <a:r>
              <a:rPr lang="en-US" altLang="ko-KR" sz="2000" dirty="0" smtClean="0"/>
              <a:t>_2nd,   right:R_2nd,  R_3rd</a:t>
            </a:r>
          </a:p>
          <a:p>
            <a:r>
              <a:rPr lang="en-US" altLang="ko-KR" sz="2000" dirty="0" smtClean="0"/>
              <a:t>/STAT</a:t>
            </a:r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26748" y="3916658"/>
            <a:ext cx="3541501" cy="33450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1) left outer join 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right </a:t>
            </a:r>
            <a:r>
              <a:rPr lang="ko-KR" altLang="en-US" sz="2000" dirty="0"/>
              <a:t>쪽에 값이 없을 경우 처리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임의의 값으로 </a:t>
            </a:r>
            <a:r>
              <a:rPr lang="ko-KR" altLang="en-US" sz="2000" dirty="0" err="1"/>
              <a:t>셋팅할</a:t>
            </a:r>
            <a:r>
              <a:rPr lang="ko-KR" altLang="en-US" sz="2000" dirty="0"/>
              <a:t> 수 있는 방법 </a:t>
            </a:r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결과파일에서 필드 값이 없는 경우 </a:t>
            </a:r>
            <a:r>
              <a:rPr lang="en-US" altLang="ko-KR" sz="2000" dirty="0"/>
              <a:t>condition </a:t>
            </a:r>
            <a:r>
              <a:rPr lang="ko-KR" altLang="en-US" sz="2000" dirty="0"/>
              <a:t>으로 체크 하는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8719" y="1140772"/>
            <a:ext cx="7758815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 Null.dat    STLF</a:t>
            </a:r>
            <a:endParaRPr lang="en-US" altLang="ko-KR" sz="2000" dirty="0"/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1st   1  char  3,       </a:t>
            </a:r>
            <a:r>
              <a:rPr lang="en-US" altLang="ko-KR" sz="2000" dirty="0"/>
              <a:t>2nd </a:t>
            </a:r>
            <a:r>
              <a:rPr lang="en-US" altLang="ko-KR" sz="2000" dirty="0" smtClean="0"/>
              <a:t>  4  char  3,       </a:t>
            </a:r>
            <a:r>
              <a:rPr lang="en-US" altLang="ko-KR" sz="2000" dirty="0"/>
              <a:t>3rd </a:t>
            </a:r>
            <a:r>
              <a:rPr lang="en-US" altLang="ko-KR" sz="2000" dirty="0" smtClean="0"/>
              <a:t>  7  char  3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/COPY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CONDITION    </a:t>
            </a:r>
            <a:r>
              <a:rPr lang="en-US" altLang="ko-KR" sz="2000" dirty="0"/>
              <a:t>CHK_NULL </a:t>
            </a:r>
            <a:r>
              <a:rPr lang="en-US" altLang="ko-KR" sz="2000" dirty="0" smtClean="0"/>
              <a:t>   3rd </a:t>
            </a:r>
            <a:r>
              <a:rPr lang="en-US" altLang="ko-KR" sz="2000" dirty="0"/>
              <a:t>= ""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DERIVEDFIELD   _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if   CHK_NULL   then   "***"    else    3rd    char </a:t>
            </a:r>
            <a:r>
              <a:rPr lang="en-US" altLang="ko-KR" sz="2000" dirty="0"/>
              <a:t>3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Join_Null.dat   overwrite</a:t>
            </a:r>
            <a:endParaRPr lang="en-US" altLang="ko-KR" sz="2000" dirty="0"/>
          </a:p>
          <a:p>
            <a:r>
              <a:rPr lang="en-US" altLang="ko-KR" sz="2000" dirty="0"/>
              <a:t>/REFORMAT</a:t>
            </a:r>
          </a:p>
          <a:p>
            <a:r>
              <a:rPr lang="en-US" altLang="ko-KR" sz="2000" dirty="0" smtClean="0"/>
              <a:t>              </a:t>
            </a:r>
            <a:r>
              <a:rPr lang="en-US" altLang="ko-KR" sz="2000" dirty="0"/>
              <a:t>1st</a:t>
            </a:r>
            <a:r>
              <a:rPr lang="en-US" altLang="ko-KR" sz="2000" dirty="0" smtClean="0"/>
              <a:t>,     </a:t>
            </a:r>
            <a:r>
              <a:rPr lang="en-US" altLang="ko-KR" sz="2000" dirty="0"/>
              <a:t>2nd</a:t>
            </a:r>
            <a:r>
              <a:rPr lang="en-US" altLang="ko-KR" sz="2000" dirty="0" smtClean="0"/>
              <a:t>,     </a:t>
            </a:r>
            <a:r>
              <a:rPr lang="en-US" altLang="ko-KR" sz="2000" dirty="0"/>
              <a:t>_</a:t>
            </a:r>
            <a:r>
              <a:rPr lang="en-US" altLang="ko-KR" sz="2000" dirty="0" err="1"/>
              <a:t>abc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</a:t>
            </a:r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126748" y="2681413"/>
            <a:ext cx="7840786" cy="1040355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429530"/>
            <a:ext cx="403399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</a:t>
            </a:r>
            <a:r>
              <a:rPr lang="en-US" altLang="ko-KR" sz="2000" dirty="0" smtClean="0"/>
              <a:t> sum.dat    STLF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 1st 1: -1: 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3rd </a:t>
            </a:r>
            <a:r>
              <a:rPr lang="en-US" altLang="ko-KR" sz="2000" dirty="0"/>
              <a:t>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/KEYS </a:t>
            </a:r>
            <a:r>
              <a:rPr lang="en-US" altLang="ko-KR" sz="2000" dirty="0" smtClean="0"/>
              <a:t>    1st  </a:t>
            </a:r>
            <a:r>
              <a:rPr lang="en-US" altLang="ko-KR" sz="2000" dirty="0" err="1" smtClean="0"/>
              <a:t>desc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OUTFILE  </a:t>
            </a:r>
            <a:r>
              <a:rPr lang="en-US" altLang="ko-KR" sz="2000" dirty="0"/>
              <a:t>sum_out.dat </a:t>
            </a:r>
            <a:r>
              <a:rPr lang="en-US" altLang="ko-KR" sz="2000" dirty="0" smtClean="0"/>
              <a:t>  overwrite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</a:t>
            </a:r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5402" y="3593430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2787" y="1769390"/>
            <a:ext cx="1459237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AAA,1,TEST</a:t>
            </a:r>
          </a:p>
          <a:p>
            <a:r>
              <a:rPr lang="en-US" altLang="ko-KR" sz="2000" dirty="0"/>
              <a:t>AAA,2,TEST</a:t>
            </a:r>
          </a:p>
          <a:p>
            <a:r>
              <a:rPr lang="en-US" altLang="ko-KR" sz="2000" dirty="0"/>
              <a:t>AAA,3,TEST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BBB,2,TEST</a:t>
            </a:r>
          </a:p>
          <a:p>
            <a:r>
              <a:rPr lang="en-US" altLang="ko-KR" sz="2000" dirty="0"/>
              <a:t>BBB,1,TEST</a:t>
            </a:r>
          </a:p>
          <a:p>
            <a:r>
              <a:rPr lang="en-US" altLang="ko-KR" sz="2000" dirty="0"/>
              <a:t>BBB,4,TEST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DDD,1,TEST</a:t>
            </a:r>
          </a:p>
          <a:p>
            <a:r>
              <a:rPr lang="en-US" altLang="ko-KR" sz="2000" dirty="0"/>
              <a:t>EEE,1,TEST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446" y="247524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EEE,1,TEST</a:t>
            </a:r>
          </a:p>
          <a:p>
            <a:r>
              <a:rPr lang="en-US" altLang="ko-KR" sz="2000" dirty="0"/>
              <a:t>DDD,2,TEST</a:t>
            </a:r>
          </a:p>
          <a:p>
            <a:r>
              <a:rPr lang="en-US" altLang="ko-KR" sz="2000" dirty="0"/>
              <a:t>CCC,1,TEST</a:t>
            </a:r>
          </a:p>
          <a:p>
            <a:r>
              <a:rPr lang="en-US" altLang="ko-KR" sz="2000" dirty="0"/>
              <a:t>BBB,3,TEST</a:t>
            </a:r>
          </a:p>
          <a:p>
            <a:r>
              <a:rPr lang="en-US" altLang="ko-KR" sz="2000" dirty="0"/>
              <a:t>AAA,1,TEST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806660" y="234513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</a:t>
            </a:r>
            <a:r>
              <a:rPr lang="en-US" altLang="ko-KR" sz="1600" dirty="0" smtClean="0"/>
              <a:t>INFILE    </a:t>
            </a:r>
            <a:r>
              <a:rPr lang="en-US" altLang="ko-KR" sz="1600" dirty="0"/>
              <a:t>a.txt ","</a:t>
            </a:r>
          </a:p>
          <a:p>
            <a:r>
              <a:rPr lang="en-US" altLang="ko-KR" sz="1600" dirty="0"/>
              <a:t>/FIELDS </a:t>
            </a:r>
            <a:r>
              <a:rPr lang="en-US" altLang="ko-KR" sz="1600" dirty="0" smtClean="0"/>
              <a:t>  1st </a:t>
            </a:r>
            <a:r>
              <a:rPr lang="en-US" altLang="ko-KR" sz="1600" dirty="0"/>
              <a:t>1: - 1</a:t>
            </a:r>
            <a:r>
              <a:rPr lang="en-US" altLang="ko-KR" sz="1600" dirty="0" smtClean="0"/>
              <a:t>:,  2nd </a:t>
            </a:r>
            <a:r>
              <a:rPr lang="en-US" altLang="ko-KR" sz="1600" dirty="0"/>
              <a:t>2: - 2: </a:t>
            </a:r>
            <a:r>
              <a:rPr lang="en-US" altLang="ko-KR" sz="1600" dirty="0" err="1" smtClean="0"/>
              <a:t>en</a:t>
            </a:r>
            <a:r>
              <a:rPr lang="en-US" altLang="ko-KR" sz="1600" dirty="0" smtClean="0"/>
              <a:t>,  3rd </a:t>
            </a:r>
            <a:r>
              <a:rPr lang="en-US" altLang="ko-KR" sz="1600" dirty="0"/>
              <a:t>3: - 3:</a:t>
            </a:r>
          </a:p>
          <a:p>
            <a:r>
              <a:rPr lang="en-US" altLang="ko-KR" sz="1600" dirty="0"/>
              <a:t>/KEYS	1st</a:t>
            </a:r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DERIVEDFIELD </a:t>
            </a:r>
            <a:r>
              <a:rPr lang="en-US" altLang="ko-KR" sz="1600" dirty="0" smtClean="0"/>
              <a:t> SPACE  ""</a:t>
            </a:r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CM       ","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/OUTFILE b.txt </a:t>
            </a:r>
            <a:r>
              <a:rPr lang="en-US" altLang="ko-KR" sz="1600" dirty="0" smtClean="0"/>
              <a:t>overwrite</a:t>
            </a:r>
            <a:endParaRPr lang="en-US" altLang="ko-KR" sz="1600" dirty="0"/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REPORT 1 LINES </a:t>
            </a:r>
            <a:r>
              <a:rPr lang="en-US" altLang="ko-KR" sz="1600" dirty="0" err="1"/>
              <a:t>nodetail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max_2nd </a:t>
            </a:r>
            <a:r>
              <a:rPr lang="en-US" altLang="ko-KR" sz="1600" dirty="0"/>
              <a:t>maximum 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min_2nd  minimum </a:t>
            </a:r>
            <a:r>
              <a:rPr lang="en-US" altLang="ko-KR" sz="1600" dirty="0"/>
              <a:t>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avg_2nd   average </a:t>
            </a:r>
            <a:r>
              <a:rPr lang="en-US" altLang="ko-KR" sz="1600" dirty="0"/>
              <a:t>2nd 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 2</a:t>
            </a:r>
          </a:p>
          <a:p>
            <a:r>
              <a:rPr lang="en-US" altLang="ko-KR" sz="1600" dirty="0" smtClean="0"/>
              <a:t>/</a:t>
            </a:r>
            <a:r>
              <a:rPr lang="en-US" altLang="ko-KR" sz="1600" dirty="0"/>
              <a:t>AGGREGATE </a:t>
            </a:r>
            <a:r>
              <a:rPr lang="en-US" altLang="ko-KR" sz="1600" dirty="0" smtClean="0"/>
              <a:t> max_3rd  maximum </a:t>
            </a:r>
            <a:r>
              <a:rPr lang="en-US" altLang="ko-KR" sz="1600" dirty="0"/>
              <a:t>3rd char 3</a:t>
            </a:r>
          </a:p>
          <a:p>
            <a:r>
              <a:rPr lang="en-US" altLang="ko-KR" sz="1600" dirty="0"/>
              <a:t>/AGGREGATE </a:t>
            </a:r>
            <a:r>
              <a:rPr lang="en-US" altLang="ko-KR" sz="1600" dirty="0" smtClean="0"/>
              <a:t> min_3rd   minimum </a:t>
            </a:r>
            <a:r>
              <a:rPr lang="en-US" altLang="ko-KR" sz="1600" dirty="0"/>
              <a:t>3rd char 3</a:t>
            </a:r>
          </a:p>
          <a:p>
            <a:endParaRPr lang="en-US" altLang="ko-KR" sz="1600" dirty="0"/>
          </a:p>
          <a:p>
            <a:r>
              <a:rPr lang="en-US" altLang="ko-KR" sz="1600" dirty="0"/>
              <a:t>/COLUMNS SPACE</a:t>
            </a:r>
          </a:p>
          <a:p>
            <a:r>
              <a:rPr lang="en-US" altLang="ko-KR" sz="1600" dirty="0"/>
              <a:t>/SECTION 1st </a:t>
            </a:r>
            <a:r>
              <a:rPr lang="en-US" altLang="ko-KR" sz="1600" dirty="0" err="1"/>
              <a:t>onbreak</a:t>
            </a:r>
            <a:r>
              <a:rPr lang="en-US" altLang="ko-KR" sz="1600" dirty="0"/>
              <a:t> 1 lines</a:t>
            </a:r>
          </a:p>
          <a:p>
            <a:r>
              <a:rPr lang="en-US" altLang="ko-KR" sz="1600" dirty="0"/>
              <a:t>/SECTIONFOOTER</a:t>
            </a:r>
          </a:p>
          <a:p>
            <a:r>
              <a:rPr lang="en-US" altLang="ko-KR" sz="1600" dirty="0"/>
              <a:t> 1st, CM, max_2nd, CM, min_2nd, CM, avg_2nd, CM, max_3rd, CM, min_3rd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3004018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0746" y="1344599"/>
            <a:ext cx="145923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A,1,Z</a:t>
            </a:r>
          </a:p>
          <a:p>
            <a:r>
              <a:rPr lang="en-US" altLang="ko-KR" sz="2000" dirty="0"/>
              <a:t>A,2,Y,</a:t>
            </a:r>
          </a:p>
          <a:p>
            <a:r>
              <a:rPr lang="en-US" altLang="ko-KR" sz="2000" dirty="0"/>
              <a:t>A,3,X</a:t>
            </a:r>
          </a:p>
          <a:p>
            <a:r>
              <a:rPr lang="en-US" altLang="ko-KR" sz="2000" dirty="0"/>
              <a:t>A,10,W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3341" y="1909994"/>
            <a:ext cx="19754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l-PL" altLang="ko-KR" sz="2000" dirty="0"/>
              <a:t>A, 10,  1, 4,Z  ,</a:t>
            </a:r>
            <a:r>
              <a:rPr lang="pl-PL" altLang="ko-KR" sz="2000" dirty="0" smtClean="0"/>
              <a:t>W</a:t>
            </a:r>
            <a:r>
              <a:rPr lang="en-US" altLang="ko-KR" sz="2000" dirty="0" smtClean="0"/>
              <a:t>  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38093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3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2) summarize </a:t>
            </a:r>
            <a:r>
              <a:rPr lang="ko-KR" altLang="en-US" sz="2000" dirty="0"/>
              <a:t>에서 사용할 수 있는 옵션 </a:t>
            </a:r>
            <a:r>
              <a:rPr lang="en-US" altLang="ko-KR" sz="2000" dirty="0"/>
              <a:t>total </a:t>
            </a:r>
            <a:r>
              <a:rPr lang="ko-KR" altLang="en-US" sz="2000" dirty="0"/>
              <a:t>이외는 없는가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3" y="1136943"/>
            <a:ext cx="8468255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/INFILE </a:t>
            </a:r>
            <a:r>
              <a:rPr lang="en-US" altLang="ko-KR" sz="1600" dirty="0" smtClean="0"/>
              <a:t>  Input.txt   ","</a:t>
            </a:r>
            <a:endParaRPr lang="en-US" altLang="ko-KR" sz="1600" dirty="0"/>
          </a:p>
          <a:p>
            <a:r>
              <a:rPr lang="en-US" altLang="ko-KR" sz="1600" dirty="0"/>
              <a:t>/FIELDS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1ST </a:t>
            </a:r>
            <a:r>
              <a:rPr lang="en-US" altLang="ko-KR" sz="1600" dirty="0"/>
              <a:t>1: -1:,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2ND </a:t>
            </a:r>
            <a:r>
              <a:rPr lang="en-US" altLang="ko-KR" sz="1600" dirty="0"/>
              <a:t>2: -2: EN,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    3RD </a:t>
            </a:r>
            <a:r>
              <a:rPr lang="en-US" altLang="ko-KR" sz="1600" dirty="0"/>
              <a:t>3: -3</a:t>
            </a:r>
            <a:r>
              <a:rPr lang="en-US" altLang="ko-KR" sz="1600" dirty="0" smtClean="0"/>
              <a:t>:</a:t>
            </a:r>
            <a:endParaRPr lang="en-US" altLang="ko-KR" sz="1600" dirty="0"/>
          </a:p>
          <a:p>
            <a:r>
              <a:rPr lang="en-US" altLang="ko-KR" sz="1600" dirty="0"/>
              <a:t>/KEY    </a:t>
            </a:r>
            <a:r>
              <a:rPr lang="en-US" altLang="ko-KR" sz="1600" dirty="0" smtClean="0"/>
              <a:t>1ST</a:t>
            </a:r>
          </a:p>
          <a:p>
            <a:endParaRPr lang="en-US" altLang="ko-KR" sz="1600" dirty="0"/>
          </a:p>
          <a:p>
            <a:r>
              <a:rPr lang="en-US" altLang="ko-KR" sz="1600" dirty="0"/>
              <a:t>/DERIVEDFIELD </a:t>
            </a:r>
            <a:r>
              <a:rPr lang="en-US" altLang="ko-KR" sz="1600" dirty="0" smtClean="0"/>
              <a:t> MAX_2ND 2ND  </a:t>
            </a:r>
            <a:r>
              <a:rPr lang="en-US" altLang="ko-KR" sz="1600" dirty="0"/>
              <a:t>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MIN_2ND 2ND EN 1</a:t>
            </a:r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DERIVEDFIELD  </a:t>
            </a:r>
            <a:r>
              <a:rPr lang="en-US" altLang="ko-KR" sz="1600" dirty="0"/>
              <a:t>AVG_2ND 2ND EN 5 1/2</a:t>
            </a:r>
          </a:p>
          <a:p>
            <a:endParaRPr lang="en-US" altLang="ko-KR" sz="1600" dirty="0"/>
          </a:p>
          <a:p>
            <a:r>
              <a:rPr lang="en-US" altLang="ko-KR" sz="1600" dirty="0"/>
              <a:t>/SUMMARIZE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TOTAL </a:t>
            </a:r>
            <a:r>
              <a:rPr lang="en-US" altLang="ko-KR" sz="1600" dirty="0"/>
              <a:t>2ND,</a:t>
            </a:r>
          </a:p>
          <a:p>
            <a:r>
              <a:rPr lang="en-US" altLang="ko-KR" sz="1600" dirty="0" smtClean="0"/>
              <a:t>        	MAXIMUM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MAXIMUM  3RD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	MINIMUM  MIN_2ND,</a:t>
            </a:r>
          </a:p>
          <a:p>
            <a:r>
              <a:rPr lang="en-US" altLang="ko-KR" sz="1600" dirty="0" smtClean="0"/>
              <a:t>        	AVERAGE    AVG_2ND</a:t>
            </a:r>
          </a:p>
          <a:p>
            <a:endParaRPr lang="en-US" altLang="ko-KR" sz="1600" dirty="0"/>
          </a:p>
          <a:p>
            <a:r>
              <a:rPr lang="en-US" altLang="ko-KR" sz="1600" dirty="0"/>
              <a:t>/OUTFILE </a:t>
            </a:r>
            <a:r>
              <a:rPr lang="en-US" altLang="ko-KR" sz="1600" dirty="0" smtClean="0"/>
              <a:t>  Output.txt   </a:t>
            </a:r>
            <a:r>
              <a:rPr lang="en-US" altLang="ko-KR" sz="1600" dirty="0"/>
              <a:t>OVER</a:t>
            </a:r>
          </a:p>
          <a:p>
            <a:r>
              <a:rPr lang="en-US" altLang="ko-KR" sz="1600" dirty="0"/>
              <a:t>/REFORMAT</a:t>
            </a:r>
          </a:p>
          <a:p>
            <a:r>
              <a:rPr lang="en-US" altLang="ko-KR" sz="1600" dirty="0"/>
              <a:t>        1ST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MAX_2ND</a:t>
            </a:r>
            <a:r>
              <a:rPr lang="en-US" altLang="ko-KR" sz="1600" dirty="0" smtClean="0"/>
              <a:t>,        </a:t>
            </a:r>
            <a:r>
              <a:rPr lang="en-US" altLang="ko-KR" sz="1600" dirty="0"/>
              <a:t>MIN_2ND</a:t>
            </a:r>
            <a:r>
              <a:rPr lang="en-US" altLang="ko-KR" sz="1600" dirty="0" smtClean="0"/>
              <a:t>,        AVG_2ND,	3RD</a:t>
            </a:r>
            <a:endParaRPr lang="en-US" altLang="ko-KR" sz="1600" dirty="0"/>
          </a:p>
          <a:p>
            <a:r>
              <a:rPr lang="en-US" altLang="ko-KR" sz="16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06842" y="2875694"/>
            <a:ext cx="6523119" cy="2258281"/>
          </a:xfrm>
          <a:prstGeom prst="roundRect">
            <a:avLst>
              <a:gd name="adj" fmla="val 3716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5310" y="1196853"/>
            <a:ext cx="1459237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 smtClean="0"/>
              <a:t>A,1,a</a:t>
            </a:r>
            <a:endParaRPr lang="pt-BR" altLang="ko-KR" sz="2000" dirty="0"/>
          </a:p>
          <a:p>
            <a:r>
              <a:rPr lang="pt-BR" altLang="ko-KR" sz="2000" dirty="0" smtClean="0"/>
              <a:t>A,2,b</a:t>
            </a:r>
            <a:endParaRPr lang="pt-BR" altLang="ko-KR" sz="2000" dirty="0"/>
          </a:p>
          <a:p>
            <a:r>
              <a:rPr lang="pt-BR" altLang="ko-KR" sz="2000" dirty="0" smtClean="0"/>
              <a:t>A,5,c</a:t>
            </a:r>
            <a:endParaRPr lang="pt-BR" altLang="ko-KR" sz="2000" dirty="0"/>
          </a:p>
          <a:p>
            <a:r>
              <a:rPr lang="pt-BR" altLang="ko-KR" sz="2000" dirty="0" smtClean="0"/>
              <a:t>A,4,k</a:t>
            </a:r>
            <a:endParaRPr lang="pt-BR" altLang="ko-KR" sz="2000" dirty="0"/>
          </a:p>
          <a:p>
            <a:r>
              <a:rPr lang="pt-BR" altLang="ko-KR" sz="2000" dirty="0" smtClean="0"/>
              <a:t>A,4,z</a:t>
            </a:r>
            <a:endParaRPr lang="pt-BR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703816" y="1909994"/>
            <a:ext cx="191908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A,5,1, 3.20,z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6828568" y="1164334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3) </a:t>
            </a:r>
            <a:r>
              <a:rPr lang="ko-KR" altLang="en-US" sz="2000" dirty="0"/>
              <a:t>소트 결과를 하나의 </a:t>
            </a:r>
            <a:r>
              <a:rPr lang="ko-KR" altLang="en-US" sz="2000" dirty="0" err="1"/>
              <a:t>소트문에서</a:t>
            </a:r>
            <a:r>
              <a:rPr lang="ko-KR" altLang="en-US" sz="2000" dirty="0"/>
              <a:t> 입력 값으로 다시 사용하여 소트 할 수는 없나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172857"/>
            <a:ext cx="4033996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echo "</a:t>
            </a:r>
          </a:p>
          <a:p>
            <a:r>
              <a:rPr lang="en-US" altLang="ko-KR" sz="2000" dirty="0" err="1"/>
              <a:t>dmexpress</a:t>
            </a:r>
            <a:r>
              <a:rPr lang="en-US" altLang="ko-KR" sz="2000" dirty="0"/>
              <a:t> '</a:t>
            </a:r>
          </a:p>
          <a:p>
            <a:r>
              <a:rPr lang="en-US" altLang="ko-KR" sz="2000" dirty="0"/>
              <a:t>/INFILE  sort.dat STLF</a:t>
            </a:r>
          </a:p>
          <a:p>
            <a:r>
              <a:rPr lang="en-US" altLang="ko-KR" sz="2000" dirty="0"/>
              <a:t>/FIELDS  1st 1 char 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2nd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</a:t>
            </a:r>
            <a:r>
              <a:rPr lang="en-US" altLang="ko-KR" sz="2000" dirty="0" smtClean="0"/>
              <a:t>    1st   </a:t>
            </a:r>
            <a:r>
              <a:rPr lang="en-US" altLang="ko-KR" sz="2000" dirty="0" err="1" smtClean="0"/>
              <a:t>desc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1   OPEN   STLF</a:t>
            </a:r>
            <a:endParaRPr lang="en-US" altLang="ko-KR" sz="2000" dirty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STAT</a:t>
            </a:r>
          </a:p>
          <a:p>
            <a:r>
              <a:rPr lang="en-US" altLang="ko-KR" sz="2000" dirty="0"/>
              <a:t>/END ' | </a:t>
            </a:r>
            <a:r>
              <a:rPr lang="en-US" altLang="ko-KR" sz="2000" dirty="0" err="1"/>
              <a:t>dmexpress</a:t>
            </a:r>
            <a:r>
              <a:rPr lang="en-US" altLang="ko-KR" sz="2000" dirty="0"/>
              <a:t> '</a:t>
            </a:r>
          </a:p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0    OPEN    STLF</a:t>
            </a:r>
            <a:endParaRPr lang="en-US" altLang="ko-KR" sz="2000" dirty="0"/>
          </a:p>
          <a:p>
            <a:r>
              <a:rPr lang="en-US" altLang="ko-KR" sz="2000" dirty="0"/>
              <a:t>/FIELDS F_1st 1 char 1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F_2nd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F_2nd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sort_out.dat over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STAT</a:t>
            </a:r>
          </a:p>
          <a:p>
            <a:r>
              <a:rPr lang="en-US" altLang="ko-KR" sz="2000" dirty="0"/>
              <a:t>/END ' " | </a:t>
            </a:r>
            <a:r>
              <a:rPr lang="en-US" altLang="ko-KR" sz="2000" dirty="0" err="1"/>
              <a:t>sh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0673" y="3038872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2787" y="1769390"/>
            <a:ext cx="1459237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A1</a:t>
            </a:r>
          </a:p>
          <a:p>
            <a:r>
              <a:rPr lang="en-US" altLang="ko-KR" sz="2000" dirty="0"/>
              <a:t>A2</a:t>
            </a:r>
          </a:p>
          <a:p>
            <a:r>
              <a:rPr lang="en-US" altLang="ko-KR" sz="2000" dirty="0"/>
              <a:t>A5</a:t>
            </a:r>
          </a:p>
          <a:p>
            <a:r>
              <a:rPr lang="en-US" altLang="ko-KR" sz="2000" dirty="0"/>
              <a:t>A3</a:t>
            </a:r>
          </a:p>
          <a:p>
            <a:r>
              <a:rPr lang="en-US" altLang="ko-KR" sz="2000" dirty="0"/>
              <a:t>B7</a:t>
            </a:r>
          </a:p>
          <a:p>
            <a:r>
              <a:rPr lang="en-US" altLang="ko-KR" sz="2000" dirty="0"/>
              <a:t>B3</a:t>
            </a:r>
          </a:p>
          <a:p>
            <a:r>
              <a:rPr lang="en-US" altLang="ko-KR" sz="2000" dirty="0"/>
              <a:t>C1</a:t>
            </a:r>
          </a:p>
          <a:p>
            <a:r>
              <a:rPr lang="en-US" altLang="ko-KR" sz="2000" dirty="0"/>
              <a:t>A4</a:t>
            </a:r>
          </a:p>
          <a:p>
            <a:r>
              <a:rPr lang="en-US" altLang="ko-KR" sz="2000" dirty="0"/>
              <a:t>C3</a:t>
            </a:r>
          </a:p>
          <a:p>
            <a:r>
              <a:rPr lang="en-US" altLang="ko-KR" sz="2000" dirty="0"/>
              <a:t>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4120" y="1769389"/>
            <a:ext cx="1459237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C1</a:t>
            </a:r>
          </a:p>
          <a:p>
            <a:r>
              <a:rPr lang="en-US" altLang="ko-KR" sz="2000" dirty="0"/>
              <a:t>A1</a:t>
            </a:r>
          </a:p>
          <a:p>
            <a:r>
              <a:rPr lang="en-US" altLang="ko-KR" sz="2000" dirty="0"/>
              <a:t>C2</a:t>
            </a:r>
          </a:p>
          <a:p>
            <a:r>
              <a:rPr lang="en-US" altLang="ko-KR" sz="2000" dirty="0"/>
              <a:t>A2</a:t>
            </a:r>
          </a:p>
          <a:p>
            <a:r>
              <a:rPr lang="en-US" altLang="ko-KR" sz="2000" dirty="0"/>
              <a:t>C3</a:t>
            </a:r>
          </a:p>
          <a:p>
            <a:r>
              <a:rPr lang="en-US" altLang="ko-KR" sz="2000" dirty="0"/>
              <a:t>B3</a:t>
            </a:r>
          </a:p>
          <a:p>
            <a:r>
              <a:rPr lang="en-US" altLang="ko-KR" sz="2000" dirty="0"/>
              <a:t>A3</a:t>
            </a:r>
          </a:p>
          <a:p>
            <a:r>
              <a:rPr lang="en-US" altLang="ko-KR" sz="2000" dirty="0"/>
              <a:t>A4</a:t>
            </a:r>
          </a:p>
          <a:p>
            <a:r>
              <a:rPr lang="en-US" altLang="ko-KR" sz="2000" dirty="0"/>
              <a:t>A5</a:t>
            </a:r>
          </a:p>
          <a:p>
            <a:r>
              <a:rPr lang="en-US" altLang="ko-KR" sz="2000" dirty="0"/>
              <a:t>B7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918954" y="2345136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8695" y="3961293"/>
            <a:ext cx="3329904" cy="32084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72837"/>
              </p:ext>
            </p:extLst>
          </p:nvPr>
        </p:nvGraphicFramePr>
        <p:xfrm>
          <a:off x="625641" y="901475"/>
          <a:ext cx="8710863" cy="5486400"/>
        </p:xfrm>
        <a:graphic>
          <a:graphicData uri="http://schemas.openxmlformats.org/drawingml/2006/table">
            <a:tbl>
              <a:tblPr/>
              <a:tblGrid>
                <a:gridCol w="572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Keyword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Micro Focus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leading embedded sign decimal, alternative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Micro Focus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embedded sign decimal, alternative format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leading separate sign 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trailing separate sign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2-32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(positional)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ASCII numeric  – unsigned decimal (delimited)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single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floating point – double 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INTERGER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Binary unsigned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Date/Time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Edited 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Packed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4" name="Group 10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06267"/>
              </p:ext>
            </p:extLst>
          </p:nvPr>
        </p:nvGraphicFramePr>
        <p:xfrm>
          <a:off x="433138" y="1012211"/>
          <a:ext cx="9189756" cy="5183257"/>
        </p:xfrm>
        <a:graphic>
          <a:graphicData uri="http://schemas.openxmlformats.org/drawingml/2006/table">
            <a:tbl>
              <a:tblPr/>
              <a:tblGrid>
                <a:gridCol w="9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60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27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08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To -</a:t>
                      </a: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From: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UNIT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BIT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CH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LZ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TP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UINT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*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" descr="Wide upward diagonal"/>
          <p:cNvSpPr>
            <a:spLocks noChangeArrowheads="1"/>
          </p:cNvSpPr>
          <p:nvPr/>
        </p:nvSpPr>
        <p:spPr bwMode="auto">
          <a:xfrm>
            <a:off x="506617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69" name="AutoShape 12" descr="Wide upward diagonal"/>
          <p:cNvSpPr>
            <a:spLocks noChangeArrowheads="1"/>
          </p:cNvSpPr>
          <p:nvPr/>
        </p:nvSpPr>
        <p:spPr bwMode="auto">
          <a:xfrm>
            <a:off x="506619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 이상에서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7,000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고객에게 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84%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71" name="Straight Connector 23"/>
          <p:cNvCxnSpPr/>
          <p:nvPr/>
        </p:nvCxnSpPr>
        <p:spPr bwMode="auto">
          <a:xfrm>
            <a:off x="506619" y="1541941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24"/>
          <p:cNvCxnSpPr/>
          <p:nvPr/>
        </p:nvCxnSpPr>
        <p:spPr bwMode="auto">
          <a:xfrm>
            <a:off x="506619" y="3416484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26"/>
          <p:cNvCxnSpPr/>
          <p:nvPr/>
        </p:nvCxnSpPr>
        <p:spPr bwMode="auto">
          <a:xfrm>
            <a:off x="506619" y="4907336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4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96953"/>
              </p:ext>
            </p:extLst>
          </p:nvPr>
        </p:nvGraphicFramePr>
        <p:xfrm>
          <a:off x="5626055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5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07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8633" y="4873963"/>
            <a:ext cx="376241" cy="407595"/>
          </a:xfrm>
          <a:prstGeom prst="rect">
            <a:avLst/>
          </a:prstGeom>
        </p:spPr>
      </p:pic>
      <p:pic>
        <p:nvPicPr>
          <p:cNvPr id="77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27966" y="4937122"/>
            <a:ext cx="658701" cy="293317"/>
          </a:xfrm>
          <a:prstGeom prst="rect">
            <a:avLst/>
          </a:prstGeom>
        </p:spPr>
      </p:pic>
      <p:pic>
        <p:nvPicPr>
          <p:cNvPr id="78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5003" y="5788968"/>
            <a:ext cx="858742" cy="182880"/>
          </a:xfrm>
          <a:prstGeom prst="rect">
            <a:avLst/>
          </a:prstGeom>
        </p:spPr>
      </p:pic>
      <p:pic>
        <p:nvPicPr>
          <p:cNvPr id="79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2532" y="1724639"/>
            <a:ext cx="929705" cy="174843"/>
          </a:xfrm>
          <a:prstGeom prst="rect">
            <a:avLst/>
          </a:prstGeom>
        </p:spPr>
      </p:pic>
      <p:pic>
        <p:nvPicPr>
          <p:cNvPr id="8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07840" y="3257953"/>
            <a:ext cx="987946" cy="452928"/>
          </a:xfrm>
          <a:prstGeom prst="rect">
            <a:avLst/>
          </a:prstGeom>
        </p:spPr>
      </p:pic>
      <p:pic>
        <p:nvPicPr>
          <p:cNvPr id="8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6396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04729" y="1630654"/>
            <a:ext cx="579960" cy="322200"/>
          </a:xfrm>
          <a:prstGeom prst="rect">
            <a:avLst/>
          </a:prstGeom>
          <a:noFill/>
        </p:spPr>
      </p:pic>
      <p:pic>
        <p:nvPicPr>
          <p:cNvPr id="8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769206" y="1631013"/>
            <a:ext cx="785807" cy="400046"/>
          </a:xfrm>
          <a:prstGeom prst="rect">
            <a:avLst/>
          </a:prstGeom>
        </p:spPr>
      </p:pic>
      <p:pic>
        <p:nvPicPr>
          <p:cNvPr id="8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87630" y="2497018"/>
            <a:ext cx="936035" cy="325149"/>
          </a:xfrm>
          <a:prstGeom prst="rect">
            <a:avLst/>
          </a:prstGeom>
        </p:spPr>
      </p:pic>
      <p:pic>
        <p:nvPicPr>
          <p:cNvPr id="8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79659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8259237" y="2529605"/>
            <a:ext cx="1102319" cy="225169"/>
          </a:xfrm>
          <a:prstGeom prst="rect">
            <a:avLst/>
          </a:prstGeom>
          <a:noFill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81364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7166323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448723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9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7071331" y="3359540"/>
            <a:ext cx="822960" cy="284415"/>
          </a:xfrm>
          <a:prstGeom prst="rect">
            <a:avLst/>
          </a:prstGeom>
          <a:noFill/>
        </p:spPr>
      </p:pic>
      <p:pic>
        <p:nvPicPr>
          <p:cNvPr id="9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311506" y="4137864"/>
            <a:ext cx="823573" cy="314706"/>
          </a:xfrm>
          <a:prstGeom prst="rect">
            <a:avLst/>
          </a:prstGeom>
          <a:noFill/>
        </p:spPr>
      </p:pic>
      <p:pic>
        <p:nvPicPr>
          <p:cNvPr id="9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31452" y="3377861"/>
            <a:ext cx="1151509" cy="131852"/>
          </a:xfrm>
          <a:prstGeom prst="rect">
            <a:avLst/>
          </a:prstGeom>
          <a:noFill/>
        </p:spPr>
      </p:pic>
      <p:pic>
        <p:nvPicPr>
          <p:cNvPr id="9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414684" y="4906263"/>
            <a:ext cx="927481" cy="366431"/>
          </a:xfrm>
          <a:prstGeom prst="rect">
            <a:avLst/>
          </a:prstGeom>
          <a:noFill/>
        </p:spPr>
      </p:pic>
      <p:pic>
        <p:nvPicPr>
          <p:cNvPr id="9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754971" y="5650600"/>
            <a:ext cx="635794" cy="450056"/>
          </a:xfrm>
          <a:prstGeom prst="rect">
            <a:avLst/>
          </a:prstGeom>
          <a:noFill/>
        </p:spPr>
      </p:pic>
      <p:pic>
        <p:nvPicPr>
          <p:cNvPr id="100" name="Picture 4" descr="Logo of MetroPCS"/>
          <p:cNvPicPr>
            <a:picLocks noChangeAspect="1" noChangeArrowheads="1"/>
          </p:cNvPicPr>
          <p:nvPr/>
        </p:nvPicPr>
        <p:blipFill>
          <a:blip r:embed="rId28" cstate="print"/>
          <a:srcRect t="38616" b="39966"/>
          <a:stretch>
            <a:fillRect/>
          </a:stretch>
        </p:blipFill>
        <p:spPr bwMode="auto">
          <a:xfrm>
            <a:off x="6426155" y="5003514"/>
            <a:ext cx="978408" cy="209550"/>
          </a:xfrm>
          <a:prstGeom prst="rect">
            <a:avLst/>
          </a:prstGeom>
          <a:noFill/>
        </p:spPr>
      </p:pic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36" name="Picture 4" descr="Centerbridge Partners, L.P. Log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99" y="2470645"/>
            <a:ext cx="1666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42898" y="2341664"/>
            <a:ext cx="822960" cy="640080"/>
          </a:xfrm>
          <a:prstGeom prst="rect">
            <a:avLst/>
          </a:prstGeom>
        </p:spPr>
      </p:pic>
      <p:sp>
        <p:nvSpPr>
          <p:cNvPr id="38" name="AutoShape 12" descr="Wide upward diagonal"/>
          <p:cNvSpPr>
            <a:spLocks noChangeArrowheads="1"/>
          </p:cNvSpPr>
          <p:nvPr/>
        </p:nvSpPr>
        <p:spPr bwMode="auto">
          <a:xfrm>
            <a:off x="506622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ko-KR" alt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빅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데이터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통합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최적화 및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마이그레이션을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위한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특수 용도의 데이터 통합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 ™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제품 군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/OS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및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SAS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메인 프레임 환경을 위한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정렬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5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3178"/>
              </p:ext>
            </p:extLst>
          </p:nvPr>
        </p:nvGraphicFramePr>
        <p:xfrm>
          <a:off x="798095" y="1012211"/>
          <a:ext cx="3768725" cy="50847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1991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MMTH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1st</a:t>
                      </a:r>
                      <a:endParaRPr kumimoji="0" lang="en-US" altLang="ko-KR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November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Jun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DDTH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Tuesday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Wed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76131"/>
              </p:ext>
            </p:extLst>
          </p:nvPr>
        </p:nvGraphicFramePr>
        <p:xfrm>
          <a:off x="5017167" y="1012211"/>
          <a:ext cx="3768725" cy="504824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Length</a:t>
                      </a:r>
                      <a:b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</a:b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(bytes)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Example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HH0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HR0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4*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a.m.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5049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Default Date Edit Mask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                   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Wingdings" pitchFamily="2" charset="2"/>
                        </a:rPr>
                        <a:t>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(MM0/DD0/YEAR)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4) </a:t>
            </a:r>
            <a:r>
              <a:rPr lang="ko-KR" altLang="en-US" sz="2000" dirty="0"/>
              <a:t>데이터 유형</a:t>
            </a:r>
            <a:r>
              <a:rPr lang="en-US" altLang="ko-KR" sz="2000" dirty="0"/>
              <a:t>/</a:t>
            </a:r>
            <a:r>
              <a:rPr lang="ko-KR" altLang="en-US" sz="2000" dirty="0"/>
              <a:t>널 값 인식</a:t>
            </a:r>
            <a:r>
              <a:rPr lang="en-US" altLang="ko-KR" sz="2000" dirty="0"/>
              <a:t>/</a:t>
            </a:r>
            <a:r>
              <a:rPr lang="ko-KR" altLang="en-US" sz="2000" dirty="0"/>
              <a:t>데이터 간 형 변환 규칙</a:t>
            </a:r>
          </a:p>
        </p:txBody>
      </p:sp>
      <p:graphicFrame>
        <p:nvGraphicFramePr>
          <p:cNvPr id="5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6644"/>
              </p:ext>
            </p:extLst>
          </p:nvPr>
        </p:nvGraphicFramePr>
        <p:xfrm>
          <a:off x="666501" y="1012211"/>
          <a:ext cx="8643937" cy="2452884"/>
        </p:xfrm>
        <a:graphic>
          <a:graphicData uri="http://schemas.openxmlformats.org/drawingml/2006/table">
            <a:tbl>
              <a:tblPr/>
              <a:tblGrid>
                <a:gridCol w="278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Record Format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Keyword</a:t>
                      </a: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FIXED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CR, LF, CRLF</a:t>
                      </a:r>
                      <a:b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= character,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character_pair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Forturan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 Unformatted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FORTRANUNFORMATTED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line sequential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MFLINESEQUENTIAL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Micro Focus 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MFVARIABLE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standard_terminator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CUSTOMSTREAM [</a:t>
                      </a:r>
                      <a:r>
                        <a:rPr kumimoji="0" lang="en-US" altLang="ko-K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customer_terminator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]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 length</a:t>
                      </a: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B" panose="02030600000101010101" pitchFamily="18" charset="-127"/>
                          <a:ea typeface="HY동녘B" panose="02030600000101010101" pitchFamily="18" charset="-127"/>
                        </a:rPr>
                        <a:t>VARIABLE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marL="91439" marR="91439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861" y="3384885"/>
            <a:ext cx="9446433" cy="317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1) Fixed length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binary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데이터가 포함된 레코드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모든 레코드의 길이가 동일 해야 하며 정확한 레코드 길이를 명시 해야 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2) Stream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일반적인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text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데이터 처리 시 사용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레코드의 길이는 최대길이보다 크게 명시하면 됨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. </a:t>
            </a: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   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길이를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짧게 명시해도 </a:t>
            </a:r>
            <a:r>
              <a:rPr lang="ko-KR" altLang="en-US" sz="1400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실행은 되지만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경고 </a:t>
            </a:r>
            <a:r>
              <a:rPr lang="ko-KR" altLang="en-US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메세지가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나오고 명시한 레코드길이만 처리 됨</a:t>
            </a:r>
            <a:b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- </a:t>
            </a:r>
            <a:r>
              <a:rPr lang="en-US" altLang="ko-KR" sz="1400" b="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standard_terminator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/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① CR   : carriage  return(X`0D`)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이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② LF   : Linefeed (X`0A`)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(UNIX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b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</a:b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     ③ CRLF : carriage  return-linefeed (X`0D0A`) 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가 각 레코드의 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terminate  (</a:t>
            </a:r>
            <a:r>
              <a:rPr lang="ko-KR" altLang="en-US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윈도우 텍스트 파일</a:t>
            </a:r>
            <a:r>
              <a:rPr lang="en-US" altLang="ko-KR" sz="1400" b="0" dirty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3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5) </a:t>
            </a:r>
            <a:r>
              <a:rPr lang="ko-KR" altLang="en-US" sz="2000" dirty="0" smtClean="0"/>
              <a:t>소트 내에서 </a:t>
            </a:r>
            <a:r>
              <a:rPr lang="ko-KR" altLang="en-US" sz="2000" dirty="0"/>
              <a:t>날짜연산 방법 </a:t>
            </a:r>
          </a:p>
          <a:p>
            <a:r>
              <a:rPr lang="ko-KR" altLang="en-US" sz="2000" dirty="0"/>
              <a:t> 예</a:t>
            </a:r>
            <a:r>
              <a:rPr lang="en-US" altLang="ko-KR" sz="2000" dirty="0"/>
              <a:t>) </a:t>
            </a:r>
            <a:r>
              <a:rPr lang="ko-KR" altLang="en-US" sz="2000" dirty="0"/>
              <a:t>현재날짜 </a:t>
            </a:r>
            <a:r>
              <a:rPr lang="en-US" altLang="ko-KR" sz="2000" dirty="0"/>
              <a:t>- 1</a:t>
            </a:r>
            <a:r>
              <a:rPr lang="ko-KR" altLang="en-US" sz="2000" dirty="0"/>
              <a:t>달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월의 말일 자</a:t>
            </a:r>
            <a:r>
              <a:rPr lang="en-US" altLang="ko-KR" sz="2000" dirty="0"/>
              <a:t>, </a:t>
            </a:r>
            <a:r>
              <a:rPr lang="ko-KR" altLang="en-US" sz="2000" dirty="0"/>
              <a:t>전월의 말일 자 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30" y="1140774"/>
            <a:ext cx="7595343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YYYYMM.dat    STLF    512</a:t>
            </a:r>
            <a:endParaRPr lang="en-US" altLang="ko-KR" sz="2000" dirty="0"/>
          </a:p>
          <a:p>
            <a:r>
              <a:rPr lang="en-US" altLang="ko-KR" sz="2000" dirty="0" smtClean="0"/>
              <a:t>/FIELDS</a:t>
            </a:r>
            <a:endParaRPr lang="en-US" altLang="ko-KR" sz="2000" dirty="0"/>
          </a:p>
          <a:p>
            <a:r>
              <a:rPr lang="en-US" altLang="ko-KR" sz="2000" dirty="0"/>
              <a:t>        key </a:t>
            </a:r>
            <a:r>
              <a:rPr lang="en-US" altLang="ko-KR" sz="2000" dirty="0" smtClean="0"/>
              <a:t>   1    char </a:t>
            </a:r>
            <a:r>
              <a:rPr lang="en-US" altLang="ko-KR" sz="2000" dirty="0"/>
              <a:t>3,</a:t>
            </a:r>
          </a:p>
          <a:p>
            <a:r>
              <a:rPr lang="en-US" altLang="ko-KR" sz="2000" dirty="0"/>
              <a:t>        TD1 </a:t>
            </a:r>
            <a:r>
              <a:rPr lang="en-US" altLang="ko-KR" sz="2000" dirty="0" smtClean="0"/>
              <a:t>  4 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yearmm0),</a:t>
            </a:r>
          </a:p>
          <a:p>
            <a:r>
              <a:rPr lang="en-US" altLang="ko-KR" sz="2000" dirty="0"/>
              <a:t>        TD2 </a:t>
            </a:r>
            <a:r>
              <a:rPr lang="en-US" altLang="ko-KR" sz="2000" dirty="0" smtClean="0"/>
              <a:t> 10   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yearmm0dd0)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GB   " </a:t>
            </a:r>
            <a:r>
              <a:rPr lang="en-US" altLang="ko-KR" sz="2000" dirty="0"/>
              <a:t>-&gt;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 G1   </a:t>
            </a:r>
            <a:r>
              <a:rPr lang="en-US" altLang="ko-KR" sz="2000" dirty="0"/>
              <a:t>" | "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/>
              <a:t>mm1     FUNCTIONCALL </a:t>
            </a:r>
            <a:r>
              <a:rPr lang="en-US" altLang="ko-KR" sz="2000" dirty="0" err="1"/>
              <a:t>DateAdd</a:t>
            </a:r>
            <a:r>
              <a:rPr lang="en-US" altLang="ko-KR" sz="2000" dirty="0"/>
              <a:t>(TD1, -1, 'MONTH')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_</a:t>
            </a:r>
            <a:r>
              <a:rPr lang="en-US" altLang="ko-KR" sz="2000" dirty="0" err="1"/>
              <a:t>lastday</a:t>
            </a:r>
            <a:r>
              <a:rPr lang="en-US" altLang="ko-KR" sz="2000" dirty="0"/>
              <a:t> FUNCTIONCALL </a:t>
            </a:r>
            <a:r>
              <a:rPr lang="en-US" altLang="ko-KR" sz="2000" dirty="0" err="1"/>
              <a:t>DateLastDay</a:t>
            </a:r>
            <a:r>
              <a:rPr lang="en-US" altLang="ko-KR" sz="2000" dirty="0"/>
              <a:t>(TD2, 'MONTH')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 YYYYMM_Out.dat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key,  </a:t>
            </a:r>
            <a:r>
              <a:rPr lang="en-US" altLang="ko-KR" sz="2000" dirty="0" smtClean="0"/>
              <a:t>TD1</a:t>
            </a:r>
            <a:r>
              <a:rPr lang="en-US" altLang="ko-KR" sz="2000" dirty="0"/>
              <a:t>, GB, _mm1, </a:t>
            </a:r>
            <a:r>
              <a:rPr lang="en-US" altLang="ko-KR" sz="2000" dirty="0" smtClean="0"/>
              <a:t>  </a:t>
            </a:r>
            <a:r>
              <a:rPr lang="en-US" altLang="ko-KR" sz="2000" dirty="0"/>
              <a:t>G1</a:t>
            </a:r>
            <a:r>
              <a:rPr lang="en-US" altLang="ko-KR" sz="2000" dirty="0" smtClean="0"/>
              <a:t>,  </a:t>
            </a:r>
            <a:r>
              <a:rPr lang="en-US" altLang="ko-KR" sz="2000" dirty="0"/>
              <a:t>TD2, GB, _</a:t>
            </a:r>
            <a:r>
              <a:rPr lang="en-US" altLang="ko-KR" sz="2000" dirty="0" err="1" smtClean="0"/>
              <a:t>lastday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3107" y="4226088"/>
            <a:ext cx="7773566" cy="7003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41331" y="1207043"/>
            <a:ext cx="261356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AAA201608 20160810</a:t>
            </a:r>
            <a:endParaRPr lang="en-US" altLang="ko-KR" sz="2000" dirty="0"/>
          </a:p>
          <a:p>
            <a:r>
              <a:rPr lang="en-US" altLang="ko-KR" sz="2000" dirty="0" smtClean="0"/>
              <a:t>BBB201611 20161110</a:t>
            </a:r>
            <a:endParaRPr lang="en-US" altLang="ko-KR" sz="2000" dirty="0"/>
          </a:p>
          <a:p>
            <a:r>
              <a:rPr lang="en-US" altLang="ko-KR" sz="2000" dirty="0" smtClean="0"/>
              <a:t>CCC201601 20160110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20770" y="3120720"/>
            <a:ext cx="5241462" cy="1035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AAA201608 -&gt; 201607 | 20160810 -&gt; 20160831</a:t>
            </a:r>
          </a:p>
          <a:p>
            <a:r>
              <a:rPr lang="en-US" altLang="ko-KR" sz="2000" dirty="0"/>
              <a:t>BBB201611 -&gt; 201610 | 20161110 -&gt; 20161130</a:t>
            </a:r>
          </a:p>
          <a:p>
            <a:r>
              <a:rPr lang="en-US" altLang="ko-KR" sz="2000" dirty="0"/>
              <a:t>CCC201601 -&gt; 201512 | 20160110 -&gt; 20160131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6372412" y="1728680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6) </a:t>
            </a:r>
            <a:r>
              <a:rPr lang="ko-KR" altLang="en-US" sz="2000" dirty="0"/>
              <a:t>숫자유형 반올림처리 가능한지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1331" y="1140774"/>
            <a:ext cx="5323602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A_File.dat</a:t>
            </a:r>
            <a:endParaRPr lang="en-US" altLang="ko-KR" sz="2000" dirty="0"/>
          </a:p>
          <a:p>
            <a:r>
              <a:rPr lang="en-US" altLang="ko-KR" sz="2000" dirty="0" smtClean="0"/>
              <a:t>/FIELDS   </a:t>
            </a:r>
            <a:r>
              <a:rPr lang="en-US" altLang="ko-KR" sz="2000" dirty="0"/>
              <a:t>1st 1 char 1,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 2nd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8,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 3rd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5</a:t>
            </a:r>
          </a:p>
          <a:p>
            <a:r>
              <a:rPr lang="en-US" altLang="ko-KR" sz="2000" dirty="0" smtClean="0"/>
              <a:t>/COPY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/DERIVEDFIELD   new_2nd  2nd </a:t>
            </a:r>
            <a:r>
              <a:rPr lang="en-US" altLang="ko-KR" sz="2000" dirty="0"/>
              <a:t>/ 1.1 </a:t>
            </a:r>
            <a:r>
              <a:rPr lang="en-US" altLang="ko-KR" sz="2000" dirty="0" smtClean="0"/>
              <a:t> (</a:t>
            </a:r>
            <a:r>
              <a:rPr lang="en-US" altLang="ko-KR" sz="2000" dirty="0"/>
              <a:t>ZZZZZZZ9)</a:t>
            </a:r>
          </a:p>
          <a:p>
            <a:r>
              <a:rPr lang="en-US" altLang="ko-KR" sz="2000" dirty="0" smtClean="0"/>
              <a:t>/DERIVEDFIELD   new_3rd   2nd </a:t>
            </a:r>
            <a:r>
              <a:rPr lang="en-US" altLang="ko-KR" sz="2000" dirty="0"/>
              <a:t>/ 1.1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</a:t>
            </a:r>
            <a:r>
              <a:rPr lang="en-US" altLang="ko-KR" sz="2000" dirty="0" smtClean="0"/>
              <a:t>  8 </a:t>
            </a:r>
            <a:r>
              <a:rPr lang="en-US" altLang="ko-KR" sz="2000" dirty="0"/>
              <a:t>4/0</a:t>
            </a:r>
          </a:p>
          <a:p>
            <a:r>
              <a:rPr lang="en-US" altLang="ko-KR" sz="2000" dirty="0" smtClean="0"/>
              <a:t>/DERIVEDFIELD   new_4th   3rd </a:t>
            </a:r>
            <a:r>
              <a:rPr lang="en-US" altLang="ko-KR" sz="2000" dirty="0"/>
              <a:t>/ 1.1 </a:t>
            </a:r>
            <a:r>
              <a:rPr lang="en-US" altLang="ko-KR" sz="2000" dirty="0" smtClean="0"/>
              <a:t>  (</a:t>
            </a:r>
            <a:r>
              <a:rPr lang="en-US" altLang="ko-KR" sz="2000" dirty="0"/>
              <a:t>ZZZZZZ9)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B_File.dat  over</a:t>
            </a:r>
            <a:endParaRPr lang="en-US" altLang="ko-KR" sz="2000" dirty="0"/>
          </a:p>
          <a:p>
            <a:r>
              <a:rPr lang="en-US" altLang="ko-KR" sz="2000" dirty="0" smtClean="0"/>
              <a:t>/REFORMAT </a:t>
            </a:r>
            <a:r>
              <a:rPr lang="en-US" altLang="ko-KR" sz="2000" dirty="0"/>
              <a:t>1st, new_2nd, new_3rd, </a:t>
            </a:r>
            <a:r>
              <a:rPr lang="en-US" altLang="ko-KR" sz="2000" dirty="0" smtClean="0"/>
              <a:t>new_4th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1331" y="2974968"/>
            <a:ext cx="5425202" cy="98843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29353" y="1416334"/>
            <a:ext cx="145923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2222.78B</a:t>
            </a:r>
          </a:p>
          <a:p>
            <a:r>
              <a:rPr lang="en-US" altLang="ko-KR" sz="2000" dirty="0"/>
              <a:t>A  222.78B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705" y="3491266"/>
            <a:ext cx="263366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    2021   2,021   2020</a:t>
            </a:r>
          </a:p>
          <a:p>
            <a:r>
              <a:rPr lang="en-US" altLang="ko-KR" sz="2000" dirty="0"/>
              <a:t>A     203     203    202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7136311" y="1862028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00705" y="4500631"/>
            <a:ext cx="2621469" cy="650837"/>
            <a:chOff x="5800446" y="4984275"/>
            <a:chExt cx="2621469" cy="650837"/>
          </a:xfrm>
        </p:grpSpPr>
        <p:sp>
          <p:nvSpPr>
            <p:cNvPr id="2" name="TextBox 1"/>
            <p:cNvSpPr txBox="1"/>
            <p:nvPr/>
          </p:nvSpPr>
          <p:spPr>
            <a:xfrm>
              <a:off x="5800446" y="4984275"/>
              <a:ext cx="16161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2222.78 / 1.1 =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222.78 </a:t>
              </a:r>
              <a:r>
                <a:rPr lang="en-US" altLang="ko-KR" b="1" dirty="0">
                  <a:solidFill>
                    <a:schemeClr val="accent1"/>
                  </a:solidFill>
                </a:rPr>
                <a:t>/ </a:t>
              </a:r>
              <a:r>
                <a:rPr lang="en-US" altLang="ko-KR" b="1" dirty="0" smtClean="0">
                  <a:solidFill>
                    <a:schemeClr val="accent1"/>
                  </a:solidFill>
                </a:rPr>
                <a:t>1.1 =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2699" y="4988781"/>
              <a:ext cx="11192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2,020.709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202.527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707858" y="5110231"/>
            <a:ext cx="2326516" cy="650837"/>
            <a:chOff x="6095399" y="4984275"/>
            <a:chExt cx="2326516" cy="650837"/>
          </a:xfrm>
        </p:grpSpPr>
        <p:sp>
          <p:nvSpPr>
            <p:cNvPr id="12" name="TextBox 11"/>
            <p:cNvSpPr txBox="1"/>
            <p:nvPr/>
          </p:nvSpPr>
          <p:spPr>
            <a:xfrm>
              <a:off x="6095399" y="4984275"/>
              <a:ext cx="13211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2222 / 1.1 =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222 </a:t>
              </a:r>
              <a:r>
                <a:rPr lang="en-US" altLang="ko-KR" b="1" dirty="0">
                  <a:solidFill>
                    <a:schemeClr val="accent1"/>
                  </a:solidFill>
                </a:rPr>
                <a:t>/ </a:t>
              </a:r>
              <a:r>
                <a:rPr lang="en-US" altLang="ko-KR" b="1" dirty="0" smtClean="0">
                  <a:solidFill>
                    <a:schemeClr val="accent1"/>
                  </a:solidFill>
                </a:rPr>
                <a:t>1.1 =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97888" y="4988781"/>
              <a:ext cx="1124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2,020.000</a:t>
              </a:r>
            </a:p>
            <a:p>
              <a:pPr algn="r"/>
              <a:r>
                <a:rPr lang="en-US" altLang="ko-KR" b="1" dirty="0" smtClean="0">
                  <a:solidFill>
                    <a:schemeClr val="accent1"/>
                  </a:solidFill>
                </a:rPr>
                <a:t>201.818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8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1285" y="1666571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기타 사항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1026" name="Picture 2" descr="추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00" y="21897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err="1" smtClean="0"/>
              <a:t>구분자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2Byte </a:t>
            </a:r>
            <a:r>
              <a:rPr lang="ko-KR" altLang="en-US" sz="2000" dirty="0" smtClean="0"/>
              <a:t>이상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210167"/>
            <a:ext cx="5984387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multi_delimiter.txt   "!|!"</a:t>
            </a:r>
            <a:endParaRPr lang="en-US" altLang="ko-KR" sz="2000" dirty="0"/>
          </a:p>
          <a:p>
            <a:r>
              <a:rPr lang="en-US" altLang="ko-KR" sz="2000" dirty="0"/>
              <a:t>/FIELDS</a:t>
            </a:r>
          </a:p>
          <a:p>
            <a:r>
              <a:rPr lang="en-US" altLang="ko-KR" sz="2000" dirty="0"/>
              <a:t>	1st 1: -1: ,</a:t>
            </a:r>
          </a:p>
          <a:p>
            <a:r>
              <a:rPr lang="en-US" altLang="ko-KR" sz="2000" dirty="0"/>
              <a:t>	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 </a:t>
            </a:r>
            <a:r>
              <a:rPr lang="en-US" altLang="ko-KR" sz="2000" dirty="0"/>
              <a:t>3rd 3: -3:</a:t>
            </a:r>
          </a:p>
          <a:p>
            <a:endParaRPr lang="en-US" altLang="ko-KR" sz="2000" dirty="0"/>
          </a:p>
          <a:p>
            <a:r>
              <a:rPr lang="en-US" altLang="ko-KR" sz="2000" dirty="0"/>
              <a:t>/KEY 1st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/SUMMARIZE</a:t>
            </a:r>
          </a:p>
          <a:p>
            <a:r>
              <a:rPr lang="en-US" altLang="ko-KR" sz="2000" dirty="0"/>
              <a:t>/STABLE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out_min_fin.txt   </a:t>
            </a:r>
            <a:r>
              <a:rPr lang="en-US" altLang="ko-KR" sz="2000" dirty="0"/>
              <a:t>over</a:t>
            </a:r>
          </a:p>
          <a:p>
            <a:r>
              <a:rPr lang="en-US" altLang="ko-KR" sz="2000" dirty="0"/>
              <a:t>/REFORMAT 1st, 3rd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STAT</a:t>
            </a:r>
            <a:endParaRPr lang="en-US" altLang="ko-KR" sz="2000" dirty="0"/>
          </a:p>
          <a:p>
            <a:r>
              <a:rPr lang="en-US" altLang="ko-KR" sz="2000" dirty="0"/>
              <a:t>/END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300389" y="1131837"/>
            <a:ext cx="684492" cy="5121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1290" y="2331613"/>
            <a:ext cx="13737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A!|!1!|!D</a:t>
            </a:r>
          </a:p>
          <a:p>
            <a:r>
              <a:rPr lang="en-US" altLang="ko-KR" sz="2000" dirty="0"/>
              <a:t>A!|!4!|!C</a:t>
            </a:r>
          </a:p>
          <a:p>
            <a:r>
              <a:rPr lang="en-US" altLang="ko-KR" sz="2000" dirty="0"/>
              <a:t>A!|!5!|!B</a:t>
            </a:r>
          </a:p>
          <a:p>
            <a:r>
              <a:rPr lang="en-US" altLang="ko-KR" sz="2000" dirty="0"/>
              <a:t>B!|!1!|!F</a:t>
            </a:r>
          </a:p>
          <a:p>
            <a:r>
              <a:rPr lang="en-US" altLang="ko-KR" sz="2000" dirty="0"/>
              <a:t>B!|!3!|!E</a:t>
            </a:r>
          </a:p>
          <a:p>
            <a:r>
              <a:rPr lang="en-US" altLang="ko-KR" sz="2000" dirty="0"/>
              <a:t>B!|!7!|!G</a:t>
            </a:r>
          </a:p>
          <a:p>
            <a:r>
              <a:rPr lang="en-US" altLang="ko-KR" sz="2000" dirty="0"/>
              <a:t>C!|!5!|!H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4665" y="2768848"/>
            <a:ext cx="121443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2000" dirty="0"/>
              <a:t>A!|!D</a:t>
            </a:r>
          </a:p>
          <a:p>
            <a:r>
              <a:rPr lang="pt-BR" altLang="ko-KR" sz="2000" dirty="0"/>
              <a:t>B!|!F</a:t>
            </a:r>
          </a:p>
          <a:p>
            <a:r>
              <a:rPr lang="pt-BR" altLang="ko-KR" sz="2000" dirty="0"/>
              <a:t>C!|!H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7062821" y="23316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데이터 처리 </a:t>
            </a:r>
            <a:r>
              <a:rPr lang="en-US" altLang="ko-KR" sz="2000" dirty="0" smtClean="0"/>
              <a:t>(compress 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truncate)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067264"/>
            <a:ext cx="6872355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1. compress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character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필드 전체가 공백인 경우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dirty="0" smtClean="0"/>
              <a:t>- numeric    type</a:t>
            </a:r>
            <a:r>
              <a:rPr lang="ko-KR" altLang="en-US" dirty="0"/>
              <a:t>인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앞쪽의 </a:t>
            </a:r>
            <a:r>
              <a:rPr lang="en-US" altLang="ko-KR" dirty="0"/>
              <a:t>0 </a:t>
            </a:r>
            <a:r>
              <a:rPr lang="ko-KR" altLang="en-US" dirty="0"/>
              <a:t>또는 공백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1)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com_name</a:t>
            </a:r>
            <a:r>
              <a:rPr lang="en-US" altLang="ko-KR" dirty="0"/>
              <a:t>   name   compress</a:t>
            </a:r>
          </a:p>
          <a:p>
            <a:endParaRPr lang="en-US" altLang="ko-KR" dirty="0"/>
          </a:p>
          <a:p>
            <a:r>
              <a:rPr lang="en-US" altLang="ko-KR" dirty="0"/>
              <a:t> 2) numeric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com_num</a:t>
            </a:r>
            <a:r>
              <a:rPr lang="en-US" altLang="ko-KR" dirty="0"/>
              <a:t>     </a:t>
            </a:r>
            <a:r>
              <a:rPr lang="en-US" altLang="ko-KR" dirty="0" err="1"/>
              <a:t>num</a:t>
            </a:r>
            <a:r>
              <a:rPr lang="en-US" altLang="ko-KR" dirty="0"/>
              <a:t>    compress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truncate</a:t>
            </a:r>
          </a:p>
          <a:p>
            <a:r>
              <a:rPr lang="en-US" altLang="ko-KR" dirty="0"/>
              <a:t>     char type </a:t>
            </a:r>
            <a:r>
              <a:rPr lang="ko-KR" altLang="en-US" dirty="0"/>
              <a:t>필드의 오른쪽 공백만을 모두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1)  char  type</a:t>
            </a:r>
            <a:r>
              <a:rPr lang="ko-KR" altLang="en-US" dirty="0"/>
              <a:t>인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/DERIVEDFIELD   </a:t>
            </a:r>
            <a:r>
              <a:rPr lang="en-US" altLang="ko-KR" dirty="0" err="1"/>
              <a:t>trun_name</a:t>
            </a:r>
            <a:r>
              <a:rPr lang="en-US" altLang="ko-KR" dirty="0"/>
              <a:t>   name   truncate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4071"/>
              </p:ext>
            </p:extLst>
          </p:nvPr>
        </p:nvGraphicFramePr>
        <p:xfrm>
          <a:off x="6044002" y="1959748"/>
          <a:ext cx="3027045" cy="11287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6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73" marB="45773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5449"/>
              </p:ext>
            </p:extLst>
          </p:nvPr>
        </p:nvGraphicFramePr>
        <p:xfrm>
          <a:off x="1991337" y="3639936"/>
          <a:ext cx="3115977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8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com_num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“00000”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“0”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“1200”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4" marR="91424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97700"/>
              </p:ext>
            </p:extLst>
          </p:nvPr>
        </p:nvGraphicFramePr>
        <p:xfrm>
          <a:off x="6090018" y="4796774"/>
          <a:ext cx="2981029" cy="14931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trun_name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   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“ </a:t>
                      </a:r>
                      <a:r>
                        <a:rPr kumimoji="1" lang="en-US" altLang="ko-KR" sz="1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DMEx</a:t>
                      </a:r>
                      <a:r>
                        <a:rPr kumimoji="1" lang="en-US" altLang="ko-KR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”</a:t>
                      </a:r>
                      <a:endParaRPr lang="ko-KR" altLang="en-US" sz="1800" b="1" dirty="0" smtClean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668" marB="45668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5322277" y="2262555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322277" y="554332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266092" y="3639936"/>
            <a:ext cx="492370" cy="6779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ko-KR" altLang="en-US" sz="2000" dirty="0" smtClean="0"/>
              <a:t>필드 </a:t>
            </a:r>
            <a:r>
              <a:rPr lang="en-US" altLang="ko-KR" sz="2000" dirty="0" smtClean="0"/>
              <a:t>Length </a:t>
            </a:r>
            <a:r>
              <a:rPr lang="ko-KR" altLang="en-US" sz="2000" dirty="0" smtClean="0"/>
              <a:t>계산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</a:t>
            </a:r>
            <a:r>
              <a:rPr lang="en-US" altLang="ko-KR" sz="2000" dirty="0"/>
              <a:t>len.dat </a:t>
            </a:r>
            <a:r>
              <a:rPr lang="en-US" altLang="ko-KR" sz="2000" dirty="0" smtClean="0"/>
              <a:t>  STLF   512   ","</a:t>
            </a:r>
            <a:endParaRPr lang="en-US" altLang="ko-KR" sz="2000" dirty="0"/>
          </a:p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key 1: -1:, </a:t>
            </a:r>
          </a:p>
          <a:p>
            <a:r>
              <a:rPr lang="en-US" altLang="ko-KR" sz="2000" dirty="0"/>
              <a:t>         </a:t>
            </a:r>
            <a:r>
              <a:rPr lang="en-US" altLang="ko-KR" sz="2000" dirty="0" smtClean="0"/>
              <a:t>       a1  </a:t>
            </a:r>
            <a:r>
              <a:rPr lang="en-US" altLang="ko-KR" sz="2000" dirty="0"/>
              <a:t>2: -2:, </a:t>
            </a:r>
            <a:r>
              <a:rPr lang="en-US" altLang="ko-KR" sz="2000" dirty="0" smtClean="0"/>
              <a:t>a2  </a:t>
            </a:r>
            <a:r>
              <a:rPr lang="en-US" altLang="ko-KR" sz="2000" dirty="0"/>
              <a:t>3: -3:, </a:t>
            </a:r>
            <a:r>
              <a:rPr lang="en-US" altLang="ko-KR" sz="2000" dirty="0" smtClean="0"/>
              <a:t>a3  </a:t>
            </a:r>
            <a:r>
              <a:rPr lang="en-US" altLang="ko-KR" sz="2000" dirty="0"/>
              <a:t>4: -4:, </a:t>
            </a:r>
            <a:r>
              <a:rPr lang="en-US" altLang="ko-KR" sz="2000" dirty="0" smtClean="0"/>
              <a:t>a4  </a:t>
            </a:r>
            <a:r>
              <a:rPr lang="en-US" altLang="ko-KR" sz="2000" dirty="0"/>
              <a:t>5: -5:</a:t>
            </a:r>
          </a:p>
          <a:p>
            <a:r>
              <a:rPr lang="en-US" altLang="ko-KR" sz="2000" dirty="0" smtClean="0"/>
              <a:t>/KEYS </a:t>
            </a:r>
            <a:r>
              <a:rPr lang="en-US" altLang="ko-KR" sz="2000" dirty="0"/>
              <a:t>a1</a:t>
            </a:r>
          </a:p>
          <a:p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DERIVEDFIELD  </a:t>
            </a:r>
            <a:r>
              <a:rPr lang="en-US" altLang="ko-KR" sz="2000" dirty="0"/>
              <a:t>LEN_A4 </a:t>
            </a:r>
            <a:r>
              <a:rPr lang="en-US" altLang="ko-KR" sz="2000" dirty="0" smtClean="0"/>
              <a:t> FUNCTIONCALL  LENGTHOF(A4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/OUTFILE   len_out.dat   </a:t>
            </a:r>
            <a:r>
              <a:rPr lang="en-US" altLang="ko-KR" sz="2000" dirty="0"/>
              <a:t>overwrite</a:t>
            </a:r>
          </a:p>
          <a:p>
            <a:r>
              <a:rPr lang="en-US" altLang="ko-KR" sz="2000" dirty="0" smtClean="0"/>
              <a:t>/REFORMAT</a:t>
            </a:r>
            <a:endParaRPr lang="en-US" altLang="ko-KR" sz="2000" dirty="0"/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key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a1,  </a:t>
            </a:r>
            <a:r>
              <a:rPr lang="en-US" altLang="ko-KR" sz="2000" dirty="0"/>
              <a:t>a2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a3</a:t>
            </a:r>
            <a:r>
              <a:rPr lang="en-US" altLang="ko-KR" sz="2000" dirty="0" smtClean="0"/>
              <a:t>,   </a:t>
            </a:r>
            <a:r>
              <a:rPr lang="en-US" altLang="ko-KR" sz="2000" dirty="0"/>
              <a:t>a4,</a:t>
            </a:r>
          </a:p>
          <a:p>
            <a:r>
              <a:rPr lang="en-US" altLang="ko-KR" sz="2000" dirty="0"/>
              <a:t>          </a:t>
            </a:r>
            <a:r>
              <a:rPr lang="en-US" altLang="ko-KR" sz="2000" dirty="0" smtClean="0"/>
              <a:t>    LEN_A4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7" y="2823950"/>
            <a:ext cx="6165143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42680" y="1381660"/>
            <a:ext cx="24255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</a:t>
            </a:r>
            <a:r>
              <a:rPr lang="en-US" altLang="ko-KR" sz="2000" dirty="0">
                <a:solidFill>
                  <a:srgbClr val="FF0000"/>
                </a:solidFill>
              </a:rPr>
              <a:t>1111</a:t>
            </a:r>
          </a:p>
          <a:p>
            <a:r>
              <a:rPr lang="en-US" altLang="ko-KR" sz="2000" dirty="0"/>
              <a:t>B,22,222,2222,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2000" dirty="0"/>
              <a:t>C,333,3333,3,</a:t>
            </a:r>
            <a:r>
              <a:rPr lang="en-US" altLang="ko-KR" sz="2000" dirty="0">
                <a:solidFill>
                  <a:srgbClr val="FF0000"/>
                </a:solidFill>
              </a:rPr>
              <a:t>33</a:t>
            </a:r>
          </a:p>
          <a:p>
            <a:r>
              <a:rPr lang="en-US" altLang="ko-KR" sz="2000" dirty="0"/>
              <a:t>D,4444,4,44,</a:t>
            </a:r>
            <a:r>
              <a:rPr lang="en-US" altLang="ko-KR" sz="2000" dirty="0">
                <a:solidFill>
                  <a:srgbClr val="FF0000"/>
                </a:solidFill>
              </a:rPr>
              <a:t>444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5051" y="3872435"/>
            <a:ext cx="322784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A,1,11,111,1111,0000000004</a:t>
            </a:r>
          </a:p>
          <a:p>
            <a:r>
              <a:rPr lang="en-US" altLang="ko-KR" sz="2000" dirty="0"/>
              <a:t>B,22,222,2222,2,0000000001</a:t>
            </a:r>
          </a:p>
          <a:p>
            <a:r>
              <a:rPr lang="en-US" altLang="ko-KR" sz="2000" dirty="0"/>
              <a:t>C,333,3333,3,33,0000000002</a:t>
            </a:r>
          </a:p>
          <a:p>
            <a:r>
              <a:rPr lang="en-US" altLang="ko-KR" sz="2000" dirty="0"/>
              <a:t>D,4444,4,44,444,0000000003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773421" y="2343052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229599" y="3872435"/>
            <a:ext cx="1301263" cy="132343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/>
              <a:t>(</a:t>
            </a:r>
            <a:r>
              <a:rPr lang="ko-KR" altLang="en-US" sz="2000" dirty="0"/>
              <a:t>설명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92897"/>
              </p:ext>
            </p:extLst>
          </p:nvPr>
        </p:nvGraphicFramePr>
        <p:xfrm>
          <a:off x="240323" y="1361329"/>
          <a:ext cx="9464634" cy="452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기능 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Temp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</a:t>
                      </a:r>
                    </a:p>
                    <a:p>
                      <a:pPr algn="ctr"/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단순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Copy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작업으로 두 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안 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 없이 바로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 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읽어서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 필드를 기준으로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하면서 파일 병합 진행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     Output file )</a:t>
                      </a:r>
                      <a:br>
                        <a:rPr lang="en-US" altLang="ko-KR" sz="16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┕&gt; Temp file ┛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이미 사용자가 지정한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key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필드를 기준으로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된 두 개 이상의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input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파일을 병합하는 기능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 Input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file -&gt; Output file 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된 상태로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결과 출력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중복된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Sort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작업을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6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피할 수 있음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/>
              <a:t>COPY, KEY, MERGE </a:t>
            </a:r>
            <a:r>
              <a:rPr lang="ko-KR" altLang="en-US" sz="2000" dirty="0"/>
              <a:t>이용한 파일 병합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71242"/>
              </p:ext>
            </p:extLst>
          </p:nvPr>
        </p:nvGraphicFramePr>
        <p:xfrm>
          <a:off x="169984" y="1269002"/>
          <a:ext cx="9595339" cy="504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6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  <a:br>
                        <a:rPr lang="en-US" altLang="ko-KR" sz="14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Input_File_2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_File</a:t>
                      </a:r>
                    </a:p>
                    <a:p>
                      <a:pPr algn="ctr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Syncsort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Script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/COPY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/COPY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/INFILE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에 기술한 순서대로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Append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/KEY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명령을 꼭 사용해야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/WORKSPACE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Temp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디렉토리 지정하는 명령 입니다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/MERGE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002AA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001BB</a:t>
                      </a:r>
                    </a:p>
                    <a:p>
                      <a:pPr algn="ctr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003BB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/INFILE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Input_File_2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/KEY </a:t>
                      </a:r>
                      <a:r>
                        <a:rPr lang="en-US" altLang="ko-KR" sz="1400" i="1" baseline="0" dirty="0" smtClean="0">
                          <a:latin typeface="+mn-ea"/>
                          <a:ea typeface="+mn-ea"/>
                        </a:rPr>
                        <a:t>sort_key_field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baseline="0" dirty="0" smtClean="0">
                          <a:latin typeface="+mn-ea"/>
                          <a:ea typeface="+mn-ea"/>
                        </a:rPr>
                        <a:t>   /MERGE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   …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 /OUTFILE Output_File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Input File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Sort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 되어 있어야 합니다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43463" y="1012211"/>
            <a:ext cx="246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(Key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필드는 빨간색 글자로 가정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About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한국비지네스써비스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890520" y="1718505"/>
            <a:ext cx="8134672" cy="322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8275" indent="-168275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회  사  명 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한국비지네스써비스㈜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설립 년도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: 1973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월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본        사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서울시 서초구 반포본동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직        원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: 50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명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  <a:p>
            <a:pPr marL="168275" marR="0" lvl="0" indent="-1682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국내 최초의 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SW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전문 판매 지원 회사</a:t>
            </a: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1992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년 최초로 국내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Solution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공급지원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풍부한 경험과 기술축적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/>
            </a:r>
            <a:b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</a:b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 -  30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여 개 이상의 </a:t>
            </a:r>
            <a:r>
              <a:rPr kumimoji="0" lang="en-US" altLang="ko-K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SyncSort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Calibri" pitchFamily="34" charset="0"/>
              </a:rPr>
              <a:t>고객사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636467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4" name="Picture 35" descr="컴퓨터_작업_열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6288" y="1766602"/>
            <a:ext cx="3289300" cy="3016250"/>
          </a:xfrm>
          <a:prstGeom prst="rect">
            <a:avLst/>
          </a:prstGeom>
          <a:noFill/>
          <a:ln w="6350">
            <a:solidFill>
              <a:srgbClr val="CCCCFF"/>
            </a:solidFill>
            <a:miter lim="800000"/>
            <a:headEnd/>
            <a:tailEnd/>
          </a:ln>
        </p:spPr>
      </p:pic>
      <p:pic>
        <p:nvPicPr>
          <p:cNvPr id="10" name="Picture 4" descr="http://www.kbscom.co.kr/data/bbsData/146961939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79" y="514790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kbscom.co.kr/data/bbsData/1469619424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46" y="5147089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kbscom.co.kr/data/bbsData/1469619377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47" y="5130155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kbscom.co.kr/data/bbsData/1507866553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07" y="5204387"/>
            <a:ext cx="1521694" cy="7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9" y="5412904"/>
            <a:ext cx="1300889" cy="4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6725" y="2349500"/>
            <a:ext cx="3313113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</a:p>
          <a:p>
            <a:pPr algn="ctr">
              <a:defRPr/>
            </a:pPr>
            <a:r>
              <a:rPr lang="en-US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45113" y="1755775"/>
            <a:ext cx="34036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A3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C5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C6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4163" y="4518025"/>
            <a:ext cx="34036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B4</a:t>
            </a:r>
          </a:p>
          <a:p>
            <a:pPr algn="ctr">
              <a:defRPr/>
            </a:pPr>
            <a:r>
              <a:rPr lang="pt-BR" altLang="ko-K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Z7</a:t>
            </a:r>
            <a:endParaRPr lang="ko-KR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6725" y="1993900"/>
            <a:ext cx="1277938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INPUT.DAT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6700" y="1403350"/>
            <a:ext cx="2043113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DUP_OUTPUT.DAT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70513" y="4168775"/>
            <a:ext cx="2124075" cy="3492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600"/>
              <a:t>UNIQ_OUTPUT.DAT</a:t>
            </a:r>
          </a:p>
        </p:txBody>
      </p:sp>
      <p:cxnSp>
        <p:nvCxnSpPr>
          <p:cNvPr id="13" name="AutoShape 9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3779838" y="2568575"/>
            <a:ext cx="1565275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"/>
          <p:cNvCxnSpPr>
            <a:cxnSpLocks noChangeShapeType="1"/>
            <a:stCxn id="5" idx="3"/>
          </p:cNvCxnSpPr>
          <p:nvPr/>
        </p:nvCxnSpPr>
        <p:spPr bwMode="auto">
          <a:xfrm>
            <a:off x="3779838" y="3467100"/>
            <a:ext cx="1584325" cy="1401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15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Sample Script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258" y="649467"/>
            <a:ext cx="4445876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   input.dat</a:t>
            </a:r>
          </a:p>
          <a:p>
            <a:r>
              <a:rPr lang="en-US" altLang="ko-KR" sz="2000" dirty="0"/>
              <a:t>/FIELDS  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 1 char 1,</a:t>
            </a:r>
          </a:p>
          <a:p>
            <a:r>
              <a:rPr lang="en-US" altLang="ko-KR" sz="2000" dirty="0"/>
              <a:t>	  </a:t>
            </a:r>
            <a:r>
              <a:rPr lang="en-US" altLang="ko-KR" sz="2000" dirty="0" err="1"/>
              <a:t>b_num</a:t>
            </a:r>
            <a:r>
              <a:rPr lang="en-US" altLang="ko-KR" sz="2000" dirty="0"/>
              <a:t> 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/KEYS     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new_no</a:t>
            </a:r>
            <a:r>
              <a:rPr lang="en-US" altLang="ko-KR" sz="2000" dirty="0" smtClean="0"/>
              <a:t>  1 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2</a:t>
            </a:r>
            <a:endParaRPr lang="en-US" altLang="ko-KR" sz="2000" dirty="0"/>
          </a:p>
          <a:p>
            <a:r>
              <a:rPr lang="en-US" altLang="ko-KR" sz="2000" dirty="0"/>
              <a:t>/REFORMAT 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b_num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no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/SUMMARIZE </a:t>
            </a:r>
            <a:r>
              <a:rPr lang="en-US" altLang="ko-KR" sz="2000" dirty="0" smtClean="0"/>
              <a:t> TOTAL  </a:t>
            </a:r>
            <a:r>
              <a:rPr lang="en-US" altLang="ko-KR" sz="2000" dirty="0" err="1" smtClean="0"/>
              <a:t>new_no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/CONDITION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CND_Dup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new_no</a:t>
            </a:r>
            <a:r>
              <a:rPr lang="en-US" altLang="ko-KR" sz="2000" dirty="0" smtClean="0"/>
              <a:t>  =  1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  </a:t>
            </a:r>
            <a:r>
              <a:rPr lang="en-US" altLang="ko-KR" sz="2000" dirty="0" smtClean="0"/>
              <a:t>Uniq_Out.dat  overwrite</a:t>
            </a:r>
            <a:endParaRPr lang="en-US" altLang="ko-KR" sz="2000" dirty="0"/>
          </a:p>
          <a:p>
            <a:r>
              <a:rPr lang="en-US" altLang="ko-KR" sz="2000" dirty="0"/>
              <a:t>/REFORMAT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b_num</a:t>
            </a:r>
            <a:endParaRPr lang="en-US" altLang="ko-KR" sz="2000" dirty="0"/>
          </a:p>
          <a:p>
            <a:r>
              <a:rPr lang="en-US" altLang="ko-KR" sz="2000" dirty="0" smtClean="0"/>
              <a:t>/INCLUDE      </a:t>
            </a:r>
            <a:r>
              <a:rPr lang="en-US" altLang="ko-KR" sz="2000" dirty="0" err="1" smtClean="0"/>
              <a:t>CND_Dup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END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10807" y="649467"/>
            <a:ext cx="4222076" cy="5324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Uniq_Out.dat</a:t>
            </a:r>
            <a:endParaRPr lang="en-US" altLang="ko-KR" sz="2000" dirty="0"/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FIELDS    </a:t>
            </a:r>
            <a:r>
              <a:rPr lang="en-US" altLang="ko-KR" sz="2000" dirty="0" err="1"/>
              <a:t>a_key</a:t>
            </a:r>
            <a:r>
              <a:rPr lang="en-US" altLang="ko-KR" sz="2000" dirty="0"/>
              <a:t> 1 char 1,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b_num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a_key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/INFILE </a:t>
            </a:r>
            <a:r>
              <a:rPr lang="en-US" altLang="ko-KR" sz="2000" dirty="0" smtClean="0"/>
              <a:t>    input.dat </a:t>
            </a:r>
            <a:r>
              <a:rPr lang="en-US" altLang="ko-KR" sz="2000" dirty="0"/>
              <a:t>","</a:t>
            </a:r>
          </a:p>
          <a:p>
            <a:r>
              <a:rPr lang="en-US" altLang="ko-KR" sz="2000" dirty="0"/>
              <a:t>/FIELDS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d_key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1 char 1,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e_num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/JOINKEY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d_key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/JOIN UNPAIRED </a:t>
            </a:r>
            <a:r>
              <a:rPr lang="en-US" altLang="ko-KR" sz="2000" dirty="0" smtClean="0"/>
              <a:t> RIGHTSIDE  ONLY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Dup_Out.dat   overwrite</a:t>
            </a:r>
            <a:endParaRPr lang="en-US" altLang="ko-KR" sz="2000" dirty="0"/>
          </a:p>
          <a:p>
            <a:r>
              <a:rPr lang="en-US" altLang="ko-KR" sz="2000" dirty="0"/>
              <a:t>/REFORMAT </a:t>
            </a:r>
            <a:r>
              <a:rPr lang="en-US" altLang="ko-KR" sz="2000" dirty="0" err="1"/>
              <a:t>RIGHT:d_key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e_num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551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/>
            <a:r>
              <a:rPr lang="ko-KR" altLang="en-US" kern="0" dirty="0">
                <a:solidFill>
                  <a:srgbClr val="FFFFFF"/>
                </a:solidFill>
                <a:ea typeface="ＭＳ Ｐゴシック"/>
              </a:rPr>
              <a:t>개발 방식 </a:t>
            </a:r>
            <a:r>
              <a:rPr lang="en-US" altLang="ko-KR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en-US" kern="0" dirty="0" smtClean="0">
                <a:solidFill>
                  <a:srgbClr val="FFFFFF"/>
                </a:solidFill>
                <a:ea typeface="ＭＳ Ｐゴシック"/>
              </a:rPr>
              <a:t>GUI </a:t>
            </a:r>
            <a:r>
              <a:rPr lang="en-US" sz="2000" kern="0" dirty="0" smtClean="0">
                <a:solidFill>
                  <a:srgbClr val="FFFFFF"/>
                </a:solidFill>
                <a:ea typeface="ＭＳ Ｐゴシック"/>
              </a:rPr>
              <a:t>(</a:t>
            </a:r>
            <a:r>
              <a:rPr lang="ko-KR" altLang="en-US" sz="2000" kern="0" dirty="0" smtClean="0">
                <a:solidFill>
                  <a:srgbClr val="FFFFFF"/>
                </a:solidFill>
                <a:ea typeface="ＭＳ Ｐゴシック"/>
              </a:rPr>
              <a:t>간단한 화면 구성</a:t>
            </a:r>
            <a:r>
              <a:rPr lang="en-US" altLang="ko-KR" sz="2000" kern="0" dirty="0" smtClean="0">
                <a:solidFill>
                  <a:srgbClr val="FFFFFF"/>
                </a:solidFill>
                <a:ea typeface="ＭＳ Ｐゴシック"/>
              </a:rPr>
              <a:t>)</a:t>
            </a: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 </a:t>
            </a:r>
            <a:endParaRPr lang="en-US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569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2" y="339729"/>
            <a:ext cx="8543925" cy="62547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DMExpress GUI</a:t>
            </a:r>
            <a:endParaRPr lang="en-US" sz="2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5574" y="1146167"/>
            <a:ext cx="7021715" cy="526628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299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latinLnBrk="0">
              <a:defRPr/>
            </a:pPr>
            <a:r>
              <a:rPr lang="en-US" altLang="ko-KR" sz="2800" kern="0" dirty="0" err="1">
                <a:solidFill>
                  <a:srgbClr val="FFFFFF"/>
                </a:solidFill>
                <a:ea typeface="ＭＳ Ｐゴシック"/>
              </a:rPr>
              <a:t>DMExpress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 </a:t>
            </a:r>
            <a:r>
              <a:rPr lang="ko-KR" altLang="en-US" sz="2800" kern="0" dirty="0">
                <a:solidFill>
                  <a:srgbClr val="FFFFFF"/>
                </a:solidFill>
                <a:ea typeface="ＭＳ Ｐゴシック"/>
              </a:rPr>
              <a:t>기능 </a:t>
            </a:r>
            <a:r>
              <a:rPr lang="en-US" altLang="ko-KR" sz="2800" kern="0" dirty="0">
                <a:solidFill>
                  <a:srgbClr val="FFFFFF"/>
                </a:solidFill>
                <a:ea typeface="ＭＳ Ｐゴシック"/>
              </a:rPr>
              <a:t>: </a:t>
            </a:r>
            <a:r>
              <a:rPr lang="en-US" altLang="ko-KR" sz="2800" kern="0" dirty="0" smtClean="0">
                <a:solidFill>
                  <a:srgbClr val="FFFFFF"/>
                </a:solidFill>
                <a:ea typeface="ＭＳ Ｐゴシック"/>
              </a:rPr>
              <a:t>Partition</a:t>
            </a:r>
            <a:endParaRPr lang="en-US" altLang="ko-KR" sz="2800" kern="0" dirty="0">
              <a:solidFill>
                <a:srgbClr val="FFFFFF"/>
              </a:solidFill>
              <a:ea typeface="ＭＳ Ｐゴシック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07" y="1748745"/>
            <a:ext cx="43672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220" y="1712232"/>
            <a:ext cx="44291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0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 smtClean="0">
                <a:solidFill>
                  <a:srgbClr val="FFFFFF"/>
                </a:solidFill>
                <a:ea typeface="ＭＳ Ｐゴシック"/>
              </a:rPr>
              <a:t>적용방안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81" name="원통 80"/>
          <p:cNvSpPr/>
          <p:nvPr/>
        </p:nvSpPr>
        <p:spPr>
          <a:xfrm>
            <a:off x="838853" y="2099733"/>
            <a:ext cx="1500198" cy="1583106"/>
          </a:xfrm>
          <a:prstGeom prst="can">
            <a:avLst/>
          </a:prstGeom>
          <a:solidFill>
            <a:srgbClr val="F79646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Oracle 11g</a:t>
            </a:r>
          </a:p>
        </p:txBody>
      </p:sp>
      <p:sp>
        <p:nvSpPr>
          <p:cNvPr id="82" name="순서도: 문서 81"/>
          <p:cNvSpPr/>
          <p:nvPr/>
        </p:nvSpPr>
        <p:spPr>
          <a:xfrm>
            <a:off x="4969940" y="2221397"/>
            <a:ext cx="785818" cy="714380"/>
          </a:xfrm>
          <a:prstGeom prst="flowChartDocument">
            <a:avLst/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SAM File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3" name="Shape 12"/>
          <p:cNvCxnSpPr>
            <a:stCxn id="81" idx="3"/>
            <a:endCxn id="94" idx="1"/>
          </p:cNvCxnSpPr>
          <p:nvPr/>
        </p:nvCxnSpPr>
        <p:spPr>
          <a:xfrm rot="16200000" flipH="1">
            <a:off x="1678934" y="3592856"/>
            <a:ext cx="627560" cy="80752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직선 화살표 연결선 83"/>
          <p:cNvCxnSpPr>
            <a:stCxn id="82" idx="3"/>
            <a:endCxn id="89" idx="1"/>
          </p:cNvCxnSpPr>
          <p:nvPr/>
        </p:nvCxnSpPr>
        <p:spPr>
          <a:xfrm flipV="1">
            <a:off x="5755758" y="2578432"/>
            <a:ext cx="2171640" cy="15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5" name="모서리가 둥근 직사각형 84"/>
          <p:cNvSpPr/>
          <p:nvPr/>
        </p:nvSpPr>
        <p:spPr>
          <a:xfrm>
            <a:off x="3255428" y="1373919"/>
            <a:ext cx="6143668" cy="3407639"/>
          </a:xfrm>
          <a:prstGeom prst="roundRect">
            <a:avLst>
              <a:gd name="adj" fmla="val 9194"/>
            </a:avLst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35310" y="1146720"/>
            <a:ext cx="1584176" cy="40011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테스트 서버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40784" y="1373919"/>
            <a:ext cx="2428892" cy="3407639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7459" y="1136260"/>
            <a:ext cx="1887055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DBMS (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개발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DB)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</a:endParaRPr>
          </a:p>
        </p:txBody>
      </p:sp>
      <p:sp>
        <p:nvSpPr>
          <p:cNvPr id="89" name="순서도: 다중 문서 88"/>
          <p:cNvSpPr/>
          <p:nvPr/>
        </p:nvSpPr>
        <p:spPr>
          <a:xfrm>
            <a:off x="7927398" y="2185523"/>
            <a:ext cx="642942" cy="785818"/>
          </a:xfrm>
          <a:prstGeom prst="flowChartMultidocumen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0" name="Shape 43"/>
          <p:cNvCxnSpPr>
            <a:stCxn id="89" idx="3"/>
            <a:endCxn id="81" idx="4"/>
          </p:cNvCxnSpPr>
          <p:nvPr/>
        </p:nvCxnSpPr>
        <p:spPr>
          <a:xfrm flipH="1">
            <a:off x="2339051" y="2578432"/>
            <a:ext cx="6231289" cy="312854"/>
          </a:xfrm>
          <a:prstGeom prst="bentConnector5">
            <a:avLst>
              <a:gd name="adj1" fmla="val -3669"/>
              <a:gd name="adj2" fmla="val 425984"/>
              <a:gd name="adj3" fmla="val 7893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755230" y="4089796"/>
            <a:ext cx="4154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</a:rPr>
              <a:t>①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84244"/>
              </p:ext>
            </p:extLst>
          </p:nvPr>
        </p:nvGraphicFramePr>
        <p:xfrm>
          <a:off x="755098" y="4936975"/>
          <a:ext cx="8450264" cy="1259840"/>
        </p:xfrm>
        <a:graphic>
          <a:graphicData uri="http://schemas.openxmlformats.org/drawingml/2006/table">
            <a:tbl>
              <a:tblPr firstRow="1" bandRow="1"/>
              <a:tblGrid>
                <a:gridCol w="166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Job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실행 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SQL </a:t>
                      </a:r>
                      <a:r>
                        <a:rPr lang="ko-KR" altLang="en-US" sz="1400" dirty="0" smtClean="0"/>
                        <a:t>대비</a:t>
                      </a:r>
                      <a:r>
                        <a:rPr lang="en-US" altLang="ko-KR" sz="1400" dirty="0" smtClean="0"/>
                        <a:t>DMExpress</a:t>
                      </a:r>
                      <a:r>
                        <a:rPr lang="ko-KR" altLang="en-US" sz="1400" dirty="0" smtClean="0"/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/>
                        <a:t>DM </a:t>
                      </a:r>
                      <a:r>
                        <a:rPr lang="ko-KR" altLang="en-US" sz="1400" dirty="0" smtClean="0"/>
                        <a:t>발송 고지서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생성 업무</a:t>
                      </a:r>
                      <a:endParaRPr lang="en-US" altLang="ko-KR" sz="1400" dirty="0" smtClean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시간 </a:t>
                      </a:r>
                      <a:r>
                        <a:rPr lang="en-US" altLang="ko-KR" sz="1400" dirty="0" smtClean="0"/>
                        <a:t>54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80</a:t>
                      </a:r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배치 시간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배 향상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시간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테스트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서버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smtClean="0"/>
                        <a:t>분 환산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234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 smtClean="0"/>
                        <a:t>4,800</a:t>
                      </a:r>
                      <a:r>
                        <a:rPr lang="ko-KR" altLang="en-US" sz="1400" dirty="0" smtClean="0"/>
                        <a:t>분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hape 43"/>
          <p:cNvCxnSpPr>
            <a:stCxn id="94" idx="0"/>
            <a:endCxn id="81" idx="4"/>
          </p:cNvCxnSpPr>
          <p:nvPr/>
        </p:nvCxnSpPr>
        <p:spPr>
          <a:xfrm rot="16200000" flipV="1">
            <a:off x="1952643" y="3277694"/>
            <a:ext cx="1188280" cy="415464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396477" y="4079566"/>
            <a:ext cx="716075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</a:rPr>
              <a:t>SQL</a:t>
            </a:r>
          </a:p>
        </p:txBody>
      </p:sp>
      <p:cxnSp>
        <p:nvCxnSpPr>
          <p:cNvPr id="95" name="Shape 12"/>
          <p:cNvCxnSpPr>
            <a:stCxn id="81" idx="1"/>
            <a:endCxn id="82" idx="1"/>
          </p:cNvCxnSpPr>
          <p:nvPr/>
        </p:nvCxnSpPr>
        <p:spPr>
          <a:xfrm rot="16200000" flipH="1">
            <a:off x="3040019" y="648666"/>
            <a:ext cx="478854" cy="3380988"/>
          </a:xfrm>
          <a:prstGeom prst="bentConnector4">
            <a:avLst>
              <a:gd name="adj1" fmla="val -47739"/>
              <a:gd name="adj2" fmla="val 61093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96" name="그룹 95"/>
          <p:cNvGrpSpPr/>
          <p:nvPr/>
        </p:nvGrpSpPr>
        <p:grpSpPr>
          <a:xfrm>
            <a:off x="3449132" y="1604891"/>
            <a:ext cx="1264064" cy="944686"/>
            <a:chOff x="6497056" y="3675563"/>
            <a:chExt cx="1264064" cy="944686"/>
          </a:xfrm>
        </p:grpSpPr>
        <p:pic>
          <p:nvPicPr>
            <p:cNvPr id="97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97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298164" y="2018073"/>
            <a:ext cx="1264064" cy="944686"/>
            <a:chOff x="6497056" y="3675563"/>
            <a:chExt cx="1264064" cy="944686"/>
          </a:xfrm>
        </p:grpSpPr>
        <p:pic>
          <p:nvPicPr>
            <p:cNvPr id="100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TextBox 100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5329980" y="3330889"/>
            <a:ext cx="1264064" cy="944686"/>
            <a:chOff x="6497056" y="3675563"/>
            <a:chExt cx="1264064" cy="944686"/>
          </a:xfrm>
        </p:grpSpPr>
        <p:pic>
          <p:nvPicPr>
            <p:cNvPr id="103" name="Picture 80" descr="DMExpres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225" y="3675563"/>
              <a:ext cx="847725" cy="74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6497056" y="4281695"/>
              <a:ext cx="1264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/>
                </a:rPr>
                <a:t>DMExpress</a:t>
              </a:r>
              <a:endPara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274196" y="3313507"/>
            <a:ext cx="4154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</a:rPr>
              <a:t>②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881272" y="2627285"/>
            <a:ext cx="664587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Unload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09409" y="3477848"/>
            <a:ext cx="496272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Load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38092" y="2925667"/>
            <a:ext cx="1303608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72000" rIns="72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맑은 고딕"/>
              </a:rPr>
              <a:t>Sort, Join, Filter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339051" y="5441031"/>
            <a:ext cx="3959113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1285" y="1666571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a산들바람" panose="02020600000000000000" pitchFamily="18" charset="-127"/>
                <a:ea typeface="a산들바람" panose="02020600000000000000" pitchFamily="18" charset="-127"/>
              </a:rPr>
              <a:t>추가 기타 사항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2" name="Picture 2" descr="사람 아이콘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22" y="2513675"/>
            <a:ext cx="2640330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580476" y="4313927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Wildcard Character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T*.DAT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2044651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: (DFNF) data file "T*.DAT" does not exist</a:t>
            </a:r>
          </a:p>
          <a:p>
            <a:r>
              <a:rPr lang="en-US" altLang="ko-KR" sz="2000" dirty="0"/>
              <a:t>DMExpress has aborted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114128" y="2873812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371" y="3728496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“T*.DAT”   EXPANDWILDCARDS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8" y="3938375"/>
            <a:ext cx="5963074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1449" y="4820195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options validated. Processing continues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DMExpress </a:t>
            </a:r>
            <a:r>
              <a:rPr lang="en-US" altLang="ko-KR" sz="2000" dirty="0"/>
              <a:t>has </a:t>
            </a:r>
            <a:r>
              <a:rPr lang="en-US" altLang="ko-KR" sz="2000" dirty="0" smtClean="0"/>
              <a:t>completed</a:t>
            </a:r>
            <a:endParaRPr lang="en-US" altLang="ko-KR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Wildcard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를 이용한 여러 개 파일 입력 방법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184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580476" y="4313927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Wildcard Character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T*.DAT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1450" y="2044651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: (DFNF) data file "T*.DAT" does not exist</a:t>
            </a:r>
          </a:p>
          <a:p>
            <a:r>
              <a:rPr lang="en-US" altLang="ko-KR" sz="2000" dirty="0"/>
              <a:t>DMExpress has aborted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114128" y="2873812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371" y="3728496"/>
            <a:ext cx="598438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/INFILE      “T*.DAT”   EXPANDWILDCARDS</a:t>
            </a:r>
            <a:endParaRPr lang="en-US" altLang="ko-KR" sz="2000" dirty="0"/>
          </a:p>
          <a:p>
            <a:r>
              <a:rPr lang="en-US" altLang="ko-KR" sz="2000" dirty="0" smtClean="0"/>
              <a:t>/COPY </a:t>
            </a:r>
            <a:endParaRPr lang="en-US" altLang="ko-KR" sz="2000" dirty="0"/>
          </a:p>
          <a:p>
            <a:r>
              <a:rPr lang="en-US" altLang="ko-KR" sz="2000" dirty="0" smtClean="0"/>
              <a:t>/OUTFILE  T_ALL.DAT  overwrite</a:t>
            </a:r>
            <a:endParaRPr lang="en-US" altLang="ko-KR" sz="2000" dirty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  <a:p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9908" y="3938375"/>
            <a:ext cx="5963074" cy="521924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81449" y="4820195"/>
            <a:ext cx="572717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DMExpress options validated. Processing continues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DMExpress </a:t>
            </a:r>
            <a:r>
              <a:rPr lang="en-US" altLang="ko-KR" sz="2000" dirty="0"/>
              <a:t>has </a:t>
            </a:r>
            <a:r>
              <a:rPr lang="en-US" altLang="ko-KR" sz="2000" dirty="0" smtClean="0"/>
              <a:t>completed</a:t>
            </a:r>
            <a:endParaRPr lang="en-US" altLang="ko-KR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FFFFFF"/>
                </a:solidFill>
                <a:ea typeface="ＭＳ Ｐゴシック"/>
              </a:rPr>
              <a:t>Wildcard</a:t>
            </a:r>
            <a:r>
              <a:rPr lang="ko-KR" altLang="en-US" kern="0" noProof="0" dirty="0" smtClean="0">
                <a:solidFill>
                  <a:srgbClr val="FFFFFF"/>
                </a:solidFill>
                <a:ea typeface="ＭＳ Ｐゴシック"/>
              </a:rPr>
              <a:t>를 이용한 여러 개 파일 입력 방법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388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3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DMX_DISPLAY_RECORD_NUMBER_WITH_WARNINGS=0)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4016595"/>
            <a:ext cx="704880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521950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4017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3" y="1069220"/>
            <a:ext cx="8486775" cy="3120390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DMExpress Overview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44" y="4248801"/>
            <a:ext cx="1653540" cy="87344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85" y="4242133"/>
            <a:ext cx="1920240" cy="8667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542" y="4235466"/>
            <a:ext cx="1926907" cy="8801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4" y="4282137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6" y="4292139"/>
            <a:ext cx="886778" cy="78676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54657" y="469946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추출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630" y="467551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가공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8" y="468344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데이터 저장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97" y="5382808"/>
            <a:ext cx="886778" cy="7867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959" y="5392810"/>
            <a:ext cx="886778" cy="786765"/>
          </a:xfrm>
          <a:prstGeom prst="rect">
            <a:avLst/>
          </a:prstGeom>
        </p:spPr>
      </p:pic>
      <p:pic>
        <p:nvPicPr>
          <p:cNvPr id="59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914" y="5844576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8"/>
          <p:cNvGrpSpPr>
            <a:grpSpLocks noChangeAspect="1"/>
          </p:cNvGrpSpPr>
          <p:nvPr/>
        </p:nvGrpSpPr>
        <p:grpSpPr>
          <a:xfrm>
            <a:off x="4488587" y="5484606"/>
            <a:ext cx="818159" cy="701730"/>
            <a:chOff x="1985010" y="4123740"/>
            <a:chExt cx="849115" cy="728274"/>
          </a:xfrm>
        </p:grpSpPr>
        <p:pic>
          <p:nvPicPr>
            <p:cNvPr id="61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62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64" name="TextBox 63"/>
          <p:cNvSpPr txBox="1"/>
          <p:nvPr/>
        </p:nvSpPr>
        <p:spPr>
          <a:xfrm>
            <a:off x="237197" y="522289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65" name="Picture 60" descr="Distributor-report-128.pn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162440" y="5163205"/>
            <a:ext cx="715424" cy="715423"/>
          </a:xfrm>
          <a:prstGeom prst="rect">
            <a:avLst/>
          </a:prstGeom>
        </p:spPr>
      </p:pic>
      <p:pic>
        <p:nvPicPr>
          <p:cNvPr id="66" name="Picture 62" descr="Sales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520152" y="5486865"/>
            <a:ext cx="715424" cy="715423"/>
          </a:xfrm>
          <a:prstGeom prst="rect">
            <a:avLst/>
          </a:prstGeom>
        </p:spPr>
      </p:pic>
      <p:pic>
        <p:nvPicPr>
          <p:cNvPr id="69" name="Picture 4" descr="http://i.istockimg.com/file_thumbview_approve/38772176/3/stock-illustration-38772176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884" y="5197070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i.istockimg.com/file_thumbview_approve/38772250/3/stock-illustration-38772250-%ED%8C%8C%EC%9D%BC-%EC%95%84%EC%9D%B4%EC%BD%98-%EB%8D%B0%EC%9D%B4%ED%84%B0-%EA%B8%B0%ED%98%B8%EA%B9%8C%EC%A7%80-%EB%AC%B8%EC%84%9C-%ED%98%95%EC%8B%9D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70" y="5208144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에 대한 이미지 검색결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2" y="5332896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DEBUGGING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(export </a:t>
            </a:r>
            <a:r>
              <a:rPr lang="en-US" altLang="ko-KR" sz="2000" dirty="0" smtClean="0"/>
              <a:t>DMX_DISPLAY_RECORD_NUMBER_WITH_WARNINGS=1)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2" y="1338203"/>
            <a:ext cx="6482334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K1.DAT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/SUMMARIZE  TOTAL  2nd_FD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K1.OUT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9" y="3853829"/>
            <a:ext cx="704880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DMExpress options validated. Processing continues.</a:t>
            </a:r>
          </a:p>
          <a:p>
            <a:r>
              <a:rPr lang="en-US" altLang="ko-KR" sz="1600" dirty="0"/>
              <a:t>DMExpress : (CVROP) unable to interpret X'4130' as edited numeric at position 3</a:t>
            </a:r>
          </a:p>
          <a:p>
            <a:r>
              <a:rPr lang="en-US" altLang="ko-KR" sz="1600" dirty="0"/>
              <a:t>            (RECORDNUM) Record 1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A,A0</a:t>
            </a:r>
          </a:p>
          <a:p>
            <a:r>
              <a:rPr lang="en-US" altLang="ko-KR" sz="1600" dirty="0"/>
              <a:t>DMExpress : (CVROP) unable to interpret X'4231' as edited numeric at position 3</a:t>
            </a:r>
          </a:p>
          <a:p>
            <a:r>
              <a:rPr lang="en-US" altLang="ko-KR" sz="1600" dirty="0"/>
              <a:t>            (RECORDNUM) Record 6 from source 1</a:t>
            </a:r>
          </a:p>
          <a:p>
            <a:r>
              <a:rPr lang="en-US" altLang="ko-KR" sz="1600" dirty="0"/>
              <a:t>            (RECORD) Record is :</a:t>
            </a:r>
          </a:p>
          <a:p>
            <a:r>
              <a:rPr lang="en-US" altLang="ko-KR" sz="1600" dirty="0"/>
              <a:t>B,B1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has completed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7363103" y="2417175"/>
            <a:ext cx="1676396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63492" y="437197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09380" y="1338203"/>
            <a:ext cx="216321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</a:t>
            </a:r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r>
              <a:rPr lang="en-US" altLang="ko-KR" sz="2000" dirty="0" smtClean="0"/>
              <a:t>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B,20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C,30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D,90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A,90</a:t>
            </a:r>
          </a:p>
          <a:p>
            <a:r>
              <a:rPr lang="en-US" altLang="ko-KR" sz="2000" dirty="0" smtClean="0"/>
              <a:t>B,</a:t>
            </a:r>
            <a:r>
              <a:rPr lang="en-US" altLang="ko-KR" sz="2000" dirty="0" smtClean="0">
                <a:solidFill>
                  <a:srgbClr val="FF0000"/>
                </a:solidFill>
              </a:rPr>
              <a:t>B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63492" y="5343525"/>
            <a:ext cx="5963074" cy="28575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1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DERIVEDFIELD </a:t>
            </a:r>
            <a:r>
              <a:rPr lang="en-US" altLang="ko-KR" sz="2000" dirty="0" smtClean="0"/>
              <a:t> new_3rd     FUNCTIONCALL    LENGTHOF(3rd</a:t>
            </a:r>
            <a:r>
              <a:rPr lang="en-US" altLang="ko-KR" sz="2000" dirty="0"/>
              <a:t>) compress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sub_3rd       FUNCTIONCALL   Substring(3rd</a:t>
            </a:r>
            <a:r>
              <a:rPr lang="en-US" altLang="ko-KR" sz="2000" dirty="0"/>
              <a:t>, 1, 4)</a:t>
            </a:r>
          </a:p>
          <a:p>
            <a:r>
              <a:rPr lang="en-US" altLang="ko-KR" sz="2000" dirty="0"/>
              <a:t>/DERIVEDFIELD </a:t>
            </a:r>
            <a:r>
              <a:rPr lang="en-US" altLang="ko-KR" sz="2000" dirty="0" smtClean="0"/>
              <a:t> Ins_3rd        FUNCTIONCALL    </a:t>
            </a:r>
            <a:r>
              <a:rPr lang="en-US" altLang="ko-KR" sz="2000" dirty="0" err="1" smtClean="0"/>
              <a:t>InString</a:t>
            </a:r>
            <a:r>
              <a:rPr lang="en-US" altLang="ko-KR" sz="2000" dirty="0" smtClean="0"/>
              <a:t>(3rd</a:t>
            </a:r>
            <a:r>
              <a:rPr lang="en-US" altLang="ko-KR" sz="2000" dirty="0"/>
              <a:t>, "B")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</a:t>
            </a:r>
            <a:endParaRPr lang="en-US" altLang="ko-KR" sz="2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,20170801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A,10,6</a:t>
            </a:r>
            <a:r>
              <a:rPr lang="en-US" altLang="ko-KR" sz="2000" dirty="0" smtClean="0"/>
              <a:t>,  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 0,1,1,HW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/>
              <a:t>B,20,7</a:t>
            </a:r>
            <a:r>
              <a:rPr lang="en-US" altLang="ko-KR" sz="2000" dirty="0" smtClean="0"/>
              <a:t>,  Kore,    6,1,1,KoreaBS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   0,1,1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E,2*,7</a:t>
            </a:r>
            <a:r>
              <a:rPr lang="en-US" altLang="ko-KR" sz="2000" dirty="0" smtClean="0"/>
              <a:t>,   Kore,   6,1,0,KoreaBS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98189" y="3825562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41269" y="3824345"/>
            <a:ext cx="649131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86239" y="3824345"/>
            <a:ext cx="246386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FUNCTIONCALL </a:t>
            </a:r>
            <a:r>
              <a:rPr lang="ko-KR" altLang="en-US" sz="2000" dirty="0" smtClean="0"/>
              <a:t>기능들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205" y="1137485"/>
            <a:ext cx="8478636" cy="2408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/FIELDS  </a:t>
            </a:r>
            <a:r>
              <a:rPr lang="en-US" altLang="ko-KR" sz="2000" dirty="0"/>
              <a:t>1st 1: -1:,</a:t>
            </a:r>
          </a:p>
          <a:p>
            <a:r>
              <a:rPr lang="en-US" altLang="ko-KR" sz="2000" dirty="0" smtClean="0"/>
              <a:t>               </a:t>
            </a:r>
            <a:r>
              <a:rPr lang="en-US" altLang="ko-KR" sz="2000" dirty="0"/>
              <a:t>2nd 2: -2: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        </a:t>
            </a:r>
            <a:r>
              <a:rPr lang="en-US" altLang="ko-KR" sz="2000" dirty="0"/>
              <a:t>3rd 3: -3:,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4th </a:t>
            </a:r>
            <a:r>
              <a:rPr lang="en-US" altLang="ko-KR" sz="2000" dirty="0"/>
              <a:t>4: -4: </a:t>
            </a:r>
            <a:r>
              <a:rPr lang="en-US" altLang="ko-KR" sz="2000" dirty="0" err="1"/>
              <a:t>datetime</a:t>
            </a:r>
            <a:r>
              <a:rPr lang="en-US" altLang="ko-KR" sz="2000" dirty="0"/>
              <a:t>(YEARMM0DD0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1050" dirty="0"/>
          </a:p>
          <a:p>
            <a:r>
              <a:rPr lang="en-US" altLang="ko-KR" sz="2000" dirty="0"/>
              <a:t>/DERIVEDFIELD  dat_4th       FUNCTIONCALL    </a:t>
            </a:r>
            <a:r>
              <a:rPr lang="en-US" altLang="ko-KR" sz="2000" dirty="0" err="1"/>
              <a:t>IsValidDate</a:t>
            </a:r>
            <a:r>
              <a:rPr lang="en-US" altLang="ko-KR" sz="2000" dirty="0"/>
              <a:t>(4th)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num_2nd    FUNCTIONCALL    </a:t>
            </a:r>
            <a:r>
              <a:rPr lang="en-US" altLang="ko-KR" sz="2000" dirty="0" err="1"/>
              <a:t>IsValidNumber</a:t>
            </a:r>
            <a:r>
              <a:rPr lang="en-US" altLang="ko-KR" sz="2000" dirty="0"/>
              <a:t>(2nd) 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 1</a:t>
            </a:r>
          </a:p>
          <a:p>
            <a:r>
              <a:rPr lang="en-US" altLang="ko-KR" sz="2000" dirty="0"/>
              <a:t>/DERIVEDFIELD  rep_3rd       FUNCTIONCALL    Replace(3rd, "</a:t>
            </a:r>
            <a:r>
              <a:rPr lang="ko-KR" altLang="en-US" sz="2000" dirty="0"/>
              <a:t>가</a:t>
            </a:r>
            <a:r>
              <a:rPr lang="en-US" altLang="ko-KR" sz="2000" dirty="0"/>
              <a:t>", "</a:t>
            </a:r>
            <a:r>
              <a:rPr lang="ko-KR" altLang="en-US" sz="2000" dirty="0"/>
              <a:t>하</a:t>
            </a:r>
            <a:r>
              <a:rPr lang="en-US" altLang="ko-KR" sz="2000" dirty="0"/>
              <a:t>")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13697" y="2510641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1478" y="3813875"/>
            <a:ext cx="32356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A,10,HW</a:t>
            </a:r>
            <a:r>
              <a:rPr lang="ko-KR" altLang="en-US" sz="2000" dirty="0" smtClean="0"/>
              <a:t>생명</a:t>
            </a:r>
            <a:r>
              <a:rPr lang="en-US" altLang="ko-KR" sz="2000" dirty="0" smtClean="0"/>
              <a:t>,20170801</a:t>
            </a:r>
            <a:endParaRPr lang="en-US" altLang="ko-KR" sz="2000" dirty="0"/>
          </a:p>
          <a:p>
            <a:r>
              <a:rPr lang="en-US" altLang="ko-KR" sz="2000" dirty="0"/>
              <a:t>B,20,KoreaBS,20170802</a:t>
            </a:r>
          </a:p>
          <a:p>
            <a:r>
              <a:rPr lang="en-US" altLang="ko-KR" sz="2000" dirty="0"/>
              <a:t>C,30,</a:t>
            </a:r>
            <a:r>
              <a:rPr lang="ko-KR" altLang="en-US" sz="2000" dirty="0"/>
              <a:t>대한민국</a:t>
            </a:r>
            <a:r>
              <a:rPr lang="en-US" altLang="ko-KR" sz="2000" dirty="0"/>
              <a:t>,20170803</a:t>
            </a:r>
          </a:p>
          <a:p>
            <a:r>
              <a:rPr lang="en-US" altLang="ko-KR" sz="2000" dirty="0"/>
              <a:t>D,90,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,20170804</a:t>
            </a:r>
          </a:p>
          <a:p>
            <a:r>
              <a:rPr lang="en-US" altLang="ko-KR" sz="2000" dirty="0"/>
              <a:t>A,90,</a:t>
            </a:r>
            <a:r>
              <a:rPr lang="ko-KR" altLang="en-US" sz="2000" dirty="0" err="1"/>
              <a:t>가나다라</a:t>
            </a:r>
            <a:r>
              <a:rPr lang="en-US" altLang="ko-KR" sz="2000" dirty="0"/>
              <a:t>1,20170804</a:t>
            </a:r>
          </a:p>
          <a:p>
            <a:r>
              <a:rPr lang="en-US" altLang="ko-KR" sz="2000" dirty="0"/>
              <a:t>B,10,</a:t>
            </a:r>
            <a:r>
              <a:rPr lang="ko-KR" altLang="en-US" sz="2000" dirty="0" err="1"/>
              <a:t>가나다라</a:t>
            </a:r>
            <a:r>
              <a:rPr lang="en-US" altLang="ko-KR" sz="2000" dirty="0" smtClean="0"/>
              <a:t>12,20170804</a:t>
            </a:r>
          </a:p>
          <a:p>
            <a:r>
              <a:rPr lang="en-US" altLang="ko-KR" sz="2000" dirty="0"/>
              <a:t>E,2*,KoreaBS,20170802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5385" y="3813875"/>
            <a:ext cx="380195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A,10,6,HW</a:t>
            </a:r>
            <a:r>
              <a:rPr lang="ko-KR" altLang="en-US" sz="2000" dirty="0" smtClean="0"/>
              <a:t>생</a:t>
            </a:r>
            <a:r>
              <a:rPr lang="en-US" altLang="ko-KR" sz="2000" dirty="0" smtClean="0"/>
              <a:t>,2,  1,1,HW</a:t>
            </a:r>
            <a:r>
              <a:rPr lang="ko-KR" altLang="en-US" sz="2000" dirty="0" smtClean="0"/>
              <a:t>생명</a:t>
            </a:r>
            <a:endParaRPr lang="ko-KR" altLang="en-US" sz="2000" dirty="0"/>
          </a:p>
          <a:p>
            <a:r>
              <a:rPr lang="en-US" altLang="ko-KR" sz="2000" dirty="0"/>
              <a:t>A,90,9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</a:t>
            </a:r>
          </a:p>
          <a:p>
            <a:r>
              <a:rPr lang="en-US" altLang="ko-KR" sz="2000" dirty="0" smtClean="0"/>
              <a:t>B,20,7,Kore,6,     1,1,KoreaBS</a:t>
            </a:r>
            <a:endParaRPr lang="en-US" altLang="ko-KR" sz="2000" dirty="0"/>
          </a:p>
          <a:p>
            <a:r>
              <a:rPr lang="en-US" altLang="ko-KR" sz="2000" dirty="0"/>
              <a:t>B,10,10,</a:t>
            </a:r>
            <a:r>
              <a:rPr lang="ko-KR" altLang="en-US" sz="2000" dirty="0"/>
              <a:t>가나</a:t>
            </a:r>
            <a:r>
              <a:rPr lang="en-US" altLang="ko-KR" sz="2000" dirty="0" smtClean="0"/>
              <a:t>,0,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r>
              <a:rPr lang="en-US" altLang="ko-KR" sz="2000" dirty="0"/>
              <a:t>12</a:t>
            </a:r>
          </a:p>
          <a:p>
            <a:r>
              <a:rPr lang="en-US" altLang="ko-KR" sz="2000" dirty="0"/>
              <a:t>C,30,8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대한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/>
              <a:t>대한민국</a:t>
            </a:r>
          </a:p>
          <a:p>
            <a:r>
              <a:rPr lang="en-US" altLang="ko-KR" sz="2000" dirty="0"/>
              <a:t>D,90,8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가나</a:t>
            </a:r>
            <a:r>
              <a:rPr lang="en-US" altLang="ko-KR" sz="2000" dirty="0" smtClean="0"/>
              <a:t>,0,    1,1</a:t>
            </a:r>
            <a:r>
              <a:rPr lang="en-US" altLang="ko-KR" sz="2000" dirty="0"/>
              <a:t>,</a:t>
            </a:r>
            <a:r>
              <a:rPr lang="ko-KR" altLang="en-US" sz="2000" dirty="0" err="1"/>
              <a:t>하나다라</a:t>
            </a:r>
            <a:endParaRPr lang="ko-KR" altLang="en-US" sz="2000" dirty="0"/>
          </a:p>
          <a:p>
            <a:r>
              <a:rPr lang="en-US" altLang="ko-KR" sz="2000" dirty="0"/>
              <a:t>E,2*,</a:t>
            </a:r>
            <a:r>
              <a:rPr lang="en-US" altLang="ko-KR" sz="2000" dirty="0" smtClean="0"/>
              <a:t>7,Kore,6,     1,0,KoreaBS</a:t>
            </a:r>
            <a:endParaRPr lang="en-US" altLang="ko-KR" sz="2000" dirty="0"/>
          </a:p>
        </p:txBody>
      </p:sp>
      <p:sp>
        <p:nvSpPr>
          <p:cNvPr id="7" name="오른쪽 화살표 6"/>
          <p:cNvSpPr/>
          <p:nvPr/>
        </p:nvSpPr>
        <p:spPr>
          <a:xfrm>
            <a:off x="4284949" y="3921913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29847" y="3794391"/>
            <a:ext cx="32583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953" y="2862737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92776" y="3794390"/>
            <a:ext cx="264465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3697" y="3183302"/>
            <a:ext cx="8975983" cy="344071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886" y="3803365"/>
            <a:ext cx="1330637" cy="2246769"/>
          </a:xfrm>
          <a:prstGeom prst="roundRect">
            <a:avLst>
              <a:gd name="adj" fmla="val 6037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AAA,01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BBB,02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BBB,11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7186" y="1217820"/>
            <a:ext cx="576773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STABLE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371" y="1338203"/>
            <a:ext cx="490524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7696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 smtClean="0"/>
              <a:t>AAA,11</a:t>
            </a:r>
            <a:endParaRPr lang="en-US" altLang="ko-KR" sz="2000" dirty="0"/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 smtClean="0"/>
              <a:t>AAA,03</a:t>
            </a:r>
            <a:endParaRPr lang="en-US" altLang="ko-KR" sz="2000" dirty="0"/>
          </a:p>
          <a:p>
            <a:r>
              <a:rPr lang="en-US" altLang="ko-KR" sz="2000" dirty="0" smtClean="0"/>
              <a:t>AAA,04</a:t>
            </a:r>
            <a:endParaRPr lang="en-US" altLang="ko-KR" sz="2000" dirty="0"/>
          </a:p>
          <a:p>
            <a:r>
              <a:rPr lang="en-US" altLang="ko-KR" sz="2000" dirty="0" smtClean="0"/>
              <a:t>AAA,13</a:t>
            </a:r>
            <a:endParaRPr lang="en-US" altLang="ko-KR" sz="2000" dirty="0"/>
          </a:p>
          <a:p>
            <a:r>
              <a:rPr lang="en-US" altLang="ko-KR" sz="2000" dirty="0" smtClean="0"/>
              <a:t>AAA,14</a:t>
            </a:r>
            <a:endParaRPr lang="en-US" altLang="ko-KR" sz="2000" dirty="0"/>
          </a:p>
          <a:p>
            <a:r>
              <a:rPr lang="en-US" altLang="ko-KR" sz="2000" dirty="0" smtClean="0"/>
              <a:t>BBB,01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,02</a:t>
            </a:r>
            <a:endParaRPr lang="en-US" altLang="ko-KR" sz="2000" dirty="0"/>
          </a:p>
          <a:p>
            <a:r>
              <a:rPr lang="en-US" altLang="ko-KR" sz="2000" dirty="0"/>
              <a:t>BBB</a:t>
            </a:r>
            <a:r>
              <a:rPr lang="en-US" altLang="ko-KR" sz="2000" dirty="0" smtClean="0"/>
              <a:t>,11</a:t>
            </a:r>
            <a:endParaRPr lang="en-US" altLang="ko-KR" sz="2000" dirty="0"/>
          </a:p>
          <a:p>
            <a:r>
              <a:rPr lang="en-US" altLang="ko-KR" sz="2000" dirty="0" smtClean="0"/>
              <a:t>BBB,12</a:t>
            </a:r>
            <a:endParaRPr lang="en-US" altLang="ko-KR" sz="2000" dirty="0"/>
          </a:p>
          <a:p>
            <a:r>
              <a:rPr lang="en-US" altLang="ko-KR" sz="2000" dirty="0" smtClean="0"/>
              <a:t>BBB,03</a:t>
            </a:r>
            <a:endParaRPr lang="en-US" altLang="ko-KR" sz="2000" dirty="0"/>
          </a:p>
          <a:p>
            <a:r>
              <a:rPr lang="en-US" altLang="ko-KR" sz="2000" dirty="0" smtClean="0"/>
              <a:t>BBB,04</a:t>
            </a:r>
            <a:endParaRPr lang="en-US" altLang="ko-KR" sz="2000" dirty="0"/>
          </a:p>
          <a:p>
            <a:r>
              <a:rPr lang="en-US" altLang="ko-KR" sz="2000" dirty="0" smtClean="0"/>
              <a:t>BBB,13</a:t>
            </a:r>
            <a:endParaRPr lang="en-US" altLang="ko-KR" sz="2000" dirty="0"/>
          </a:p>
          <a:p>
            <a:r>
              <a:rPr lang="en-US" altLang="ko-KR" sz="2000" dirty="0" smtClean="0"/>
              <a:t>BBB,14</a:t>
            </a:r>
            <a:endParaRPr lang="en-US" altLang="ko-KR" sz="2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100760" y="2639651"/>
            <a:ext cx="764087" cy="18914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895" y="1217820"/>
            <a:ext cx="113344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AAA,01</a:t>
            </a:r>
          </a:p>
          <a:p>
            <a:r>
              <a:rPr lang="en-US" altLang="ko-KR" sz="2000" dirty="0"/>
              <a:t>AAA,02</a:t>
            </a:r>
          </a:p>
          <a:p>
            <a:r>
              <a:rPr lang="en-US" altLang="ko-KR" sz="2000" dirty="0"/>
              <a:t>AAA,11</a:t>
            </a:r>
          </a:p>
          <a:p>
            <a:r>
              <a:rPr lang="en-US" altLang="ko-KR" sz="2000" dirty="0"/>
              <a:t>AAA,12</a:t>
            </a:r>
          </a:p>
          <a:p>
            <a:r>
              <a:rPr lang="en-US" altLang="ko-KR" sz="2000" dirty="0"/>
              <a:t>AAA,03</a:t>
            </a:r>
          </a:p>
          <a:p>
            <a:r>
              <a:rPr lang="en-US" altLang="ko-KR" sz="2000" dirty="0"/>
              <a:t>AAA,04</a:t>
            </a:r>
          </a:p>
          <a:p>
            <a:r>
              <a:rPr lang="en-US" altLang="ko-KR" sz="2000" dirty="0"/>
              <a:t>AAA,13</a:t>
            </a:r>
          </a:p>
          <a:p>
            <a:r>
              <a:rPr lang="en-US" altLang="ko-KR" sz="2000" dirty="0"/>
              <a:t>AAA,14</a:t>
            </a:r>
          </a:p>
          <a:p>
            <a:r>
              <a:rPr lang="en-US" altLang="ko-KR" sz="2000" dirty="0"/>
              <a:t>BBB,01</a:t>
            </a:r>
          </a:p>
          <a:p>
            <a:r>
              <a:rPr lang="en-US" altLang="ko-KR" sz="2000" dirty="0"/>
              <a:t>BBB,02</a:t>
            </a:r>
          </a:p>
          <a:p>
            <a:r>
              <a:rPr lang="en-US" altLang="ko-KR" sz="2000" dirty="0"/>
              <a:t>BBB,11</a:t>
            </a:r>
          </a:p>
          <a:p>
            <a:r>
              <a:rPr lang="en-US" altLang="ko-KR" sz="2000" dirty="0"/>
              <a:t>BBB,12</a:t>
            </a:r>
          </a:p>
          <a:p>
            <a:r>
              <a:rPr lang="en-US" altLang="ko-KR" sz="2000" dirty="0"/>
              <a:t>BBB,03</a:t>
            </a:r>
          </a:p>
          <a:p>
            <a:r>
              <a:rPr lang="en-US" altLang="ko-KR" sz="2000" dirty="0"/>
              <a:t>BBB,04</a:t>
            </a:r>
          </a:p>
          <a:p>
            <a:r>
              <a:rPr lang="en-US" altLang="ko-KR" sz="2000" dirty="0"/>
              <a:t>BBB,13</a:t>
            </a:r>
          </a:p>
          <a:p>
            <a:r>
              <a:rPr lang="en-US" altLang="ko-KR" sz="2000" dirty="0"/>
              <a:t>BBB,14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23723" y="1217820"/>
            <a:ext cx="377077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775016" y="1217820"/>
            <a:ext cx="400515" cy="5016757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smtClean="0"/>
              <a:t>NOEXECUTE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2596898"/>
            <a:ext cx="4905249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/NOEXECUTE</a:t>
            </a:r>
          </a:p>
          <a:p>
            <a:r>
              <a:rPr lang="en-US" altLang="ko-KR" sz="2000" dirty="0" smtClean="0"/>
              <a:t>/INFILE             K3.DAT</a:t>
            </a:r>
            <a:endParaRPr lang="en-US" altLang="ko-KR" sz="2000" dirty="0"/>
          </a:p>
          <a:p>
            <a:r>
              <a:rPr lang="en-US" altLang="ko-KR" sz="2000" dirty="0" smtClean="0"/>
              <a:t>/FIELDS            1st_FD   1: -1: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2nd_FD  2: -2: </a:t>
            </a:r>
            <a:r>
              <a:rPr lang="en-US" altLang="ko-KR" sz="2000" dirty="0" err="1" smtClean="0"/>
              <a:t>en</a:t>
            </a:r>
            <a:endParaRPr lang="en-US" altLang="ko-KR" sz="2000" dirty="0" smtClean="0"/>
          </a:p>
          <a:p>
            <a:r>
              <a:rPr lang="en-US" altLang="ko-KR" sz="2000" dirty="0" smtClean="0"/>
              <a:t>/KEYS                1st_FD</a:t>
            </a:r>
          </a:p>
          <a:p>
            <a:r>
              <a:rPr lang="en-US" altLang="ko-KR" sz="2000" dirty="0" smtClean="0"/>
              <a:t>/STABLE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/OUTFILE          K3.OUT  overwrite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/STATISTICS</a:t>
            </a:r>
            <a:endParaRPr lang="en-US" altLang="ko-KR" sz="2000" dirty="0"/>
          </a:p>
          <a:p>
            <a:r>
              <a:rPr lang="en-US" altLang="ko-KR" sz="2000" dirty="0" smtClean="0"/>
              <a:t>/END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088" y="1576541"/>
            <a:ext cx="704880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DMExpress </a:t>
            </a:r>
            <a:r>
              <a:rPr lang="en-US" altLang="ko-KR" sz="1600" dirty="0"/>
              <a:t>has completed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087" y="2733530"/>
            <a:ext cx="704880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[DMExpress 9.2.5 AIX 6.1 Power 64-bit Copyright (c) 2017 Syncsort Inc.]</a:t>
            </a:r>
          </a:p>
          <a:p>
            <a:endParaRPr lang="en-US" altLang="ko-KR" sz="1600" dirty="0"/>
          </a:p>
          <a:p>
            <a:r>
              <a:rPr lang="en-US" altLang="ko-KR" sz="1600" dirty="0"/>
              <a:t>DMExpress : (DFNF) data file "K13.dat" does not exist</a:t>
            </a:r>
          </a:p>
          <a:p>
            <a:r>
              <a:rPr lang="en-US" altLang="ko-KR" sz="1600" dirty="0"/>
              <a:t>DMExpress has aborted</a:t>
            </a:r>
          </a:p>
        </p:txBody>
      </p:sp>
    </p:spTree>
    <p:extLst>
      <p:ext uri="{BB962C8B-B14F-4D97-AF65-F5344CB8AC3E}">
        <p14:creationId xmlns:p14="http://schemas.microsoft.com/office/powerpoint/2010/main" val="14278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으로 구부러진 화살표 1"/>
          <p:cNvSpPr/>
          <p:nvPr/>
        </p:nvSpPr>
        <p:spPr>
          <a:xfrm rot="1766085">
            <a:off x="3210864" y="4123218"/>
            <a:ext cx="1494263" cy="1744832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ko-KR" sz="2000" dirty="0" err="1" smtClean="0"/>
              <a:t>customstream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7372" y="1165882"/>
            <a:ext cx="5579321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/>
              <a:t>INFILE  </a:t>
            </a:r>
            <a:r>
              <a:rPr lang="en-US" altLang="ko-KR" sz="2000" dirty="0" smtClean="0"/>
              <a:t>     MAIL_ADDR.DAT  </a:t>
            </a:r>
            <a:r>
              <a:rPr lang="en-US" altLang="ko-KR" sz="2000" dirty="0" err="1">
                <a:solidFill>
                  <a:srgbClr val="FF0000"/>
                </a:solidFill>
              </a:rPr>
              <a:t>customstream</a:t>
            </a:r>
            <a:r>
              <a:rPr lang="en-US" altLang="ko-KR" sz="2000" dirty="0"/>
              <a:t>  ";"</a:t>
            </a:r>
          </a:p>
          <a:p>
            <a:r>
              <a:rPr lang="en-US" altLang="ko-KR" sz="2000" dirty="0"/>
              <a:t>/FIELDS  </a:t>
            </a:r>
            <a:r>
              <a:rPr lang="en-US" altLang="ko-KR" sz="2000" dirty="0" smtClean="0"/>
              <a:t>     1st_FD  </a:t>
            </a:r>
            <a:r>
              <a:rPr lang="en-US" altLang="ko-KR" sz="2000" dirty="0"/>
              <a:t>1  char  1</a:t>
            </a:r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KEYS </a:t>
            </a:r>
            <a:r>
              <a:rPr lang="en-US" altLang="ko-KR" sz="2000" dirty="0" smtClean="0"/>
              <a:t>         1st_FD</a:t>
            </a:r>
            <a:endParaRPr lang="en-US" altLang="ko-KR" sz="2000" dirty="0"/>
          </a:p>
          <a:p>
            <a:r>
              <a:rPr lang="en-US" altLang="ko-KR" sz="2000" dirty="0"/>
              <a:t>/OUTFILE </a:t>
            </a:r>
            <a:r>
              <a:rPr lang="en-US" altLang="ko-KR" sz="2000" dirty="0" smtClean="0"/>
              <a:t>   REPORT1.OUT  </a:t>
            </a:r>
            <a:r>
              <a:rPr lang="en-US" altLang="ko-KR" sz="2000" dirty="0" err="1"/>
              <a:t>stlf</a:t>
            </a:r>
            <a:r>
              <a:rPr lang="en-US" altLang="ko-KR" sz="2000" dirty="0"/>
              <a:t>  over</a:t>
            </a:r>
          </a:p>
          <a:p>
            <a:r>
              <a:rPr lang="en-US" altLang="ko-KR" sz="2000" dirty="0"/>
              <a:t>/STATISTICS</a:t>
            </a:r>
          </a:p>
          <a:p>
            <a:r>
              <a:rPr lang="en-US" altLang="ko-KR" sz="2000" dirty="0"/>
              <a:t>/</a:t>
            </a:r>
            <a:r>
              <a:rPr lang="en-US" altLang="ko-KR" sz="2000" dirty="0" smtClean="0"/>
              <a:t>END</a:t>
            </a: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4099" y="3497132"/>
            <a:ext cx="937207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jslee@kbscom.co.kr;ljs@kbscom.co.kr;libero@kbscom.co.kr;smpark@kbscom.co.kr;kbpark@kbscom.co.kr;ysgo@kbscom.co.kr;</a:t>
            </a:r>
            <a:endParaRPr lang="ko-KR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221" y="4405277"/>
            <a:ext cx="251273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jslee@kbscom.co.kr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ljs@kbscom.co.kr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libero@kbscom.co.kr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kbpark@kbscom.co.kr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ysgo@kbscom.co.kr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221" y="4148102"/>
            <a:ext cx="1098550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/>
              <a:t>REPORT1.OUT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4099" y="3239957"/>
            <a:ext cx="1243013" cy="25717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1pPr>
            <a:lvl2pPr marL="742950" indent="-28575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2pPr>
            <a:lvl3pPr marL="11430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3pPr>
            <a:lvl4pPr marL="16002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4pPr>
            <a:lvl5pPr marL="2057400" indent="-228600" algn="ctr"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dirty="0"/>
              <a:t>MAIL_ADDR.DAT</a:t>
            </a:r>
          </a:p>
        </p:txBody>
      </p:sp>
    </p:spTree>
    <p:extLst>
      <p:ext uri="{BB962C8B-B14F-4D97-AF65-F5344CB8AC3E}">
        <p14:creationId xmlns:p14="http://schemas.microsoft.com/office/powerpoint/2010/main" val="2198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 bwMode="auto">
          <a:xfrm>
            <a:off x="297372" y="286724"/>
            <a:ext cx="9325524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감사합니다</a:t>
            </a:r>
            <a:r>
              <a:rPr kumimoji="0" lang="en-US" altLang="ko-KR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/>
              </a:rPr>
              <a:t>.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288273"/>
            <a:ext cx="9905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</a:p>
        </p:txBody>
      </p:sp>
      <p:pic>
        <p:nvPicPr>
          <p:cNvPr id="5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6760" y="2679878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9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20770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데이터 처리 방식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296" name="Line 48"/>
          <p:cNvSpPr>
            <a:spLocks noChangeShapeType="1"/>
          </p:cNvSpPr>
          <p:nvPr/>
        </p:nvSpPr>
        <p:spPr bwMode="auto">
          <a:xfrm>
            <a:off x="600460" y="1332531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21135" y="1734168"/>
            <a:ext cx="3522663" cy="898525"/>
            <a:chOff x="921135" y="1734168"/>
            <a:chExt cx="3522663" cy="898525"/>
          </a:xfrm>
        </p:grpSpPr>
        <p:grpSp>
          <p:nvGrpSpPr>
            <p:cNvPr id="288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28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0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291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2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293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294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295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297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298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99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919548" y="3318493"/>
            <a:ext cx="3522662" cy="906463"/>
            <a:chOff x="919548" y="3318493"/>
            <a:chExt cx="3522662" cy="906463"/>
          </a:xfrm>
        </p:grpSpPr>
        <p:grpSp>
          <p:nvGrpSpPr>
            <p:cNvPr id="300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301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2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03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04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05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06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07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308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09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310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311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2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944948" y="4890118"/>
            <a:ext cx="3506787" cy="820738"/>
            <a:chOff x="944948" y="4890118"/>
            <a:chExt cx="3506787" cy="820738"/>
          </a:xfrm>
        </p:grpSpPr>
        <p:grpSp>
          <p:nvGrpSpPr>
            <p:cNvPr id="313" name="Group 73"/>
            <p:cNvGrpSpPr>
              <a:grpSpLocks/>
            </p:cNvGrpSpPr>
            <p:nvPr/>
          </p:nvGrpSpPr>
          <p:grpSpPr bwMode="auto">
            <a:xfrm>
              <a:off x="944948" y="4899643"/>
              <a:ext cx="801687" cy="811213"/>
              <a:chOff x="2739" y="997"/>
              <a:chExt cx="505" cy="511"/>
            </a:xfrm>
          </p:grpSpPr>
          <p:sp>
            <p:nvSpPr>
              <p:cNvPr id="314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5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16" name="Text Box 44"/>
            <p:cNvSpPr txBox="1">
              <a:spLocks noChangeArrowheads="1"/>
            </p:cNvSpPr>
            <p:nvPr/>
          </p:nvSpPr>
          <p:spPr bwMode="auto">
            <a:xfrm>
              <a:off x="3605598" y="5153643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17" name="AutoShape 45"/>
            <p:cNvSpPr>
              <a:spLocks noChangeArrowheads="1"/>
            </p:cNvSpPr>
            <p:nvPr/>
          </p:nvSpPr>
          <p:spPr bwMode="auto">
            <a:xfrm>
              <a:off x="1794260" y="5206031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318" name="Text Box 46"/>
            <p:cNvSpPr txBox="1">
              <a:spLocks noChangeArrowheads="1"/>
            </p:cNvSpPr>
            <p:nvPr/>
          </p:nvSpPr>
          <p:spPr bwMode="auto">
            <a:xfrm>
              <a:off x="2119698" y="5010768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19" name="Text Box 47"/>
            <p:cNvSpPr txBox="1">
              <a:spLocks noChangeArrowheads="1"/>
            </p:cNvSpPr>
            <p:nvPr/>
          </p:nvSpPr>
          <p:spPr bwMode="auto">
            <a:xfrm>
              <a:off x="2037148" y="5396531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20" name="Group 74"/>
            <p:cNvGrpSpPr>
              <a:grpSpLocks/>
            </p:cNvGrpSpPr>
            <p:nvPr/>
          </p:nvGrpSpPr>
          <p:grpSpPr bwMode="auto">
            <a:xfrm>
              <a:off x="3611948" y="4890118"/>
              <a:ext cx="801687" cy="811213"/>
              <a:chOff x="2739" y="997"/>
              <a:chExt cx="505" cy="511"/>
            </a:xfrm>
          </p:grpSpPr>
          <p:sp>
            <p:nvSpPr>
              <p:cNvPr id="321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22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</p:grpSp>
      <p:sp>
        <p:nvSpPr>
          <p:cNvPr id="323" name="Line 48"/>
          <p:cNvSpPr>
            <a:spLocks noChangeShapeType="1"/>
          </p:cNvSpPr>
          <p:nvPr/>
        </p:nvSpPr>
        <p:spPr bwMode="auto">
          <a:xfrm>
            <a:off x="604474" y="2904156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4" name="Line 48"/>
          <p:cNvSpPr>
            <a:spLocks noChangeShapeType="1"/>
          </p:cNvSpPr>
          <p:nvPr/>
        </p:nvSpPr>
        <p:spPr bwMode="auto">
          <a:xfrm>
            <a:off x="609236" y="4537693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5" name="Line 48"/>
          <p:cNvSpPr>
            <a:spLocks noChangeShapeType="1"/>
          </p:cNvSpPr>
          <p:nvPr/>
        </p:nvSpPr>
        <p:spPr bwMode="auto">
          <a:xfrm>
            <a:off x="614748" y="6023593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6" name="직선 연결선 325"/>
          <p:cNvCxnSpPr/>
          <p:nvPr/>
        </p:nvCxnSpPr>
        <p:spPr>
          <a:xfrm rot="5400000">
            <a:off x="4803367" y="27954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 rot="5400000">
            <a:off x="4813686" y="4429743"/>
            <a:ext cx="21431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/>
          <p:nvPr/>
        </p:nvCxnSpPr>
        <p:spPr>
          <a:xfrm rot="5400000">
            <a:off x="4812892" y="5906912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216072" y="1442068"/>
            <a:ext cx="4000500" cy="2214563"/>
            <a:chOff x="5216072" y="1442068"/>
            <a:chExt cx="4000500" cy="2214563"/>
          </a:xfrm>
        </p:grpSpPr>
        <p:sp>
          <p:nvSpPr>
            <p:cNvPr id="329" name="모서리가 둥근 직사각형 328"/>
            <p:cNvSpPr/>
            <p:nvPr/>
          </p:nvSpPr>
          <p:spPr>
            <a:xfrm>
              <a:off x="5216072" y="1442068"/>
              <a:ext cx="4000500" cy="2214563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30" name="그룹 102"/>
            <p:cNvGrpSpPr>
              <a:grpSpLocks/>
            </p:cNvGrpSpPr>
            <p:nvPr/>
          </p:nvGrpSpPr>
          <p:grpSpPr bwMode="auto">
            <a:xfrm>
              <a:off x="5422447" y="1584943"/>
              <a:ext cx="3579812" cy="1857375"/>
              <a:chOff x="5230840" y="1643063"/>
              <a:chExt cx="3579812" cy="1857375"/>
            </a:xfrm>
          </p:grpSpPr>
          <p:grpSp>
            <p:nvGrpSpPr>
              <p:cNvPr id="331" name="그룹 77"/>
              <p:cNvGrpSpPr>
                <a:grpSpLocks/>
              </p:cNvGrpSpPr>
              <p:nvPr/>
            </p:nvGrpSpPr>
            <p:grpSpPr bwMode="auto">
              <a:xfrm>
                <a:off x="5230840" y="1714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6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grpSp>
            <p:nvGrpSpPr>
              <p:cNvPr id="332" name="그룹 85"/>
              <p:cNvGrpSpPr>
                <a:grpSpLocks/>
              </p:cNvGrpSpPr>
              <p:nvPr/>
            </p:nvGrpSpPr>
            <p:grpSpPr bwMode="auto">
              <a:xfrm>
                <a:off x="5230840" y="2857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344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33" name="오른쪽 화살표 332"/>
              <p:cNvSpPr/>
              <p:nvPr/>
            </p:nvSpPr>
            <p:spPr>
              <a:xfrm rot="1576195">
                <a:off x="6254777" y="2043113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4" name="오른쪽 화살표 333"/>
              <p:cNvSpPr/>
              <p:nvPr/>
            </p:nvSpPr>
            <p:spPr>
              <a:xfrm rot="19220366">
                <a:off x="6242077" y="2792413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35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2233613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6" name="Group 74"/>
              <p:cNvGrpSpPr>
                <a:grpSpLocks/>
              </p:cNvGrpSpPr>
              <p:nvPr/>
            </p:nvGrpSpPr>
            <p:grpSpPr bwMode="auto">
              <a:xfrm>
                <a:off x="7945465" y="1643063"/>
                <a:ext cx="801687" cy="811212"/>
                <a:chOff x="2739" y="997"/>
                <a:chExt cx="505" cy="511"/>
              </a:xfrm>
            </p:grpSpPr>
            <p:sp>
              <p:nvSpPr>
                <p:cNvPr id="342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sp>
            <p:nvSpPr>
              <p:cNvPr id="337" name="오른쪽 화살표 336"/>
              <p:cNvSpPr/>
              <p:nvPr/>
            </p:nvSpPr>
            <p:spPr>
              <a:xfrm rot="19756327">
                <a:off x="7323165" y="2071688"/>
                <a:ext cx="550862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8" name="오른쪽 화살표 337"/>
              <p:cNvSpPr/>
              <p:nvPr/>
            </p:nvSpPr>
            <p:spPr>
              <a:xfrm rot="1783528">
                <a:off x="7324752" y="2717801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39" name="그룹 110"/>
              <p:cNvGrpSpPr>
                <a:grpSpLocks/>
              </p:cNvGrpSpPr>
              <p:nvPr/>
            </p:nvGrpSpPr>
            <p:grpSpPr bwMode="auto">
              <a:xfrm>
                <a:off x="7945465" y="2906713"/>
                <a:ext cx="865187" cy="593725"/>
                <a:chOff x="7874000" y="1898650"/>
                <a:chExt cx="865188" cy="593725"/>
              </a:xfrm>
            </p:grpSpPr>
            <p:sp>
              <p:nvSpPr>
                <p:cNvPr id="340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4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  <p:grpSp>
        <p:nvGrpSpPr>
          <p:cNvPr id="8" name="그룹 7"/>
          <p:cNvGrpSpPr/>
          <p:nvPr/>
        </p:nvGrpSpPr>
        <p:grpSpPr>
          <a:xfrm>
            <a:off x="5216072" y="3742356"/>
            <a:ext cx="4000500" cy="2214562"/>
            <a:chOff x="5216072" y="3742356"/>
            <a:chExt cx="4000500" cy="2214562"/>
          </a:xfrm>
        </p:grpSpPr>
        <p:sp>
          <p:nvSpPr>
            <p:cNvPr id="348" name="모서리가 둥근 직사각형 347"/>
            <p:cNvSpPr/>
            <p:nvPr/>
          </p:nvSpPr>
          <p:spPr>
            <a:xfrm>
              <a:off x="5216072" y="3742356"/>
              <a:ext cx="4000500" cy="2214562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49" name="그룹 103"/>
            <p:cNvGrpSpPr>
              <a:grpSpLocks/>
            </p:cNvGrpSpPr>
            <p:nvPr/>
          </p:nvGrpSpPr>
          <p:grpSpPr bwMode="auto">
            <a:xfrm>
              <a:off x="5422447" y="3883643"/>
              <a:ext cx="3579812" cy="1949450"/>
              <a:chOff x="5230840" y="3908442"/>
              <a:chExt cx="3579812" cy="1949450"/>
            </a:xfrm>
          </p:grpSpPr>
          <p:grpSp>
            <p:nvGrpSpPr>
              <p:cNvPr id="350" name="Group 73"/>
              <p:cNvGrpSpPr>
                <a:grpSpLocks/>
              </p:cNvGrpSpPr>
              <p:nvPr/>
            </p:nvGrpSpPr>
            <p:grpSpPr bwMode="auto">
              <a:xfrm>
                <a:off x="5256240" y="5046680"/>
                <a:ext cx="801687" cy="811212"/>
                <a:chOff x="2739" y="997"/>
                <a:chExt cx="505" cy="511"/>
              </a:xfrm>
            </p:grpSpPr>
            <p:sp>
              <p:nvSpPr>
                <p:cNvPr id="3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1" name="Group 74"/>
              <p:cNvGrpSpPr>
                <a:grpSpLocks/>
              </p:cNvGrpSpPr>
              <p:nvPr/>
            </p:nvGrpSpPr>
            <p:grpSpPr bwMode="auto">
              <a:xfrm>
                <a:off x="7945465" y="3908442"/>
                <a:ext cx="801687" cy="811213"/>
                <a:chOff x="2739" y="997"/>
                <a:chExt cx="505" cy="511"/>
              </a:xfrm>
            </p:grpSpPr>
            <p:sp>
              <p:nvSpPr>
                <p:cNvPr id="363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352" name="그룹 93"/>
              <p:cNvGrpSpPr>
                <a:grpSpLocks/>
              </p:cNvGrpSpPr>
              <p:nvPr/>
            </p:nvGrpSpPr>
            <p:grpSpPr bwMode="auto">
              <a:xfrm>
                <a:off x="5230840" y="3979880"/>
                <a:ext cx="865187" cy="593725"/>
                <a:chOff x="7874000" y="1898650"/>
                <a:chExt cx="865188" cy="593725"/>
              </a:xfrm>
            </p:grpSpPr>
            <p:sp>
              <p:nvSpPr>
                <p:cNvPr id="36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353" name="오른쪽 화살표 352"/>
              <p:cNvSpPr/>
              <p:nvPr/>
            </p:nvSpPr>
            <p:spPr>
              <a:xfrm rot="1576195">
                <a:off x="6254777" y="4421205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4" name="오른쪽 화살표 353"/>
              <p:cNvSpPr/>
              <p:nvPr/>
            </p:nvSpPr>
            <p:spPr>
              <a:xfrm rot="19220366">
                <a:off x="6242077" y="5168917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5" name="오른쪽 화살표 354"/>
              <p:cNvSpPr/>
              <p:nvPr/>
            </p:nvSpPr>
            <p:spPr>
              <a:xfrm rot="19756327">
                <a:off x="7323165" y="4408505"/>
                <a:ext cx="550862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356" name="Picture 5" descr="DMExpressLogo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8640" y="4611705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7" name="오른쪽 화살표 356"/>
              <p:cNvSpPr/>
              <p:nvPr/>
            </p:nvSpPr>
            <p:spPr>
              <a:xfrm rot="1783528">
                <a:off x="7324752" y="5054617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358" name="그룹 102"/>
              <p:cNvGrpSpPr>
                <a:grpSpLocks/>
              </p:cNvGrpSpPr>
              <p:nvPr/>
            </p:nvGrpSpPr>
            <p:grpSpPr bwMode="auto">
              <a:xfrm>
                <a:off x="7945465" y="5243530"/>
                <a:ext cx="865187" cy="593725"/>
                <a:chOff x="7874000" y="1898650"/>
                <a:chExt cx="865188" cy="593725"/>
              </a:xfrm>
            </p:grpSpPr>
            <p:sp>
              <p:nvSpPr>
                <p:cNvPr id="359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43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지원 환경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5562" y="1260402"/>
          <a:ext cx="9316814" cy="3319837"/>
        </p:xfrm>
        <a:graphic>
          <a:graphicData uri="http://schemas.openxmlformats.org/drawingml/2006/table">
            <a:tbl>
              <a:tblPr firstRow="1" bandRow="1"/>
              <a:tblGrid>
                <a:gridCol w="77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7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6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7967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Source/Target Packages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1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05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3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92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3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20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4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20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5562" y="4701309"/>
          <a:ext cx="9316810" cy="1362066"/>
        </p:xfrm>
        <a:graphic>
          <a:graphicData uri="http://schemas.openxmlformats.org/drawingml/2006/table">
            <a:tbl>
              <a:tblPr firstRow="1" bandRow="1"/>
              <a:tblGrid>
                <a:gridCol w="8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9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460">
                <a:tc gridSpan="7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Accelerators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ACUCOBOL-GT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COBOL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Micro Focus </a:t>
                      </a:r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 Load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UNIX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</a:p>
                    <a:p>
                      <a:pPr algn="ctr"/>
                      <a:r>
                        <a:rPr lang="en-US" sz="13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en-US" sz="130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Server Express 2 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 Express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Script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1" y="1106642"/>
            <a:ext cx="8736325" cy="5114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6809" y="365461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6809" y="1273360"/>
            <a:ext cx="803105" cy="28814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>
            <a:spAutoFit/>
          </a:bodyPr>
          <a:lstStyle/>
          <a:p>
            <a:r>
              <a:rPr lang="en-US" altLang="ko-KR" sz="1400" b="1" dirty="0" smtClean="0"/>
              <a:t>dmexpress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9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72" y="341318"/>
            <a:ext cx="9325524" cy="725487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+mn-lt"/>
              </a:rPr>
              <a:t>DMExpress </a:t>
            </a:r>
            <a:r>
              <a:rPr lang="ko-KR" altLang="en-US" sz="2600" b="1" dirty="0" smtClean="0">
                <a:solidFill>
                  <a:schemeClr val="bg1"/>
                </a:solidFill>
                <a:latin typeface="+mn-lt"/>
              </a:rPr>
              <a:t>기능</a:t>
            </a:r>
            <a:endParaRPr lang="en-US" sz="2600" b="1" dirty="0">
              <a:solidFill>
                <a:schemeClr val="bg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5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8283"/>
              </p:ext>
            </p:extLst>
          </p:nvPr>
        </p:nvGraphicFramePr>
        <p:xfrm>
          <a:off x="297372" y="1409701"/>
          <a:ext cx="4593119" cy="4070823"/>
        </p:xfrm>
        <a:graphic>
          <a:graphicData uri="http://schemas.openxmlformats.org/drawingml/2006/table">
            <a:tbl>
              <a:tblPr/>
              <a:tblGrid>
                <a:gridCol w="100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정렬 기능으로 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키 적용 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시스템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대비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5~10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배의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성능 지원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사용자가 정의한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Sort Order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방식 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 없이 필요한 레코드나 필드 추출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32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MERGE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개 이상의 파일을 한 개의 파일로 병합하는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파일을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Join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하여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Left,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Right, Inner, Outer Join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서로 다른 파일을 비교할 수 있으며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CDC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기능도 구현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REFORMAT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Source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파일에서 필요한 필드만 선택하여 추출가능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 레이아웃 변경 및 추가된 신규 필드 추가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FILTER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데이터 파티션과 레코드 선택 추출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조건에 따른 데이터 추출 기능으로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다중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output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5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SUMMARIZE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중복 데이터 제거 및 마스터 성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추출 기능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Sort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키 별 합산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(Group by)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Group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76529"/>
              </p:ext>
            </p:extLst>
          </p:nvPr>
        </p:nvGraphicFramePr>
        <p:xfrm>
          <a:off x="4993465" y="1413591"/>
          <a:ext cx="4522574" cy="4064342"/>
        </p:xfrm>
        <a:graphic>
          <a:graphicData uri="http://schemas.openxmlformats.org/drawingml/2006/table">
            <a:tbl>
              <a:tblPr/>
              <a:tblGrid>
                <a:gridCol w="95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능  상 세 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8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Conversion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File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Level, Record Level, Field Level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변환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필드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이나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변경하여 출력 가능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Aggregate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키 별 최대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평균 값을 구하는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레코드에 순차적으로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Numbering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고성능 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Aggregate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기능을 고성능으로 처리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사칙연산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동일 레코드의 필드 간 사칙연산을 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Date/Time </a:t>
                      </a: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연산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일자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 데이터에 대한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+, -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할 수 있는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9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BLANK </a:t>
                      </a:r>
                    </a:p>
                    <a:p>
                      <a:pPr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제거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 Blank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레코드를 일괄적으로 제거하는 기능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</TotalTime>
  <Words>4007</Words>
  <Application>Microsoft Office PowerPoint</Application>
  <PresentationFormat>A4 용지(210x297mm)</PresentationFormat>
  <Paragraphs>1434</Paragraphs>
  <Slides>57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74" baseType="lpstr">
      <vt:lpstr>a카리스마</vt:lpstr>
      <vt:lpstr>Arial</vt:lpstr>
      <vt:lpstr>굴림체</vt:lpstr>
      <vt:lpstr>proxima-nova-n6</vt:lpstr>
      <vt:lpstr>ＭＳ Ｐゴシック</vt:lpstr>
      <vt:lpstr>a발레리나</vt:lpstr>
      <vt:lpstr>Courier New</vt:lpstr>
      <vt:lpstr>HY동녘B</vt:lpstr>
      <vt:lpstr>굴림</vt:lpstr>
      <vt:lpstr>Calibri Light</vt:lpstr>
      <vt:lpstr>맑은 고딕</vt:lpstr>
      <vt:lpstr>Times New Roman</vt:lpstr>
      <vt:lpstr>Wingdings</vt:lpstr>
      <vt:lpstr>Tahoma</vt:lpstr>
      <vt:lpstr>a산들바람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데이터 처리 방식</vt:lpstr>
      <vt:lpstr>DMExpress 지원 환경</vt:lpstr>
      <vt:lpstr>DMExpress Script</vt:lpstr>
      <vt:lpstr>DMExpress 기능</vt:lpstr>
      <vt:lpstr>DMExpress 기능 : Join</vt:lpstr>
      <vt:lpstr>DMExpress 기능 : Join</vt:lpstr>
      <vt:lpstr>DMExpress 기능 : Join</vt:lpstr>
      <vt:lpstr>DMExpress 기능 : 여러 기능을 한 번에</vt:lpstr>
      <vt:lpstr>DMExpress 사용 유형 검토</vt:lpstr>
      <vt:lpstr>DMExpress 실행 시 오류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DMExpress GUI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167</cp:revision>
  <dcterms:created xsi:type="dcterms:W3CDTF">2016-05-08T11:12:13Z</dcterms:created>
  <dcterms:modified xsi:type="dcterms:W3CDTF">2022-01-25T03:06:37Z</dcterms:modified>
</cp:coreProperties>
</file>