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36" r:id="rId1"/>
  </p:sldMasterIdLst>
  <p:notesMasterIdLst>
    <p:notesMasterId r:id="rId45"/>
  </p:notesMasterIdLst>
  <p:handoutMasterIdLst>
    <p:handoutMasterId r:id="rId46"/>
  </p:handoutMasterIdLst>
  <p:sldIdLst>
    <p:sldId id="259" r:id="rId2"/>
    <p:sldId id="256" r:id="rId3"/>
    <p:sldId id="423" r:id="rId4"/>
    <p:sldId id="271" r:id="rId5"/>
    <p:sldId id="273" r:id="rId6"/>
    <p:sldId id="386" r:id="rId7"/>
    <p:sldId id="422" r:id="rId8"/>
    <p:sldId id="396" r:id="rId9"/>
    <p:sldId id="288" r:id="rId10"/>
    <p:sldId id="404" r:id="rId11"/>
    <p:sldId id="405" r:id="rId12"/>
    <p:sldId id="406" r:id="rId13"/>
    <p:sldId id="424" r:id="rId14"/>
    <p:sldId id="333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08" r:id="rId28"/>
    <p:sldId id="402" r:id="rId29"/>
    <p:sldId id="403" r:id="rId30"/>
    <p:sldId id="421" r:id="rId31"/>
    <p:sldId id="418" r:id="rId32"/>
    <p:sldId id="419" r:id="rId33"/>
    <p:sldId id="425" r:id="rId34"/>
    <p:sldId id="410" r:id="rId35"/>
    <p:sldId id="411" r:id="rId36"/>
    <p:sldId id="414" r:id="rId37"/>
    <p:sldId id="417" r:id="rId38"/>
    <p:sldId id="296" r:id="rId39"/>
    <p:sldId id="412" r:id="rId40"/>
    <p:sldId id="420" r:id="rId41"/>
    <p:sldId id="430" r:id="rId42"/>
    <p:sldId id="384" r:id="rId43"/>
    <p:sldId id="415" r:id="rId44"/>
  </p:sldIdLst>
  <p:sldSz cx="9906000" cy="6858000" type="A4"/>
  <p:notesSz cx="6735763" cy="9866313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HY동녘B" panose="020B0600000101010101" charset="-127"/>
      <p:regular r:id="rId51"/>
    </p:embeddedFont>
    <p:embeddedFont>
      <p:font typeface="HY견고딕" panose="02030600000101010101" pitchFamily="18" charset="-127"/>
      <p:regular r:id="rId52"/>
    </p:embeddedFont>
    <p:embeddedFont>
      <p:font typeface="a산들바람" panose="02020600000000000000" pitchFamily="18" charset="-127"/>
      <p:regular r:id="rId53"/>
    </p:embeddedFont>
    <p:embeddedFont>
      <p:font typeface="충북대직지체" panose="02020603020101020101" pitchFamily="18" charset="-127"/>
      <p:regular r:id="rId54"/>
    </p:embeddedFont>
    <p:embeddedFont>
      <p:font typeface="a카리스마" panose="02020600000000000000" pitchFamily="18" charset="-127"/>
      <p:regular r:id="rId55"/>
    </p:embeddedFont>
    <p:embeddedFont>
      <p:font typeface="나눔스퀘어라운드 ExtraBold" panose="020B0600000101010101" pitchFamily="50" charset="-127"/>
      <p:bold r:id="rId56"/>
    </p:embeddedFont>
    <p:embeddedFont>
      <p:font typeface="Calibri Light" panose="020F0302020204030204" pitchFamily="34" charset="0"/>
      <p:regular r:id="rId57"/>
      <p:italic r:id="rId58"/>
    </p:embeddedFont>
    <p:embeddedFont>
      <p:font typeface="a아시아헤드2" panose="02020600000000000000" pitchFamily="18" charset="-127"/>
      <p:regular r:id="rId59"/>
    </p:embeddedFont>
    <p:embeddedFont>
      <p:font typeface="휴먼모음T" panose="02030504000101010101" pitchFamily="18" charset="-127"/>
      <p:regular r:id="rId60"/>
    </p:embeddedFont>
    <p:embeddedFont>
      <p:font typeface="Arial Black" panose="020B0A04020102020204" pitchFamily="34" charset="0"/>
      <p:bold r:id="rId61"/>
    </p:embeddedFont>
    <p:embeddedFont>
      <p:font typeface="강한공군체 Medium" panose="020B0600000101010101" pitchFamily="50" charset="-127"/>
      <p:regular r:id="rId62"/>
    </p:embeddedFont>
    <p:embeddedFont>
      <p:font typeface="맑은 고딕" panose="020B0503020000020004" pitchFamily="50" charset="-127"/>
      <p:regular r:id="rId63"/>
      <p:bold r:id="rId64"/>
    </p:embeddedFont>
    <p:embeddedFont>
      <p:font typeface="MS PGothic" panose="020B0600070205080204" pitchFamily="34" charset="-128"/>
      <p:regular r:id="rId65"/>
    </p:embeddedFont>
    <p:embeddedFont>
      <p:font typeface="강한공군체 Bold" panose="020B0800000101010101" pitchFamily="50" charset="-127"/>
      <p:bold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9FF"/>
    <a:srgbClr val="F0F8FF"/>
    <a:srgbClr val="070095"/>
    <a:srgbClr val="EB8F31"/>
    <a:srgbClr val="0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82" y="7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63" Type="http://schemas.openxmlformats.org/officeDocument/2006/relationships/font" Target="fonts/font17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4.fntdata"/><Relationship Id="rId55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1F503-0B17-44EC-88E0-D784E5FD89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14BD9-2A42-4179-878D-270FB9DDF5FE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</a:t>
          </a:r>
          <a:br>
            <a:rPr lang="en-US" sz="900" dirty="0" smtClean="0"/>
          </a:br>
          <a:r>
            <a:rPr lang="en-US" sz="900" dirty="0" smtClean="0"/>
            <a:t>         </a:t>
          </a:r>
          <a:br>
            <a:rPr lang="en-US" sz="900" dirty="0" smtClean="0"/>
          </a:br>
          <a:r>
            <a:rPr lang="en-US" sz="900" dirty="0" smtClean="0"/>
            <a:t>                                                      </a:t>
          </a:r>
          <a:endParaRPr lang="en-US" sz="900" dirty="0"/>
        </a:p>
      </dgm:t>
    </dgm:pt>
    <dgm:pt modelId="{80041ED8-F163-46C7-8C29-CFCDB742A4EE}" type="parTrans" cxnId="{5A34E19F-B18E-4DD1-AC38-5992B114E20B}">
      <dgm:prSet/>
      <dgm:spPr/>
      <dgm:t>
        <a:bodyPr/>
        <a:lstStyle/>
        <a:p>
          <a:endParaRPr lang="en-US"/>
        </a:p>
      </dgm:t>
    </dgm:pt>
    <dgm:pt modelId="{0A2724FC-9532-4379-ADA4-FD4449DB9F33}" type="sibTrans" cxnId="{5A34E19F-B18E-4DD1-AC38-5992B114E20B}">
      <dgm:prSet/>
      <dgm:spPr/>
      <dgm:t>
        <a:bodyPr/>
        <a:lstStyle/>
        <a:p>
          <a:endParaRPr lang="en-US"/>
        </a:p>
      </dgm:t>
    </dgm:pt>
    <dgm:pt modelId="{8B650B27-C039-483E-A675-BDA5C07C20D2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180F28-F5DD-439A-ACCC-EF3A4E52AFA6}" type="parTrans" cxnId="{DD1C71ED-6C77-407B-9E2C-4C959E0CBF3A}">
      <dgm:prSet/>
      <dgm:spPr/>
      <dgm:t>
        <a:bodyPr/>
        <a:lstStyle/>
        <a:p>
          <a:endParaRPr lang="en-US"/>
        </a:p>
      </dgm:t>
    </dgm:pt>
    <dgm:pt modelId="{0B8577CB-ACD1-4028-8578-48C0F0DA4E26}" type="sibTrans" cxnId="{DD1C71ED-6C77-407B-9E2C-4C959E0CBF3A}">
      <dgm:prSet/>
      <dgm:spPr/>
      <dgm:t>
        <a:bodyPr/>
        <a:lstStyle/>
        <a:p>
          <a:endParaRPr lang="en-US"/>
        </a:p>
      </dgm:t>
    </dgm:pt>
    <dgm:pt modelId="{B8FD90AE-AD61-4FED-95A4-2870498D682B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                                             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                                        </a:t>
          </a:r>
          <a:endParaRPr lang="en-US" sz="900" dirty="0"/>
        </a:p>
      </dgm:t>
    </dgm:pt>
    <dgm:pt modelId="{14E8AF0B-63FB-4909-AA9A-05614884FAC4}" type="parTrans" cxnId="{F925ABEE-E5D5-4211-9F09-D2464B846DA1}">
      <dgm:prSet/>
      <dgm:spPr/>
      <dgm:t>
        <a:bodyPr/>
        <a:lstStyle/>
        <a:p>
          <a:endParaRPr lang="en-US"/>
        </a:p>
      </dgm:t>
    </dgm:pt>
    <dgm:pt modelId="{CFAA2F80-4947-4019-BD32-A7006A079F63}" type="sibTrans" cxnId="{F925ABEE-E5D5-4211-9F09-D2464B846DA1}">
      <dgm:prSet/>
      <dgm:spPr/>
      <dgm:t>
        <a:bodyPr/>
        <a:lstStyle/>
        <a:p>
          <a:endParaRPr lang="en-US"/>
        </a:p>
      </dgm:t>
    </dgm:pt>
    <dgm:pt modelId="{E6C51920-82BE-4DF3-8308-539AF0C5785B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3CCE13-8B99-432C-9CD4-B02D53C35356}" type="parTrans" cxnId="{26F215D2-5C49-4553-B54B-7886E38A29C2}">
      <dgm:prSet/>
      <dgm:spPr/>
      <dgm:t>
        <a:bodyPr/>
        <a:lstStyle/>
        <a:p>
          <a:endParaRPr lang="en-US"/>
        </a:p>
      </dgm:t>
    </dgm:pt>
    <dgm:pt modelId="{97201591-0E1D-427C-8515-9E843F706275}" type="sibTrans" cxnId="{26F215D2-5C49-4553-B54B-7886E38A29C2}">
      <dgm:prSet/>
      <dgm:spPr/>
      <dgm:t>
        <a:bodyPr/>
        <a:lstStyle/>
        <a:p>
          <a:endParaRPr lang="en-US"/>
        </a:p>
      </dgm:t>
    </dgm:pt>
    <dgm:pt modelId="{EF0F7F9D-A12C-4DB3-91A5-5B7D64E00150}">
      <dgm:prSet phldrT="[Text]" custT="1"/>
      <dgm:spPr/>
      <dgm:t>
        <a:bodyPr/>
        <a:lstStyle/>
        <a:p>
          <a:pPr marL="119063" indent="-119063"/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endParaRPr lang="en-US" sz="900" dirty="0"/>
        </a:p>
      </dgm:t>
    </dgm:pt>
    <dgm:pt modelId="{04155A84-DAF9-4CD5-A502-3AC7E4B03B90}" type="parTrans" cxnId="{D29685B8-AC15-4410-9DEA-F4E77A2D58F4}">
      <dgm:prSet/>
      <dgm:spPr/>
      <dgm:t>
        <a:bodyPr/>
        <a:lstStyle/>
        <a:p>
          <a:endParaRPr lang="en-US"/>
        </a:p>
      </dgm:t>
    </dgm:pt>
    <dgm:pt modelId="{5B4F61C7-CA74-4F77-B01A-E7C336ABF725}" type="sibTrans" cxnId="{D29685B8-AC15-4410-9DEA-F4E77A2D58F4}">
      <dgm:prSet/>
      <dgm:spPr/>
      <dgm:t>
        <a:bodyPr/>
        <a:lstStyle/>
        <a:p>
          <a:endParaRPr lang="en-US"/>
        </a:p>
      </dgm:t>
    </dgm:pt>
    <dgm:pt modelId="{4153563D-4BCE-46E3-8B74-6608E119956C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F180D1-08E2-4EF7-9A3B-D28AFA24CCAF}" type="parTrans" cxnId="{4AB30255-4B5B-45EC-BD49-438AF72E2F52}">
      <dgm:prSet/>
      <dgm:spPr/>
      <dgm:t>
        <a:bodyPr/>
        <a:lstStyle/>
        <a:p>
          <a:endParaRPr lang="en-US"/>
        </a:p>
      </dgm:t>
    </dgm:pt>
    <dgm:pt modelId="{7DEBD80F-E205-402A-B6A1-BB7B475E63E0}" type="sibTrans" cxnId="{4AB30255-4B5B-45EC-BD49-438AF72E2F52}">
      <dgm:prSet/>
      <dgm:spPr/>
      <dgm:t>
        <a:bodyPr/>
        <a:lstStyle/>
        <a:p>
          <a:endParaRPr lang="en-US"/>
        </a:p>
      </dgm:t>
    </dgm:pt>
    <dgm:pt modelId="{71F3D4B0-64D9-4D9D-8FE0-3725A140286E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64489231-7030-4635-8204-5AA4A4DEB49E}" type="parTrans" cxnId="{EAD4C5AD-C15A-48DE-BC6E-392CEB572B55}">
      <dgm:prSet/>
      <dgm:spPr/>
      <dgm:t>
        <a:bodyPr/>
        <a:lstStyle/>
        <a:p>
          <a:endParaRPr lang="en-US"/>
        </a:p>
      </dgm:t>
    </dgm:pt>
    <dgm:pt modelId="{1DA51D93-5A4E-4982-B3F3-FA21EE1FE2CB}" type="sibTrans" cxnId="{EAD4C5AD-C15A-48DE-BC6E-392CEB572B55}">
      <dgm:prSet/>
      <dgm:spPr/>
      <dgm:t>
        <a:bodyPr/>
        <a:lstStyle/>
        <a:p>
          <a:endParaRPr lang="en-US"/>
        </a:p>
      </dgm:t>
    </dgm:pt>
    <dgm:pt modelId="{46FA2E9A-C283-42FE-9096-54330FE7291D}">
      <dgm:prSet phldrT="[Text]"/>
      <dgm:spPr/>
      <dgm:t>
        <a:bodyPr/>
        <a:lstStyle/>
        <a:p>
          <a:pPr marL="119063" indent="-119063" rtl="0">
            <a:tabLst/>
          </a:pP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DA8A2EDE-AC83-4575-9561-9F466BE50EDF}" type="parTrans" cxnId="{A0FBE882-2656-4837-97D7-151FD75DC7A3}">
      <dgm:prSet/>
      <dgm:spPr/>
      <dgm:t>
        <a:bodyPr/>
        <a:lstStyle/>
        <a:p>
          <a:endParaRPr lang="en-US"/>
        </a:p>
      </dgm:t>
    </dgm:pt>
    <dgm:pt modelId="{C179AC07-9B26-4ABA-8725-8AFD25C3CC57}" type="sibTrans" cxnId="{A0FBE882-2656-4837-97D7-151FD75DC7A3}">
      <dgm:prSet/>
      <dgm:spPr/>
      <dgm:t>
        <a:bodyPr/>
        <a:lstStyle/>
        <a:p>
          <a:endParaRPr lang="en-US"/>
        </a:p>
      </dgm:t>
    </dgm:pt>
    <dgm:pt modelId="{CE78DF37-5A44-4019-A3EA-54928B76193A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D07A3C-FAD8-4958-ABC2-D885C151E8BB}" type="parTrans" cxnId="{6B34E54B-82DE-4CB4-A162-014690D5A20B}">
      <dgm:prSet/>
      <dgm:spPr/>
      <dgm:t>
        <a:bodyPr/>
        <a:lstStyle/>
        <a:p>
          <a:endParaRPr lang="en-US"/>
        </a:p>
      </dgm:t>
    </dgm:pt>
    <dgm:pt modelId="{1C1863E9-FECA-4591-A4CD-AA754575179D}" type="sibTrans" cxnId="{6B34E54B-82DE-4CB4-A162-014690D5A20B}">
      <dgm:prSet/>
      <dgm:spPr/>
      <dgm:t>
        <a:bodyPr/>
        <a:lstStyle/>
        <a:p>
          <a:endParaRPr lang="en-US"/>
        </a:p>
      </dgm:t>
    </dgm:pt>
    <dgm:pt modelId="{09A9663F-CB82-4A70-9CE3-C6DD5ECF2C53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C0AA3B4E-C0D1-4B32-901C-82ED58BC3A1E}" type="parTrans" cxnId="{A54DF23C-274F-4DB6-BF7A-66E207D1CC64}">
      <dgm:prSet/>
      <dgm:spPr/>
      <dgm:t>
        <a:bodyPr/>
        <a:lstStyle/>
        <a:p>
          <a:endParaRPr lang="en-US"/>
        </a:p>
      </dgm:t>
    </dgm:pt>
    <dgm:pt modelId="{205FCB99-371C-4AEF-B50F-97D68FBBFCBC}" type="sibTrans" cxnId="{A54DF23C-274F-4DB6-BF7A-66E207D1CC64}">
      <dgm:prSet/>
      <dgm:spPr/>
      <dgm:t>
        <a:bodyPr/>
        <a:lstStyle/>
        <a:p>
          <a:endParaRPr lang="en-US"/>
        </a:p>
      </dgm:t>
    </dgm:pt>
    <dgm:pt modelId="{D95FEC1A-1E85-403F-A0DD-F04383204956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462E93-7777-4CC3-832D-2A6D294DA660}" type="parTrans" cxnId="{947FF56C-B978-4E03-A786-D6758BCA1C3D}">
      <dgm:prSet/>
      <dgm:spPr/>
      <dgm:t>
        <a:bodyPr/>
        <a:lstStyle/>
        <a:p>
          <a:endParaRPr lang="en-US"/>
        </a:p>
      </dgm:t>
    </dgm:pt>
    <dgm:pt modelId="{354918B0-3737-4D70-929D-5CF55844D69E}" type="sibTrans" cxnId="{947FF56C-B978-4E03-A786-D6758BCA1C3D}">
      <dgm:prSet/>
      <dgm:spPr/>
      <dgm:t>
        <a:bodyPr/>
        <a:lstStyle/>
        <a:p>
          <a:endParaRPr lang="en-US"/>
        </a:p>
      </dgm:t>
    </dgm:pt>
    <dgm:pt modelId="{608F6EF4-811F-42D2-8278-8D966D849A62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07B937E-F3BD-4280-A4D8-93A5D9444C96}" type="sibTrans" cxnId="{7E1162B7-D167-4F1B-93D5-36B1FE0074B2}">
      <dgm:prSet/>
      <dgm:spPr/>
      <dgm:t>
        <a:bodyPr/>
        <a:lstStyle/>
        <a:p>
          <a:endParaRPr lang="en-US"/>
        </a:p>
      </dgm:t>
    </dgm:pt>
    <dgm:pt modelId="{8BA7FE99-AF89-46BB-8E83-962AF5A38522}" type="parTrans" cxnId="{7E1162B7-D167-4F1B-93D5-36B1FE0074B2}">
      <dgm:prSet/>
      <dgm:spPr/>
      <dgm:t>
        <a:bodyPr/>
        <a:lstStyle/>
        <a:p>
          <a:endParaRPr lang="en-US"/>
        </a:p>
      </dgm:t>
    </dgm:pt>
    <dgm:pt modelId="{E820A724-1E01-47D4-A03D-CAC2745E8775}" type="pres">
      <dgm:prSet presAssocID="{AB51F503-0B17-44EC-88E0-D784E5FD89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2C2C4-F13F-4DCB-8ADF-C27370078E6C}" type="pres">
      <dgm:prSet presAssocID="{608F6EF4-811F-42D2-8278-8D966D849A62}" presName="parentLin" presStyleCnt="0"/>
      <dgm:spPr/>
    </dgm:pt>
    <dgm:pt modelId="{0DF4A900-FB92-4002-AB0E-CC7223DEB746}" type="pres">
      <dgm:prSet presAssocID="{608F6EF4-811F-42D2-8278-8D966D849A6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C854BB6-9D3F-4D57-871B-BFA7063CE63B}" type="pres">
      <dgm:prSet presAssocID="{608F6EF4-811F-42D2-8278-8D966D849A6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0644A-CA0A-47CC-A949-08C8134A8561}" type="pres">
      <dgm:prSet presAssocID="{608F6EF4-811F-42D2-8278-8D966D849A62}" presName="negativeSpace" presStyleCnt="0"/>
      <dgm:spPr/>
    </dgm:pt>
    <dgm:pt modelId="{1BE8FE13-4190-4504-85D1-F379A607C8DF}" type="pres">
      <dgm:prSet presAssocID="{608F6EF4-811F-42D2-8278-8D966D849A62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F6F99-8C44-4F0A-9E77-82E48A857587}" type="pres">
      <dgm:prSet presAssocID="{C07B937E-F3BD-4280-A4D8-93A5D9444C96}" presName="spaceBetweenRectangles" presStyleCnt="0"/>
      <dgm:spPr/>
    </dgm:pt>
    <dgm:pt modelId="{970D7C09-F4CA-4CFD-9F7D-D422BCD4B05D}" type="pres">
      <dgm:prSet presAssocID="{8B650B27-C039-483E-A675-BDA5C07C20D2}" presName="parentLin" presStyleCnt="0"/>
      <dgm:spPr/>
    </dgm:pt>
    <dgm:pt modelId="{FD14C4C2-7B7B-4FF2-97E6-B12874B3A92B}" type="pres">
      <dgm:prSet presAssocID="{8B650B27-C039-483E-A675-BDA5C07C20D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E5B50E3-4E10-4AEC-B280-3194A0CCAFA5}" type="pres">
      <dgm:prSet presAssocID="{8B650B27-C039-483E-A675-BDA5C07C20D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FFC85-D05F-4F88-9C10-F1CAA93A34CF}" type="pres">
      <dgm:prSet presAssocID="{8B650B27-C039-483E-A675-BDA5C07C20D2}" presName="negativeSpace" presStyleCnt="0"/>
      <dgm:spPr/>
    </dgm:pt>
    <dgm:pt modelId="{A4EE3C36-B440-49E6-80CE-B3C1D2059144}" type="pres">
      <dgm:prSet presAssocID="{8B650B27-C039-483E-A675-BDA5C07C20D2}" presName="childText" presStyleLbl="conFgAcc1" presStyleIdx="1" presStyleCnt="6" custScaleY="1014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59D55-AA50-486A-9B1E-89A5520DC90D}" type="pres">
      <dgm:prSet presAssocID="{0B8577CB-ACD1-4028-8578-48C0F0DA4E26}" presName="spaceBetweenRectangles" presStyleCnt="0"/>
      <dgm:spPr/>
    </dgm:pt>
    <dgm:pt modelId="{0042E774-7366-4970-B977-5C27EB6D979C}" type="pres">
      <dgm:prSet presAssocID="{E6C51920-82BE-4DF3-8308-539AF0C5785B}" presName="parentLin" presStyleCnt="0"/>
      <dgm:spPr/>
    </dgm:pt>
    <dgm:pt modelId="{BBD01D17-45C1-4EC7-ABD5-055869188F65}" type="pres">
      <dgm:prSet presAssocID="{E6C51920-82BE-4DF3-8308-539AF0C5785B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CF9B33E8-24E8-43A4-9AFD-D6B2CFE6BB6B}" type="pres">
      <dgm:prSet presAssocID="{E6C51920-82BE-4DF3-8308-539AF0C5785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6438D-544D-4520-B513-9E8D710ABAAD}" type="pres">
      <dgm:prSet presAssocID="{E6C51920-82BE-4DF3-8308-539AF0C5785B}" presName="negativeSpace" presStyleCnt="0"/>
      <dgm:spPr/>
    </dgm:pt>
    <dgm:pt modelId="{25D036B8-E5DE-41EB-A85F-5286A95B9E5D}" type="pres">
      <dgm:prSet presAssocID="{E6C51920-82BE-4DF3-8308-539AF0C5785B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34F24-F95F-40E3-A662-AC87488E550F}" type="pres">
      <dgm:prSet presAssocID="{97201591-0E1D-427C-8515-9E843F706275}" presName="spaceBetweenRectangles" presStyleCnt="0"/>
      <dgm:spPr/>
    </dgm:pt>
    <dgm:pt modelId="{7E8F3193-0D2A-4454-A1C8-5E6091DF4A24}" type="pres">
      <dgm:prSet presAssocID="{D95FEC1A-1E85-403F-A0DD-F04383204956}" presName="parentLin" presStyleCnt="0"/>
      <dgm:spPr/>
    </dgm:pt>
    <dgm:pt modelId="{350AB009-C512-42A2-81A9-7C049293130E}" type="pres">
      <dgm:prSet presAssocID="{D95FEC1A-1E85-403F-A0DD-F0438320495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F9DFBF03-F4C6-4DDA-B25F-05AC8046D47C}" type="pres">
      <dgm:prSet presAssocID="{D95FEC1A-1E85-403F-A0DD-F0438320495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2F074-3FDA-4B78-AB89-0863A8E69EE3}" type="pres">
      <dgm:prSet presAssocID="{D95FEC1A-1E85-403F-A0DD-F04383204956}" presName="negativeSpace" presStyleCnt="0"/>
      <dgm:spPr/>
    </dgm:pt>
    <dgm:pt modelId="{4673CCF4-1D13-4975-AFE7-74C06D0F976D}" type="pres">
      <dgm:prSet presAssocID="{D95FEC1A-1E85-403F-A0DD-F04383204956}" presName="childText" presStyleLbl="conFgAcc1" presStyleIdx="3" presStyleCnt="6" custScaleY="94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3B415-6FDD-4757-A50F-3BD4B999418A}" type="pres">
      <dgm:prSet presAssocID="{354918B0-3737-4D70-929D-5CF55844D69E}" presName="spaceBetweenRectangles" presStyleCnt="0"/>
      <dgm:spPr/>
    </dgm:pt>
    <dgm:pt modelId="{E3EFAB7E-0254-4346-90A8-9A4B752D9EE5}" type="pres">
      <dgm:prSet presAssocID="{4153563D-4BCE-46E3-8B74-6608E119956C}" presName="parentLin" presStyleCnt="0"/>
      <dgm:spPr/>
    </dgm:pt>
    <dgm:pt modelId="{76121906-2E83-475A-B9CA-23F91A994F15}" type="pres">
      <dgm:prSet presAssocID="{4153563D-4BCE-46E3-8B74-6608E119956C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643001B4-E8C0-41AD-9B5B-028FA8E69451}" type="pres">
      <dgm:prSet presAssocID="{4153563D-4BCE-46E3-8B74-6608E119956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822E8-409C-4F24-978E-47A0F83027B9}" type="pres">
      <dgm:prSet presAssocID="{4153563D-4BCE-46E3-8B74-6608E119956C}" presName="negativeSpace" presStyleCnt="0"/>
      <dgm:spPr/>
    </dgm:pt>
    <dgm:pt modelId="{2EC8CF59-8B14-477E-B452-5BBE2AE976EF}" type="pres">
      <dgm:prSet presAssocID="{4153563D-4BCE-46E3-8B74-6608E119956C}" presName="childText" presStyleLbl="conFgAcc1" presStyleIdx="4" presStyleCnt="6" custScaleY="96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6DB8D-0B98-4D47-99F0-59830A9CBC0E}" type="pres">
      <dgm:prSet presAssocID="{7DEBD80F-E205-402A-B6A1-BB7B475E63E0}" presName="spaceBetweenRectangles" presStyleCnt="0"/>
      <dgm:spPr/>
    </dgm:pt>
    <dgm:pt modelId="{B689D3E6-9B50-463E-A6C9-958D042129D2}" type="pres">
      <dgm:prSet presAssocID="{CE78DF37-5A44-4019-A3EA-54928B76193A}" presName="parentLin" presStyleCnt="0"/>
      <dgm:spPr/>
    </dgm:pt>
    <dgm:pt modelId="{457D4D70-178A-47A9-BC3E-2C2C9BB89422}" type="pres">
      <dgm:prSet presAssocID="{CE78DF37-5A44-4019-A3EA-54928B76193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38B25F7A-C73F-4E3E-A5CA-5095C95D7943}" type="pres">
      <dgm:prSet presAssocID="{CE78DF37-5A44-4019-A3EA-54928B76193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E5CB3-27B9-45E4-A50E-96FCCF27DDB5}" type="pres">
      <dgm:prSet presAssocID="{CE78DF37-5A44-4019-A3EA-54928B76193A}" presName="negativeSpace" presStyleCnt="0"/>
      <dgm:spPr/>
    </dgm:pt>
    <dgm:pt modelId="{14672866-D9BE-4916-B689-7CA3CB0C57BC}" type="pres">
      <dgm:prSet presAssocID="{CE78DF37-5A44-4019-A3EA-54928B76193A}" presName="childText" presStyleLbl="conFgAcc1" presStyleIdx="5" presStyleCnt="6" custScaleY="96434" custLinFactNeighborX="1594" custLinFactNeighborY="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B30255-4B5B-45EC-BD49-438AF72E2F52}" srcId="{AB51F503-0B17-44EC-88E0-D784E5FD8958}" destId="{4153563D-4BCE-46E3-8B74-6608E119956C}" srcOrd="4" destOrd="0" parTransId="{A8F180D1-08E2-4EF7-9A3B-D28AFA24CCAF}" sibTransId="{7DEBD80F-E205-402A-B6A1-BB7B475E63E0}"/>
    <dgm:cxn modelId="{2267F9EF-F9DB-42B9-9658-EC329A00246B}" type="presOf" srcId="{09A9663F-CB82-4A70-9CE3-C6DD5ECF2C53}" destId="{4673CCF4-1D13-4975-AFE7-74C06D0F976D}" srcOrd="0" destOrd="0" presId="urn:microsoft.com/office/officeart/2005/8/layout/list1"/>
    <dgm:cxn modelId="{DD1C71ED-6C77-407B-9E2C-4C959E0CBF3A}" srcId="{AB51F503-0B17-44EC-88E0-D784E5FD8958}" destId="{8B650B27-C039-483E-A675-BDA5C07C20D2}" srcOrd="1" destOrd="0" parTransId="{26180F28-F5DD-439A-ACCC-EF3A4E52AFA6}" sibTransId="{0B8577CB-ACD1-4028-8578-48C0F0DA4E26}"/>
    <dgm:cxn modelId="{A0FBE882-2656-4837-97D7-151FD75DC7A3}" srcId="{CE78DF37-5A44-4019-A3EA-54928B76193A}" destId="{46FA2E9A-C283-42FE-9096-54330FE7291D}" srcOrd="0" destOrd="0" parTransId="{DA8A2EDE-AC83-4575-9561-9F466BE50EDF}" sibTransId="{C179AC07-9B26-4ABA-8725-8AFD25C3CC57}"/>
    <dgm:cxn modelId="{A1C379AC-1D77-41B5-B133-62379ED243F4}" type="presOf" srcId="{4153563D-4BCE-46E3-8B74-6608E119956C}" destId="{643001B4-E8C0-41AD-9B5B-028FA8E69451}" srcOrd="1" destOrd="0" presId="urn:microsoft.com/office/officeart/2005/8/layout/list1"/>
    <dgm:cxn modelId="{5A34E19F-B18E-4DD1-AC38-5992B114E20B}" srcId="{608F6EF4-811F-42D2-8278-8D966D849A62}" destId="{C2614BD9-2A42-4179-878D-270FB9DDF5FE}" srcOrd="0" destOrd="0" parTransId="{80041ED8-F163-46C7-8C29-CFCDB742A4EE}" sibTransId="{0A2724FC-9532-4379-ADA4-FD4449DB9F33}"/>
    <dgm:cxn modelId="{1B9C55C6-1016-4E8F-9F19-D62DDA1ED91D}" type="presOf" srcId="{71F3D4B0-64D9-4D9D-8FE0-3725A140286E}" destId="{2EC8CF59-8B14-477E-B452-5BBE2AE976EF}" srcOrd="0" destOrd="0" presId="urn:microsoft.com/office/officeart/2005/8/layout/list1"/>
    <dgm:cxn modelId="{D29685B8-AC15-4410-9DEA-F4E77A2D58F4}" srcId="{E6C51920-82BE-4DF3-8308-539AF0C5785B}" destId="{EF0F7F9D-A12C-4DB3-91A5-5B7D64E00150}" srcOrd="0" destOrd="0" parTransId="{04155A84-DAF9-4CD5-A502-3AC7E4B03B90}" sibTransId="{5B4F61C7-CA74-4F77-B01A-E7C336ABF725}"/>
    <dgm:cxn modelId="{24143059-5E03-4859-AFF4-4A51935DE052}" type="presOf" srcId="{B8FD90AE-AD61-4FED-95A4-2870498D682B}" destId="{A4EE3C36-B440-49E6-80CE-B3C1D2059144}" srcOrd="0" destOrd="0" presId="urn:microsoft.com/office/officeart/2005/8/layout/list1"/>
    <dgm:cxn modelId="{EAD4C5AD-C15A-48DE-BC6E-392CEB572B55}" srcId="{4153563D-4BCE-46E3-8B74-6608E119956C}" destId="{71F3D4B0-64D9-4D9D-8FE0-3725A140286E}" srcOrd="0" destOrd="0" parTransId="{64489231-7030-4635-8204-5AA4A4DEB49E}" sibTransId="{1DA51D93-5A4E-4982-B3F3-FA21EE1FE2CB}"/>
    <dgm:cxn modelId="{CA9434C4-E634-4320-8352-A307D97A08ED}" type="presOf" srcId="{608F6EF4-811F-42D2-8278-8D966D849A62}" destId="{0DF4A900-FB92-4002-AB0E-CC7223DEB746}" srcOrd="0" destOrd="0" presId="urn:microsoft.com/office/officeart/2005/8/layout/list1"/>
    <dgm:cxn modelId="{7E1162B7-D167-4F1B-93D5-36B1FE0074B2}" srcId="{AB51F503-0B17-44EC-88E0-D784E5FD8958}" destId="{608F6EF4-811F-42D2-8278-8D966D849A62}" srcOrd="0" destOrd="0" parTransId="{8BA7FE99-AF89-46BB-8E83-962AF5A38522}" sibTransId="{C07B937E-F3BD-4280-A4D8-93A5D9444C96}"/>
    <dgm:cxn modelId="{C86FDE69-E76F-4430-A890-6FF951B8A884}" type="presOf" srcId="{8B650B27-C039-483E-A675-BDA5C07C20D2}" destId="{FD14C4C2-7B7B-4FF2-97E6-B12874B3A92B}" srcOrd="0" destOrd="0" presId="urn:microsoft.com/office/officeart/2005/8/layout/list1"/>
    <dgm:cxn modelId="{2F52ABD7-0354-4ECA-80C0-2EEBE4AE2C18}" type="presOf" srcId="{E6C51920-82BE-4DF3-8308-539AF0C5785B}" destId="{CF9B33E8-24E8-43A4-9AFD-D6B2CFE6BB6B}" srcOrd="1" destOrd="0" presId="urn:microsoft.com/office/officeart/2005/8/layout/list1"/>
    <dgm:cxn modelId="{2384D794-529C-420F-82F8-6ADA43CB6A89}" type="presOf" srcId="{AB51F503-0B17-44EC-88E0-D784E5FD8958}" destId="{E820A724-1E01-47D4-A03D-CAC2745E8775}" srcOrd="0" destOrd="0" presId="urn:microsoft.com/office/officeart/2005/8/layout/list1"/>
    <dgm:cxn modelId="{3DD023A1-D81C-4B73-813A-8107041892C9}" type="presOf" srcId="{E6C51920-82BE-4DF3-8308-539AF0C5785B}" destId="{BBD01D17-45C1-4EC7-ABD5-055869188F65}" srcOrd="0" destOrd="0" presId="urn:microsoft.com/office/officeart/2005/8/layout/list1"/>
    <dgm:cxn modelId="{EDD0BDB6-FB48-4868-9E39-7326F8A8CCFA}" type="presOf" srcId="{CE78DF37-5A44-4019-A3EA-54928B76193A}" destId="{38B25F7A-C73F-4E3E-A5CA-5095C95D7943}" srcOrd="1" destOrd="0" presId="urn:microsoft.com/office/officeart/2005/8/layout/list1"/>
    <dgm:cxn modelId="{26F215D2-5C49-4553-B54B-7886E38A29C2}" srcId="{AB51F503-0B17-44EC-88E0-D784E5FD8958}" destId="{E6C51920-82BE-4DF3-8308-539AF0C5785B}" srcOrd="2" destOrd="0" parTransId="{483CCE13-8B99-432C-9CD4-B02D53C35356}" sibTransId="{97201591-0E1D-427C-8515-9E843F706275}"/>
    <dgm:cxn modelId="{5C9DFBBF-0065-4506-8417-C1DA92F42BEF}" type="presOf" srcId="{608F6EF4-811F-42D2-8278-8D966D849A62}" destId="{DC854BB6-9D3F-4D57-871B-BFA7063CE63B}" srcOrd="1" destOrd="0" presId="urn:microsoft.com/office/officeart/2005/8/layout/list1"/>
    <dgm:cxn modelId="{E3E6BA93-17B7-4724-B276-8E17AF13C580}" type="presOf" srcId="{46FA2E9A-C283-42FE-9096-54330FE7291D}" destId="{14672866-D9BE-4916-B689-7CA3CB0C57BC}" srcOrd="0" destOrd="0" presId="urn:microsoft.com/office/officeart/2005/8/layout/list1"/>
    <dgm:cxn modelId="{0FC00F1B-217A-48BE-A827-CC84B9EB2E22}" type="presOf" srcId="{8B650B27-C039-483E-A675-BDA5C07C20D2}" destId="{3E5B50E3-4E10-4AEC-B280-3194A0CCAFA5}" srcOrd="1" destOrd="0" presId="urn:microsoft.com/office/officeart/2005/8/layout/list1"/>
    <dgm:cxn modelId="{DF6C815A-763A-4FEE-BF79-EA34981A7B61}" type="presOf" srcId="{EF0F7F9D-A12C-4DB3-91A5-5B7D64E00150}" destId="{25D036B8-E5DE-41EB-A85F-5286A95B9E5D}" srcOrd="0" destOrd="0" presId="urn:microsoft.com/office/officeart/2005/8/layout/list1"/>
    <dgm:cxn modelId="{C71C20B4-D479-4E21-897B-008C375B9CFA}" type="presOf" srcId="{D95FEC1A-1E85-403F-A0DD-F04383204956}" destId="{F9DFBF03-F4C6-4DDA-B25F-05AC8046D47C}" srcOrd="1" destOrd="0" presId="urn:microsoft.com/office/officeart/2005/8/layout/list1"/>
    <dgm:cxn modelId="{F925ABEE-E5D5-4211-9F09-D2464B846DA1}" srcId="{8B650B27-C039-483E-A675-BDA5C07C20D2}" destId="{B8FD90AE-AD61-4FED-95A4-2870498D682B}" srcOrd="0" destOrd="0" parTransId="{14E8AF0B-63FB-4909-AA9A-05614884FAC4}" sibTransId="{CFAA2F80-4947-4019-BD32-A7006A079F63}"/>
    <dgm:cxn modelId="{947FF56C-B978-4E03-A786-D6758BCA1C3D}" srcId="{AB51F503-0B17-44EC-88E0-D784E5FD8958}" destId="{D95FEC1A-1E85-403F-A0DD-F04383204956}" srcOrd="3" destOrd="0" parTransId="{38462E93-7777-4CC3-832D-2A6D294DA660}" sibTransId="{354918B0-3737-4D70-929D-5CF55844D69E}"/>
    <dgm:cxn modelId="{1F04AC3E-8063-498C-9445-133E4043753E}" type="presOf" srcId="{D95FEC1A-1E85-403F-A0DD-F04383204956}" destId="{350AB009-C512-42A2-81A9-7C049293130E}" srcOrd="0" destOrd="0" presId="urn:microsoft.com/office/officeart/2005/8/layout/list1"/>
    <dgm:cxn modelId="{BFE1E1AC-20F0-40A9-920B-66E437EA1637}" type="presOf" srcId="{4153563D-4BCE-46E3-8B74-6608E119956C}" destId="{76121906-2E83-475A-B9CA-23F91A994F15}" srcOrd="0" destOrd="0" presId="urn:microsoft.com/office/officeart/2005/8/layout/list1"/>
    <dgm:cxn modelId="{A54DF23C-274F-4DB6-BF7A-66E207D1CC64}" srcId="{D95FEC1A-1E85-403F-A0DD-F04383204956}" destId="{09A9663F-CB82-4A70-9CE3-C6DD5ECF2C53}" srcOrd="0" destOrd="0" parTransId="{C0AA3B4E-C0D1-4B32-901C-82ED58BC3A1E}" sibTransId="{205FCB99-371C-4AEF-B50F-97D68FBBFCBC}"/>
    <dgm:cxn modelId="{6B34E54B-82DE-4CB4-A162-014690D5A20B}" srcId="{AB51F503-0B17-44EC-88E0-D784E5FD8958}" destId="{CE78DF37-5A44-4019-A3EA-54928B76193A}" srcOrd="5" destOrd="0" parTransId="{0ED07A3C-FAD8-4958-ABC2-D885C151E8BB}" sibTransId="{1C1863E9-FECA-4591-A4CD-AA754575179D}"/>
    <dgm:cxn modelId="{0193BA0A-391B-4A3B-9A92-598D1BA73F8F}" type="presOf" srcId="{CE78DF37-5A44-4019-A3EA-54928B76193A}" destId="{457D4D70-178A-47A9-BC3E-2C2C9BB89422}" srcOrd="0" destOrd="0" presId="urn:microsoft.com/office/officeart/2005/8/layout/list1"/>
    <dgm:cxn modelId="{59A44E70-AAA8-4660-9762-8851CDB18C33}" type="presOf" srcId="{C2614BD9-2A42-4179-878D-270FB9DDF5FE}" destId="{1BE8FE13-4190-4504-85D1-F379A607C8DF}" srcOrd="0" destOrd="0" presId="urn:microsoft.com/office/officeart/2005/8/layout/list1"/>
    <dgm:cxn modelId="{5A26336E-D912-4B09-BEB9-840E4DFF312F}" type="presParOf" srcId="{E820A724-1E01-47D4-A03D-CAC2745E8775}" destId="{1552C2C4-F13F-4DCB-8ADF-C27370078E6C}" srcOrd="0" destOrd="0" presId="urn:microsoft.com/office/officeart/2005/8/layout/list1"/>
    <dgm:cxn modelId="{AF7A01EA-1135-4DB2-8337-4636DE929A4F}" type="presParOf" srcId="{1552C2C4-F13F-4DCB-8ADF-C27370078E6C}" destId="{0DF4A900-FB92-4002-AB0E-CC7223DEB746}" srcOrd="0" destOrd="0" presId="urn:microsoft.com/office/officeart/2005/8/layout/list1"/>
    <dgm:cxn modelId="{487FD8A5-5F65-43C6-9923-572198C70649}" type="presParOf" srcId="{1552C2C4-F13F-4DCB-8ADF-C27370078E6C}" destId="{DC854BB6-9D3F-4D57-871B-BFA7063CE63B}" srcOrd="1" destOrd="0" presId="urn:microsoft.com/office/officeart/2005/8/layout/list1"/>
    <dgm:cxn modelId="{9188C55E-12C3-4F9C-9070-6699EF8BED72}" type="presParOf" srcId="{E820A724-1E01-47D4-A03D-CAC2745E8775}" destId="{0130644A-CA0A-47CC-A949-08C8134A8561}" srcOrd="1" destOrd="0" presId="urn:microsoft.com/office/officeart/2005/8/layout/list1"/>
    <dgm:cxn modelId="{94F29AAF-169F-4784-A0CC-66C13DC81EF2}" type="presParOf" srcId="{E820A724-1E01-47D4-A03D-CAC2745E8775}" destId="{1BE8FE13-4190-4504-85D1-F379A607C8DF}" srcOrd="2" destOrd="0" presId="urn:microsoft.com/office/officeart/2005/8/layout/list1"/>
    <dgm:cxn modelId="{551EF1F6-C030-4413-8AE8-67523B7B646F}" type="presParOf" srcId="{E820A724-1E01-47D4-A03D-CAC2745E8775}" destId="{5FCF6F99-8C44-4F0A-9E77-82E48A857587}" srcOrd="3" destOrd="0" presId="urn:microsoft.com/office/officeart/2005/8/layout/list1"/>
    <dgm:cxn modelId="{66ADA097-7E39-4E7D-A631-CBF84455F878}" type="presParOf" srcId="{E820A724-1E01-47D4-A03D-CAC2745E8775}" destId="{970D7C09-F4CA-4CFD-9F7D-D422BCD4B05D}" srcOrd="4" destOrd="0" presId="urn:microsoft.com/office/officeart/2005/8/layout/list1"/>
    <dgm:cxn modelId="{1FCAA802-5513-49A5-A2BE-47FE8C6A546F}" type="presParOf" srcId="{970D7C09-F4CA-4CFD-9F7D-D422BCD4B05D}" destId="{FD14C4C2-7B7B-4FF2-97E6-B12874B3A92B}" srcOrd="0" destOrd="0" presId="urn:microsoft.com/office/officeart/2005/8/layout/list1"/>
    <dgm:cxn modelId="{9CB35B6E-225A-4864-8563-D9BD4B1A9E54}" type="presParOf" srcId="{970D7C09-F4CA-4CFD-9F7D-D422BCD4B05D}" destId="{3E5B50E3-4E10-4AEC-B280-3194A0CCAFA5}" srcOrd="1" destOrd="0" presId="urn:microsoft.com/office/officeart/2005/8/layout/list1"/>
    <dgm:cxn modelId="{0655CF6C-5504-4154-B0D4-CA675F772800}" type="presParOf" srcId="{E820A724-1E01-47D4-A03D-CAC2745E8775}" destId="{659FFC85-D05F-4F88-9C10-F1CAA93A34CF}" srcOrd="5" destOrd="0" presId="urn:microsoft.com/office/officeart/2005/8/layout/list1"/>
    <dgm:cxn modelId="{D3A053EF-2279-48B8-B560-03D53C45F5B6}" type="presParOf" srcId="{E820A724-1E01-47D4-A03D-CAC2745E8775}" destId="{A4EE3C36-B440-49E6-80CE-B3C1D2059144}" srcOrd="6" destOrd="0" presId="urn:microsoft.com/office/officeart/2005/8/layout/list1"/>
    <dgm:cxn modelId="{65084A00-11B3-4BF3-B2CA-35B3514E1965}" type="presParOf" srcId="{E820A724-1E01-47D4-A03D-CAC2745E8775}" destId="{ED959D55-AA50-486A-9B1E-89A5520DC90D}" srcOrd="7" destOrd="0" presId="urn:microsoft.com/office/officeart/2005/8/layout/list1"/>
    <dgm:cxn modelId="{24BE2F73-0A29-48A7-A1B2-709C684648B5}" type="presParOf" srcId="{E820A724-1E01-47D4-A03D-CAC2745E8775}" destId="{0042E774-7366-4970-B977-5C27EB6D979C}" srcOrd="8" destOrd="0" presId="urn:microsoft.com/office/officeart/2005/8/layout/list1"/>
    <dgm:cxn modelId="{EAD8768A-7750-4DCE-89DE-6A82D6729EBF}" type="presParOf" srcId="{0042E774-7366-4970-B977-5C27EB6D979C}" destId="{BBD01D17-45C1-4EC7-ABD5-055869188F65}" srcOrd="0" destOrd="0" presId="urn:microsoft.com/office/officeart/2005/8/layout/list1"/>
    <dgm:cxn modelId="{E699659C-2D19-4E48-88FC-DF7B0961ABB6}" type="presParOf" srcId="{0042E774-7366-4970-B977-5C27EB6D979C}" destId="{CF9B33E8-24E8-43A4-9AFD-D6B2CFE6BB6B}" srcOrd="1" destOrd="0" presId="urn:microsoft.com/office/officeart/2005/8/layout/list1"/>
    <dgm:cxn modelId="{C67E8684-F73A-48D8-825F-66B17238A87E}" type="presParOf" srcId="{E820A724-1E01-47D4-A03D-CAC2745E8775}" destId="{EEE6438D-544D-4520-B513-9E8D710ABAAD}" srcOrd="9" destOrd="0" presId="urn:microsoft.com/office/officeart/2005/8/layout/list1"/>
    <dgm:cxn modelId="{797868F7-2B89-43AA-8FD4-C13F688E660D}" type="presParOf" srcId="{E820A724-1E01-47D4-A03D-CAC2745E8775}" destId="{25D036B8-E5DE-41EB-A85F-5286A95B9E5D}" srcOrd="10" destOrd="0" presId="urn:microsoft.com/office/officeart/2005/8/layout/list1"/>
    <dgm:cxn modelId="{68B14733-A185-451D-8CA5-F7A767D4A5A9}" type="presParOf" srcId="{E820A724-1E01-47D4-A03D-CAC2745E8775}" destId="{52A34F24-F95F-40E3-A662-AC87488E550F}" srcOrd="11" destOrd="0" presId="urn:microsoft.com/office/officeart/2005/8/layout/list1"/>
    <dgm:cxn modelId="{5E15805C-D3F3-4831-AF12-FF0723213C49}" type="presParOf" srcId="{E820A724-1E01-47D4-A03D-CAC2745E8775}" destId="{7E8F3193-0D2A-4454-A1C8-5E6091DF4A24}" srcOrd="12" destOrd="0" presId="urn:microsoft.com/office/officeart/2005/8/layout/list1"/>
    <dgm:cxn modelId="{005897AD-3468-42A1-A949-7F6E3CBF4140}" type="presParOf" srcId="{7E8F3193-0D2A-4454-A1C8-5E6091DF4A24}" destId="{350AB009-C512-42A2-81A9-7C049293130E}" srcOrd="0" destOrd="0" presId="urn:microsoft.com/office/officeart/2005/8/layout/list1"/>
    <dgm:cxn modelId="{03909D25-633D-4322-908D-5D7EEFAA8F57}" type="presParOf" srcId="{7E8F3193-0D2A-4454-A1C8-5E6091DF4A24}" destId="{F9DFBF03-F4C6-4DDA-B25F-05AC8046D47C}" srcOrd="1" destOrd="0" presId="urn:microsoft.com/office/officeart/2005/8/layout/list1"/>
    <dgm:cxn modelId="{CF224A65-6DAB-450D-B26B-891C4A7C2692}" type="presParOf" srcId="{E820A724-1E01-47D4-A03D-CAC2745E8775}" destId="{4D72F074-3FDA-4B78-AB89-0863A8E69EE3}" srcOrd="13" destOrd="0" presId="urn:microsoft.com/office/officeart/2005/8/layout/list1"/>
    <dgm:cxn modelId="{C654F625-C094-4F22-9CF2-A86B7E82633B}" type="presParOf" srcId="{E820A724-1E01-47D4-A03D-CAC2745E8775}" destId="{4673CCF4-1D13-4975-AFE7-74C06D0F976D}" srcOrd="14" destOrd="0" presId="urn:microsoft.com/office/officeart/2005/8/layout/list1"/>
    <dgm:cxn modelId="{089D460A-C6FB-479D-B5C9-C99630A1B0EF}" type="presParOf" srcId="{E820A724-1E01-47D4-A03D-CAC2745E8775}" destId="{2B33B415-6FDD-4757-A50F-3BD4B999418A}" srcOrd="15" destOrd="0" presId="urn:microsoft.com/office/officeart/2005/8/layout/list1"/>
    <dgm:cxn modelId="{F7ECD037-90BC-4ABB-B7D8-20D13E3D28E7}" type="presParOf" srcId="{E820A724-1E01-47D4-A03D-CAC2745E8775}" destId="{E3EFAB7E-0254-4346-90A8-9A4B752D9EE5}" srcOrd="16" destOrd="0" presId="urn:microsoft.com/office/officeart/2005/8/layout/list1"/>
    <dgm:cxn modelId="{5D088FC6-C62E-4F29-9A4C-A97F512644E2}" type="presParOf" srcId="{E3EFAB7E-0254-4346-90A8-9A4B752D9EE5}" destId="{76121906-2E83-475A-B9CA-23F91A994F15}" srcOrd="0" destOrd="0" presId="urn:microsoft.com/office/officeart/2005/8/layout/list1"/>
    <dgm:cxn modelId="{0C2C8592-E7B8-4106-83BE-8E9DA5E1757B}" type="presParOf" srcId="{E3EFAB7E-0254-4346-90A8-9A4B752D9EE5}" destId="{643001B4-E8C0-41AD-9B5B-028FA8E69451}" srcOrd="1" destOrd="0" presId="urn:microsoft.com/office/officeart/2005/8/layout/list1"/>
    <dgm:cxn modelId="{9110A380-7794-4456-9F8D-969F1848FD91}" type="presParOf" srcId="{E820A724-1E01-47D4-A03D-CAC2745E8775}" destId="{2FE822E8-409C-4F24-978E-47A0F83027B9}" srcOrd="17" destOrd="0" presId="urn:microsoft.com/office/officeart/2005/8/layout/list1"/>
    <dgm:cxn modelId="{CD895369-A457-4FF5-A96F-267D36CBCCCE}" type="presParOf" srcId="{E820A724-1E01-47D4-A03D-CAC2745E8775}" destId="{2EC8CF59-8B14-477E-B452-5BBE2AE976EF}" srcOrd="18" destOrd="0" presId="urn:microsoft.com/office/officeart/2005/8/layout/list1"/>
    <dgm:cxn modelId="{BFC47422-CB2F-4CEB-B180-970D16AC2075}" type="presParOf" srcId="{E820A724-1E01-47D4-A03D-CAC2745E8775}" destId="{CC16DB8D-0B98-4D47-99F0-59830A9CBC0E}" srcOrd="19" destOrd="0" presId="urn:microsoft.com/office/officeart/2005/8/layout/list1"/>
    <dgm:cxn modelId="{98A8AD34-208E-4CB2-871E-502656E6B924}" type="presParOf" srcId="{E820A724-1E01-47D4-A03D-CAC2745E8775}" destId="{B689D3E6-9B50-463E-A6C9-958D042129D2}" srcOrd="20" destOrd="0" presId="urn:microsoft.com/office/officeart/2005/8/layout/list1"/>
    <dgm:cxn modelId="{661198AC-CB36-4762-B2F7-AF2200FD7082}" type="presParOf" srcId="{B689D3E6-9B50-463E-A6C9-958D042129D2}" destId="{457D4D70-178A-47A9-BC3E-2C2C9BB89422}" srcOrd="0" destOrd="0" presId="urn:microsoft.com/office/officeart/2005/8/layout/list1"/>
    <dgm:cxn modelId="{A60DD98A-2D9D-4073-9F46-D75A801F9BB9}" type="presParOf" srcId="{B689D3E6-9B50-463E-A6C9-958D042129D2}" destId="{38B25F7A-C73F-4E3E-A5CA-5095C95D7943}" srcOrd="1" destOrd="0" presId="urn:microsoft.com/office/officeart/2005/8/layout/list1"/>
    <dgm:cxn modelId="{F08ECEAF-A33D-4138-BAB8-E40703937336}" type="presParOf" srcId="{E820A724-1E01-47D4-A03D-CAC2745E8775}" destId="{D52E5CB3-27B9-45E4-A50E-96FCCF27DDB5}" srcOrd="21" destOrd="0" presId="urn:microsoft.com/office/officeart/2005/8/layout/list1"/>
    <dgm:cxn modelId="{9759A951-0A18-437F-B95C-78FE47558DFC}" type="presParOf" srcId="{E820A724-1E01-47D4-A03D-CAC2745E8775}" destId="{14672866-D9BE-4916-B689-7CA3CB0C57B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8FE13-4190-4504-85D1-F379A607C8DF}">
      <dsp:nvSpPr>
        <dsp:cNvPr id="0" name=""/>
        <dsp:cNvSpPr/>
      </dsp:nvSpPr>
      <dsp:spPr>
        <a:xfrm>
          <a:off x="0" y="325746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</a:t>
          </a:r>
          <a:br>
            <a:rPr lang="en-US" sz="900" kern="1200" dirty="0" smtClean="0"/>
          </a:br>
          <a:r>
            <a:rPr lang="en-US" sz="900" kern="1200" dirty="0" smtClean="0"/>
            <a:t>         </a:t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              </a:t>
          </a:r>
          <a:endParaRPr lang="en-US" sz="900" kern="1200" dirty="0"/>
        </a:p>
      </dsp:txBody>
      <dsp:txXfrm>
        <a:off x="0" y="325746"/>
        <a:ext cx="3909760" cy="637875"/>
      </dsp:txXfrm>
    </dsp:sp>
    <dsp:sp modelId="{DC854BB6-9D3F-4D57-871B-BFA7063CE63B}">
      <dsp:nvSpPr>
        <dsp:cNvPr id="0" name=""/>
        <dsp:cNvSpPr/>
      </dsp:nvSpPr>
      <dsp:spPr>
        <a:xfrm>
          <a:off x="195488" y="19290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05875"/>
        <a:ext cx="2710894" cy="239742"/>
      </dsp:txXfrm>
    </dsp:sp>
    <dsp:sp modelId="{A4EE3C36-B440-49E6-80CE-B3C1D2059144}">
      <dsp:nvSpPr>
        <dsp:cNvPr id="0" name=""/>
        <dsp:cNvSpPr/>
      </dsp:nvSpPr>
      <dsp:spPr>
        <a:xfrm>
          <a:off x="0" y="1145061"/>
          <a:ext cx="3909760" cy="6468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                                             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</a:t>
          </a:r>
          <a:endParaRPr lang="en-US" sz="900" kern="1200" dirty="0"/>
        </a:p>
      </dsp:txBody>
      <dsp:txXfrm>
        <a:off x="0" y="1145061"/>
        <a:ext cx="3909760" cy="646837"/>
      </dsp:txXfrm>
    </dsp:sp>
    <dsp:sp modelId="{3E5B50E3-4E10-4AEC-B280-3194A0CCAFA5}">
      <dsp:nvSpPr>
        <dsp:cNvPr id="0" name=""/>
        <dsp:cNvSpPr/>
      </dsp:nvSpPr>
      <dsp:spPr>
        <a:xfrm>
          <a:off x="195488" y="101222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025190"/>
        <a:ext cx="2710894" cy="239742"/>
      </dsp:txXfrm>
    </dsp:sp>
    <dsp:sp modelId="{25D036B8-E5DE-41EB-A85F-5286A95B9E5D}">
      <dsp:nvSpPr>
        <dsp:cNvPr id="0" name=""/>
        <dsp:cNvSpPr/>
      </dsp:nvSpPr>
      <dsp:spPr>
        <a:xfrm>
          <a:off x="0" y="1973338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endParaRPr lang="en-US" sz="900" kern="1200" dirty="0"/>
        </a:p>
      </dsp:txBody>
      <dsp:txXfrm>
        <a:off x="0" y="1973338"/>
        <a:ext cx="3909760" cy="637875"/>
      </dsp:txXfrm>
    </dsp:sp>
    <dsp:sp modelId="{CF9B33E8-24E8-43A4-9AFD-D6B2CFE6BB6B}">
      <dsp:nvSpPr>
        <dsp:cNvPr id="0" name=""/>
        <dsp:cNvSpPr/>
      </dsp:nvSpPr>
      <dsp:spPr>
        <a:xfrm>
          <a:off x="195488" y="1840498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853467"/>
        <a:ext cx="2710894" cy="239742"/>
      </dsp:txXfrm>
    </dsp:sp>
    <dsp:sp modelId="{4673CCF4-1D13-4975-AFE7-74C06D0F976D}">
      <dsp:nvSpPr>
        <dsp:cNvPr id="0" name=""/>
        <dsp:cNvSpPr/>
      </dsp:nvSpPr>
      <dsp:spPr>
        <a:xfrm>
          <a:off x="0" y="2792653"/>
          <a:ext cx="3909760" cy="605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2792653"/>
        <a:ext cx="3909760" cy="605732"/>
      </dsp:txXfrm>
    </dsp:sp>
    <dsp:sp modelId="{F9DFBF03-F4C6-4DDA-B25F-05AC8046D47C}">
      <dsp:nvSpPr>
        <dsp:cNvPr id="0" name=""/>
        <dsp:cNvSpPr/>
      </dsp:nvSpPr>
      <dsp:spPr>
        <a:xfrm>
          <a:off x="195488" y="2659813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672782"/>
        <a:ext cx="2710894" cy="239742"/>
      </dsp:txXfrm>
    </dsp:sp>
    <dsp:sp modelId="{2EC8CF59-8B14-477E-B452-5BBE2AE976EF}">
      <dsp:nvSpPr>
        <dsp:cNvPr id="0" name=""/>
        <dsp:cNvSpPr/>
      </dsp:nvSpPr>
      <dsp:spPr>
        <a:xfrm>
          <a:off x="0" y="3579826"/>
          <a:ext cx="3909760" cy="61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3579826"/>
        <a:ext cx="3909760" cy="615275"/>
      </dsp:txXfrm>
    </dsp:sp>
    <dsp:sp modelId="{643001B4-E8C0-41AD-9B5B-028FA8E69451}">
      <dsp:nvSpPr>
        <dsp:cNvPr id="0" name=""/>
        <dsp:cNvSpPr/>
      </dsp:nvSpPr>
      <dsp:spPr>
        <a:xfrm>
          <a:off x="195488" y="344698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3459955"/>
        <a:ext cx="2710894" cy="239742"/>
      </dsp:txXfrm>
    </dsp:sp>
    <dsp:sp modelId="{14672866-D9BE-4916-B689-7CA3CB0C57BC}">
      <dsp:nvSpPr>
        <dsp:cNvPr id="0" name=""/>
        <dsp:cNvSpPr/>
      </dsp:nvSpPr>
      <dsp:spPr>
        <a:xfrm>
          <a:off x="0" y="4377346"/>
          <a:ext cx="3909760" cy="6151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4377346"/>
        <a:ext cx="3909760" cy="615128"/>
      </dsp:txXfrm>
    </dsp:sp>
    <dsp:sp modelId="{38B25F7A-C73F-4E3E-A5CA-5095C95D7943}">
      <dsp:nvSpPr>
        <dsp:cNvPr id="0" name=""/>
        <dsp:cNvSpPr/>
      </dsp:nvSpPr>
      <dsp:spPr>
        <a:xfrm>
          <a:off x="195488" y="424370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4256670"/>
        <a:ext cx="2710894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8CC6-7F73-4450-BF72-FC665E0A3376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D8FBB-3D86-451A-91B5-455AECC5A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40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B52-03D4-45FF-A04A-9ACCD6188EB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3B16-8368-49FC-9898-1D26EC1D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4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17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2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41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574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59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37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20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69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76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5119A-14BB-9047-A72D-2C18D645C351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13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89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9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6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25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6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96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7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05F-6510-4DB8-A3E0-28A483AEC65B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32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6" y="6404568"/>
            <a:ext cx="1170800" cy="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4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122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20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3" y="6507209"/>
            <a:ext cx="1457325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273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9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1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22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3" y="6507209"/>
            <a:ext cx="1457325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31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954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9E0D-C773-4771-AB29-A8A67A609D7D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6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B78C-6B62-47F3-8ECE-C4BF86D64E90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5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26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5" Type="http://schemas.openxmlformats.org/officeDocument/2006/relationships/image" Target="../media/image24.gif"/><Relationship Id="rId2" Type="http://schemas.openxmlformats.org/officeDocument/2006/relationships/diagramData" Target="../diagrams/data1.xml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jpeg"/><Relationship Id="rId24" Type="http://schemas.openxmlformats.org/officeDocument/2006/relationships/hyperlink" Target="http://www.phs.org/PHS/" TargetMode="External"/><Relationship Id="rId32" Type="http://schemas.openxmlformats.org/officeDocument/2006/relationships/image" Target="../media/image31.gif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gif"/><Relationship Id="rId23" Type="http://schemas.openxmlformats.org/officeDocument/2006/relationships/image" Target="../media/image23.jpeg"/><Relationship Id="rId28" Type="http://schemas.openxmlformats.org/officeDocument/2006/relationships/image" Target="../media/image27.png"/><Relationship Id="rId10" Type="http://schemas.openxmlformats.org/officeDocument/2006/relationships/image" Target="../media/image10.gif"/><Relationship Id="rId19" Type="http://schemas.openxmlformats.org/officeDocument/2006/relationships/image" Target="../media/image19.png"/><Relationship Id="rId31" Type="http://schemas.openxmlformats.org/officeDocument/2006/relationships/image" Target="../media/image3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4.gif"/><Relationship Id="rId22" Type="http://schemas.openxmlformats.org/officeDocument/2006/relationships/image" Target="../media/image22.jpe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jpe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265301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DMExpress</a:t>
            </a:r>
            <a:r>
              <a:rPr lang="en-US" altLang="ko-KR" sz="4800" dirty="0" smtClean="0">
                <a:solidFill>
                  <a:schemeClr val="accent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</a:t>
            </a:r>
            <a:r>
              <a:rPr lang="ko-KR" altLang="en-US" sz="4800" dirty="0" smtClean="0">
                <a:solidFill>
                  <a:schemeClr val="accent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교육 자료</a:t>
            </a:r>
            <a:endParaRPr lang="en-US" altLang="ko-KR" sz="4800" dirty="0">
              <a:solidFill>
                <a:schemeClr val="accent1"/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0" y="2684272"/>
            <a:ext cx="9906000" cy="74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45243" algn="ctr" latinLnBrk="0"/>
            <a:r>
              <a:rPr lang="ko-KR" altLang="en-US" sz="2000" b="1" kern="0" dirty="0">
                <a:solidFill>
                  <a:srgbClr val="EB8F3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한국비지네스써비스㈜</a:t>
            </a:r>
            <a:endParaRPr lang="en-US" altLang="ko-KR" sz="2000" b="1" kern="0" dirty="0">
              <a:solidFill>
                <a:srgbClr val="EB8F31"/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45243" algn="ctr" latinLnBrk="0"/>
            <a:r>
              <a:rPr lang="en-US" sz="2000" b="1" kern="0" dirty="0" smtClean="0">
                <a:solidFill>
                  <a:srgbClr val="EB8F3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2022.06.</a:t>
            </a:r>
            <a:endParaRPr lang="en-US" sz="2000" b="1" kern="0" dirty="0">
              <a:solidFill>
                <a:srgbClr val="EB8F31"/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291012"/>
            <a:ext cx="9639300" cy="25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–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파일</a:t>
            </a:r>
            <a:r>
              <a:rPr 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데이터 처리</a:t>
            </a:r>
            <a:endParaRPr lang="en-US" sz="2600" b="1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  <a:cs typeface="Calibri" pitchFamily="34" charset="0"/>
            </a:endParaRPr>
          </a:p>
        </p:txBody>
      </p:sp>
      <p:pic>
        <p:nvPicPr>
          <p:cNvPr id="1026" name="Picture 2" descr="How to add Header Fields To Flat Files in Informatica Power Center (using  header command) - Explore Informa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66" y="4177396"/>
            <a:ext cx="4943475" cy="19907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Flat File? - Definition from Techo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66" y="1358487"/>
            <a:ext cx="4511430" cy="26946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83" y="1239955"/>
            <a:ext cx="3756660" cy="506015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436915" y="1358487"/>
            <a:ext cx="2536371" cy="1765713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–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파일</a:t>
            </a:r>
            <a:r>
              <a:rPr 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데이터 처리</a:t>
            </a:r>
            <a:endParaRPr lang="en-US" sz="2600" b="1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  <a:cs typeface="Calibri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372" y="1300843"/>
            <a:ext cx="5323523" cy="4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1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–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파일</a:t>
            </a:r>
            <a:r>
              <a:rPr 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데이터 처리</a:t>
            </a:r>
            <a:endParaRPr lang="en-US" sz="2600" b="1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  <a:cs typeface="Calibri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96" y="1304925"/>
            <a:ext cx="8143875" cy="4705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404456" y="1304925"/>
            <a:ext cx="631372" cy="174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889" y="1272267"/>
            <a:ext cx="362208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Fixed Length Flat File:</a:t>
            </a:r>
            <a:endParaRPr lang="ko-KR" altLang="en-US" sz="22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3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24000" y="1000855"/>
            <a:ext cx="6858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Arial"/>
              </a:rPr>
              <a:t>누구나 쉽게 사용</a:t>
            </a:r>
            <a:r>
              <a:rPr lang="en-US" altLang="ko-KR" sz="2400" b="1" dirty="0">
                <a:solidFill>
                  <a:schemeClr val="bg1"/>
                </a:solidFill>
                <a:latin typeface="Arial"/>
              </a:rPr>
              <a:t/>
            </a:r>
            <a:br>
              <a:rPr lang="en-US" altLang="ko-KR" sz="2400" b="1" dirty="0">
                <a:solidFill>
                  <a:schemeClr val="bg1"/>
                </a:solidFill>
                <a:latin typeface="Arial"/>
              </a:rPr>
            </a:br>
            <a:r>
              <a:rPr lang="en-US" altLang="ko-KR" sz="1500" b="1" dirty="0">
                <a:solidFill>
                  <a:schemeClr val="bg1"/>
                </a:solidFill>
                <a:latin typeface="Arial"/>
              </a:rPr>
              <a:t>(Ease of Use)</a:t>
            </a:r>
            <a:endParaRPr lang="en-US" altLang="ko-KR" sz="2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8280" y="2393651"/>
            <a:ext cx="385073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회사소개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, DMX 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개요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DMX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주요 기능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기타 기능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Q&amp;A</a:t>
            </a:r>
            <a:endParaRPr lang="ko-KR" altLang="en-US" sz="32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pic>
        <p:nvPicPr>
          <p:cNvPr id="27" name="Picture 2" descr="http://scf-me-com.webs.com/banner-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03" y="251195"/>
            <a:ext cx="3854411" cy="13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기능</a:t>
            </a:r>
            <a:endParaRPr lang="en-US" sz="2600" b="1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  <a:cs typeface="Calibri" pitchFamily="34" charset="0"/>
            </a:endParaRPr>
          </a:p>
        </p:txBody>
      </p:sp>
      <p:graphicFrame>
        <p:nvGraphicFramePr>
          <p:cNvPr id="5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48121"/>
              </p:ext>
            </p:extLst>
          </p:nvPr>
        </p:nvGraphicFramePr>
        <p:xfrm>
          <a:off x="297372" y="1257295"/>
          <a:ext cx="4593119" cy="4695095"/>
        </p:xfrm>
        <a:graphic>
          <a:graphicData uri="http://schemas.openxmlformats.org/drawingml/2006/table">
            <a:tbl>
              <a:tblPr/>
              <a:tblGrid>
                <a:gridCol w="104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기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기 능  상 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SORT</a:t>
                      </a:r>
                      <a:endParaRPr lang="ko-KR" altLang="en-US" sz="18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레코드 정렬 기능으로 다중 </a:t>
                      </a:r>
                      <a:r>
                        <a:rPr lang="en-US" altLang="ko-KR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Sort</a:t>
                      </a: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키 적용 가능</a:t>
                      </a:r>
                      <a:endParaRPr lang="en-US" altLang="ko-KR" sz="1100" b="0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시스템 </a:t>
                      </a:r>
                      <a:r>
                        <a:rPr lang="en-US" altLang="ko-KR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Sort</a:t>
                      </a: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대비 </a:t>
                      </a:r>
                      <a:r>
                        <a:rPr lang="en-US" altLang="ko-KR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5~10</a:t>
                      </a: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배의 </a:t>
                      </a:r>
                      <a:r>
                        <a:rPr lang="en-US" altLang="ko-KR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Sort</a:t>
                      </a:r>
                      <a:r>
                        <a:rPr lang="en-US" altLang="ko-KR" sz="11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성능 지원</a:t>
                      </a:r>
                      <a:endParaRPr lang="en-US" altLang="ko-KR" sz="1100" b="0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사용자가 정의한 </a:t>
                      </a:r>
                      <a:r>
                        <a:rPr lang="en-US" altLang="ko-KR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Sort Order </a:t>
                      </a:r>
                      <a:r>
                        <a:rPr lang="ko-KR" altLang="en-US" sz="11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방식 지원</a:t>
                      </a:r>
                      <a:endParaRPr lang="ko-KR" altLang="en-US" sz="1100" b="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COPY</a:t>
                      </a:r>
                      <a:endParaRPr lang="ko-KR" altLang="en-US" sz="18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Sort</a:t>
                      </a: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작업 없이 필요한 레코드나 필드 추출 기능</a:t>
                      </a:r>
                      <a:endParaRPr lang="ko-KR" altLang="en-US" sz="1200" b="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MERGE</a:t>
                      </a:r>
                      <a:endParaRPr lang="ko-KR" altLang="en-US" sz="18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2</a:t>
                      </a: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개 이상의 파일을 한 개의 파일로 병합하는 기능</a:t>
                      </a:r>
                      <a:endParaRPr lang="ko-KR" altLang="en-US" sz="1200" b="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JOIN</a:t>
                      </a:r>
                      <a:endParaRPr lang="ko-KR" altLang="en-US" sz="18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Left,</a:t>
                      </a:r>
                      <a:r>
                        <a:rPr lang="en-US" altLang="ko-KR" sz="12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Right, Inner, Outer Join </a:t>
                      </a:r>
                      <a:r>
                        <a:rPr lang="ko-KR" altLang="en-US" sz="12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기능</a:t>
                      </a:r>
                      <a:endParaRPr lang="en-US" altLang="ko-KR" sz="1200" b="0" baseline="0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2</a:t>
                      </a: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개  파일을 비교할 수 있으며 </a:t>
                      </a: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CDC</a:t>
                      </a: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기능도 구현</a:t>
                      </a:r>
                      <a:endParaRPr lang="ko-KR" altLang="en-US" sz="1200" b="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REFORMAT</a:t>
                      </a:r>
                      <a:endParaRPr lang="ko-KR" altLang="en-US" sz="18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Source </a:t>
                      </a: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파일에서 필요한 필드만 선택하여 추출</a:t>
                      </a:r>
                      <a:endParaRPr lang="en-US" altLang="ko-KR" sz="1200" b="0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레코드 레이아웃 변경 및 추가된 신규 필드 추가</a:t>
                      </a:r>
                      <a:endParaRPr lang="ko-KR" altLang="en-US" sz="1200" b="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FILTER</a:t>
                      </a:r>
                      <a:endParaRPr lang="ko-KR" altLang="en-US" sz="18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데이터 파티션과 레코드 선택 추출</a:t>
                      </a:r>
                      <a:endParaRPr lang="en-US" altLang="ko-KR" sz="1200" b="0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조건에 따른 데이터 추출 기능</a:t>
                      </a: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다중 출력</a:t>
                      </a: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지원</a:t>
                      </a:r>
                      <a:endParaRPr lang="ko-KR" altLang="en-US" sz="1200" b="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SUMMARIZE</a:t>
                      </a:r>
                      <a:endParaRPr lang="ko-KR" altLang="en-US" sz="18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중복 데이터 제거 및 마스터 성 </a:t>
                      </a:r>
                      <a:r>
                        <a:rPr lang="ko-KR" altLang="en-US" sz="12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데이터 추출 기능</a:t>
                      </a:r>
                      <a:endParaRPr lang="en-US" altLang="ko-KR" sz="1200" b="0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Sort</a:t>
                      </a:r>
                      <a:r>
                        <a:rPr lang="en-US" altLang="ko-KR" sz="12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키 별 합산</a:t>
                      </a:r>
                      <a:r>
                        <a:rPr lang="en-US" altLang="ko-KR" sz="12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(Group by)</a:t>
                      </a:r>
                      <a:r>
                        <a:rPr lang="ko-KR" altLang="en-US" sz="1200" b="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기능</a:t>
                      </a:r>
                      <a:endParaRPr lang="ko-KR" altLang="en-US" sz="1200" b="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91530"/>
              </p:ext>
            </p:extLst>
          </p:nvPr>
        </p:nvGraphicFramePr>
        <p:xfrm>
          <a:off x="4993464" y="1261187"/>
          <a:ext cx="4629431" cy="4691203"/>
        </p:xfrm>
        <a:graphic>
          <a:graphicData uri="http://schemas.openxmlformats.org/drawingml/2006/table">
            <a:tbl>
              <a:tblPr/>
              <a:tblGrid>
                <a:gridCol w="1073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기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기 능  상 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31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Conversion</a:t>
                      </a:r>
                      <a:endParaRPr lang="ko-KR" altLang="en-US" sz="16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File</a:t>
                      </a:r>
                      <a:r>
                        <a:rPr lang="en-US" altLang="ko-KR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Level, Record Level, Field Level 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변환</a:t>
                      </a:r>
                      <a:endParaRPr lang="en-US" altLang="ko-KR" sz="1200" baseline="0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필드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type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이나 </a:t>
                      </a:r>
                      <a:r>
                        <a:rPr lang="en-US" altLang="ko-KR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size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를 변경하여 출력 가능</a:t>
                      </a:r>
                      <a:endParaRPr lang="ko-KR" altLang="en-US" sz="12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1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Aggregate</a:t>
                      </a:r>
                      <a:endParaRPr lang="ko-KR" altLang="en-US" sz="16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동일 키 별 최대</a:t>
                      </a:r>
                      <a:r>
                        <a:rPr lang="en-US" altLang="ko-KR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최소</a:t>
                      </a:r>
                      <a:r>
                        <a:rPr lang="en-US" altLang="ko-KR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평균 값을 구하는 기능</a:t>
                      </a:r>
                      <a:endParaRPr lang="ko-KR" altLang="en-US" sz="12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31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Numbering</a:t>
                      </a:r>
                      <a:endParaRPr lang="ko-KR" altLang="en-US" sz="16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레코드에 순차적으로 </a:t>
                      </a:r>
                      <a:r>
                        <a:rPr lang="en-US" altLang="ko-KR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Numbering </a:t>
                      </a: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하는 기능</a:t>
                      </a:r>
                      <a:endParaRPr lang="ko-KR" altLang="en-US" sz="12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고성능 </a:t>
                      </a:r>
                      <a:endParaRPr lang="en-US" altLang="ko-KR" sz="1600" b="1" dirty="0" smtClean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연산</a:t>
                      </a:r>
                      <a:endParaRPr lang="ko-KR" altLang="en-US" sz="16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Aggregate </a:t>
                      </a: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기능을 고성능으로 처리</a:t>
                      </a:r>
                      <a:endParaRPr lang="ko-KR" altLang="en-US" sz="12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사칙 연산</a:t>
                      </a:r>
                      <a:endParaRPr lang="ko-KR" altLang="en-US" sz="16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동일 레코드의 필드 간 사칙연산 기능</a:t>
                      </a:r>
                      <a:endParaRPr lang="ko-KR" altLang="en-US" sz="12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Date/Time </a:t>
                      </a:r>
                      <a:r>
                        <a:rPr lang="ko-KR" altLang="en-US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연산</a:t>
                      </a:r>
                      <a:endParaRPr lang="ko-KR" altLang="en-US" sz="16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일자</a:t>
                      </a:r>
                      <a:r>
                        <a:rPr lang="en-US" altLang="ko-KR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시간 데이터에 대한 </a:t>
                      </a:r>
                      <a:r>
                        <a:rPr lang="en-US" altLang="ko-KR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+, - 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를</a:t>
                      </a:r>
                      <a:r>
                        <a:rPr lang="en-US" altLang="ko-KR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할 수 있는 기능</a:t>
                      </a:r>
                      <a:endParaRPr lang="ko-KR" altLang="en-US" sz="12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31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BLANK </a:t>
                      </a:r>
                    </a:p>
                    <a:p>
                      <a:pPr latinLnBrk="1"/>
                      <a:r>
                        <a:rPr lang="ko-KR" altLang="en-US" sz="1600" b="1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제거</a:t>
                      </a:r>
                      <a:endParaRPr lang="ko-KR" altLang="en-US" sz="16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Blank</a:t>
                      </a:r>
                      <a:r>
                        <a:rPr lang="en-US" altLang="ko-KR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레코드를 일괄적으로 제거하는 기능</a:t>
                      </a:r>
                      <a:endParaRPr lang="ko-KR" altLang="en-US" sz="12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297372" y="1653127"/>
            <a:ext cx="4593119" cy="2390553"/>
          </a:xfrm>
          <a:prstGeom prst="roundRect">
            <a:avLst>
              <a:gd name="adj" fmla="val 252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5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기능</a:t>
            </a:r>
            <a:endParaRPr lang="en-US" sz="2600" b="1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  <a:cs typeface="Calibri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47903"/>
              </p:ext>
            </p:extLst>
          </p:nvPr>
        </p:nvGraphicFramePr>
        <p:xfrm>
          <a:off x="297372" y="1393069"/>
          <a:ext cx="9316810" cy="1366846"/>
        </p:xfrm>
        <a:graphic>
          <a:graphicData uri="http://schemas.openxmlformats.org/drawingml/2006/table">
            <a:tbl>
              <a:tblPr firstRow="1" bandRow="1"/>
              <a:tblGrid>
                <a:gridCol w="88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5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460">
                <a:tc gridSpan="7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0070C0"/>
                          </a:solidFill>
                          <a:latin typeface="강한공군체 Bold" panose="020B0800000101010101" pitchFamily="50" charset="-127"/>
                          <a:ea typeface="강한공군체 Bold" panose="020B0800000101010101" pitchFamily="50" charset="-127"/>
                        </a:rPr>
                        <a:t>Accelerators</a:t>
                      </a:r>
                      <a:endParaRPr lang="en-US" altLang="ko-KR" dirty="0" smtClean="0">
                        <a:solidFill>
                          <a:srgbClr val="0070C0"/>
                        </a:solidFill>
                        <a:latin typeface="강한공군체 Bold" panose="020B0800000101010101" pitchFamily="50" charset="-127"/>
                        <a:ea typeface="강한공군체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6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Product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ACUCOBOL-GT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Micro Focus COBOL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Micro Focus </a:t>
                      </a:r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Server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 Load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UNIX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4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6.2 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Server Express 2 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 Express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7625592" y="1753300"/>
            <a:ext cx="1997303" cy="1006616"/>
          </a:xfrm>
          <a:prstGeom prst="roundRect">
            <a:avLst>
              <a:gd name="adj" fmla="val 252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5"/>
          <p:cNvSpPr>
            <a:spLocks noChangeArrowheads="1"/>
          </p:cNvSpPr>
          <p:nvPr/>
        </p:nvSpPr>
        <p:spPr bwMode="auto">
          <a:xfrm>
            <a:off x="1355399" y="3519931"/>
            <a:ext cx="2102940" cy="194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11" name="Picture 3" descr="C:\Users\Administrator\AppData\Local\Microsoft\Windows\Temporary Internet Files\Content.IE5\6IQZGGC4\MCj0428971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115" y="3986656"/>
            <a:ext cx="100806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순서도: 연결자 13"/>
          <p:cNvSpPr>
            <a:spLocks noChangeArrowheads="1"/>
          </p:cNvSpPr>
          <p:nvPr/>
        </p:nvSpPr>
        <p:spPr bwMode="auto">
          <a:xfrm>
            <a:off x="1658609" y="4129531"/>
            <a:ext cx="647602" cy="32543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000"/>
              <a:t>System Sort</a:t>
            </a:r>
            <a:endParaRPr lang="ko-KR" altLang="en-US" sz="1000"/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1586577" y="3770756"/>
            <a:ext cx="9159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0" b="1"/>
              <a:t>Server</a:t>
            </a:r>
          </a:p>
        </p:txBody>
      </p:sp>
      <p:cxnSp>
        <p:nvCxnSpPr>
          <p:cNvPr id="14" name="직선 화살표 연결선 61"/>
          <p:cNvCxnSpPr>
            <a:cxnSpLocks noChangeShapeType="1"/>
            <a:stCxn id="17" idx="1"/>
            <a:endCxn id="12" idx="3"/>
          </p:cNvCxnSpPr>
          <p:nvPr/>
        </p:nvCxnSpPr>
        <p:spPr bwMode="auto">
          <a:xfrm flipH="1">
            <a:off x="2306211" y="4224781"/>
            <a:ext cx="360040" cy="67469"/>
          </a:xfrm>
          <a:prstGeom prst="straightConnector1">
            <a:avLst/>
          </a:prstGeom>
          <a:noFill/>
          <a:ln w="6350" algn="ctr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화살표 연결선 14"/>
          <p:cNvCxnSpPr>
            <a:cxnSpLocks noChangeShapeType="1"/>
            <a:stCxn id="18" idx="1"/>
            <a:endCxn id="12" idx="3"/>
          </p:cNvCxnSpPr>
          <p:nvPr/>
        </p:nvCxnSpPr>
        <p:spPr bwMode="auto">
          <a:xfrm flipH="1" flipV="1">
            <a:off x="2306211" y="4292250"/>
            <a:ext cx="362749" cy="110525"/>
          </a:xfrm>
          <a:prstGeom prst="straightConnector1">
            <a:avLst/>
          </a:prstGeom>
          <a:noFill/>
          <a:ln w="6350" algn="ctr">
            <a:solidFill>
              <a:srgbClr val="80808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2666251" y="3913631"/>
            <a:ext cx="655638" cy="622300"/>
            <a:chOff x="1895" y="2791"/>
            <a:chExt cx="484" cy="458"/>
          </a:xfrm>
        </p:grpSpPr>
        <p:sp>
          <p:nvSpPr>
            <p:cNvPr id="17" name="AutoShape 111"/>
            <p:cNvSpPr>
              <a:spLocks noChangeArrowheads="1"/>
            </p:cNvSpPr>
            <p:nvPr/>
          </p:nvSpPr>
          <p:spPr bwMode="gray">
            <a:xfrm>
              <a:off x="1895" y="2791"/>
              <a:ext cx="484" cy="458"/>
            </a:xfrm>
            <a:prstGeom prst="roundRect">
              <a:avLst>
                <a:gd name="adj" fmla="val 6292"/>
              </a:avLst>
            </a:prstGeom>
            <a:solidFill>
              <a:schemeClr val="bg1"/>
            </a:solidFill>
            <a:ln w="19050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" name="AutoShape 112"/>
            <p:cNvSpPr>
              <a:spLocks noChangeArrowheads="1"/>
            </p:cNvSpPr>
            <p:nvPr/>
          </p:nvSpPr>
          <p:spPr bwMode="gray">
            <a:xfrm>
              <a:off x="1897" y="3053"/>
              <a:ext cx="479" cy="196"/>
            </a:xfrm>
            <a:prstGeom prst="roundRect">
              <a:avLst>
                <a:gd name="adj" fmla="val 1706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900" dirty="0"/>
                <a:t>Application</a:t>
              </a:r>
            </a:p>
            <a:p>
              <a:pPr algn="ctr" eaLnBrk="1" hangingPunct="1"/>
              <a:r>
                <a:rPr lang="en-US" altLang="ko-KR" sz="900" dirty="0"/>
                <a:t>Sort </a:t>
              </a:r>
              <a:r>
                <a:rPr lang="ko-KR" altLang="en-US" sz="900" dirty="0"/>
                <a:t>작업</a:t>
              </a:r>
              <a:endParaRPr lang="ko-KR" altLang="ko-KR" sz="900" dirty="0"/>
            </a:p>
          </p:txBody>
        </p:sp>
        <p:sp>
          <p:nvSpPr>
            <p:cNvPr id="19" name="AutoShape 113"/>
            <p:cNvSpPr>
              <a:spLocks noChangeArrowheads="1"/>
            </p:cNvSpPr>
            <p:nvPr/>
          </p:nvSpPr>
          <p:spPr bwMode="gray">
            <a:xfrm rot="10800000">
              <a:off x="1899" y="2969"/>
              <a:ext cx="477" cy="84"/>
            </a:xfrm>
            <a:custGeom>
              <a:avLst/>
              <a:gdLst>
                <a:gd name="G0" fmla="+- 2562 0 0"/>
                <a:gd name="G1" fmla="+- 21600 0 2562"/>
                <a:gd name="G2" fmla="*/ 2562 1 2"/>
                <a:gd name="G3" fmla="+- 21600 0 G2"/>
                <a:gd name="G4" fmla="+/ 2562 21600 2"/>
                <a:gd name="G5" fmla="+/ G1 0 2"/>
                <a:gd name="G6" fmla="*/ 21600 21600 2562"/>
                <a:gd name="G7" fmla="*/ G6 1 2"/>
                <a:gd name="G8" fmla="+- 21600 0 G7"/>
                <a:gd name="G9" fmla="*/ 21600 1 2"/>
                <a:gd name="G10" fmla="+- 2562 0 G9"/>
                <a:gd name="G11" fmla="?: G10 G8 0"/>
                <a:gd name="G12" fmla="?: G10 G7 21600"/>
                <a:gd name="T0" fmla="*/ 20319 w 21600"/>
                <a:gd name="T1" fmla="*/ 10800 h 21600"/>
                <a:gd name="T2" fmla="*/ 10800 w 21600"/>
                <a:gd name="T3" fmla="*/ 21600 h 21600"/>
                <a:gd name="T4" fmla="*/ 1281 w 21600"/>
                <a:gd name="T5" fmla="*/ 10800 h 21600"/>
                <a:gd name="T6" fmla="*/ 10800 w 21600"/>
                <a:gd name="T7" fmla="*/ 0 h 21600"/>
                <a:gd name="T8" fmla="*/ 3081 w 21600"/>
                <a:gd name="T9" fmla="*/ 3081 h 21600"/>
                <a:gd name="T10" fmla="*/ 18519 w 21600"/>
                <a:gd name="T11" fmla="*/ 185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562" y="21600"/>
                  </a:lnTo>
                  <a:lnTo>
                    <a:pt x="19038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dist="12700" dir="54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20" name="Picture 114" descr="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" y="2819"/>
              <a:ext cx="26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타원 5"/>
          <p:cNvSpPr>
            <a:spLocks noChangeArrowheads="1"/>
          </p:cNvSpPr>
          <p:nvPr/>
        </p:nvSpPr>
        <p:spPr bwMode="auto">
          <a:xfrm>
            <a:off x="6117418" y="3519931"/>
            <a:ext cx="2102940" cy="194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24" name="Picture 3" descr="C:\Users\Administrator\AppData\Local\Microsoft\Windows\Temporary Internet Files\Content.IE5\6IQZGGC4\MCj0428971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34" y="3937228"/>
            <a:ext cx="100806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순서도: 연결자 13"/>
          <p:cNvSpPr>
            <a:spLocks noChangeArrowheads="1"/>
          </p:cNvSpPr>
          <p:nvPr/>
        </p:nvSpPr>
        <p:spPr bwMode="auto">
          <a:xfrm>
            <a:off x="6288499" y="4080103"/>
            <a:ext cx="864096" cy="32543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000" dirty="0" err="1" smtClean="0"/>
              <a:t>DMExpress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Sort</a:t>
            </a:r>
            <a:endParaRPr lang="ko-KR" altLang="en-US" sz="1000" dirty="0"/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6348596" y="3721328"/>
            <a:ext cx="9159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0" b="1"/>
              <a:t>Server</a:t>
            </a:r>
          </a:p>
        </p:txBody>
      </p:sp>
      <p:cxnSp>
        <p:nvCxnSpPr>
          <p:cNvPr id="27" name="직선 화살표 연결선 61"/>
          <p:cNvCxnSpPr>
            <a:cxnSpLocks noChangeShapeType="1"/>
            <a:stCxn id="30" idx="1"/>
            <a:endCxn id="25" idx="3"/>
          </p:cNvCxnSpPr>
          <p:nvPr/>
        </p:nvCxnSpPr>
        <p:spPr bwMode="auto">
          <a:xfrm flipH="1">
            <a:off x="7152595" y="4175353"/>
            <a:ext cx="275675" cy="67469"/>
          </a:xfrm>
          <a:prstGeom prst="straightConnector1">
            <a:avLst/>
          </a:prstGeom>
          <a:noFill/>
          <a:ln w="6350" algn="ctr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61"/>
          <p:cNvCxnSpPr>
            <a:cxnSpLocks noChangeShapeType="1"/>
            <a:stCxn id="31" idx="1"/>
            <a:endCxn id="25" idx="3"/>
          </p:cNvCxnSpPr>
          <p:nvPr/>
        </p:nvCxnSpPr>
        <p:spPr bwMode="auto">
          <a:xfrm flipH="1" flipV="1">
            <a:off x="7152595" y="4242822"/>
            <a:ext cx="278384" cy="110525"/>
          </a:xfrm>
          <a:prstGeom prst="straightConnector1">
            <a:avLst/>
          </a:prstGeom>
          <a:noFill/>
          <a:ln w="6350" algn="ctr">
            <a:solidFill>
              <a:srgbClr val="80808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" name="Group 110"/>
          <p:cNvGrpSpPr>
            <a:grpSpLocks/>
          </p:cNvGrpSpPr>
          <p:nvPr/>
        </p:nvGrpSpPr>
        <p:grpSpPr bwMode="auto">
          <a:xfrm>
            <a:off x="7428270" y="3864203"/>
            <a:ext cx="655638" cy="622300"/>
            <a:chOff x="1895" y="2791"/>
            <a:chExt cx="484" cy="458"/>
          </a:xfrm>
        </p:grpSpPr>
        <p:sp>
          <p:nvSpPr>
            <p:cNvPr id="30" name="AutoShape 111"/>
            <p:cNvSpPr>
              <a:spLocks noChangeArrowheads="1"/>
            </p:cNvSpPr>
            <p:nvPr/>
          </p:nvSpPr>
          <p:spPr bwMode="gray">
            <a:xfrm>
              <a:off x="1895" y="2791"/>
              <a:ext cx="484" cy="458"/>
            </a:xfrm>
            <a:prstGeom prst="roundRect">
              <a:avLst>
                <a:gd name="adj" fmla="val 6292"/>
              </a:avLst>
            </a:prstGeom>
            <a:solidFill>
              <a:schemeClr val="bg1"/>
            </a:solidFill>
            <a:ln w="19050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1" name="AutoShape 112"/>
            <p:cNvSpPr>
              <a:spLocks noChangeArrowheads="1"/>
            </p:cNvSpPr>
            <p:nvPr/>
          </p:nvSpPr>
          <p:spPr bwMode="gray">
            <a:xfrm>
              <a:off x="1897" y="3053"/>
              <a:ext cx="479" cy="196"/>
            </a:xfrm>
            <a:prstGeom prst="roundRect">
              <a:avLst>
                <a:gd name="adj" fmla="val 1706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900" dirty="0"/>
                <a:t>Application</a:t>
              </a:r>
            </a:p>
            <a:p>
              <a:pPr algn="ctr" eaLnBrk="1" hangingPunct="1"/>
              <a:r>
                <a:rPr lang="en-US" altLang="ko-KR" sz="900" dirty="0"/>
                <a:t>Sort </a:t>
              </a:r>
              <a:r>
                <a:rPr lang="ko-KR" altLang="en-US" sz="900" dirty="0"/>
                <a:t>작업</a:t>
              </a:r>
              <a:endParaRPr lang="ko-KR" altLang="ko-KR" sz="900" dirty="0"/>
            </a:p>
          </p:txBody>
        </p:sp>
        <p:sp>
          <p:nvSpPr>
            <p:cNvPr id="32" name="AutoShape 113"/>
            <p:cNvSpPr>
              <a:spLocks noChangeArrowheads="1"/>
            </p:cNvSpPr>
            <p:nvPr/>
          </p:nvSpPr>
          <p:spPr bwMode="gray">
            <a:xfrm rot="10800000">
              <a:off x="1899" y="2969"/>
              <a:ext cx="477" cy="84"/>
            </a:xfrm>
            <a:custGeom>
              <a:avLst/>
              <a:gdLst>
                <a:gd name="G0" fmla="+- 2562 0 0"/>
                <a:gd name="G1" fmla="+- 21600 0 2562"/>
                <a:gd name="G2" fmla="*/ 2562 1 2"/>
                <a:gd name="G3" fmla="+- 21600 0 G2"/>
                <a:gd name="G4" fmla="+/ 2562 21600 2"/>
                <a:gd name="G5" fmla="+/ G1 0 2"/>
                <a:gd name="G6" fmla="*/ 21600 21600 2562"/>
                <a:gd name="G7" fmla="*/ G6 1 2"/>
                <a:gd name="G8" fmla="+- 21600 0 G7"/>
                <a:gd name="G9" fmla="*/ 21600 1 2"/>
                <a:gd name="G10" fmla="+- 2562 0 G9"/>
                <a:gd name="G11" fmla="?: G10 G8 0"/>
                <a:gd name="G12" fmla="?: G10 G7 21600"/>
                <a:gd name="T0" fmla="*/ 20319 w 21600"/>
                <a:gd name="T1" fmla="*/ 10800 h 21600"/>
                <a:gd name="T2" fmla="*/ 10800 w 21600"/>
                <a:gd name="T3" fmla="*/ 21600 h 21600"/>
                <a:gd name="T4" fmla="*/ 1281 w 21600"/>
                <a:gd name="T5" fmla="*/ 10800 h 21600"/>
                <a:gd name="T6" fmla="*/ 10800 w 21600"/>
                <a:gd name="T7" fmla="*/ 0 h 21600"/>
                <a:gd name="T8" fmla="*/ 3081 w 21600"/>
                <a:gd name="T9" fmla="*/ 3081 h 21600"/>
                <a:gd name="T10" fmla="*/ 18519 w 21600"/>
                <a:gd name="T11" fmla="*/ 185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562" y="21600"/>
                  </a:lnTo>
                  <a:lnTo>
                    <a:pt x="19038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dist="12700" dir="54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33" name="Picture 114" descr="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" y="2819"/>
              <a:ext cx="26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TextBox 22"/>
          <p:cNvSpPr txBox="1">
            <a:spLocks noChangeArrowheads="1"/>
          </p:cNvSpPr>
          <p:nvPr/>
        </p:nvSpPr>
        <p:spPr bwMode="auto">
          <a:xfrm>
            <a:off x="5934188" y="4766950"/>
            <a:ext cx="2436813" cy="602395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  <a:extLst/>
        </p:spPr>
        <p:txBody>
          <a:bodyPr wrap="none" lIns="72000" tIns="72000" rIns="72000" bIns="72000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>
                <a:solidFill>
                  <a:srgbClr val="FF00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Application </a:t>
            </a:r>
            <a:endParaRPr lang="en-US" altLang="ko-KR" sz="1600" b="1" dirty="0" smtClean="0">
              <a:solidFill>
                <a:srgbClr val="FF0000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pPr algn="ctr" eaLnBrk="1" hangingPunct="1"/>
            <a:r>
              <a:rPr lang="ko-KR" altLang="en-US" sz="1600" b="1" dirty="0" smtClean="0">
                <a:solidFill>
                  <a:srgbClr val="FF00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변경 </a:t>
            </a:r>
            <a:r>
              <a:rPr lang="ko-KR" altLang="en-US" sz="1600" b="1" dirty="0">
                <a:solidFill>
                  <a:srgbClr val="FF00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없이 </a:t>
            </a:r>
            <a:r>
              <a:rPr lang="en-US" altLang="ko-KR" sz="1600" b="1" dirty="0">
                <a:solidFill>
                  <a:srgbClr val="FF00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Sort </a:t>
            </a:r>
            <a:r>
              <a:rPr lang="ko-KR" altLang="en-US" sz="1600" b="1" dirty="0">
                <a:solidFill>
                  <a:srgbClr val="FF00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성능 향상</a:t>
            </a:r>
            <a:endParaRPr lang="en-US" altLang="ko-KR" sz="1600" b="1" dirty="0">
              <a:solidFill>
                <a:srgbClr val="FF0000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sp>
        <p:nvSpPr>
          <p:cNvPr id="37" name="TextBox 30"/>
          <p:cNvSpPr txBox="1">
            <a:spLocks noChangeArrowheads="1"/>
          </p:cNvSpPr>
          <p:nvPr/>
        </p:nvSpPr>
        <p:spPr bwMode="auto">
          <a:xfrm>
            <a:off x="4047175" y="4129531"/>
            <a:ext cx="12981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ko-KR" sz="11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.profile</a:t>
            </a:r>
            <a:r>
              <a:rPr lang="ko-KR" altLang="en-US" sz="11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에</a:t>
            </a:r>
            <a:endParaRPr lang="en-US" altLang="ko-KR" sz="11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ko-KR" sz="11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/>
            </a:r>
            <a:br>
              <a:rPr lang="en-US" altLang="ko-KR" sz="11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</a:br>
            <a:r>
              <a:rPr lang="en-US" altLang="ko-KR" sz="11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DMExpress</a:t>
            </a:r>
            <a:endParaRPr lang="en-US" altLang="ko-KR" sz="11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ko-KR" sz="11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PATH</a:t>
            </a:r>
            <a:r>
              <a:rPr lang="ko-KR" altLang="en-US" sz="11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만 </a:t>
            </a:r>
            <a:endParaRPr lang="en-US" altLang="ko-KR" sz="1100" dirty="0" smtClean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ko-KR" altLang="en-US" sz="11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추가</a:t>
            </a:r>
            <a:endParaRPr lang="en-US" altLang="ko-KR" sz="11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38" name="Line 63"/>
          <p:cNvSpPr>
            <a:spLocks noChangeShapeType="1"/>
          </p:cNvSpPr>
          <p:nvPr/>
        </p:nvSpPr>
        <p:spPr bwMode="auto">
          <a:xfrm flipV="1">
            <a:off x="3458339" y="4535929"/>
            <a:ext cx="2655015" cy="1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416269" y="310085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36467"/>
                </a:solidFill>
                <a:latin typeface="Calibri" pitchFamily="34" charset="0"/>
                <a:cs typeface="Calibri" pitchFamily="34" charset="0"/>
              </a:rPr>
              <a:t>BEFORE</a:t>
            </a:r>
            <a:endParaRPr lang="en-US" b="1" dirty="0">
              <a:solidFill>
                <a:srgbClr val="636467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61994" y="309653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36467"/>
                </a:solidFill>
                <a:latin typeface="Calibri" pitchFamily="34" charset="0"/>
                <a:cs typeface="Calibri" pitchFamily="34" charset="0"/>
              </a:rPr>
              <a:t>AFTER</a:t>
            </a:r>
            <a:endParaRPr lang="en-US" b="1" dirty="0">
              <a:solidFill>
                <a:srgbClr val="636467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2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COPY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372" y="1318184"/>
            <a:ext cx="6582326" cy="339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directory/file_name.txt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FIELDS     COL_01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COL_02  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COL_03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/COPY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0027" y="1383872"/>
            <a:ext cx="2434631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0027" y="3822272"/>
            <a:ext cx="2434631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가로로 말린 두루마리 모양 10"/>
          <p:cNvSpPr/>
          <p:nvPr/>
        </p:nvSpPr>
        <p:spPr>
          <a:xfrm>
            <a:off x="1900057" y="4795135"/>
            <a:ext cx="3597229" cy="1394379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FF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Simple Script</a:t>
            </a:r>
            <a:endParaRPr lang="ko-KR" altLang="en-US" sz="3200" dirty="0">
              <a:solidFill>
                <a:srgbClr val="FFFF00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07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COPY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372" y="1318184"/>
            <a:ext cx="6582326" cy="376602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directory/file_name.txt 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“,”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/FIELDS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COL_02  </a:t>
            </a:r>
            <a:r>
              <a:rPr lang="en-US" altLang="ko-KR" sz="2400" b="1" dirty="0" err="1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COL_03  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/COPY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 /directory/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/REFORMAT  COL_03, COL_02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0027" y="13838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0027" y="38222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KBS,1001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SBS,2002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MBC,3003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7373" y="4267199"/>
            <a:ext cx="4764484" cy="435429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COPY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372" y="1318184"/>
            <a:ext cx="6582326" cy="4874018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/directory/file_name.txt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/FIELDS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COL_02  </a:t>
            </a:r>
            <a:r>
              <a:rPr lang="en-US" altLang="ko-KR" sz="2400" b="1" dirty="0" err="1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COL_03  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/COPY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/CONDITION  CND_A  COL_01 = “A03”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 /directory/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/INCLUDE CND_A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/REFORMAT  COL_03, COL_02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0027" y="13838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0027" y="3822272"/>
            <a:ext cx="2572869" cy="4420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MBC,3003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7373" y="3886196"/>
            <a:ext cx="6136084" cy="435429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8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COPY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372" y="1318184"/>
            <a:ext cx="6582326" cy="4874018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/directory/file_name.txt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/FIELDS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COL_02  </a:t>
            </a:r>
            <a:r>
              <a:rPr lang="en-US" altLang="ko-KR" sz="2400" b="1" dirty="0" err="1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COL_03  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/COPY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/CONDITION CND_CG COL_03 = “SBS”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/DERIVED N_COL_03 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       if CND_CG then “TBS” else COL_03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 /directory/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/REFORMAT  COL_03, COL_02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0027" y="13838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0027" y="38222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KBS,1001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TBS,2002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MBC,3003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7372" y="3907971"/>
            <a:ext cx="6520857" cy="794657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24000" y="1000855"/>
            <a:ext cx="6858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Arial"/>
              </a:rPr>
              <a:t>누구나 쉽게 사용</a:t>
            </a:r>
            <a:r>
              <a:rPr lang="en-US" altLang="ko-KR" sz="2400" b="1" dirty="0">
                <a:solidFill>
                  <a:schemeClr val="bg1"/>
                </a:solidFill>
                <a:latin typeface="Arial"/>
              </a:rPr>
              <a:t/>
            </a:r>
            <a:br>
              <a:rPr lang="en-US" altLang="ko-KR" sz="2400" b="1" dirty="0">
                <a:solidFill>
                  <a:schemeClr val="bg1"/>
                </a:solidFill>
                <a:latin typeface="Arial"/>
              </a:rPr>
            </a:br>
            <a:r>
              <a:rPr lang="en-US" altLang="ko-KR" sz="1500" b="1" dirty="0">
                <a:solidFill>
                  <a:schemeClr val="bg1"/>
                </a:solidFill>
                <a:latin typeface="Arial"/>
              </a:rPr>
              <a:t>(Ease of Use)</a:t>
            </a:r>
            <a:endParaRPr lang="en-US" altLang="ko-KR" sz="2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8280" y="2393651"/>
            <a:ext cx="3970959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회사소개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, DMX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개요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DMX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주요 기능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기타 기능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Q&amp;A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pic>
        <p:nvPicPr>
          <p:cNvPr id="27" name="Picture 2" descr="http://scf-me-com.webs.com/banner-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03" y="251195"/>
            <a:ext cx="3854411" cy="13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SORT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372" y="1318184"/>
            <a:ext cx="6582326" cy="339669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/directory/file_name.txt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/FIELDS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COL_02  </a:t>
            </a:r>
            <a:r>
              <a:rPr lang="en-US" altLang="ko-KR" sz="2400" b="1" dirty="0" err="1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COL_03  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/KEY            COL_01, COL_02 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desc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0027" y="13838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A01,3003,MBC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0027" y="38222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7372" y="3156857"/>
            <a:ext cx="5798627" cy="435429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2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MERGE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372" y="1318184"/>
            <a:ext cx="6582326" cy="450468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/directory/file_name_01.txt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directory/file_name_02.txt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/FIELDS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COL_02  </a:t>
            </a:r>
            <a:r>
              <a:rPr lang="en-US" altLang="ko-KR" sz="2400" b="1" dirty="0" err="1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COL_03  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/KEY            COL_01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/MERGE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0027" y="1318556"/>
            <a:ext cx="2572869" cy="11806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0027" y="4191105"/>
            <a:ext cx="2572869" cy="191936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A01,1001,BTS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A02,2002,TBS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7931165" y="3502067"/>
            <a:ext cx="672353" cy="699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50025" y="2615860"/>
            <a:ext cx="2572871" cy="81136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A01,1001,BTS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A02,2002,TBS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7372" y="3907971"/>
            <a:ext cx="5798627" cy="794661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2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>
              <a:defRPr/>
            </a:pPr>
            <a:r>
              <a:rPr lang="en-US" altLang="ko-KR" sz="2800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ko-KR" altLang="en-US" sz="2800" kern="0" dirty="0" smtClean="0">
                <a:solidFill>
                  <a:srgbClr val="FFFFFF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기능</a:t>
            </a:r>
            <a:r>
              <a:rPr lang="ko-KR" altLang="en-US" sz="2800" kern="0" dirty="0" smtClean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en-US" altLang="ko-KR" sz="2800" kern="0" dirty="0" smtClean="0">
                <a:solidFill>
                  <a:srgbClr val="FFFFFF"/>
                </a:solidFill>
                <a:ea typeface="ＭＳ Ｐゴシック"/>
              </a:rPr>
              <a:t>: JOIN</a:t>
            </a:r>
            <a:endParaRPr lang="en-US" altLang="ko-KR" sz="2800" kern="0" dirty="0">
              <a:solidFill>
                <a:srgbClr val="FFFFFF"/>
              </a:solidFill>
              <a:ea typeface="ＭＳ Ｐゴシック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675804" y="1585239"/>
            <a:ext cx="4248978" cy="12446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22810" y="1732877"/>
            <a:ext cx="4167136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이준석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동백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동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1052,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22202</a:t>
            </a:r>
          </a:p>
          <a:p>
            <a:pPr lvl="0" algn="ctr" latinLnBrk="0">
              <a:spcBef>
                <a:spcPct val="50000"/>
              </a:spcBef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이준서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lang="ko-KR" altLang="en-US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반포대로</a:t>
            </a:r>
            <a:r>
              <a:rPr lang="ko-KR" alt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 </a:t>
            </a:r>
            <a:r>
              <a:rPr lang="en-US" altLang="ko-KR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34 6</a:t>
            </a:r>
            <a:r>
              <a:rPr lang="ko-KR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층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10917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5171604" y="1585239"/>
            <a:ext cx="4025348" cy="1143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261056" y="1699837"/>
            <a:ext cx="3778441" cy="784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 latinLnBrk="0">
              <a:spcBef>
                <a:spcPct val="50000"/>
              </a:spcBef>
              <a:defRPr/>
            </a:pPr>
            <a:r>
              <a:rPr lang="ko-KR" altLang="en-US" b="1" kern="0" dirty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서울시</a:t>
            </a:r>
            <a:r>
              <a:rPr lang="en-US" altLang="ko-KR" b="1" kern="0" dirty="0" smtClean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lang="ko-KR" altLang="en-US" b="1" kern="0" dirty="0" smtClean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서초구</a:t>
            </a:r>
            <a:r>
              <a:rPr lang="en-US" altLang="ko-KR" b="1" kern="0" dirty="0" smtClean="0">
                <a:solidFill>
                  <a:schemeClr val="accent4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10917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경기도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용인시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22202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666404" y="4239539"/>
            <a:ext cx="6858000" cy="118586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709949" y="4341016"/>
            <a:ext cx="6789619" cy="7843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 latinLnBrk="0">
              <a:spcBef>
                <a:spcPct val="50000"/>
              </a:spcBef>
              <a:defRPr/>
            </a:pPr>
            <a:r>
              <a:rPr lang="ko-KR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이준석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lang="ko-KR" altLang="en-US" b="1" kern="0" dirty="0" smtClean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경기도</a:t>
            </a:r>
            <a:r>
              <a:rPr lang="en-US" altLang="ko-KR" b="1" kern="0" dirty="0" smtClean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</a:t>
            </a:r>
            <a:r>
              <a:rPr lang="ko-KR" altLang="en-US" b="1" kern="0" dirty="0" smtClean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용인시</a:t>
            </a:r>
            <a:r>
              <a:rPr lang="en-US" altLang="ko-KR" b="1" kern="0" dirty="0" smtClean="0">
                <a:solidFill>
                  <a:schemeClr val="accent4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lang="ko-KR" alt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동백</a:t>
            </a:r>
            <a:r>
              <a:rPr lang="en-US" altLang="ko-KR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3</a:t>
            </a:r>
            <a:r>
              <a:rPr lang="ko-KR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동 </a:t>
            </a:r>
            <a:r>
              <a:rPr lang="en-US" altLang="ko-KR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1052,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22202</a:t>
            </a:r>
          </a:p>
          <a:p>
            <a:pPr lvl="0" algn="ctr" latinLnBrk="0">
              <a:spcBef>
                <a:spcPct val="50000"/>
              </a:spcBef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이준서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lang="ko-KR" altLang="en-US" b="1" kern="0" dirty="0" smtClean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서울시</a:t>
            </a:r>
            <a:r>
              <a:rPr lang="en-US" altLang="ko-KR" b="1" kern="0" dirty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</a:t>
            </a:r>
            <a:r>
              <a:rPr lang="ko-KR" altLang="en-US" b="1" kern="0" dirty="0">
                <a:solidFill>
                  <a:srgbClr val="FEAB1D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서초구</a:t>
            </a:r>
            <a:r>
              <a:rPr lang="en-US" altLang="ko-KR" b="1" kern="0" dirty="0" smtClean="0">
                <a:solidFill>
                  <a:schemeClr val="accent4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lang="ko-KR" altLang="en-US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반포대로</a:t>
            </a:r>
            <a:r>
              <a:rPr lang="ko-KR" alt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 </a:t>
            </a:r>
            <a:r>
              <a:rPr lang="en-US" altLang="ko-KR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34 6</a:t>
            </a:r>
            <a:r>
              <a:rPr lang="ko-KR" alt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층</a:t>
            </a:r>
            <a:r>
              <a:rPr lang="en-US" altLang="ko-KR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,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Courier New" pitchFamily="49" charset="0"/>
              </a:rPr>
              <a:t>10917</a:t>
            </a:r>
          </a:p>
        </p:txBody>
      </p:sp>
      <p:cxnSp>
        <p:nvCxnSpPr>
          <p:cNvPr id="22" name="AutoShape 13"/>
          <p:cNvCxnSpPr>
            <a:cxnSpLocks noChangeShapeType="1"/>
            <a:stCxn id="26" idx="4"/>
            <a:endCxn id="20" idx="0"/>
          </p:cNvCxnSpPr>
          <p:nvPr/>
        </p:nvCxnSpPr>
        <p:spPr bwMode="auto">
          <a:xfrm flipH="1">
            <a:off x="5095404" y="3633114"/>
            <a:ext cx="14844" cy="60642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15"/>
          <p:cNvCxnSpPr>
            <a:cxnSpLocks noChangeShapeType="1"/>
            <a:endCxn id="26" idx="1"/>
          </p:cNvCxnSpPr>
          <p:nvPr/>
        </p:nvCxnSpPr>
        <p:spPr bwMode="auto">
          <a:xfrm>
            <a:off x="3857897" y="2644412"/>
            <a:ext cx="686453" cy="470953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16"/>
          <p:cNvCxnSpPr>
            <a:cxnSpLocks noChangeShapeType="1"/>
            <a:endCxn id="26" idx="7"/>
          </p:cNvCxnSpPr>
          <p:nvPr/>
        </p:nvCxnSpPr>
        <p:spPr bwMode="auto">
          <a:xfrm flipH="1">
            <a:off x="5674900" y="2740937"/>
            <a:ext cx="380071" cy="374428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4310205" y="3026533"/>
            <a:ext cx="1598840" cy="82587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charset="0"/>
                <a:ea typeface="굴림" charset="-127"/>
              </a:rPr>
              <a:t>DMExpress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JOIN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372" y="1318184"/>
            <a:ext cx="6582326" cy="524334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/directory/file_name_01.txt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FIELDS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LCOL_01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FEILE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LCOL_02  </a:t>
            </a:r>
            <a:r>
              <a:rPr lang="en-US" altLang="ko-KR" sz="2400" b="1" dirty="0" err="1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FEILE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LCOL_03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3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/JOINKEY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LCOL_01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INFILE       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directory/file_name_02.txt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FIELDS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RCOL_01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RCOL_02  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RCOL_03 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/JOINKEY   RCOL_01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0027" y="1340328"/>
            <a:ext cx="2572869" cy="11806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A03,3003,MBC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4089" y="4408818"/>
            <a:ext cx="3167667" cy="44203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A01,1001,KBS,BTS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7931165" y="327346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50025" y="2637632"/>
            <a:ext cx="2572871" cy="44203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A01,1001,BTS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7373" y="3505201"/>
            <a:ext cx="6266716" cy="1926770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6486" y="1340328"/>
            <a:ext cx="6266716" cy="1926770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SUMMARIZE (GROUP BY)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372" y="1318184"/>
            <a:ext cx="6582326" cy="413535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/directory/file_name.txt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/FIELDS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COL_02  </a:t>
            </a:r>
            <a:r>
              <a:rPr lang="en-US" altLang="ko-KR" sz="2400" b="1" dirty="0" err="1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COL_03  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/KEY            COL_01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/SUMMARIZE  TOTAL  COL_02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/>
            </a:r>
            <a:b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</a:b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/REFORMAT   COL_01, COL_02, COL_03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0027" y="13838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A02,3003,MBC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0027" y="3822272"/>
            <a:ext cx="2572869" cy="8113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A01,3003,KBS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A02,3003,MBC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7373" y="3505201"/>
            <a:ext cx="6266716" cy="478970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6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SUMMARIZE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372" y="1318184"/>
            <a:ext cx="6582326" cy="413535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/directory/file_name.txt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/FIELDS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COL_02  </a:t>
            </a:r>
            <a:r>
              <a:rPr lang="en-US" altLang="ko-KR" sz="2400" b="1" dirty="0" err="1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4,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COL_03  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/KEY            COL_01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/SUMMARIZE</a:t>
            </a: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/>
            </a:r>
            <a:b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</a:b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/REFORMAT   COL_01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0027" y="13838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A01,1001,KBS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A01,2002,SBS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A02,3003,MBC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0027" y="3822272"/>
            <a:ext cx="2572869" cy="8113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97372" y="3537855"/>
            <a:ext cx="5798627" cy="435429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0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2939" y="1230086"/>
            <a:ext cx="2747118" cy="4985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Script : SUMMARIZE </a:t>
            </a:r>
            <a:r>
              <a:rPr 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(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최대</a:t>
            </a:r>
            <a:r>
              <a:rPr lang="en-US" altLang="ko-KR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,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최소</a:t>
            </a:r>
            <a:r>
              <a:rPr lang="en-US" altLang="ko-KR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,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평균 값</a:t>
            </a:r>
            <a:r>
              <a:rPr lang="en-US" altLang="ko-KR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)</a:t>
            </a:r>
            <a:endParaRPr lang="en-US" sz="2600" b="1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372" y="1231096"/>
            <a:ext cx="6582326" cy="524334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/INFILE       /directory/file_name.txt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/FIELDS     COL_01  char 3,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COL_02  </a:t>
            </a:r>
            <a:r>
              <a:rPr lang="en-US" altLang="ko-KR" sz="2400" b="1" dirty="0" err="1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en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2,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/FEILED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COL_03  char 3</a:t>
            </a:r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/KEY            COL_01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SUMMARIZE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MAXIMUM MAX_COL_02,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MINIMUM  MIN_COL_02,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AVERAGE  AVG_COL_02</a:t>
            </a:r>
            <a:endParaRPr lang="en-US" altLang="ko-KR" sz="24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endParaRPr lang="en-US" altLang="ko-KR" sz="24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/OUTFILE </a:t>
            </a:r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directory/</a:t>
            </a:r>
            <a:r>
              <a:rPr lang="en-US" altLang="ko-KR" sz="24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file_name.out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/>
            </a:r>
            <a:b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</a:b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/REFORMAT  COL_01, MAX_COL_02,</a:t>
            </a:r>
          </a:p>
          <a:p>
            <a:r>
              <a:rPr lang="en-US" altLang="ko-KR" sz="24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</a:t>
            </a:r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                           MIN_COL_02, AVG_COL_02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/END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0027" y="1383872"/>
            <a:ext cx="2572869" cy="1180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A01,10,KBS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A01,20,SBS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A02,30,MBC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0027" y="3822272"/>
            <a:ext cx="2572869" cy="8113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A01,20,10,15</a:t>
            </a:r>
          </a:p>
          <a:p>
            <a:r>
              <a:rPr lang="en-US" altLang="ko-KR" sz="24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A02,30,30,30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7931165" y="2763116"/>
            <a:ext cx="672353" cy="860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890584" y="1208314"/>
            <a:ext cx="0" cy="5061857"/>
          </a:xfrm>
          <a:prstGeom prst="line">
            <a:avLst/>
          </a:prstGeom>
          <a:ln w="19050" cmpd="sng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97372" y="3102427"/>
            <a:ext cx="5798627" cy="1531212"/>
          </a:xfrm>
          <a:prstGeom prst="roundRect">
            <a:avLst>
              <a:gd name="adj" fmla="val 507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날짜 연산 </a:t>
            </a:r>
            <a:r>
              <a:rPr lang="ko-KR" altLang="en-US" sz="2000" dirty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방법 </a:t>
            </a:r>
          </a:p>
          <a:p>
            <a:r>
              <a:rPr lang="ko-KR" altLang="en-US" sz="2000" dirty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예</a:t>
            </a:r>
            <a:r>
              <a:rPr lang="en-US" altLang="ko-KR" sz="2000" dirty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) </a:t>
            </a:r>
            <a:r>
              <a:rPr lang="ko-KR" altLang="en-US" sz="2000" dirty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현재날짜 </a:t>
            </a:r>
            <a:r>
              <a:rPr lang="en-US" altLang="ko-KR" sz="2000" dirty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- 1</a:t>
            </a:r>
            <a:r>
              <a:rPr lang="ko-KR" altLang="en-US" sz="2000" dirty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달</a:t>
            </a:r>
            <a:r>
              <a:rPr lang="en-US" altLang="ko-KR" sz="2000" dirty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, </a:t>
            </a:r>
            <a:r>
              <a:rPr lang="ko-KR" altLang="en-US" sz="2000" dirty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현재 월의 말일 자</a:t>
            </a:r>
            <a:r>
              <a:rPr lang="en-US" altLang="ko-KR" sz="2000" dirty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, </a:t>
            </a:r>
            <a:r>
              <a:rPr lang="ko-KR" altLang="en-US" sz="2000" dirty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전월의 말일 자 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30" y="1140774"/>
            <a:ext cx="7595343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YYYYMM.dat    STLF    512</a:t>
            </a:r>
            <a:endParaRPr lang="en-US" altLang="ko-KR" sz="2000" dirty="0"/>
          </a:p>
          <a:p>
            <a:r>
              <a:rPr lang="en-US" altLang="ko-KR" sz="2000" dirty="0" smtClean="0"/>
              <a:t>/FIELDS</a:t>
            </a:r>
            <a:endParaRPr lang="en-US" altLang="ko-KR" sz="2000" dirty="0"/>
          </a:p>
          <a:p>
            <a:r>
              <a:rPr lang="en-US" altLang="ko-KR" sz="2000" dirty="0"/>
              <a:t>        key </a:t>
            </a:r>
            <a:r>
              <a:rPr lang="en-US" altLang="ko-KR" sz="2000" dirty="0" smtClean="0"/>
              <a:t>   1    char </a:t>
            </a:r>
            <a:r>
              <a:rPr lang="en-US" altLang="ko-KR" sz="2000" dirty="0"/>
              <a:t>3,</a:t>
            </a:r>
          </a:p>
          <a:p>
            <a:r>
              <a:rPr lang="en-US" altLang="ko-KR" sz="2000" dirty="0"/>
              <a:t>        TD1 </a:t>
            </a:r>
            <a:r>
              <a:rPr lang="en-US" altLang="ko-KR" sz="2000" dirty="0" smtClean="0"/>
              <a:t>  4    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  (</a:t>
            </a:r>
            <a:r>
              <a:rPr lang="en-US" altLang="ko-KR" sz="2000" dirty="0"/>
              <a:t>yearmm0),</a:t>
            </a:r>
          </a:p>
          <a:p>
            <a:r>
              <a:rPr lang="en-US" altLang="ko-KR" sz="2000" dirty="0"/>
              <a:t>        TD2 </a:t>
            </a:r>
            <a:r>
              <a:rPr lang="en-US" altLang="ko-KR" sz="2000" dirty="0" smtClean="0"/>
              <a:t> 10   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  (</a:t>
            </a:r>
            <a:r>
              <a:rPr lang="en-US" altLang="ko-KR" sz="2000" dirty="0"/>
              <a:t>yearmm0dd0)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/COPY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 GB   " </a:t>
            </a:r>
            <a:r>
              <a:rPr lang="en-US" altLang="ko-KR" sz="2000" dirty="0"/>
              <a:t>-&gt; "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 G1   </a:t>
            </a:r>
            <a:r>
              <a:rPr lang="en-US" altLang="ko-KR" sz="2000" dirty="0"/>
              <a:t>" | "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_</a:t>
            </a:r>
            <a:r>
              <a:rPr lang="en-US" altLang="ko-KR" sz="2000" dirty="0"/>
              <a:t>mm1     FUNCTIONCALL </a:t>
            </a:r>
            <a:r>
              <a:rPr lang="en-US" altLang="ko-KR" sz="2000" dirty="0" err="1"/>
              <a:t>DateAdd</a:t>
            </a:r>
            <a:r>
              <a:rPr lang="en-US" altLang="ko-KR" sz="2000" dirty="0"/>
              <a:t>(TD1, -1, 'MONTH')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_</a:t>
            </a:r>
            <a:r>
              <a:rPr lang="en-US" altLang="ko-KR" sz="2000" dirty="0" err="1"/>
              <a:t>lastday</a:t>
            </a:r>
            <a:r>
              <a:rPr lang="en-US" altLang="ko-KR" sz="2000" dirty="0"/>
              <a:t> FUNCTIONCALL </a:t>
            </a:r>
            <a:r>
              <a:rPr lang="en-US" altLang="ko-KR" sz="2000" dirty="0" err="1"/>
              <a:t>DateLastDay</a:t>
            </a:r>
            <a:r>
              <a:rPr lang="en-US" altLang="ko-KR" sz="2000" dirty="0"/>
              <a:t>(TD2, 'MONTH')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/OUTFILE    YYYYMM_Out.dat </a:t>
            </a:r>
            <a:r>
              <a:rPr lang="en-US" altLang="ko-KR" sz="2000" dirty="0"/>
              <a:t>overwrite</a:t>
            </a:r>
          </a:p>
          <a:p>
            <a:r>
              <a:rPr lang="en-US" altLang="ko-KR" sz="2000" dirty="0" smtClean="0"/>
              <a:t>/REFORMAT</a:t>
            </a:r>
            <a:endParaRPr lang="en-US" altLang="ko-KR" sz="2000" dirty="0"/>
          </a:p>
          <a:p>
            <a:r>
              <a:rPr lang="en-US" altLang="ko-KR" sz="2000" dirty="0"/>
              <a:t>          key,  </a:t>
            </a:r>
            <a:r>
              <a:rPr lang="en-US" altLang="ko-KR" sz="2000" dirty="0" smtClean="0"/>
              <a:t>TD1</a:t>
            </a:r>
            <a:r>
              <a:rPr lang="en-US" altLang="ko-KR" sz="2000" dirty="0"/>
              <a:t>, GB, _mm1, 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G1</a:t>
            </a:r>
            <a:r>
              <a:rPr lang="en-US" altLang="ko-KR" sz="2000" dirty="0" smtClean="0"/>
              <a:t>,  </a:t>
            </a:r>
            <a:r>
              <a:rPr lang="en-US" altLang="ko-KR" sz="2000" dirty="0"/>
              <a:t>TD2, GB, _</a:t>
            </a:r>
            <a:r>
              <a:rPr lang="en-US" altLang="ko-KR" sz="2000" dirty="0" err="1" smtClean="0"/>
              <a:t>lastday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3107" y="4226088"/>
            <a:ext cx="7773566" cy="70033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1331" y="1207043"/>
            <a:ext cx="261356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AAA201608 20160810</a:t>
            </a:r>
            <a:endParaRPr lang="en-US" altLang="ko-KR" sz="2000" dirty="0"/>
          </a:p>
          <a:p>
            <a:r>
              <a:rPr lang="en-US" altLang="ko-KR" sz="2000" dirty="0" smtClean="0"/>
              <a:t>BBB201611 20161110</a:t>
            </a:r>
            <a:endParaRPr lang="en-US" altLang="ko-KR" sz="2000" dirty="0"/>
          </a:p>
          <a:p>
            <a:r>
              <a:rPr lang="en-US" altLang="ko-KR" sz="2000" dirty="0" smtClean="0"/>
              <a:t>CCC201601 20160110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20770" y="3120720"/>
            <a:ext cx="5241462" cy="1035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AAA201608 -&gt; 201607 | 20160810 -&gt; 20160831</a:t>
            </a:r>
          </a:p>
          <a:p>
            <a:r>
              <a:rPr lang="en-US" altLang="ko-KR" sz="2000" dirty="0"/>
              <a:t>BBB201611 -&gt; 201610 | 20161110 -&gt; 20161130</a:t>
            </a:r>
          </a:p>
          <a:p>
            <a:r>
              <a:rPr lang="en-US" altLang="ko-KR" sz="2000" dirty="0"/>
              <a:t>CCC201601 -&gt; 201512 | 20160110 -&gt; 20160131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6372412" y="1728680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3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dirty="0" smtClean="0"/>
              <a:t>Sample Script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6725" y="2349500"/>
            <a:ext cx="3313113" cy="2235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AA1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AA2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AA3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BB4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CC5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CC6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ZZ7</a:t>
            </a:r>
            <a:endParaRPr lang="ko-KR" altLang="en-US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45113" y="1755775"/>
            <a:ext cx="3403600" cy="1625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AA1</a:t>
            </a:r>
            <a:endParaRPr lang="pt-BR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pt-BR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AA2</a:t>
            </a:r>
            <a:endParaRPr lang="pt-BR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pt-BR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AA3</a:t>
            </a:r>
            <a:endParaRPr lang="pt-BR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pt-BR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CC5</a:t>
            </a:r>
            <a:endParaRPr lang="pt-BR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pt-BR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CC6</a:t>
            </a:r>
            <a:endParaRPr lang="ko-KR" altLang="en-US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64163" y="4518025"/>
            <a:ext cx="3403600" cy="71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BB4</a:t>
            </a:r>
            <a:endParaRPr lang="pt-BR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algn="ctr">
              <a:defRPr/>
            </a:pPr>
            <a:r>
              <a:rPr lang="pt-BR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ZZ7</a:t>
            </a:r>
            <a:endParaRPr lang="ko-KR" altLang="en-US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3472" y="2011830"/>
            <a:ext cx="137409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INPUT.DAT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5618" y="1410394"/>
            <a:ext cx="217078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DUP_OUTPUT.DAT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369353" y="4177740"/>
            <a:ext cx="22557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UNIQ_OUTPUT.DAT</a:t>
            </a:r>
          </a:p>
        </p:txBody>
      </p:sp>
      <p:cxnSp>
        <p:nvCxnSpPr>
          <p:cNvPr id="13" name="AutoShape 9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3779838" y="2568575"/>
            <a:ext cx="1565275" cy="898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0"/>
          <p:cNvCxnSpPr>
            <a:cxnSpLocks noChangeShapeType="1"/>
            <a:stCxn id="5" idx="3"/>
          </p:cNvCxnSpPr>
          <p:nvPr/>
        </p:nvCxnSpPr>
        <p:spPr bwMode="auto">
          <a:xfrm>
            <a:off x="3779838" y="3467100"/>
            <a:ext cx="1584325" cy="1401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직사각형 1"/>
          <p:cNvSpPr/>
          <p:nvPr/>
        </p:nvSpPr>
        <p:spPr>
          <a:xfrm>
            <a:off x="1837567" y="2371272"/>
            <a:ext cx="383119" cy="21667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20686" y="2371268"/>
            <a:ext cx="152400" cy="216679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Sample Script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5943" y="649467"/>
            <a:ext cx="4764191" cy="563231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/INFILE    input.dat</a:t>
            </a: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/FIELDS   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a_key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1 char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2,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	 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b_num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2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en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1</a:t>
            </a: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/KEYS     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a_key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/DERIVEDFIELD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new_no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1 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en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2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/REFORMAT 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a_key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,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b_num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,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no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/SUMMARIZE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TOTAL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new_no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/CONDITION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CND_Dup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new_no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=  1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/OUTFILE  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Uniq_Out.dat  overwrite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/REFORMAT 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a_key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,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b_num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/INCLUDE    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CND_Dup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/STATISTICS</a:t>
            </a:r>
          </a:p>
          <a:p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8515" y="649467"/>
            <a:ext cx="4715809" cy="563231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/INFILE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Uniq_Out.dat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FIELDS   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a_key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1 char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2,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	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b_num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2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en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1</a:t>
            </a: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/JOINKEY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a_key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/INFILE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 input.dat 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","</a:t>
            </a: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/FIELDS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d_key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1 char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2,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	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 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e_num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2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en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1</a:t>
            </a: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/JOINKEY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d_key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/JOIN UNPAIRED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RIGHTSIDE  ONLY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/OUTFILE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Dup_Out.dat   overwrite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/REFORMAT </a:t>
            </a:r>
            <a:r>
              <a:rPr lang="en-US" altLang="ko-KR" sz="2000" dirty="0" err="1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RIGHT:d_key</a:t>
            </a:r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, </a:t>
            </a:r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e_num</a:t>
            </a:r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sz="20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/STATISTICS</a:t>
            </a:r>
          </a:p>
          <a:p>
            <a:r>
              <a:rPr lang="en-US" altLang="ko-KR" sz="2000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/END</a:t>
            </a:r>
          </a:p>
          <a:p>
            <a:endParaRPr lang="en-US" altLang="ko-KR" sz="20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24000" y="1000855"/>
            <a:ext cx="6858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Arial"/>
              </a:rPr>
              <a:t>누구나 쉽게 사용</a:t>
            </a:r>
            <a:r>
              <a:rPr lang="en-US" altLang="ko-KR" sz="2400" b="1" dirty="0">
                <a:solidFill>
                  <a:schemeClr val="bg1"/>
                </a:solidFill>
                <a:latin typeface="Arial"/>
              </a:rPr>
              <a:t/>
            </a:r>
            <a:br>
              <a:rPr lang="en-US" altLang="ko-KR" sz="2400" b="1" dirty="0">
                <a:solidFill>
                  <a:schemeClr val="bg1"/>
                </a:solidFill>
                <a:latin typeface="Arial"/>
              </a:rPr>
            </a:br>
            <a:r>
              <a:rPr lang="en-US" altLang="ko-KR" sz="1500" b="1" dirty="0">
                <a:solidFill>
                  <a:schemeClr val="bg1"/>
                </a:solidFill>
                <a:latin typeface="Arial"/>
              </a:rPr>
              <a:t>(Ease of Use)</a:t>
            </a:r>
            <a:endParaRPr lang="en-US" altLang="ko-KR" sz="2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8280" y="2393651"/>
            <a:ext cx="385073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회사소개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, DMX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개요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DMX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주요 기능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기타 기능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Q&amp;A</a:t>
            </a:r>
            <a:endParaRPr lang="ko-KR" altLang="en-US" sz="32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pic>
        <p:nvPicPr>
          <p:cNvPr id="27" name="Picture 2" descr="http://scf-me-com.webs.com/banner-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03" y="251195"/>
            <a:ext cx="3854411" cy="13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기능</a:t>
            </a:r>
            <a:r>
              <a:rPr 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: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여러 기능을 한 번에</a:t>
            </a:r>
            <a:endParaRPr lang="en-US" sz="2600" b="1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  <a:cs typeface="Calibri" pitchFamily="34" charset="0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11668" y="2514600"/>
            <a:ext cx="2895600" cy="28956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D807B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200005 CHK   83.73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200002 SAV  834.23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200001 MFUND 23.89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200011 CHK   62.92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200014 MFUND  5.92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200010 CHK   35.98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200012 MFUND  3.98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9981" y="4419600"/>
            <a:ext cx="1857425" cy="762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SAV,834.23</a:t>
            </a: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563997" y="3276600"/>
            <a:ext cx="1504859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charset="0"/>
                <a:ea typeface="굴림" charset="-127"/>
              </a:rPr>
              <a:t>DMExpress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6859981" y="2590800"/>
            <a:ext cx="1857425" cy="762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CHK,182.63</a:t>
            </a:r>
          </a:p>
        </p:txBody>
      </p:sp>
      <p:cxnSp>
        <p:nvCxnSpPr>
          <p:cNvPr id="19" name="AutoShape 8"/>
          <p:cNvCxnSpPr>
            <a:cxnSpLocks noChangeShapeType="1"/>
          </p:cNvCxnSpPr>
          <p:nvPr/>
        </p:nvCxnSpPr>
        <p:spPr bwMode="auto">
          <a:xfrm>
            <a:off x="3807268" y="3810000"/>
            <a:ext cx="756729" cy="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9"/>
          <p:cNvCxnSpPr>
            <a:cxnSpLocks noChangeShapeType="1"/>
            <a:stCxn id="17" idx="6"/>
            <a:endCxn id="18" idx="1"/>
          </p:cNvCxnSpPr>
          <p:nvPr/>
        </p:nvCxnSpPr>
        <p:spPr bwMode="auto">
          <a:xfrm flipV="1">
            <a:off x="6068856" y="2971800"/>
            <a:ext cx="791125" cy="83820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10"/>
          <p:cNvCxnSpPr>
            <a:cxnSpLocks noChangeShapeType="1"/>
            <a:stCxn id="17" idx="6"/>
            <a:endCxn id="16" idx="1"/>
          </p:cNvCxnSpPr>
          <p:nvPr/>
        </p:nvCxnSpPr>
        <p:spPr bwMode="auto">
          <a:xfrm>
            <a:off x="6068856" y="3810000"/>
            <a:ext cx="791125" cy="99060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714500" y="1282700"/>
            <a:ext cx="6146800" cy="5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65000"/>
              <a:buFont typeface="Wingdings" pitchFamily="2" charset="2"/>
              <a:buNone/>
            </a:pPr>
            <a:r>
              <a:rPr lang="en-US" altLang="ko-KR" sz="2400" b="0" dirty="0">
                <a:latin typeface="Arial" charset="0"/>
                <a:ea typeface="굴림" charset="-127"/>
              </a:rPr>
              <a:t>All in One Pass!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02068" y="1830610"/>
            <a:ext cx="91440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ko-KR" sz="1800" b="0" dirty="0">
                <a:latin typeface="Arial" charset="0"/>
                <a:ea typeface="굴림" charset="-127"/>
              </a:rPr>
              <a:t>Sorted, filtered, reformatted, aggregated and partitioned.</a:t>
            </a:r>
          </a:p>
        </p:txBody>
      </p:sp>
    </p:spTree>
    <p:extLst>
      <p:ext uri="{BB962C8B-B14F-4D97-AF65-F5344CB8AC3E}">
        <p14:creationId xmlns:p14="http://schemas.microsoft.com/office/powerpoint/2010/main" val="25629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사례 </a:t>
            </a:r>
            <a:r>
              <a:rPr lang="en-US" altLang="ko-KR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– </a:t>
            </a:r>
            <a:r>
              <a:rPr lang="ko-KR" altLang="en-US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파일 변환 처리</a:t>
            </a:r>
            <a:endParaRPr lang="ko-KR" altLang="en-US" dirty="0"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372" y="1288022"/>
            <a:ext cx="5123714" cy="480131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도전 과제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1) 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파일 형태 변환 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: Fixed Type -&gt; Text Type</a:t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2) 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변환 파일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개수 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: </a:t>
            </a:r>
            <a:r>
              <a:rPr lang="en-US" altLang="ko-KR" b="1" dirty="0" smtClean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만 개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dirty="0" smtClean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문제 상황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1) Unix shell 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명령으로 변환 작업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2)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만 개의 파일 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변환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작업이 끝나지 않음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dirty="0" smtClean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해결책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1) DMX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s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cript (Copy) 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적용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2) Unix Shell 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에서 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DMX script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호출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dirty="0" smtClean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결과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1) </a:t>
            </a:r>
            <a:r>
              <a:rPr lang="en-US" altLang="ko-KR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3</a:t>
            </a:r>
            <a:r>
              <a:rPr lang="ko-KR" altLang="en-US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일 동안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끝나지 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않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던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작업 </a:t>
            </a:r>
            <a:r>
              <a:rPr lang="en-US" altLang="ko-KR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3</a:t>
            </a:r>
            <a:r>
              <a:rPr lang="ko-KR" altLang="en-US" b="1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시간 </a:t>
            </a:r>
            <a:r>
              <a:rPr lang="ko-KR" altLang="en-US" b="1" dirty="0" smtClean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이내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완료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2) 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파일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처리의 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강점 확인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대용량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DB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데이터를 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  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파일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저장하는 업무에도 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적용 예정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pic>
        <p:nvPicPr>
          <p:cNvPr id="1028" name="Picture 4" descr="Configuring fixed width text file form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89" y="1253611"/>
            <a:ext cx="4148572" cy="23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figuring Fixed Width Text File Forma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89" y="3605309"/>
            <a:ext cx="4265700" cy="223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6375465" y="2596169"/>
            <a:ext cx="2463419" cy="1227813"/>
          </a:xfrm>
          <a:prstGeom prst="downArrow">
            <a:avLst>
              <a:gd name="adj1" fmla="val 56187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파일 </a:t>
            </a:r>
            <a:r>
              <a:rPr lang="en-US" altLang="ko-KR" sz="2400" dirty="0" smtClean="0">
                <a:solidFill>
                  <a:srgbClr val="FF00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</a:br>
            <a:r>
              <a:rPr lang="en-US" altLang="ko-KR" sz="2400" dirty="0" smtClean="0">
                <a:solidFill>
                  <a:srgbClr val="FF00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2</a:t>
            </a:r>
            <a:r>
              <a:rPr lang="ko-KR" altLang="en-US" sz="2400" dirty="0" smtClean="0">
                <a:solidFill>
                  <a:srgbClr val="FF00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만 개</a:t>
            </a:r>
            <a:endParaRPr lang="ko-KR" altLang="en-US" sz="2400" dirty="0">
              <a:solidFill>
                <a:srgbClr val="FF0000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sp>
        <p:nvSpPr>
          <p:cNvPr id="4" name="가로로 말린 두루마리 모양 3"/>
          <p:cNvSpPr/>
          <p:nvPr/>
        </p:nvSpPr>
        <p:spPr>
          <a:xfrm>
            <a:off x="6288696" y="5166540"/>
            <a:ext cx="2887961" cy="1143000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FF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3</a:t>
            </a:r>
            <a:r>
              <a:rPr lang="ko-KR" altLang="en-US" sz="2400" dirty="0" smtClean="0">
                <a:solidFill>
                  <a:srgbClr val="FFFF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일 이상 </a:t>
            </a:r>
            <a:r>
              <a:rPr lang="en-US" altLang="ko-KR" sz="2400" dirty="0" smtClean="0">
                <a:solidFill>
                  <a:srgbClr val="FFFF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→ 3</a:t>
            </a:r>
            <a:r>
              <a:rPr lang="ko-KR" altLang="en-US" sz="2400" dirty="0" smtClean="0">
                <a:solidFill>
                  <a:srgbClr val="FFFF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시간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사례 </a:t>
            </a:r>
            <a:r>
              <a:rPr lang="en-US" altLang="ko-KR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– </a:t>
            </a:r>
            <a:r>
              <a:rPr lang="ko-KR" altLang="en-US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전사 배치 업무</a:t>
            </a:r>
            <a:endParaRPr lang="ko-KR" altLang="en-US" dirty="0"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372" y="1179162"/>
            <a:ext cx="9325524" cy="212365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적용 분야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1)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대용량 데이터 가공 처리 업무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2)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업무 시간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Open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전에 데이터를 처리하기 위한 야간 배치업무에서 사용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600" dirty="0" smtClean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적용 방식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1)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업무 별 배치 요건을 </a:t>
            </a:r>
            <a:r>
              <a:rPr lang="en-US" altLang="ko-KR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DMExpress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Script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로 개발 후 스케줄러를 이용하여 수행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2)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업무 별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DB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에서 조건 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별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로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unload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후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Sort, Merge, Join, Filter, Reformat </a:t>
            </a:r>
            <a:r>
              <a:rPr lang="ko-KR" altLang="en-US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작업</a:t>
            </a: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) Target Table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적재하기 전 데이터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Conversion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작업 병행</a:t>
            </a:r>
            <a:endParaRPr lang="en-US" altLang="ko-KR" dirty="0" smtClean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789675" y="3568786"/>
            <a:ext cx="1984131" cy="2667000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662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6899072" y="3580510"/>
            <a:ext cx="1846385" cy="1560634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662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51" name="Text Box 36"/>
          <p:cNvSpPr txBox="1">
            <a:spLocks noChangeArrowheads="1"/>
          </p:cNvSpPr>
          <p:nvPr/>
        </p:nvSpPr>
        <p:spPr bwMode="auto">
          <a:xfrm>
            <a:off x="1164814" y="3410526"/>
            <a:ext cx="1284326" cy="3481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62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Source DB</a:t>
            </a:r>
          </a:p>
        </p:txBody>
      </p:sp>
      <p:grpSp>
        <p:nvGrpSpPr>
          <p:cNvPr id="52" name="Group 5"/>
          <p:cNvGrpSpPr>
            <a:grpSpLocks/>
          </p:cNvGrpSpPr>
          <p:nvPr/>
        </p:nvGrpSpPr>
        <p:grpSpPr bwMode="auto">
          <a:xfrm>
            <a:off x="7390915" y="3818037"/>
            <a:ext cx="931926" cy="930665"/>
            <a:chOff x="580" y="2478"/>
            <a:chExt cx="636" cy="635"/>
          </a:xfrm>
          <a:gradFill>
            <a:gsLst>
              <a:gs pos="0">
                <a:srgbClr val="FFC000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grpSpPr>
        <p:sp>
          <p:nvSpPr>
            <p:cNvPr id="53" name="AutoShape 6"/>
            <p:cNvSpPr>
              <a:spLocks noChangeArrowheads="1"/>
            </p:cNvSpPr>
            <p:nvPr/>
          </p:nvSpPr>
          <p:spPr bwMode="auto">
            <a:xfrm>
              <a:off x="580" y="2478"/>
              <a:ext cx="636" cy="635"/>
            </a:xfrm>
            <a:prstGeom prst="flowChartMagneticDisk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>
                <a:latin typeface="강한공군체 Medium" panose="020B0600000101010101" pitchFamily="50" charset="-127"/>
                <a:ea typeface="강한공군체 Medium" panose="020B0600000101010101" pitchFamily="50" charset="-127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756" y="2750"/>
              <a:ext cx="332" cy="2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62" dirty="0">
                  <a:solidFill>
                    <a:srgbClr val="FF0000"/>
                  </a:solidFill>
                  <a:latin typeface="강한공군체 Medium" panose="020B0600000101010101" pitchFamily="50" charset="-127"/>
                  <a:ea typeface="강한공군체 Medium" panose="020B0600000101010101" pitchFamily="50" charset="-127"/>
                </a:rPr>
                <a:t>DB</a:t>
              </a:r>
            </a:p>
          </p:txBody>
        </p:sp>
      </p:grp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3429041" y="3998144"/>
            <a:ext cx="690196" cy="509954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ko-KR" sz="1108" kern="0" dirty="0">
                <a:solidFill>
                  <a:sysClr val="windowText" lastClr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SAM File</a:t>
            </a:r>
          </a:p>
        </p:txBody>
      </p:sp>
      <p:sp>
        <p:nvSpPr>
          <p:cNvPr id="56" name="AutoShape 8"/>
          <p:cNvSpPr>
            <a:spLocks noChangeArrowheads="1"/>
          </p:cNvSpPr>
          <p:nvPr/>
        </p:nvSpPr>
        <p:spPr bwMode="auto">
          <a:xfrm>
            <a:off x="5382399" y="3976163"/>
            <a:ext cx="704850" cy="596411"/>
          </a:xfrm>
          <a:prstGeom prst="flowChartMultidocumen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108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Output</a:t>
            </a:r>
          </a:p>
        </p:txBody>
      </p: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7217061" y="3382683"/>
            <a:ext cx="1252266" cy="3481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62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Target DB</a:t>
            </a:r>
          </a:p>
        </p:txBody>
      </p:sp>
      <p:grpSp>
        <p:nvGrpSpPr>
          <p:cNvPr id="58" name="그룹 63"/>
          <p:cNvGrpSpPr>
            <a:grpSpLocks/>
          </p:cNvGrpSpPr>
          <p:nvPr/>
        </p:nvGrpSpPr>
        <p:grpSpPr bwMode="auto">
          <a:xfrm>
            <a:off x="1031463" y="3842813"/>
            <a:ext cx="931985" cy="921727"/>
            <a:chOff x="719042" y="3249992"/>
            <a:chExt cx="1009587" cy="660504"/>
          </a:xfrm>
        </p:grpSpPr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662">
                <a:latin typeface="강한공군체 Medium" panose="020B0600000101010101" pitchFamily="50" charset="-127"/>
                <a:ea typeface="강한공군체 Medium" panose="020B0600000101010101" pitchFamily="50" charset="-127"/>
              </a:endParaRP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90035" cy="229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77">
                  <a:solidFill>
                    <a:srgbClr val="FB2D0B"/>
                  </a:solidFill>
                  <a:latin typeface="강한공군체 Medium" panose="020B0600000101010101" pitchFamily="50" charset="-127"/>
                  <a:ea typeface="강한공군체 Medium" panose="020B0600000101010101" pitchFamily="50" charset="-127"/>
                </a:rPr>
                <a:t>DB</a:t>
              </a:r>
              <a:endParaRPr lang="en-US" altLang="ko-KR" sz="1477">
                <a:latin typeface="강한공군체 Medium" panose="020B0600000101010101" pitchFamily="50" charset="-127"/>
                <a:ea typeface="강한공군체 Medium" panose="020B0600000101010101" pitchFamily="50" charset="-127"/>
              </a:endParaRPr>
            </a:p>
          </p:txBody>
        </p:sp>
      </p:grpSp>
      <p:cxnSp>
        <p:nvCxnSpPr>
          <p:cNvPr id="61" name="Shape 67"/>
          <p:cNvCxnSpPr>
            <a:cxnSpLocks noChangeShapeType="1"/>
            <a:stCxn id="59" idx="4"/>
            <a:endCxn id="55" idx="1"/>
          </p:cNvCxnSpPr>
          <p:nvPr/>
        </p:nvCxnSpPr>
        <p:spPr bwMode="auto">
          <a:xfrm flipV="1">
            <a:off x="1963448" y="4253121"/>
            <a:ext cx="1465593" cy="5055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4744957" y="3842814"/>
            <a:ext cx="609462" cy="26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8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(Sort)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4720045" y="5038567"/>
            <a:ext cx="570990" cy="26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8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(Join)</a:t>
            </a: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4193973" y="6036495"/>
            <a:ext cx="1875835" cy="2628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8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(Conversion, Reformat)</a:t>
            </a: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5382399" y="4773332"/>
            <a:ext cx="690197" cy="509954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ko-KR" sz="1108" kern="0" dirty="0">
                <a:solidFill>
                  <a:sysClr val="windowText" lastClr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Output</a:t>
            </a:r>
          </a:p>
        </p:txBody>
      </p:sp>
      <p:cxnSp>
        <p:nvCxnSpPr>
          <p:cNvPr id="66" name="꺾인 연결선 77"/>
          <p:cNvCxnSpPr>
            <a:cxnSpLocks noChangeShapeType="1"/>
            <a:stCxn id="55" idx="3"/>
            <a:endCxn id="56" idx="1"/>
          </p:cNvCxnSpPr>
          <p:nvPr/>
        </p:nvCxnSpPr>
        <p:spPr bwMode="auto">
          <a:xfrm>
            <a:off x="4119237" y="4253121"/>
            <a:ext cx="1263162" cy="2051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" name="직선 화살표 연결선 78"/>
          <p:cNvCxnSpPr>
            <a:cxnSpLocks noChangeShapeType="1"/>
            <a:stCxn id="55" idx="3"/>
            <a:endCxn id="65" idx="1"/>
          </p:cNvCxnSpPr>
          <p:nvPr/>
        </p:nvCxnSpPr>
        <p:spPr bwMode="auto">
          <a:xfrm>
            <a:off x="4119237" y="4253121"/>
            <a:ext cx="1263162" cy="77518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8" name="Shape 79"/>
          <p:cNvCxnSpPr>
            <a:cxnSpLocks noChangeShapeType="1"/>
            <a:stCxn id="56" idx="3"/>
          </p:cNvCxnSpPr>
          <p:nvPr/>
        </p:nvCxnSpPr>
        <p:spPr bwMode="auto">
          <a:xfrm>
            <a:off x="6087250" y="4273636"/>
            <a:ext cx="1304192" cy="1025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9" name="Shape 80"/>
          <p:cNvCxnSpPr>
            <a:cxnSpLocks noChangeShapeType="1"/>
            <a:stCxn id="65" idx="3"/>
          </p:cNvCxnSpPr>
          <p:nvPr/>
        </p:nvCxnSpPr>
        <p:spPr bwMode="auto">
          <a:xfrm flipV="1">
            <a:off x="6072596" y="4748421"/>
            <a:ext cx="1784838" cy="279889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70" name="순서도: 화면 표시 69"/>
          <p:cNvSpPr/>
          <p:nvPr/>
        </p:nvSpPr>
        <p:spPr bwMode="auto">
          <a:xfrm>
            <a:off x="7549703" y="5614464"/>
            <a:ext cx="738554" cy="589085"/>
          </a:xfrm>
          <a:prstGeom prst="flowChartDisplay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ko-KR" altLang="en-US" sz="1015" b="1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결과조회</a:t>
            </a:r>
          </a:p>
        </p:txBody>
      </p:sp>
      <p:cxnSp>
        <p:nvCxnSpPr>
          <p:cNvPr id="71" name="직선 화살표 연결선 82"/>
          <p:cNvCxnSpPr>
            <a:cxnSpLocks noChangeShapeType="1"/>
            <a:stCxn id="84" idx="3"/>
            <a:endCxn id="70" idx="1"/>
          </p:cNvCxnSpPr>
          <p:nvPr/>
        </p:nvCxnSpPr>
        <p:spPr bwMode="auto">
          <a:xfrm flipV="1">
            <a:off x="6711503" y="5909006"/>
            <a:ext cx="838200" cy="1025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72" name="Picture 5" descr="DMExpress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9560" y="3908756"/>
            <a:ext cx="593481" cy="52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3" name="그룹 63"/>
          <p:cNvGrpSpPr>
            <a:grpSpLocks/>
          </p:cNvGrpSpPr>
          <p:nvPr/>
        </p:nvGrpSpPr>
        <p:grpSpPr bwMode="auto">
          <a:xfrm>
            <a:off x="1497455" y="4440690"/>
            <a:ext cx="931985" cy="921727"/>
            <a:chOff x="719042" y="3249992"/>
            <a:chExt cx="1009587" cy="660504"/>
          </a:xfrm>
        </p:grpSpPr>
        <p:sp>
          <p:nvSpPr>
            <p:cNvPr id="74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662">
                <a:latin typeface="강한공군체 Medium" panose="020B0600000101010101" pitchFamily="50" charset="-127"/>
                <a:ea typeface="강한공군체 Medium" panose="020B0600000101010101" pitchFamily="50" charset="-127"/>
              </a:endParaRPr>
            </a:p>
          </p:txBody>
        </p:sp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90035" cy="229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77">
                  <a:solidFill>
                    <a:srgbClr val="FB2D0B"/>
                  </a:solidFill>
                  <a:latin typeface="강한공군체 Medium" panose="020B0600000101010101" pitchFamily="50" charset="-127"/>
                  <a:ea typeface="강한공군체 Medium" panose="020B0600000101010101" pitchFamily="50" charset="-127"/>
                </a:rPr>
                <a:t>DB</a:t>
              </a:r>
              <a:endParaRPr lang="en-US" altLang="ko-KR" sz="1477">
                <a:latin typeface="강한공군체 Medium" panose="020B0600000101010101" pitchFamily="50" charset="-127"/>
                <a:ea typeface="강한공군체 Medium" panose="020B0600000101010101" pitchFamily="50" charset="-127"/>
              </a:endParaRPr>
            </a:p>
          </p:txBody>
        </p:sp>
      </p:grpSp>
      <p:grpSp>
        <p:nvGrpSpPr>
          <p:cNvPr id="76" name="그룹 63"/>
          <p:cNvGrpSpPr>
            <a:grpSpLocks/>
          </p:cNvGrpSpPr>
          <p:nvPr/>
        </p:nvGrpSpPr>
        <p:grpSpPr bwMode="auto">
          <a:xfrm>
            <a:off x="1098871" y="5105975"/>
            <a:ext cx="931985" cy="921727"/>
            <a:chOff x="719042" y="3249992"/>
            <a:chExt cx="1009587" cy="660504"/>
          </a:xfrm>
        </p:grpSpPr>
        <p:sp>
          <p:nvSpPr>
            <p:cNvPr id="77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662">
                <a:latin typeface="강한공군체 Medium" panose="020B0600000101010101" pitchFamily="50" charset="-127"/>
                <a:ea typeface="강한공군체 Medium" panose="020B0600000101010101" pitchFamily="50" charset="-127"/>
              </a:endParaRPr>
            </a:p>
          </p:txBody>
        </p:sp>
        <p:sp>
          <p:nvSpPr>
            <p:cNvPr id="78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90035" cy="229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77">
                  <a:solidFill>
                    <a:srgbClr val="FB2D0B"/>
                  </a:solidFill>
                  <a:latin typeface="강한공군체 Medium" panose="020B0600000101010101" pitchFamily="50" charset="-127"/>
                  <a:ea typeface="강한공군체 Medium" panose="020B0600000101010101" pitchFamily="50" charset="-127"/>
                </a:rPr>
                <a:t>DB</a:t>
              </a:r>
              <a:endParaRPr lang="en-US" altLang="ko-KR" sz="1477">
                <a:latin typeface="강한공군체 Medium" panose="020B0600000101010101" pitchFamily="50" charset="-127"/>
                <a:ea typeface="강한공군체 Medium" panose="020B0600000101010101" pitchFamily="50" charset="-127"/>
              </a:endParaRPr>
            </a:p>
          </p:txBody>
        </p:sp>
      </p:grpSp>
      <p:sp>
        <p:nvSpPr>
          <p:cNvPr id="79" name="AutoShape 9"/>
          <p:cNvSpPr>
            <a:spLocks noChangeArrowheads="1"/>
          </p:cNvSpPr>
          <p:nvPr/>
        </p:nvSpPr>
        <p:spPr bwMode="auto">
          <a:xfrm>
            <a:off x="3429041" y="4773332"/>
            <a:ext cx="690196" cy="509954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ko-KR" sz="1108" kern="0" dirty="0">
                <a:solidFill>
                  <a:sysClr val="windowText" lastClr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SAM File</a:t>
            </a:r>
          </a:p>
        </p:txBody>
      </p:sp>
      <p:sp>
        <p:nvSpPr>
          <p:cNvPr id="80" name="AutoShape 9"/>
          <p:cNvSpPr>
            <a:spLocks noChangeArrowheads="1"/>
          </p:cNvSpPr>
          <p:nvPr/>
        </p:nvSpPr>
        <p:spPr bwMode="auto">
          <a:xfrm>
            <a:off x="3429041" y="5658425"/>
            <a:ext cx="690196" cy="509954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ko-KR" sz="1108" kern="0" dirty="0">
                <a:solidFill>
                  <a:sysClr val="windowText" lastClr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SAM File</a:t>
            </a:r>
          </a:p>
        </p:txBody>
      </p:sp>
      <p:cxnSp>
        <p:nvCxnSpPr>
          <p:cNvPr id="81" name="Shape 67"/>
          <p:cNvCxnSpPr>
            <a:cxnSpLocks noChangeShapeType="1"/>
            <a:stCxn id="77" idx="4"/>
            <a:endCxn id="80" idx="1"/>
          </p:cNvCxnSpPr>
          <p:nvPr/>
        </p:nvCxnSpPr>
        <p:spPr bwMode="auto">
          <a:xfrm>
            <a:off x="2030856" y="5566839"/>
            <a:ext cx="1398185" cy="34656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" name="Shape 67"/>
          <p:cNvCxnSpPr>
            <a:cxnSpLocks noChangeShapeType="1"/>
            <a:stCxn id="74" idx="4"/>
            <a:endCxn id="79" idx="1"/>
          </p:cNvCxnSpPr>
          <p:nvPr/>
        </p:nvCxnSpPr>
        <p:spPr bwMode="auto">
          <a:xfrm>
            <a:off x="2429440" y="4901554"/>
            <a:ext cx="999601" cy="12675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" name="직선 화살표 연결선 78"/>
          <p:cNvCxnSpPr>
            <a:cxnSpLocks noChangeShapeType="1"/>
            <a:stCxn id="79" idx="3"/>
            <a:endCxn id="65" idx="1"/>
          </p:cNvCxnSpPr>
          <p:nvPr/>
        </p:nvCxnSpPr>
        <p:spPr bwMode="auto">
          <a:xfrm>
            <a:off x="4119237" y="5028310"/>
            <a:ext cx="1263162" cy="14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6021307" y="5664286"/>
            <a:ext cx="690197" cy="509954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ko-KR" sz="1108" kern="0" dirty="0">
                <a:solidFill>
                  <a:sysClr val="windowText" lastClr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Output</a:t>
            </a:r>
          </a:p>
        </p:txBody>
      </p:sp>
      <p:cxnSp>
        <p:nvCxnSpPr>
          <p:cNvPr id="85" name="직선 화살표 연결선 78"/>
          <p:cNvCxnSpPr>
            <a:cxnSpLocks noChangeShapeType="1"/>
            <a:stCxn id="80" idx="3"/>
            <a:endCxn id="84" idx="1"/>
          </p:cNvCxnSpPr>
          <p:nvPr/>
        </p:nvCxnSpPr>
        <p:spPr bwMode="auto">
          <a:xfrm>
            <a:off x="4119238" y="5913402"/>
            <a:ext cx="1902069" cy="5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86" name="Shape 80"/>
          <p:cNvCxnSpPr>
            <a:cxnSpLocks noChangeShapeType="1"/>
            <a:stCxn id="84" idx="0"/>
          </p:cNvCxnSpPr>
          <p:nvPr/>
        </p:nvCxnSpPr>
        <p:spPr bwMode="auto">
          <a:xfrm rot="5400000" flipH="1" flipV="1">
            <a:off x="6653621" y="4460472"/>
            <a:ext cx="915866" cy="14917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87" name="Picture 5" descr="DMExpress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5504" y="4714718"/>
            <a:ext cx="593480" cy="52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5" descr="DMExpress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42" y="5570502"/>
            <a:ext cx="593480" cy="52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76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24000" y="1000855"/>
            <a:ext cx="6858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Arial"/>
              </a:rPr>
              <a:t>누구나 쉽게 사용</a:t>
            </a:r>
            <a:r>
              <a:rPr lang="en-US" altLang="ko-KR" sz="2400" b="1" dirty="0">
                <a:solidFill>
                  <a:schemeClr val="bg1"/>
                </a:solidFill>
                <a:latin typeface="Arial"/>
              </a:rPr>
              <a:t/>
            </a:r>
            <a:br>
              <a:rPr lang="en-US" altLang="ko-KR" sz="2400" b="1" dirty="0">
                <a:solidFill>
                  <a:schemeClr val="bg1"/>
                </a:solidFill>
                <a:latin typeface="Arial"/>
              </a:rPr>
            </a:br>
            <a:r>
              <a:rPr lang="en-US" altLang="ko-KR" sz="1500" b="1" dirty="0">
                <a:solidFill>
                  <a:schemeClr val="bg1"/>
                </a:solidFill>
                <a:latin typeface="Arial"/>
              </a:rPr>
              <a:t>(Ease of Use)</a:t>
            </a:r>
            <a:endParaRPr lang="en-US" altLang="ko-KR" sz="2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8280" y="2393651"/>
            <a:ext cx="385073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회사소개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, DMX 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개요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DMX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주요 기능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기타 기능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Q&amp;A</a:t>
            </a:r>
            <a:endParaRPr lang="ko-KR" altLang="en-US" sz="3200" b="1" dirty="0">
              <a:solidFill>
                <a:schemeClr val="bg1">
                  <a:lumMod val="85000"/>
                </a:schemeClr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pic>
        <p:nvPicPr>
          <p:cNvPr id="27" name="Picture 2" descr="http://scf-me-com.webs.com/banner-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03" y="251195"/>
            <a:ext cx="3854411" cy="13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3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/>
            <a:r>
              <a:rPr lang="ko-KR" altLang="en-US" kern="0" dirty="0">
                <a:solidFill>
                  <a:srgbClr val="FFFFFF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개발 방식 </a:t>
            </a:r>
            <a:r>
              <a:rPr lang="en-US" altLang="ko-KR" kern="0" dirty="0">
                <a:solidFill>
                  <a:srgbClr val="FFFFFF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: </a:t>
            </a:r>
            <a:r>
              <a:rPr lang="en-US" kern="0" dirty="0" err="1">
                <a:solidFill>
                  <a:srgbClr val="FFFFFF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DMExpress</a:t>
            </a:r>
            <a:r>
              <a:rPr lang="en-US" kern="0" dirty="0">
                <a:solidFill>
                  <a:srgbClr val="FFFFFF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</a:t>
            </a:r>
            <a:r>
              <a:rPr lang="en-US" kern="0" dirty="0" smtClean="0">
                <a:solidFill>
                  <a:srgbClr val="FFFFFF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GUI </a:t>
            </a:r>
            <a:r>
              <a:rPr lang="en-US" sz="2000" kern="0" dirty="0" smtClean="0">
                <a:solidFill>
                  <a:srgbClr val="FFFFFF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(</a:t>
            </a:r>
            <a:r>
              <a:rPr lang="ko-KR" altLang="en-US" sz="2000" kern="0" dirty="0" smtClean="0">
                <a:solidFill>
                  <a:srgbClr val="FFFFFF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간단한 화면 구성</a:t>
            </a:r>
            <a:r>
              <a:rPr lang="en-US" altLang="ko-KR" sz="2000" kern="0" dirty="0" smtClean="0">
                <a:solidFill>
                  <a:srgbClr val="FFFFFF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)</a:t>
            </a:r>
            <a:r>
              <a:rPr lang="ko-KR" altLang="en-US" kern="0" dirty="0" smtClean="0">
                <a:solidFill>
                  <a:srgbClr val="FFFFFF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</a:t>
            </a:r>
            <a:endParaRPr lang="en-US" kern="0" dirty="0">
              <a:solidFill>
                <a:srgbClr val="FFFFFF"/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03" y="1113422"/>
            <a:ext cx="9326880" cy="52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DMExpress GUI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03802" y="965202"/>
            <a:ext cx="7314286" cy="548571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0870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DMExpress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Overview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3" name="Picture 2" descr="dmexpres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1" y="3256188"/>
            <a:ext cx="8536345" cy="296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25870" y="1227743"/>
          <a:ext cx="6604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4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카리스마" panose="02020600000000000000" pitchFamily="18" charset="-127"/>
                          <a:ea typeface="a카리스마" panose="02020600000000000000" pitchFamily="18" charset="-127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카리스마" panose="02020600000000000000" pitchFamily="18" charset="-127"/>
                          <a:ea typeface="a카리스마" panose="02020600000000000000" pitchFamily="18" charset="-127"/>
                        </a:rPr>
                        <a:t>분 안에 설치</a:t>
                      </a:r>
                      <a:endParaRPr lang="ko-KR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a카리스마" panose="02020600000000000000" pitchFamily="18" charset="-127"/>
                        <a:ea typeface="a카리스마" panose="02020600000000000000" pitchFamily="18" charset="-127"/>
                        <a:cs typeface="Calibri" pitchFamily="34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카리스마" panose="02020600000000000000" pitchFamily="18" charset="-127"/>
                          <a:ea typeface="a카리스마" panose="02020600000000000000" pitchFamily="18" charset="-127"/>
                        </a:rPr>
                        <a:t>간단한 관리</a:t>
                      </a:r>
                      <a:endParaRPr lang="ko-KR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a카리스마" panose="02020600000000000000" pitchFamily="18" charset="-127"/>
                        <a:ea typeface="a카리스마" panose="02020600000000000000" pitchFamily="18" charset="-127"/>
                        <a:cs typeface="Calibri" pitchFamily="34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카리스마" panose="02020600000000000000" pitchFamily="18" charset="-127"/>
                          <a:ea typeface="a카리스마" panose="02020600000000000000" pitchFamily="18" charset="-127"/>
                        </a:rPr>
                        <a:t>템플릿 중심 개발</a:t>
                      </a:r>
                      <a:endParaRPr lang="ko-KR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a카리스마" panose="02020600000000000000" pitchFamily="18" charset="-127"/>
                        <a:ea typeface="a카리스마" panose="02020600000000000000" pitchFamily="18" charset="-127"/>
                        <a:cs typeface="Calibri" pitchFamily="34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카리스마" panose="02020600000000000000" pitchFamily="18" charset="-127"/>
                          <a:ea typeface="a카리스마" panose="02020600000000000000" pitchFamily="18" charset="-127"/>
                        </a:rPr>
                        <a:t>튜닝 불필요</a:t>
                      </a:r>
                      <a:endParaRPr lang="ko-KR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a카리스마" panose="02020600000000000000" pitchFamily="18" charset="-127"/>
                        <a:ea typeface="a카리스마" panose="02020600000000000000" pitchFamily="18" charset="-127"/>
                        <a:cs typeface="Calibri" pitchFamily="34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카리스마" panose="02020600000000000000" pitchFamily="18" charset="-127"/>
                          <a:ea typeface="a카리스마" panose="02020600000000000000" pitchFamily="18" charset="-127"/>
                        </a:rPr>
                        <a:t>2 </a:t>
                      </a:r>
                      <a:r>
                        <a:rPr lang="ko-KR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카리스마" panose="02020600000000000000" pitchFamily="18" charset="-127"/>
                          <a:ea typeface="a카리스마" panose="02020600000000000000" pitchFamily="18" charset="-127"/>
                        </a:rPr>
                        <a:t>일 교육으로 누구나 사용</a:t>
                      </a:r>
                      <a:endParaRPr lang="en-US" altLang="ko-KR" sz="22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a카리스마" panose="02020600000000000000" pitchFamily="18" charset="-127"/>
                        <a:ea typeface="a카리스마" panose="02020600000000000000" pitchFamily="18" charset="-127"/>
                        <a:cs typeface="Calibri" pitchFamily="34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30" name="Picture 6" descr="체크박스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04" y="1242478"/>
            <a:ext cx="304800" cy="3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체크박스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450" y="1610053"/>
            <a:ext cx="304800" cy="3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체크박스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04" y="1981380"/>
            <a:ext cx="304800" cy="3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체크박스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04" y="2353151"/>
            <a:ext cx="304800" cy="3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체크박스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04" y="2735976"/>
            <a:ext cx="304800" cy="3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2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20770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데이터 처리 방식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96" name="Line 48"/>
          <p:cNvSpPr>
            <a:spLocks noChangeShapeType="1"/>
          </p:cNvSpPr>
          <p:nvPr/>
        </p:nvSpPr>
        <p:spPr bwMode="auto">
          <a:xfrm>
            <a:off x="600460" y="1332531"/>
            <a:ext cx="8605838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21135" y="1734168"/>
            <a:ext cx="3522663" cy="898525"/>
            <a:chOff x="921135" y="1734168"/>
            <a:chExt cx="3522663" cy="898525"/>
          </a:xfrm>
        </p:grpSpPr>
        <p:grpSp>
          <p:nvGrpSpPr>
            <p:cNvPr id="288" name="Group 73"/>
            <p:cNvGrpSpPr>
              <a:grpSpLocks/>
            </p:cNvGrpSpPr>
            <p:nvPr/>
          </p:nvGrpSpPr>
          <p:grpSpPr bwMode="auto">
            <a:xfrm>
              <a:off x="937010" y="1735756"/>
              <a:ext cx="801688" cy="811212"/>
              <a:chOff x="2739" y="997"/>
              <a:chExt cx="505" cy="511"/>
            </a:xfrm>
          </p:grpSpPr>
          <p:sp>
            <p:nvSpPr>
              <p:cNvPr id="289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90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291" name="AutoShape 43"/>
            <p:cNvSpPr>
              <a:spLocks noChangeArrowheads="1"/>
            </p:cNvSpPr>
            <p:nvPr/>
          </p:nvSpPr>
          <p:spPr bwMode="auto">
            <a:xfrm>
              <a:off x="3578610" y="1857993"/>
              <a:ext cx="849313" cy="593725"/>
            </a:xfrm>
            <a:prstGeom prst="flowChartDocument">
              <a:avLst/>
            </a:prstGeom>
            <a:solidFill>
              <a:srgbClr val="F8CFA6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2" name="Text Box 44"/>
            <p:cNvSpPr txBox="1">
              <a:spLocks noChangeArrowheads="1"/>
            </p:cNvSpPr>
            <p:nvPr/>
          </p:nvSpPr>
          <p:spPr bwMode="auto">
            <a:xfrm>
              <a:off x="3597660" y="1989756"/>
              <a:ext cx="846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293" name="AutoShape 45"/>
            <p:cNvSpPr>
              <a:spLocks noChangeArrowheads="1"/>
            </p:cNvSpPr>
            <p:nvPr/>
          </p:nvSpPr>
          <p:spPr bwMode="auto">
            <a:xfrm>
              <a:off x="1786323" y="2042143"/>
              <a:ext cx="1766887" cy="217488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294" name="Text Box 46"/>
            <p:cNvSpPr txBox="1">
              <a:spLocks noChangeArrowheads="1"/>
            </p:cNvSpPr>
            <p:nvPr/>
          </p:nvSpPr>
          <p:spPr bwMode="auto">
            <a:xfrm>
              <a:off x="2111760" y="1846881"/>
              <a:ext cx="1100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295" name="Text Box 47"/>
            <p:cNvSpPr txBox="1">
              <a:spLocks noChangeArrowheads="1"/>
            </p:cNvSpPr>
            <p:nvPr/>
          </p:nvSpPr>
          <p:spPr bwMode="auto">
            <a:xfrm>
              <a:off x="2029210" y="2232643"/>
              <a:ext cx="1285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297" name="Group 80"/>
            <p:cNvGrpSpPr>
              <a:grpSpLocks/>
            </p:cNvGrpSpPr>
            <p:nvPr/>
          </p:nvGrpSpPr>
          <p:grpSpPr bwMode="auto">
            <a:xfrm>
              <a:off x="921135" y="1734168"/>
              <a:ext cx="865188" cy="898525"/>
              <a:chOff x="4499" y="1170"/>
              <a:chExt cx="545" cy="374"/>
            </a:xfrm>
          </p:grpSpPr>
          <p:sp>
            <p:nvSpPr>
              <p:cNvPr id="298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99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919548" y="3318493"/>
            <a:ext cx="3522662" cy="906463"/>
            <a:chOff x="919548" y="3318493"/>
            <a:chExt cx="3522662" cy="906463"/>
          </a:xfrm>
        </p:grpSpPr>
        <p:grpSp>
          <p:nvGrpSpPr>
            <p:cNvPr id="300" name="Group 73"/>
            <p:cNvGrpSpPr>
              <a:grpSpLocks/>
            </p:cNvGrpSpPr>
            <p:nvPr/>
          </p:nvGrpSpPr>
          <p:grpSpPr bwMode="auto">
            <a:xfrm>
              <a:off x="935423" y="3328018"/>
              <a:ext cx="801687" cy="811213"/>
              <a:chOff x="2739" y="997"/>
              <a:chExt cx="505" cy="511"/>
            </a:xfrm>
          </p:grpSpPr>
          <p:sp>
            <p:nvSpPr>
              <p:cNvPr id="301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02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303" name="Text Box 44"/>
            <p:cNvSpPr txBox="1">
              <a:spLocks noChangeArrowheads="1"/>
            </p:cNvSpPr>
            <p:nvPr/>
          </p:nvSpPr>
          <p:spPr bwMode="auto">
            <a:xfrm>
              <a:off x="3596073" y="3582018"/>
              <a:ext cx="846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304" name="AutoShape 45"/>
            <p:cNvSpPr>
              <a:spLocks noChangeArrowheads="1"/>
            </p:cNvSpPr>
            <p:nvPr/>
          </p:nvSpPr>
          <p:spPr bwMode="auto">
            <a:xfrm>
              <a:off x="1784735" y="3634406"/>
              <a:ext cx="1766888" cy="217487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305" name="Text Box 46"/>
            <p:cNvSpPr txBox="1">
              <a:spLocks noChangeArrowheads="1"/>
            </p:cNvSpPr>
            <p:nvPr/>
          </p:nvSpPr>
          <p:spPr bwMode="auto">
            <a:xfrm>
              <a:off x="2110173" y="3439143"/>
              <a:ext cx="1100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306" name="Text Box 47"/>
            <p:cNvSpPr txBox="1">
              <a:spLocks noChangeArrowheads="1"/>
            </p:cNvSpPr>
            <p:nvPr/>
          </p:nvSpPr>
          <p:spPr bwMode="auto">
            <a:xfrm>
              <a:off x="2027623" y="3824906"/>
              <a:ext cx="12858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307" name="Group 74"/>
            <p:cNvGrpSpPr>
              <a:grpSpLocks/>
            </p:cNvGrpSpPr>
            <p:nvPr/>
          </p:nvGrpSpPr>
          <p:grpSpPr bwMode="auto">
            <a:xfrm>
              <a:off x="3602423" y="3318493"/>
              <a:ext cx="801687" cy="811213"/>
              <a:chOff x="2739" y="997"/>
              <a:chExt cx="505" cy="511"/>
            </a:xfrm>
          </p:grpSpPr>
          <p:sp>
            <p:nvSpPr>
              <p:cNvPr id="308" name="AutoShape 75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09" name="Text Box 76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grpSp>
          <p:nvGrpSpPr>
            <p:cNvPr id="310" name="Group 80"/>
            <p:cNvGrpSpPr>
              <a:grpSpLocks/>
            </p:cNvGrpSpPr>
            <p:nvPr/>
          </p:nvGrpSpPr>
          <p:grpSpPr bwMode="auto">
            <a:xfrm>
              <a:off x="919548" y="3326431"/>
              <a:ext cx="865187" cy="898525"/>
              <a:chOff x="4499" y="1170"/>
              <a:chExt cx="545" cy="374"/>
            </a:xfrm>
          </p:grpSpPr>
          <p:sp>
            <p:nvSpPr>
              <p:cNvPr id="311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2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944948" y="4890118"/>
            <a:ext cx="3506787" cy="820738"/>
            <a:chOff x="944948" y="4890118"/>
            <a:chExt cx="3506787" cy="820738"/>
          </a:xfrm>
        </p:grpSpPr>
        <p:grpSp>
          <p:nvGrpSpPr>
            <p:cNvPr id="313" name="Group 73"/>
            <p:cNvGrpSpPr>
              <a:grpSpLocks/>
            </p:cNvGrpSpPr>
            <p:nvPr/>
          </p:nvGrpSpPr>
          <p:grpSpPr bwMode="auto">
            <a:xfrm>
              <a:off x="944948" y="4899643"/>
              <a:ext cx="801687" cy="811213"/>
              <a:chOff x="2739" y="997"/>
              <a:chExt cx="505" cy="511"/>
            </a:xfrm>
          </p:grpSpPr>
          <p:sp>
            <p:nvSpPr>
              <p:cNvPr id="314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5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316" name="Text Box 44"/>
            <p:cNvSpPr txBox="1">
              <a:spLocks noChangeArrowheads="1"/>
            </p:cNvSpPr>
            <p:nvPr/>
          </p:nvSpPr>
          <p:spPr bwMode="auto">
            <a:xfrm>
              <a:off x="3605598" y="5153643"/>
              <a:ext cx="846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317" name="AutoShape 45"/>
            <p:cNvSpPr>
              <a:spLocks noChangeArrowheads="1"/>
            </p:cNvSpPr>
            <p:nvPr/>
          </p:nvSpPr>
          <p:spPr bwMode="auto">
            <a:xfrm>
              <a:off x="1794260" y="5206031"/>
              <a:ext cx="1766888" cy="217487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318" name="Text Box 46"/>
            <p:cNvSpPr txBox="1">
              <a:spLocks noChangeArrowheads="1"/>
            </p:cNvSpPr>
            <p:nvPr/>
          </p:nvSpPr>
          <p:spPr bwMode="auto">
            <a:xfrm>
              <a:off x="2119698" y="5010768"/>
              <a:ext cx="1100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319" name="Text Box 47"/>
            <p:cNvSpPr txBox="1">
              <a:spLocks noChangeArrowheads="1"/>
            </p:cNvSpPr>
            <p:nvPr/>
          </p:nvSpPr>
          <p:spPr bwMode="auto">
            <a:xfrm>
              <a:off x="2037148" y="5396531"/>
              <a:ext cx="12858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320" name="Group 74"/>
            <p:cNvGrpSpPr>
              <a:grpSpLocks/>
            </p:cNvGrpSpPr>
            <p:nvPr/>
          </p:nvGrpSpPr>
          <p:grpSpPr bwMode="auto">
            <a:xfrm>
              <a:off x="3611948" y="4890118"/>
              <a:ext cx="801687" cy="811213"/>
              <a:chOff x="2739" y="997"/>
              <a:chExt cx="505" cy="511"/>
            </a:xfrm>
          </p:grpSpPr>
          <p:sp>
            <p:nvSpPr>
              <p:cNvPr id="321" name="AutoShape 75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22" name="Text Box 76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</p:grpSp>
      <p:sp>
        <p:nvSpPr>
          <p:cNvPr id="323" name="Line 48"/>
          <p:cNvSpPr>
            <a:spLocks noChangeShapeType="1"/>
          </p:cNvSpPr>
          <p:nvPr/>
        </p:nvSpPr>
        <p:spPr bwMode="auto">
          <a:xfrm>
            <a:off x="604474" y="2904156"/>
            <a:ext cx="8605837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4" name="Line 48"/>
          <p:cNvSpPr>
            <a:spLocks noChangeShapeType="1"/>
          </p:cNvSpPr>
          <p:nvPr/>
        </p:nvSpPr>
        <p:spPr bwMode="auto">
          <a:xfrm>
            <a:off x="609236" y="4537693"/>
            <a:ext cx="8605838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5" name="Line 48"/>
          <p:cNvSpPr>
            <a:spLocks noChangeShapeType="1"/>
          </p:cNvSpPr>
          <p:nvPr/>
        </p:nvSpPr>
        <p:spPr bwMode="auto">
          <a:xfrm>
            <a:off x="614748" y="6023593"/>
            <a:ext cx="8605837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26" name="직선 연결선 325"/>
          <p:cNvCxnSpPr/>
          <p:nvPr/>
        </p:nvCxnSpPr>
        <p:spPr>
          <a:xfrm rot="5400000">
            <a:off x="4803367" y="2795412"/>
            <a:ext cx="215900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/>
          <p:cNvCxnSpPr/>
          <p:nvPr/>
        </p:nvCxnSpPr>
        <p:spPr>
          <a:xfrm rot="5400000">
            <a:off x="4813686" y="4429743"/>
            <a:ext cx="214312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/>
          <p:nvPr/>
        </p:nvCxnSpPr>
        <p:spPr>
          <a:xfrm rot="5400000">
            <a:off x="4812892" y="5906912"/>
            <a:ext cx="215900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216072" y="1442068"/>
            <a:ext cx="4000500" cy="2214563"/>
            <a:chOff x="5216072" y="1442068"/>
            <a:chExt cx="4000500" cy="2214563"/>
          </a:xfrm>
        </p:grpSpPr>
        <p:sp>
          <p:nvSpPr>
            <p:cNvPr id="329" name="모서리가 둥근 직사각형 328"/>
            <p:cNvSpPr/>
            <p:nvPr/>
          </p:nvSpPr>
          <p:spPr>
            <a:xfrm>
              <a:off x="5216072" y="1442068"/>
              <a:ext cx="4000500" cy="2214563"/>
            </a:xfrm>
            <a:prstGeom prst="roundRect">
              <a:avLst>
                <a:gd name="adj" fmla="val 831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30" name="그룹 102"/>
            <p:cNvGrpSpPr>
              <a:grpSpLocks/>
            </p:cNvGrpSpPr>
            <p:nvPr/>
          </p:nvGrpSpPr>
          <p:grpSpPr bwMode="auto">
            <a:xfrm>
              <a:off x="5422447" y="1584943"/>
              <a:ext cx="3579812" cy="1857375"/>
              <a:chOff x="5230840" y="1643063"/>
              <a:chExt cx="3579812" cy="1857375"/>
            </a:xfrm>
          </p:grpSpPr>
          <p:grpSp>
            <p:nvGrpSpPr>
              <p:cNvPr id="331" name="그룹 77"/>
              <p:cNvGrpSpPr>
                <a:grpSpLocks/>
              </p:cNvGrpSpPr>
              <p:nvPr/>
            </p:nvGrpSpPr>
            <p:grpSpPr bwMode="auto">
              <a:xfrm>
                <a:off x="5230840" y="1714501"/>
                <a:ext cx="865187" cy="593725"/>
                <a:chOff x="7874000" y="1898651"/>
                <a:chExt cx="865188" cy="593725"/>
              </a:xfrm>
            </p:grpSpPr>
            <p:sp>
              <p:nvSpPr>
                <p:cNvPr id="346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1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grpSp>
            <p:nvGrpSpPr>
              <p:cNvPr id="332" name="그룹 85"/>
              <p:cNvGrpSpPr>
                <a:grpSpLocks/>
              </p:cNvGrpSpPr>
              <p:nvPr/>
            </p:nvGrpSpPr>
            <p:grpSpPr bwMode="auto">
              <a:xfrm>
                <a:off x="5230840" y="2857501"/>
                <a:ext cx="865187" cy="593725"/>
                <a:chOff x="7874000" y="1898651"/>
                <a:chExt cx="865188" cy="593725"/>
              </a:xfrm>
            </p:grpSpPr>
            <p:sp>
              <p:nvSpPr>
                <p:cNvPr id="344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1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sp>
            <p:nvSpPr>
              <p:cNvPr id="333" name="오른쪽 화살표 332"/>
              <p:cNvSpPr/>
              <p:nvPr/>
            </p:nvSpPr>
            <p:spPr>
              <a:xfrm rot="1576195">
                <a:off x="6254777" y="2043113"/>
                <a:ext cx="549275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4" name="오른쪽 화살표 333"/>
              <p:cNvSpPr/>
              <p:nvPr/>
            </p:nvSpPr>
            <p:spPr>
              <a:xfrm rot="19220366">
                <a:off x="6242077" y="2792413"/>
                <a:ext cx="550863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335" name="Picture 5" descr="DMExpressLogo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678640" y="2233613"/>
                <a:ext cx="642937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6" name="Group 74"/>
              <p:cNvGrpSpPr>
                <a:grpSpLocks/>
              </p:cNvGrpSpPr>
              <p:nvPr/>
            </p:nvGrpSpPr>
            <p:grpSpPr bwMode="auto">
              <a:xfrm>
                <a:off x="7945465" y="1643063"/>
                <a:ext cx="801687" cy="811212"/>
                <a:chOff x="2739" y="997"/>
                <a:chExt cx="505" cy="511"/>
              </a:xfrm>
            </p:grpSpPr>
            <p:sp>
              <p:nvSpPr>
                <p:cNvPr id="342" name="AutoShape 75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sp>
            <p:nvSpPr>
              <p:cNvPr id="337" name="오른쪽 화살표 336"/>
              <p:cNvSpPr/>
              <p:nvPr/>
            </p:nvSpPr>
            <p:spPr>
              <a:xfrm rot="19756327">
                <a:off x="7323165" y="2071688"/>
                <a:ext cx="550862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8" name="오른쪽 화살표 337"/>
              <p:cNvSpPr/>
              <p:nvPr/>
            </p:nvSpPr>
            <p:spPr>
              <a:xfrm rot="1783528">
                <a:off x="7324752" y="2717801"/>
                <a:ext cx="549275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339" name="그룹 110"/>
              <p:cNvGrpSpPr>
                <a:grpSpLocks/>
              </p:cNvGrpSpPr>
              <p:nvPr/>
            </p:nvGrpSpPr>
            <p:grpSpPr bwMode="auto">
              <a:xfrm>
                <a:off x="7945465" y="2906713"/>
                <a:ext cx="865187" cy="593725"/>
                <a:chOff x="7874000" y="1898650"/>
                <a:chExt cx="865188" cy="593725"/>
              </a:xfrm>
            </p:grpSpPr>
            <p:sp>
              <p:nvSpPr>
                <p:cNvPr id="340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</p:grpSp>
      </p:grpSp>
      <p:grpSp>
        <p:nvGrpSpPr>
          <p:cNvPr id="8" name="그룹 7"/>
          <p:cNvGrpSpPr/>
          <p:nvPr/>
        </p:nvGrpSpPr>
        <p:grpSpPr>
          <a:xfrm>
            <a:off x="5216072" y="3742356"/>
            <a:ext cx="4000500" cy="2214562"/>
            <a:chOff x="5216072" y="3742356"/>
            <a:chExt cx="4000500" cy="2214562"/>
          </a:xfrm>
        </p:grpSpPr>
        <p:sp>
          <p:nvSpPr>
            <p:cNvPr id="348" name="모서리가 둥근 직사각형 347"/>
            <p:cNvSpPr/>
            <p:nvPr/>
          </p:nvSpPr>
          <p:spPr>
            <a:xfrm>
              <a:off x="5216072" y="3742356"/>
              <a:ext cx="4000500" cy="2214562"/>
            </a:xfrm>
            <a:prstGeom prst="roundRect">
              <a:avLst>
                <a:gd name="adj" fmla="val 831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49" name="그룹 103"/>
            <p:cNvGrpSpPr>
              <a:grpSpLocks/>
            </p:cNvGrpSpPr>
            <p:nvPr/>
          </p:nvGrpSpPr>
          <p:grpSpPr bwMode="auto">
            <a:xfrm>
              <a:off x="5422447" y="3883643"/>
              <a:ext cx="3579812" cy="1949450"/>
              <a:chOff x="5230840" y="3908442"/>
              <a:chExt cx="3579812" cy="1949450"/>
            </a:xfrm>
          </p:grpSpPr>
          <p:grpSp>
            <p:nvGrpSpPr>
              <p:cNvPr id="350" name="Group 73"/>
              <p:cNvGrpSpPr>
                <a:grpSpLocks/>
              </p:cNvGrpSpPr>
              <p:nvPr/>
            </p:nvGrpSpPr>
            <p:grpSpPr bwMode="auto">
              <a:xfrm>
                <a:off x="5256240" y="5046680"/>
                <a:ext cx="801687" cy="811212"/>
                <a:chOff x="2739" y="997"/>
                <a:chExt cx="505" cy="511"/>
              </a:xfrm>
            </p:grpSpPr>
            <p:sp>
              <p:nvSpPr>
                <p:cNvPr id="3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grpSp>
            <p:nvGrpSpPr>
              <p:cNvPr id="351" name="Group 74"/>
              <p:cNvGrpSpPr>
                <a:grpSpLocks/>
              </p:cNvGrpSpPr>
              <p:nvPr/>
            </p:nvGrpSpPr>
            <p:grpSpPr bwMode="auto">
              <a:xfrm>
                <a:off x="7945465" y="3908442"/>
                <a:ext cx="801687" cy="811213"/>
                <a:chOff x="2739" y="997"/>
                <a:chExt cx="505" cy="511"/>
              </a:xfrm>
            </p:grpSpPr>
            <p:sp>
              <p:nvSpPr>
                <p:cNvPr id="363" name="AutoShape 75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grpSp>
            <p:nvGrpSpPr>
              <p:cNvPr id="352" name="그룹 93"/>
              <p:cNvGrpSpPr>
                <a:grpSpLocks/>
              </p:cNvGrpSpPr>
              <p:nvPr/>
            </p:nvGrpSpPr>
            <p:grpSpPr bwMode="auto">
              <a:xfrm>
                <a:off x="5230840" y="3979880"/>
                <a:ext cx="865187" cy="593725"/>
                <a:chOff x="7874000" y="1898650"/>
                <a:chExt cx="865188" cy="593725"/>
              </a:xfrm>
            </p:grpSpPr>
            <p:sp>
              <p:nvSpPr>
                <p:cNvPr id="361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sp>
            <p:nvSpPr>
              <p:cNvPr id="353" name="오른쪽 화살표 352"/>
              <p:cNvSpPr/>
              <p:nvPr/>
            </p:nvSpPr>
            <p:spPr>
              <a:xfrm rot="1576195">
                <a:off x="6254777" y="4421205"/>
                <a:ext cx="549275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4" name="오른쪽 화살표 353"/>
              <p:cNvSpPr/>
              <p:nvPr/>
            </p:nvSpPr>
            <p:spPr>
              <a:xfrm rot="19220366">
                <a:off x="6242077" y="5168917"/>
                <a:ext cx="550863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5" name="오른쪽 화살표 354"/>
              <p:cNvSpPr/>
              <p:nvPr/>
            </p:nvSpPr>
            <p:spPr>
              <a:xfrm rot="19756327">
                <a:off x="7323165" y="4408505"/>
                <a:ext cx="550862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356" name="Picture 5" descr="DMExpressLogo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678640" y="4611705"/>
                <a:ext cx="642937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7" name="오른쪽 화살표 356"/>
              <p:cNvSpPr/>
              <p:nvPr/>
            </p:nvSpPr>
            <p:spPr>
              <a:xfrm rot="1783528">
                <a:off x="7324752" y="5054617"/>
                <a:ext cx="549275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358" name="그룹 102"/>
              <p:cNvGrpSpPr>
                <a:grpSpLocks/>
              </p:cNvGrpSpPr>
              <p:nvPr/>
            </p:nvGrpSpPr>
            <p:grpSpPr bwMode="auto">
              <a:xfrm>
                <a:off x="7945465" y="5243530"/>
                <a:ext cx="865187" cy="593725"/>
                <a:chOff x="7874000" y="1898650"/>
                <a:chExt cx="865188" cy="593725"/>
              </a:xfrm>
            </p:grpSpPr>
            <p:sp>
              <p:nvSpPr>
                <p:cNvPr id="359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1200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>
            <a:grpSpLocks noChangeAspect="1"/>
          </p:cNvGrpSpPr>
          <p:nvPr/>
        </p:nvGrpSpPr>
        <p:grpSpPr>
          <a:xfrm>
            <a:off x="717989" y="3906946"/>
            <a:ext cx="2573876" cy="2484353"/>
            <a:chOff x="2292636" y="1901892"/>
            <a:chExt cx="3213100" cy="3101340"/>
          </a:xfrm>
        </p:grpSpPr>
        <p:pic>
          <p:nvPicPr>
            <p:cNvPr id="40" name="Picture 2" descr="Distribute Your Dat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636" y="1901892"/>
              <a:ext cx="3213100" cy="3101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3250275" y="3362679"/>
              <a:ext cx="476092" cy="159462"/>
            </a:xfrm>
            <a:prstGeom prst="rect">
              <a:avLst/>
            </a:prstGeom>
            <a:solidFill>
              <a:srgbClr val="0068AF"/>
            </a:solidFill>
          </p:spPr>
          <p:txBody>
            <a:bodyPr wrap="none" lIns="0" tIns="0" rIns="0" bIns="36000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DMExpress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8854" y="2953971"/>
              <a:ext cx="473454" cy="159462"/>
            </a:xfrm>
            <a:prstGeom prst="rect">
              <a:avLst/>
            </a:prstGeom>
            <a:solidFill>
              <a:srgbClr val="0068AF"/>
            </a:solidFill>
          </p:spPr>
          <p:txBody>
            <a:bodyPr wrap="none" lIns="36000" tIns="36000" rIns="36000" bIns="0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Windows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81670"/>
              </p:ext>
            </p:extLst>
          </p:nvPr>
        </p:nvGraphicFramePr>
        <p:xfrm>
          <a:off x="297372" y="1116203"/>
          <a:ext cx="9316814" cy="2811870"/>
        </p:xfrm>
        <a:graphic>
          <a:graphicData uri="http://schemas.openxmlformats.org/drawingml/2006/table">
            <a:tbl>
              <a:tblPr firstRow="1" bandRow="1"/>
              <a:tblGrid>
                <a:gridCol w="77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7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62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901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Redshift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S3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Avro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Parquet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DB2/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UDB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Green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plum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JDBC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 SQL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Netezza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NoSQL Databases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ODBC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3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 on AWS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</a:t>
                      </a:r>
                      <a:r>
                        <a:rPr lang="en-US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on AWS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1.7.6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9.7 and higher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4.2 and higher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3.0 compliant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5.1.73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7.0.3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 Server 2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Other NoSQL Databases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Level 3</a:t>
                      </a: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compliant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9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 Server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30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ASE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30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IQ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Teradata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IBM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Websphere</a:t>
                      </a:r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MQ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Salesforce.com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Hadoop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(HDFS)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Tableau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7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10g 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1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QlikView</a:t>
                      </a:r>
                      <a:r>
                        <a:rPr 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data </a:t>
                      </a:r>
                      <a:r>
                        <a:rPr lang="en-US" sz="11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eXchange</a:t>
                      </a:r>
                      <a:r>
                        <a:rPr 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files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2008 and higher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</a:t>
                      </a: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and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TD14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6.0 and higher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7.0.1.3</a:t>
                      </a:r>
                      <a:r>
                        <a:rPr lang="en-US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higher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23.0, 24.0 and 25.0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ECC 6.0 and </a:t>
                      </a:r>
                      <a:endParaRPr lang="en-U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2.x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TDE API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지원 환경 </a:t>
            </a:r>
            <a:r>
              <a:rPr lang="en-US" altLang="ko-KR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: </a:t>
            </a:r>
            <a:r>
              <a:rPr lang="ko-KR" altLang="en-US" sz="2600" b="1" dirty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연결 가능한 데이터 목록</a:t>
            </a:r>
            <a:endParaRPr lang="en-US" sz="2600" b="1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  <a:cs typeface="Calibri" pitchFamily="34" charset="0"/>
            </a:endParaRPr>
          </a:p>
        </p:txBody>
      </p: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943453" y="4085862"/>
            <a:ext cx="3373266" cy="2147647"/>
            <a:chOff x="569799" y="1246720"/>
            <a:chExt cx="7620000" cy="4851400"/>
          </a:xfrm>
        </p:grpSpPr>
        <p:pic>
          <p:nvPicPr>
            <p:cNvPr id="44" name="Picture 2" descr="http://www.esector.co.jp/product/syncsort_dmx/img/dm1_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99" y="1246720"/>
              <a:ext cx="7620000" cy="485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/>
            <p:cNvSpPr/>
            <p:nvPr/>
          </p:nvSpPr>
          <p:spPr>
            <a:xfrm>
              <a:off x="1297577" y="5869577"/>
              <a:ext cx="1210492" cy="228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744787" y="5386251"/>
              <a:ext cx="1445011" cy="228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70914" y="3108314"/>
              <a:ext cx="10406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2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DB</a:t>
              </a:r>
              <a:endParaRPr lang="ko-KR" altLang="en-US" sz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32115" y="2485651"/>
              <a:ext cx="10406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2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DB</a:t>
              </a:r>
              <a:endParaRPr lang="ko-KR" altLang="en-US" sz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70857" y="3735335"/>
              <a:ext cx="14630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ko-KR" altLang="en-US" sz="1050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Aharoni" panose="02010803020104030203" pitchFamily="2" charset="-79"/>
                </a:rPr>
                <a:t>원격 저장소</a:t>
              </a:r>
              <a:endPara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57951" y="4192536"/>
              <a:ext cx="17318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05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Excel, Access</a:t>
              </a:r>
              <a:endParaRPr lang="ko-KR" altLang="en-US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9799" y="4663956"/>
              <a:ext cx="17318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05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Excel, Access</a:t>
              </a:r>
              <a:endParaRPr lang="ko-KR" altLang="en-US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20794211">
              <a:off x="1698491" y="5418551"/>
              <a:ext cx="424949" cy="276999"/>
            </a:xfrm>
            <a:prstGeom prst="rect">
              <a:avLst/>
            </a:prstGeom>
            <a:noFill/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9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File</a:t>
              </a:r>
              <a:endParaRPr lang="ko-KR" altLang="en-US" sz="9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20794211">
              <a:off x="7350231" y="4934575"/>
              <a:ext cx="424949" cy="276999"/>
            </a:xfrm>
            <a:prstGeom prst="rect">
              <a:avLst/>
            </a:prstGeom>
            <a:noFill/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9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File</a:t>
              </a:r>
              <a:endParaRPr lang="ko-KR" altLang="en-US" sz="9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0462" y="5128809"/>
              <a:ext cx="790575" cy="47625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032" y="5173029"/>
              <a:ext cx="790575" cy="4762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6927" y="5212212"/>
              <a:ext cx="790575" cy="47625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9983" y="5260104"/>
              <a:ext cx="790575" cy="47625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6913" y="5299288"/>
              <a:ext cx="790575" cy="47625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303954" y="4989951"/>
              <a:ext cx="1733262" cy="50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solidFill>
                    <a:srgbClr val="070095"/>
                  </a:solidFill>
                </a:rPr>
                <a:t>Workstation</a:t>
              </a:r>
              <a:endParaRPr lang="ko-KR" altLang="en-US" sz="900" b="1" dirty="0">
                <a:solidFill>
                  <a:srgbClr val="070095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2329" y="1564942"/>
              <a:ext cx="57150" cy="695325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7640" y="1612834"/>
              <a:ext cx="57150" cy="695325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24241" y="1608472"/>
              <a:ext cx="57150" cy="695325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89551" y="1595403"/>
              <a:ext cx="57150" cy="695325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6152" y="1573624"/>
              <a:ext cx="57150" cy="695325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06723" y="1550941"/>
              <a:ext cx="314325" cy="742950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4590" y="1546579"/>
              <a:ext cx="314325" cy="742950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2451" y="1559635"/>
              <a:ext cx="314325" cy="74295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60314" y="1546564"/>
              <a:ext cx="314325" cy="74295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21423" y="1550914"/>
              <a:ext cx="314325" cy="74295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307478" y="1516713"/>
              <a:ext cx="2150473" cy="10162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atin typeface="+mj-ea"/>
                  <a:ea typeface="+mj-ea"/>
                </a:rPr>
                <a:t>IT </a:t>
              </a:r>
              <a:r>
                <a:rPr lang="ko-KR" altLang="en-US" sz="800" b="1" dirty="0" smtClean="0">
                  <a:latin typeface="+mj-ea"/>
                  <a:ea typeface="+mj-ea"/>
                </a:rPr>
                <a:t>비 전문가도 쉽게 데이터 추출 가능 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</p:grpSp>
      <p:sp>
        <p:nvSpPr>
          <p:cNvPr id="71" name="Left Arrow 137"/>
          <p:cNvSpPr/>
          <p:nvPr/>
        </p:nvSpPr>
        <p:spPr>
          <a:xfrm>
            <a:off x="3361521" y="4481226"/>
            <a:ext cx="328715" cy="595085"/>
          </a:xfrm>
          <a:prstGeom prst="lef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72" name="Rectangle 136"/>
          <p:cNvSpPr/>
          <p:nvPr/>
        </p:nvSpPr>
        <p:spPr>
          <a:xfrm>
            <a:off x="3667429" y="4420012"/>
            <a:ext cx="1881325" cy="6571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ko-KR" altLang="en-US" sz="1050" dirty="0" smtClean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네트워크에 </a:t>
            </a:r>
            <a:r>
              <a:rPr lang="ko-KR" altLang="en-US" sz="1050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연결된 모든 파일과 </a:t>
            </a:r>
            <a:r>
              <a:rPr lang="en-US" altLang="ko-KR" sz="1050" dirty="0" smtClean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DB </a:t>
            </a:r>
            <a:r>
              <a:rPr lang="ko-KR" altLang="en-US" sz="1050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데이터를 </a:t>
            </a:r>
            <a:r>
              <a:rPr lang="ko-KR" altLang="en-US" sz="1050" dirty="0" smtClean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읽어서 이동 </a:t>
            </a:r>
            <a:r>
              <a:rPr lang="ko-KR" altLang="en-US" sz="1050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저장할 수 있습니다</a:t>
            </a:r>
            <a:r>
              <a:rPr lang="en-US" altLang="ko-KR" sz="1050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.</a:t>
            </a:r>
            <a:endParaRPr lang="en-US" sz="1050" dirty="0">
              <a:solidFill>
                <a:srgbClr val="000000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73" name="Left Arrow 137"/>
          <p:cNvSpPr/>
          <p:nvPr/>
        </p:nvSpPr>
        <p:spPr>
          <a:xfrm rot="10800000">
            <a:off x="5405559" y="5258768"/>
            <a:ext cx="328715" cy="595085"/>
          </a:xfrm>
          <a:prstGeom prst="lef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74" name="Rectangle 136"/>
          <p:cNvSpPr/>
          <p:nvPr/>
        </p:nvSpPr>
        <p:spPr>
          <a:xfrm>
            <a:off x="3515024" y="5232813"/>
            <a:ext cx="1881325" cy="7285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ko-KR" sz="1050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SQL </a:t>
            </a:r>
            <a:r>
              <a:rPr lang="ko-KR" altLang="en-US" sz="1050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작업 없이 </a:t>
            </a:r>
            <a:r>
              <a:rPr lang="en-US" altLang="ko-KR" sz="1050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DB </a:t>
            </a:r>
            <a:r>
              <a:rPr lang="ko-KR" altLang="en-US" sz="1050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데이터를 읽어서 사용자가 원하는 </a:t>
            </a:r>
            <a:r>
              <a:rPr lang="ko-KR" altLang="en-US" sz="1050" dirty="0" smtClean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위치로 </a:t>
            </a:r>
            <a:r>
              <a:rPr lang="ko-KR" altLang="en-US" sz="1050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이동하여 </a:t>
            </a:r>
            <a:r>
              <a:rPr lang="en-US" altLang="ko-KR" sz="1050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Report </a:t>
            </a:r>
            <a:r>
              <a:rPr lang="ko-KR" altLang="en-US" sz="1050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작업에 활용할 수 있습니다</a:t>
            </a:r>
            <a:r>
              <a:rPr lang="en-US" altLang="ko-KR" sz="1050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.</a:t>
            </a:r>
            <a:endParaRPr lang="en-US" sz="1050" dirty="0">
              <a:solidFill>
                <a:srgbClr val="000000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1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>
              <a:defRPr/>
            </a:pPr>
            <a:r>
              <a:rPr lang="en-US" altLang="ko-KR" sz="2800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ko-KR" altLang="en-US" sz="2800" kern="0" dirty="0">
                <a:solidFill>
                  <a:srgbClr val="FFFFFF"/>
                </a:solidFill>
                <a:ea typeface="ＭＳ Ｐゴシック"/>
              </a:rPr>
              <a:t>기능 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: </a:t>
            </a:r>
            <a:r>
              <a:rPr lang="en-US" altLang="ko-KR" sz="2800" kern="0" dirty="0" smtClean="0">
                <a:solidFill>
                  <a:srgbClr val="FFFFFF"/>
                </a:solidFill>
                <a:ea typeface="ＭＳ Ｐゴシック"/>
              </a:rPr>
              <a:t>Partition</a:t>
            </a:r>
            <a:endParaRPr lang="en-US" altLang="ko-KR" sz="2800" kern="0" dirty="0">
              <a:solidFill>
                <a:srgbClr val="FFFFFF"/>
              </a:solidFill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07" y="1748745"/>
            <a:ext cx="43672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220" y="1712232"/>
            <a:ext cx="4429125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5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12" descr="Wide upward diagonal"/>
          <p:cNvSpPr>
            <a:spLocks noChangeArrowheads="1"/>
          </p:cNvSpPr>
          <p:nvPr/>
        </p:nvSpPr>
        <p:spPr bwMode="auto">
          <a:xfrm>
            <a:off x="506617" y="1241610"/>
            <a:ext cx="4629375" cy="132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Multinational Software Company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1968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설립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북미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유럽 및 아시아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지역에서 영업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defTabSz="403225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50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 성능 혁신</a:t>
            </a:r>
            <a:endParaRPr lang="en-US" sz="1600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25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 이상의 특허 출원 및 발급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투자자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:</a:t>
            </a:r>
          </a:p>
        </p:txBody>
      </p:sp>
      <p:sp>
        <p:nvSpPr>
          <p:cNvPr id="69" name="AutoShape 12" descr="Wide upward diagonal"/>
          <p:cNvSpPr>
            <a:spLocks noChangeArrowheads="1"/>
          </p:cNvSpPr>
          <p:nvPr/>
        </p:nvSpPr>
        <p:spPr bwMode="auto">
          <a:xfrm>
            <a:off x="506619" y="3056302"/>
            <a:ext cx="5018040" cy="13504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Large Global Customer Base</a:t>
            </a:r>
          </a:p>
          <a:p>
            <a:pPr marL="114300" indent="-114300" eaLnBrk="0" hangingPunct="0"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 및 전세계의 정부에 대한 데이터 통합 및 데이터 보호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선두 업체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68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개국에서 </a:t>
            </a:r>
            <a:r>
              <a:rPr lang="en-US" altLang="ko-KR" sz="16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15,000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 이상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제공</a:t>
            </a:r>
            <a:endParaRPr lang="en-US" altLang="ko-KR" sz="1400" b="1" u="sng" dirty="0" smtClean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altLang="ko-KR" sz="1600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Fortune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100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 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95%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en-US" altLang="ko-KR" sz="16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Dow Jones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u="sng" dirty="0" err="1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상장사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80%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endParaRPr lang="en-US" sz="1400" b="1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70" name="AutoShape 12" descr="Wide upward diagonal"/>
          <p:cNvSpPr>
            <a:spLocks noChangeArrowheads="1"/>
          </p:cNvSpPr>
          <p:nvPr/>
        </p:nvSpPr>
        <p:spPr bwMode="auto">
          <a:xfrm>
            <a:off x="506622" y="4435945"/>
            <a:ext cx="4432449" cy="18920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Syncsort Data Integration Offerings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DMExpress™ family of high-performance, purpose-built Data Integration solutions for integrating, optimizing and migrating Big Data</a:t>
            </a: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MFX™ high-performance sort solutions for </a:t>
            </a:r>
            <a:b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z/OS and SAS mainframe environments</a:t>
            </a:r>
          </a:p>
        </p:txBody>
      </p:sp>
      <p:cxnSp>
        <p:nvCxnSpPr>
          <p:cNvPr id="71" name="Straight Connector 23"/>
          <p:cNvCxnSpPr/>
          <p:nvPr/>
        </p:nvCxnSpPr>
        <p:spPr bwMode="auto">
          <a:xfrm>
            <a:off x="506619" y="1541941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24"/>
          <p:cNvCxnSpPr/>
          <p:nvPr/>
        </p:nvCxnSpPr>
        <p:spPr bwMode="auto">
          <a:xfrm>
            <a:off x="506619" y="3416484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26"/>
          <p:cNvCxnSpPr/>
          <p:nvPr/>
        </p:nvCxnSpPr>
        <p:spPr bwMode="auto">
          <a:xfrm>
            <a:off x="506619" y="4907336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4" name="Content Placeholder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296953"/>
              </p:ext>
            </p:extLst>
          </p:nvPr>
        </p:nvGraphicFramePr>
        <p:xfrm>
          <a:off x="5626055" y="1123664"/>
          <a:ext cx="390976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5" name="Picture 258" descr="EXPERIAN2CLRRG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99807" y="1657620"/>
            <a:ext cx="864096" cy="33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65" descr="orang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8633" y="4873963"/>
            <a:ext cx="376241" cy="407595"/>
          </a:xfrm>
          <a:prstGeom prst="rect">
            <a:avLst/>
          </a:prstGeom>
        </p:spPr>
      </p:pic>
      <p:pic>
        <p:nvPicPr>
          <p:cNvPr id="77" name="Picture 66" descr="Sprin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27966" y="4937122"/>
            <a:ext cx="658701" cy="293317"/>
          </a:xfrm>
          <a:prstGeom prst="rect">
            <a:avLst/>
          </a:prstGeom>
        </p:spPr>
      </p:pic>
      <p:pic>
        <p:nvPicPr>
          <p:cNvPr id="78" name="Picture 67" descr="default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35003" y="5788968"/>
            <a:ext cx="858742" cy="182880"/>
          </a:xfrm>
          <a:prstGeom prst="rect">
            <a:avLst/>
          </a:prstGeom>
        </p:spPr>
      </p:pic>
      <p:pic>
        <p:nvPicPr>
          <p:cNvPr id="79" name="Picture 68" descr="Comscore_962x167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2532" y="1724639"/>
            <a:ext cx="929705" cy="174843"/>
          </a:xfrm>
          <a:prstGeom prst="rect">
            <a:avLst/>
          </a:prstGeom>
        </p:spPr>
      </p:pic>
      <p:pic>
        <p:nvPicPr>
          <p:cNvPr id="80" name="Picture 69" descr="nationwid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07840" y="3257953"/>
            <a:ext cx="987946" cy="452928"/>
          </a:xfrm>
          <a:prstGeom prst="rect">
            <a:avLst/>
          </a:prstGeom>
        </p:spPr>
      </p:pic>
      <p:pic>
        <p:nvPicPr>
          <p:cNvPr id="81" name="Picture 70" descr="The_co-operativ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96396" y="5811442"/>
            <a:ext cx="1000449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10" descr="http://www.fai.gov/img/DNB%20LOGO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704729" y="1630654"/>
            <a:ext cx="579960" cy="322200"/>
          </a:xfrm>
          <a:prstGeom prst="rect">
            <a:avLst/>
          </a:prstGeom>
          <a:noFill/>
        </p:spPr>
      </p:pic>
      <p:pic>
        <p:nvPicPr>
          <p:cNvPr id="83" name="Picture 72" descr="global payments.gif"/>
          <p:cNvPicPr>
            <a:picLocks noChangeAspect="1"/>
          </p:cNvPicPr>
          <p:nvPr/>
        </p:nvPicPr>
        <p:blipFill>
          <a:blip r:embed="rId15" cstate="print"/>
          <a:srcRect t="25636" b="23455"/>
          <a:stretch>
            <a:fillRect/>
          </a:stretch>
        </p:blipFill>
        <p:spPr>
          <a:xfrm>
            <a:off x="6769206" y="1631013"/>
            <a:ext cx="785807" cy="400046"/>
          </a:xfrm>
          <a:prstGeom prst="rect">
            <a:avLst/>
          </a:prstGeom>
        </p:spPr>
      </p:pic>
      <p:pic>
        <p:nvPicPr>
          <p:cNvPr id="84" name="Picture 73" descr="barclays capital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87630" y="2497018"/>
            <a:ext cx="936035" cy="325149"/>
          </a:xfrm>
          <a:prstGeom prst="rect">
            <a:avLst/>
          </a:prstGeom>
        </p:spPr>
      </p:pic>
      <p:pic>
        <p:nvPicPr>
          <p:cNvPr id="85" name="Picture 38" descr="RM_BBVA_Compass_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79659" y="2534353"/>
            <a:ext cx="1022952" cy="22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4" descr="http://acadianacenterforthearts.org/Images/Interior/logos/jp%20morgan%20chase%20logo.jpg"/>
          <p:cNvPicPr>
            <a:picLocks noChangeAspect="1" noChangeArrowheads="1"/>
          </p:cNvPicPr>
          <p:nvPr/>
        </p:nvPicPr>
        <p:blipFill>
          <a:blip r:embed="rId18" cstate="print"/>
          <a:srcRect t="11323" b="12001"/>
          <a:stretch>
            <a:fillRect/>
          </a:stretch>
        </p:blipFill>
        <p:spPr bwMode="auto">
          <a:xfrm>
            <a:off x="8259237" y="2529605"/>
            <a:ext cx="1102319" cy="225169"/>
          </a:xfrm>
          <a:prstGeom prst="rect">
            <a:avLst/>
          </a:prstGeom>
          <a:noFill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881364" y="4078497"/>
            <a:ext cx="928342" cy="39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0" cstate="print"/>
          <a:srcRect b="16928"/>
          <a:stretch>
            <a:fillRect/>
          </a:stretch>
        </p:blipFill>
        <p:spPr bwMode="auto">
          <a:xfrm>
            <a:off x="7166323" y="4131871"/>
            <a:ext cx="850392" cy="32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5" descr="Overstock.png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448723" y="5774037"/>
            <a:ext cx="896112" cy="2039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0" name="Picture 6" descr="http://4.bp.blogspot.com/_j-gJc72HO_Y/TJkH4zLJlHI/AAAAAAAAANA/y3CqnhTPDME/s1600/HCA.jpg"/>
          <p:cNvPicPr>
            <a:picLocks noChangeAspect="1" noChangeArrowheads="1"/>
          </p:cNvPicPr>
          <p:nvPr/>
        </p:nvPicPr>
        <p:blipFill>
          <a:blip r:embed="rId22" cstate="print"/>
          <a:srcRect t="32128" b="33312"/>
          <a:stretch>
            <a:fillRect/>
          </a:stretch>
        </p:blipFill>
        <p:spPr bwMode="auto">
          <a:xfrm>
            <a:off x="7071331" y="3359540"/>
            <a:ext cx="822960" cy="284415"/>
          </a:xfrm>
          <a:prstGeom prst="rect">
            <a:avLst/>
          </a:prstGeom>
          <a:noFill/>
        </p:spPr>
      </p:pic>
      <p:pic>
        <p:nvPicPr>
          <p:cNvPr id="91" name="Picture 8" descr="http://www.dsea.org/Images/NEA-logoBlueRGB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311506" y="4137864"/>
            <a:ext cx="823573" cy="314706"/>
          </a:xfrm>
          <a:prstGeom prst="rect">
            <a:avLst/>
          </a:prstGeom>
          <a:noFill/>
        </p:spPr>
      </p:pic>
      <p:pic>
        <p:nvPicPr>
          <p:cNvPr id="92" name="Picture 10" descr="Presbyterian Healthcare Services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031452" y="3377861"/>
            <a:ext cx="1151509" cy="131852"/>
          </a:xfrm>
          <a:prstGeom prst="rect">
            <a:avLst/>
          </a:prstGeom>
          <a:noFill/>
        </p:spPr>
      </p:pic>
      <p:pic>
        <p:nvPicPr>
          <p:cNvPr id="93" name="Picture 12" descr="http://berryscoop.com/wp-content/uploads/2010/01/610px-verizon-wireless-logo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414684" y="4906263"/>
            <a:ext cx="927481" cy="366431"/>
          </a:xfrm>
          <a:prstGeom prst="rect">
            <a:avLst/>
          </a:prstGeom>
          <a:noFill/>
        </p:spPr>
      </p:pic>
      <p:pic>
        <p:nvPicPr>
          <p:cNvPr id="94" name="Picture 14" descr="http://t3.gstatic.com/images?q=tbn:ANd9GcTdsOw4mGcfDDX59afYhjKXWeDNjllzWkWM_w74vcvq5s6BI_RpGA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754971" y="5650600"/>
            <a:ext cx="635794" cy="450056"/>
          </a:xfrm>
          <a:prstGeom prst="rect">
            <a:avLst/>
          </a:prstGeom>
          <a:noFill/>
        </p:spPr>
      </p:pic>
      <p:grpSp>
        <p:nvGrpSpPr>
          <p:cNvPr id="95" name="Group 3"/>
          <p:cNvGrpSpPr/>
          <p:nvPr/>
        </p:nvGrpSpPr>
        <p:grpSpPr>
          <a:xfrm>
            <a:off x="637952" y="2589521"/>
            <a:ext cx="3608202" cy="381000"/>
            <a:chOff x="475489" y="3055535"/>
            <a:chExt cx="3608202" cy="381000"/>
          </a:xfrm>
        </p:grpSpPr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475489" y="3093635"/>
              <a:ext cx="92880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7" name="Picture 5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1436291" y="3093635"/>
              <a:ext cx="1696556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16" descr="Aso O. Tavitian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3717931" y="3063155"/>
              <a:ext cx="365760" cy="365760"/>
            </a:xfrm>
            <a:prstGeom prst="rect">
              <a:avLst/>
            </a:prstGeom>
            <a:noFill/>
          </p:spPr>
        </p:pic>
        <p:pic>
          <p:nvPicPr>
            <p:cNvPr id="99" name="Picture 37" descr="Goldman_Sachs.png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34136" y="3055535"/>
              <a:ext cx="347265" cy="381000"/>
            </a:xfrm>
            <a:prstGeom prst="rect">
              <a:avLst/>
            </a:prstGeom>
          </p:spPr>
        </p:pic>
      </p:grpSp>
      <p:pic>
        <p:nvPicPr>
          <p:cNvPr id="100" name="Picture 4" descr="Logo of MetroPCS"/>
          <p:cNvPicPr>
            <a:picLocks noChangeAspect="1" noChangeArrowheads="1"/>
          </p:cNvPicPr>
          <p:nvPr/>
        </p:nvPicPr>
        <p:blipFill>
          <a:blip r:embed="rId32" cstate="print"/>
          <a:srcRect t="38616" b="39966"/>
          <a:stretch>
            <a:fillRect/>
          </a:stretch>
        </p:blipFill>
        <p:spPr bwMode="auto">
          <a:xfrm>
            <a:off x="6426155" y="5003514"/>
            <a:ext cx="978408" cy="209550"/>
          </a:xfrm>
          <a:prstGeom prst="rect">
            <a:avLst/>
          </a:prstGeom>
          <a:noFill/>
        </p:spPr>
      </p:pic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About 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66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사례 </a:t>
            </a:r>
            <a:r>
              <a:rPr lang="en-US" altLang="ko-KR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– SQL </a:t>
            </a:r>
            <a:r>
              <a:rPr lang="ko-KR" altLang="en-US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성능 개선 </a:t>
            </a:r>
            <a:r>
              <a:rPr lang="en-US" altLang="ko-KR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(20</a:t>
            </a:r>
            <a:r>
              <a:rPr lang="ko-KR" altLang="en-US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배 이상</a:t>
            </a:r>
            <a:r>
              <a:rPr lang="en-US" altLang="ko-KR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)</a:t>
            </a:r>
            <a:endParaRPr lang="ko-KR" altLang="en-US" dirty="0"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304634" y="2789273"/>
            <a:ext cx="5102007" cy="3448562"/>
          </a:xfrm>
          <a:prstGeom prst="roundRect">
            <a:avLst>
              <a:gd name="adj" fmla="val 2673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98782" y="2822347"/>
            <a:ext cx="3712406" cy="3448562"/>
          </a:xfrm>
          <a:prstGeom prst="roundRect">
            <a:avLst>
              <a:gd name="adj" fmla="val 2673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각형 45"/>
          <p:cNvSpPr/>
          <p:nvPr/>
        </p:nvSpPr>
        <p:spPr>
          <a:xfrm>
            <a:off x="1766742" y="1209541"/>
            <a:ext cx="1820708" cy="1197413"/>
          </a:xfrm>
          <a:prstGeom prst="homePlate">
            <a:avLst>
              <a:gd name="adj" fmla="val 20975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성능 개선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갈매기형 수장 46"/>
          <p:cNvSpPr/>
          <p:nvPr/>
        </p:nvSpPr>
        <p:spPr>
          <a:xfrm>
            <a:off x="3414100" y="1209541"/>
            <a:ext cx="1910479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Acceleration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8" name="갈매기형 수장 47"/>
          <p:cNvSpPr/>
          <p:nvPr/>
        </p:nvSpPr>
        <p:spPr>
          <a:xfrm>
            <a:off x="5152980" y="1211659"/>
            <a:ext cx="191087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Batch Solution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9" name="갈매기형 수장 88"/>
          <p:cNvSpPr/>
          <p:nvPr/>
        </p:nvSpPr>
        <p:spPr>
          <a:xfrm>
            <a:off x="6882889" y="1210829"/>
            <a:ext cx="185349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Big Data Solution</a:t>
            </a: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45928"/>
              </p:ext>
            </p:extLst>
          </p:nvPr>
        </p:nvGraphicFramePr>
        <p:xfrm>
          <a:off x="4431482" y="3112634"/>
          <a:ext cx="4847207" cy="132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DMExpress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실행 시간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SQL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실행 시간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SQL 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대비</a:t>
                      </a:r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/>
                      </a:r>
                      <a:b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400" dirty="0" err="1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DMExpress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성능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시간 </a:t>
                      </a:r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54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분</a:t>
                      </a:r>
                      <a:endParaRPr lang="en-US" altLang="ko-KR" sz="1400" dirty="0" smtClean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0.16 Days)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80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시간</a:t>
                      </a:r>
                      <a:endParaRPr lang="en-US" altLang="ko-KR" sz="1400" dirty="0" smtClean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( 3 Days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8Hours)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배 이상 향상</a:t>
                      </a:r>
                      <a:endParaRPr lang="en-US" altLang="ko-KR" sz="1400" dirty="0" smtClean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(76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시간 이상 절감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물결 90"/>
          <p:cNvSpPr/>
          <p:nvPr/>
        </p:nvSpPr>
        <p:spPr>
          <a:xfrm>
            <a:off x="4432252" y="4577591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작업 시간 단축으로 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인한 서비스 개선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주말 작업 가능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92" name="물결 91"/>
          <p:cNvSpPr/>
          <p:nvPr/>
        </p:nvSpPr>
        <p:spPr>
          <a:xfrm>
            <a:off x="6076437" y="4590897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Offloading</a:t>
            </a:r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의한 </a:t>
            </a: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시스템 사용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(DB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자원 사용 절감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93" name="물결 92"/>
          <p:cNvSpPr/>
          <p:nvPr/>
        </p:nvSpPr>
        <p:spPr>
          <a:xfrm>
            <a:off x="7716657" y="4612063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Temp Table </a:t>
            </a:r>
          </a:p>
          <a:p>
            <a:pPr algn="ctr"/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사용량 감소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(DB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스토리지 절감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052" y="3313404"/>
            <a:ext cx="895350" cy="240030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084808" y="2640527"/>
            <a:ext cx="25394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DMX GUI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변경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603463" y="3255739"/>
            <a:ext cx="2218191" cy="2607676"/>
            <a:chOff x="266006" y="3186662"/>
            <a:chExt cx="2218191" cy="2607676"/>
          </a:xfrm>
        </p:grpSpPr>
        <p:sp>
          <p:nvSpPr>
            <p:cNvPr id="97" name="직사각형 96"/>
            <p:cNvSpPr/>
            <p:nvPr/>
          </p:nvSpPr>
          <p:spPr>
            <a:xfrm>
              <a:off x="266006" y="3186662"/>
              <a:ext cx="2218191" cy="260767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364" y="3256261"/>
              <a:ext cx="2057400" cy="2476500"/>
            </a:xfrm>
            <a:prstGeom prst="rect">
              <a:avLst/>
            </a:prstGeom>
          </p:spPr>
        </p:pic>
      </p:grpSp>
      <p:sp>
        <p:nvSpPr>
          <p:cNvPr id="99" name="오른쪽 화살표 98"/>
          <p:cNvSpPr/>
          <p:nvPr/>
        </p:nvSpPr>
        <p:spPr>
          <a:xfrm>
            <a:off x="2618142" y="3899177"/>
            <a:ext cx="640015" cy="132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075064" y="2640527"/>
            <a:ext cx="15600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성능 개선 결과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49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사례 </a:t>
            </a:r>
            <a:r>
              <a:rPr lang="en-US" altLang="ko-KR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– SQL </a:t>
            </a:r>
            <a:r>
              <a:rPr lang="ko-KR" altLang="en-US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성능 개선</a:t>
            </a:r>
            <a:endParaRPr lang="ko-KR" altLang="en-US" dirty="0"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sp>
        <p:nvSpPr>
          <p:cNvPr id="46" name="오각형 45"/>
          <p:cNvSpPr/>
          <p:nvPr/>
        </p:nvSpPr>
        <p:spPr>
          <a:xfrm>
            <a:off x="1766742" y="1209541"/>
            <a:ext cx="1820708" cy="1197413"/>
          </a:xfrm>
          <a:prstGeom prst="homePlate">
            <a:avLst>
              <a:gd name="adj" fmla="val 20975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성능 개선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갈매기형 수장 46"/>
          <p:cNvSpPr/>
          <p:nvPr/>
        </p:nvSpPr>
        <p:spPr>
          <a:xfrm>
            <a:off x="3414100" y="1209541"/>
            <a:ext cx="1910479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Acceleration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8" name="갈매기형 수장 47"/>
          <p:cNvSpPr/>
          <p:nvPr/>
        </p:nvSpPr>
        <p:spPr>
          <a:xfrm>
            <a:off x="5152980" y="1211659"/>
            <a:ext cx="191087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Batch Solution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9" name="갈매기형 수장 88"/>
          <p:cNvSpPr/>
          <p:nvPr/>
        </p:nvSpPr>
        <p:spPr>
          <a:xfrm>
            <a:off x="6882889" y="1210829"/>
            <a:ext cx="185349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Big Data Solution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rgbClr val="D9C3A5">
                <a:tint val="50000"/>
                <a:satMod val="180000"/>
              </a:srgbClr>
            </a:duotone>
          </a:blip>
          <a:srcRect r="32584"/>
          <a:stretch>
            <a:fillRect/>
          </a:stretch>
        </p:blipFill>
        <p:spPr bwMode="auto">
          <a:xfrm>
            <a:off x="5339096" y="1913465"/>
            <a:ext cx="3837594" cy="411321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</p:spPr>
      </p:pic>
      <p:sp>
        <p:nvSpPr>
          <p:cNvPr id="21" name="TextBox 20"/>
          <p:cNvSpPr txBox="1"/>
          <p:nvPr/>
        </p:nvSpPr>
        <p:spPr>
          <a:xfrm>
            <a:off x="1465147" y="3103635"/>
            <a:ext cx="43842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69FD3"/>
              </a:buCl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  <a:t>상위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  <a:t> 20% jobs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  <a:t>에 주목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  <a:t/>
            </a:r>
            <a:b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</a:br>
            <a:endParaRPr 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  <a:t>장시간의 작업들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  <a:t>대부분 복잡함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  <a:t>대부분 자원 집약적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  <a:t>대부분 불안정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  <a:t>/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  <a:cs typeface="Calibri" pitchFamily="34" charset="0"/>
              </a:rPr>
              <a:t>오류가 자주 발생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  <a:cs typeface="Calibri" pitchFamily="34" charset="0"/>
            </a:endParaRPr>
          </a:p>
        </p:txBody>
      </p:sp>
      <p:grpSp>
        <p:nvGrpSpPr>
          <p:cNvPr id="22" name="Group 17"/>
          <p:cNvGrpSpPr/>
          <p:nvPr/>
        </p:nvGrpSpPr>
        <p:grpSpPr>
          <a:xfrm>
            <a:off x="5164929" y="3459235"/>
            <a:ext cx="3094892" cy="1993557"/>
            <a:chOff x="2133600" y="1066800"/>
            <a:chExt cx="2819400" cy="1676400"/>
          </a:xfrm>
        </p:grpSpPr>
        <p:sp>
          <p:nvSpPr>
            <p:cNvPr id="23" name="Right Arrow 18"/>
            <p:cNvSpPr/>
            <p:nvPr/>
          </p:nvSpPr>
          <p:spPr bwMode="auto">
            <a:xfrm>
              <a:off x="2133600" y="1348199"/>
              <a:ext cx="1541078" cy="937801"/>
            </a:xfrm>
            <a:prstGeom prst="rightArrow">
              <a:avLst>
                <a:gd name="adj1" fmla="val 50000"/>
                <a:gd name="adj2" fmla="val 54190"/>
              </a:avLst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HeroicExtremeLeftFacing"/>
              <a:lightRig rig="threePt" dir="t"/>
            </a:scene3d>
            <a:sp3d extrusionH="254000"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강한공군체 Bold" panose="020B0800000101010101" pitchFamily="50" charset="-127"/>
                  <a:ea typeface="강한공군체 Bold" panose="020B0800000101010101" pitchFamily="50" charset="-127"/>
                </a:rPr>
                <a:t>20% of PL/SQL</a:t>
              </a:r>
            </a:p>
          </p:txBody>
        </p:sp>
        <p:sp>
          <p:nvSpPr>
            <p:cNvPr id="24" name="Pie 19"/>
            <p:cNvSpPr/>
            <p:nvPr/>
          </p:nvSpPr>
          <p:spPr bwMode="auto">
            <a:xfrm>
              <a:off x="2914650" y="1066800"/>
              <a:ext cx="1809750" cy="1676400"/>
            </a:xfrm>
            <a:prstGeom prst="pie">
              <a:avLst>
                <a:gd name="adj1" fmla="val 12945194"/>
                <a:gd name="adj2" fmla="val 8436994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LeftFacing"/>
              <a:lightRig rig="threePt" dir="t"/>
            </a:scene3d>
            <a:sp3d extrusionH="254000">
              <a:extrusionClr>
                <a:srgbClr val="C00000"/>
              </a:extrusion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강한공군체 Bold" panose="020B0800000101010101" pitchFamily="50" charset="-127"/>
                <a:ea typeface="강한공군체 Bold" panose="020B0800000101010101" pitchFamily="50" charset="-127"/>
              </a:endParaRPr>
            </a:p>
          </p:txBody>
        </p:sp>
        <p:sp>
          <p:nvSpPr>
            <p:cNvPr id="25" name="Right Arrow 20"/>
            <p:cNvSpPr/>
            <p:nvPr/>
          </p:nvSpPr>
          <p:spPr bwMode="auto">
            <a:xfrm>
              <a:off x="3411922" y="1500599"/>
              <a:ext cx="1541078" cy="937801"/>
            </a:xfrm>
            <a:prstGeom prst="rightArrow">
              <a:avLst>
                <a:gd name="adj1" fmla="val 50000"/>
                <a:gd name="adj2" fmla="val 5419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HeroicExtremeLeftFacing"/>
              <a:lightRig rig="threePt" dir="t"/>
            </a:scene3d>
            <a:sp3d extrusionH="381000"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강한공군체 Bold" panose="020B0800000101010101" pitchFamily="50" charset="-127"/>
                  <a:ea typeface="강한공군체 Bold" panose="020B0800000101010101" pitchFamily="50" charset="-127"/>
                </a:rPr>
                <a:t>80% of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강한공군체 Bold" panose="020B0800000101010101" pitchFamily="50" charset="-127"/>
                  <a:ea typeface="강한공군체 Bold" panose="020B0800000101010101" pitchFamily="50" charset="-127"/>
                </a:rPr>
                <a:t>Time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강한공군체 Bold" panose="020B0800000101010101" pitchFamily="50" charset="-127"/>
                  <a:ea typeface="강한공군체 Bold" panose="020B0800000101010101" pitchFamily="50" charset="-127"/>
                </a:rPr>
                <a:t> &amp; Resources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강한공군체 Bold" panose="020B0800000101010101" pitchFamily="50" charset="-127"/>
                <a:ea typeface="강한공군체 Bold" panose="020B08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8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연 </a:t>
            </a:r>
            <a:r>
              <a:rPr lang="ko-KR" altLang="en-US" sz="2000" dirty="0" err="1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락</a:t>
            </a:r>
            <a:r>
              <a:rPr lang="ko-KR" altLang="en-US" sz="2000" dirty="0" smtClean="0"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처</a:t>
            </a:r>
            <a:endParaRPr lang="ko-KR" altLang="en-US" sz="2000" dirty="0"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50" y="1389967"/>
            <a:ext cx="9060568" cy="265802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8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</a:t>
            </a:r>
            <a:r>
              <a:rPr lang="ko-KR" altLang="en-US" sz="2800" b="1" dirty="0" err="1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한국비지네스써비스</a:t>
            </a:r>
            <a:r>
              <a:rPr lang="en-US" altLang="ko-KR" sz="28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02-533-9505</a:t>
            </a:r>
            <a:endParaRPr lang="en-US" altLang="ko-KR" sz="2800" b="1" dirty="0" smtClean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8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이준석 부장 </a:t>
            </a:r>
            <a:r>
              <a:rPr lang="en-US" altLang="ko-KR" sz="28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010-5479-7541 </a:t>
            </a:r>
            <a:r>
              <a:rPr lang="en-US" altLang="ko-KR" sz="28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jslee@kbscom.co.kr</a:t>
            </a:r>
            <a:endParaRPr lang="en-US" altLang="ko-KR" sz="2800" b="1" dirty="0" smtClean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8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이준서</a:t>
            </a:r>
            <a:r>
              <a:rPr lang="en-US" altLang="ko-KR" sz="28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</a:t>
            </a:r>
            <a:r>
              <a:rPr lang="ko-KR" altLang="en-US" sz="28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부장 </a:t>
            </a:r>
            <a:r>
              <a:rPr lang="en-US" altLang="ko-KR" sz="28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010-3915-0728 </a:t>
            </a:r>
            <a:r>
              <a:rPr lang="en-US" altLang="ko-KR" sz="28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ljs@kbscom.co.kr</a:t>
            </a:r>
            <a:endParaRPr lang="ko-KR" altLang="en-US" sz="28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1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감사합니다</a:t>
            </a:r>
            <a:r>
              <a:rPr kumimoji="0" lang="en-US" altLang="ko-KR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.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" y="4288273"/>
            <a:ext cx="9905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개발은 단순하게 처리 시간은 짧게</a:t>
            </a:r>
          </a:p>
        </p:txBody>
      </p:sp>
      <p:pic>
        <p:nvPicPr>
          <p:cNvPr id="5" name="Picture 7" descr="PP_templat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16760" y="2679878"/>
            <a:ext cx="4072480" cy="92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65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About </a:t>
            </a:r>
            <a:r>
              <a:rPr kumimoji="0" lang="ko-KR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한국비지네스써비스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389776" y="1707619"/>
            <a:ext cx="8134672" cy="322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8275" indent="-168275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회  사  명 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: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한국비지네스써비스㈜</a:t>
            </a:r>
            <a:endParaRPr kumimoji="0" lang="en-US" altLang="ko-KR" sz="2400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설립 년도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 : 1973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년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5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월</a:t>
            </a:r>
            <a:endParaRPr kumimoji="0" lang="en-US" altLang="ko-KR" sz="2400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본        사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: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서울시 서초구 </a:t>
            </a:r>
            <a:r>
              <a:rPr kumimoji="0" lang="ko-KR" alt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반포대로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34</a:t>
            </a: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직        원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: 40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명</a:t>
            </a:r>
            <a:endParaRPr kumimoji="0" lang="en-US" altLang="ko-KR" sz="2400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국내 최초의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SW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전문 판매 지원 회사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r>
              <a:rPr kumimoji="0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kumimoji="0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 -  1992</a:t>
            </a:r>
            <a:r>
              <a:rPr kumimoji="0" lang="ko-KR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년 최초로 국내 </a:t>
            </a:r>
            <a:r>
              <a:rPr kumimoji="0" lang="en-US" altLang="ko-KR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Syncsort</a:t>
            </a: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Solution </a:t>
            </a:r>
            <a:r>
              <a:rPr kumimoji="0" lang="ko-KR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공급지원</a:t>
            </a: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 -  </a:t>
            </a:r>
            <a:r>
              <a:rPr kumimoji="0" lang="ko-KR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풍부한 경험과 기술축적</a:t>
            </a: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/>
            </a:r>
            <a:b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</a:b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 -  30</a:t>
            </a:r>
            <a:r>
              <a:rPr kumimoji="0" lang="ko-KR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여 개 이상의 </a:t>
            </a:r>
            <a:r>
              <a:rPr kumimoji="0" lang="en-US" altLang="ko-KR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Syncsort</a:t>
            </a: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 </a:t>
            </a:r>
            <a:r>
              <a:rPr kumimoji="0" lang="ko-KR" alt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충북대직지체" panose="02020603020101020101" pitchFamily="18" charset="-127"/>
                <a:ea typeface="충북대직지체" panose="02020603020101020101" pitchFamily="18" charset="-127"/>
              </a:rPr>
              <a:t>고객사</a:t>
            </a:r>
            <a:endParaRPr kumimoji="0" lang="en-US" altLang="ko-KR" sz="1600" i="0" u="none" strike="noStrike" kern="0" cap="none" spc="0" normalizeH="0" baseline="0" noProof="0" dirty="0">
              <a:ln>
                <a:noFill/>
              </a:ln>
              <a:solidFill>
                <a:srgbClr val="636467"/>
              </a:solidFill>
              <a:effectLst/>
              <a:uLnTx/>
              <a:uFillTx/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pic>
        <p:nvPicPr>
          <p:cNvPr id="44" name="Picture 35" descr="컴퓨터_작업_열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6034" y="1766602"/>
            <a:ext cx="3289300" cy="3016250"/>
          </a:xfrm>
          <a:prstGeom prst="rect">
            <a:avLst/>
          </a:prstGeom>
          <a:noFill/>
          <a:ln w="6350">
            <a:solidFill>
              <a:srgbClr val="CCCCFF"/>
            </a:solidFill>
            <a:miter lim="800000"/>
            <a:headEnd/>
            <a:tailEnd/>
          </a:ln>
        </p:spPr>
      </p:pic>
      <p:pic>
        <p:nvPicPr>
          <p:cNvPr id="11" name="Picture 4" descr="http://www.kbscom.co.kr/data/bbsData/146961939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72" y="5253151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kbscom.co.kr/data/bbsData/1469619377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877" y="5178447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kbscom.co.kr/data/bbsData/1507866553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28" y="5241649"/>
            <a:ext cx="1521694" cy="7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2" y="5447128"/>
            <a:ext cx="1300889" cy="415138"/>
          </a:xfrm>
          <a:prstGeom prst="rect">
            <a:avLst/>
          </a:prstGeom>
        </p:spPr>
      </p:pic>
      <p:pic>
        <p:nvPicPr>
          <p:cNvPr id="15" name="Picture 4" descr="https://lh3.googleusercontent.com/3wcynYIT6nYIAwRhkYI0jc0ieSR9P8I6OLfw4a6ZL8LiuDPmIhf38-0JR6FNQDW38V0n=s1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175" y="5548143"/>
            <a:ext cx="16192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50125" y="5178447"/>
            <a:ext cx="9408200" cy="952500"/>
          </a:xfrm>
          <a:prstGeom prst="roundRect">
            <a:avLst/>
          </a:prstGeom>
          <a:solidFill>
            <a:schemeClr val="bg1">
              <a:lumMod val="50000"/>
              <a:alpha val="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8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+mn-lt"/>
              </a:rPr>
              <a:t>DMExpress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장점</a:t>
            </a:r>
            <a:endParaRPr lang="en-US" sz="2600" b="1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328" y="1188632"/>
            <a:ext cx="8821158" cy="45046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36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쉽다 </a:t>
            </a:r>
            <a:r>
              <a:rPr lang="en-US" altLang="ko-KR" sz="36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(Easy, Simple) </a:t>
            </a:r>
            <a:r>
              <a:rPr lang="en-US" altLang="ko-KR" sz="28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: </a:t>
            </a:r>
            <a:r>
              <a:rPr lang="ko-KR" altLang="en-US" sz="2800" b="1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쉽게 배우고 사용</a:t>
            </a:r>
            <a:endParaRPr lang="en-US" altLang="ko-KR" sz="3600" b="1" dirty="0" smtClean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36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초고속 데이터</a:t>
            </a:r>
            <a:r>
              <a:rPr lang="en-US" altLang="ko-KR" sz="36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</a:t>
            </a:r>
            <a:r>
              <a:rPr lang="ko-KR" altLang="en-US" sz="36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처리 </a:t>
            </a:r>
            <a:r>
              <a:rPr lang="en-US" altLang="ko-KR" sz="28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: </a:t>
            </a:r>
            <a:r>
              <a:rPr lang="ko-KR" altLang="en-US" sz="2800" b="1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성능</a:t>
            </a:r>
            <a:r>
              <a:rPr lang="en-US" altLang="ko-KR" sz="2800" b="1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ko-KR" altLang="en-US" sz="2800" b="1" dirty="0" smtClean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향상</a:t>
            </a:r>
            <a:endParaRPr lang="en-US" altLang="ko-KR" sz="3600" b="1" dirty="0" smtClean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36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다양한 데이터 변환</a:t>
            </a:r>
            <a:r>
              <a:rPr lang="ko-KR" altLang="en-US" sz="36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</a:t>
            </a:r>
            <a:r>
              <a:rPr lang="en-US" altLang="ko-KR" sz="28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: </a:t>
            </a:r>
            <a:r>
              <a:rPr lang="ko-KR" altLang="en-US" sz="28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편리한 가공</a:t>
            </a:r>
            <a:endParaRPr lang="en-US" altLang="ko-KR" sz="3600" b="1" dirty="0" smtClean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36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쉬운</a:t>
            </a:r>
            <a:r>
              <a:rPr lang="en-US" altLang="ko-KR" sz="36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 </a:t>
            </a:r>
            <a:r>
              <a:rPr lang="ko-KR" altLang="en-US" sz="36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디버깅</a:t>
            </a:r>
            <a:r>
              <a:rPr lang="en-US" altLang="ko-KR" sz="3600" b="1" dirty="0" smtClean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, </a:t>
            </a:r>
            <a:r>
              <a:rPr lang="ko-KR" altLang="en-US" sz="36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튜닝 </a:t>
            </a:r>
            <a:r>
              <a:rPr lang="en-US" altLang="ko-KR" sz="3600" b="1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X</a:t>
            </a:r>
            <a:endParaRPr lang="ko-KR" altLang="en-US" sz="3600" b="1"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pic>
        <p:nvPicPr>
          <p:cNvPr id="2056" name="Picture 8" descr="Aircraft, Plane, Speedometer, Airpla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53" y="2435921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hink, Switch, Arrows, Rethinking, He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56" y="4005209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디버깅 무료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00" y="4426438"/>
            <a:ext cx="1950476" cy="195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9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/>
            <a:r>
              <a:rPr lang="ko-KR" altLang="en-US" kern="0" dirty="0">
                <a:solidFill>
                  <a:srgbClr val="FFFFFF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수백 번 검증된 특허 받은 알고리즘의 효과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489846" y="1124750"/>
            <a:ext cx="868521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 latinLnBrk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/>
            </a:pPr>
            <a:r>
              <a:rPr lang="en-US" altLang="ko-KR" sz="1600" kern="0" dirty="0" err="1" smtClean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DMExpress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™ v4.8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5.4TB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의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raw TPC-H data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를 추출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변환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정제와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로드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Vertica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Analytic Database) -&gt;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1600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57</a:t>
            </a:r>
            <a:r>
              <a:rPr lang="ko-KR" altLang="en-US" sz="1600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분</a:t>
            </a:r>
            <a:r>
              <a:rPr lang="en-US" altLang="ko-KR" sz="1600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21</a:t>
            </a:r>
            <a:r>
              <a:rPr lang="ko-KR" altLang="en-US" sz="1600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초</a:t>
            </a:r>
            <a:r>
              <a:rPr lang="en-US" altLang="ko-KR" sz="1600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51</a:t>
            </a:r>
            <a:br>
              <a:rPr lang="en-US" altLang="ko-KR" sz="1600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1600" kern="0" dirty="0">
              <a:solidFill>
                <a:srgbClr val="00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 latinLnBrk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Server : HP Blade System c7000 x86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OS   </a:t>
            </a:r>
            <a:r>
              <a:rPr lang="en-US" altLang="ko-KR" sz="1600" kern="0" dirty="0" smtClean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 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: </a:t>
            </a:r>
            <a:r>
              <a:rPr lang="en-US" altLang="ko-KR" sz="1600" kern="0" dirty="0" err="1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RedHat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Linux</a:t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1600" kern="0" dirty="0">
              <a:solidFill>
                <a:srgbClr val="00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 latinLnBrk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DSS Labs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의해 독립적으로 </a:t>
            </a:r>
            <a:r>
              <a:rPr lang="ko-KR" altLang="en-US" sz="1600" kern="0" dirty="0" smtClean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검증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1600" kern="0" dirty="0">
              <a:solidFill>
                <a:srgbClr val="00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 latinLnBrk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[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신  기록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] - DMExpress, </a:t>
            </a:r>
            <a:r>
              <a:rPr lang="en-US" altLang="ko-KR" sz="1600" kern="0" dirty="0" err="1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Vertica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, HP</a:t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i="1" u="sng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5.4TB </a:t>
            </a:r>
            <a:r>
              <a:rPr lang="ko-KR" altLang="en-US" sz="1600" i="1" u="sng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처리 시간 </a:t>
            </a:r>
            <a:r>
              <a:rPr lang="en-US" altLang="ko-KR" sz="1600" i="1" u="sng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: 57</a:t>
            </a:r>
            <a:r>
              <a:rPr lang="ko-KR" altLang="en-US" sz="1600" i="1" u="sng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분</a:t>
            </a:r>
            <a:r>
              <a:rPr lang="en-US" altLang="ko-KR" sz="1600" i="1" u="sng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21.51</a:t>
            </a:r>
            <a:r>
              <a:rPr lang="ko-KR" altLang="en-US" sz="1600" i="1" u="sng" kern="0" dirty="0">
                <a:solidFill>
                  <a:srgbClr val="FF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초</a:t>
            </a:r>
            <a:endParaRPr lang="en-US" altLang="ko-KR" sz="1600" i="1" u="sng" kern="0" dirty="0">
              <a:solidFill>
                <a:srgbClr val="FF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 latinLnBrk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    [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종전기록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]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 Microsoft, Unisys</a:t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1.0TB 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처리 시간 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: 25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분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20.00</a:t>
            </a:r>
            <a:r>
              <a:rPr lang="ko-KR" altLang="en-US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초</a:t>
            </a:r>
            <a: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1600" kern="0" dirty="0">
              <a:solidFill>
                <a:srgbClr val="00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grpSp>
        <p:nvGrpSpPr>
          <p:cNvPr id="33" name="그룹 9"/>
          <p:cNvGrpSpPr>
            <a:grpSpLocks/>
          </p:cNvGrpSpPr>
          <p:nvPr/>
        </p:nvGrpSpPr>
        <p:grpSpPr bwMode="auto">
          <a:xfrm>
            <a:off x="5091694" y="1828318"/>
            <a:ext cx="4403725" cy="4197350"/>
            <a:chOff x="4226916" y="1535489"/>
            <a:chExt cx="4710022" cy="4433977"/>
          </a:xfrm>
        </p:grpSpPr>
        <p:sp>
          <p:nvSpPr>
            <p:cNvPr id="34" name="Rounded Rectangle 45"/>
            <p:cNvSpPr>
              <a:spLocks noChangeArrowheads="1"/>
            </p:cNvSpPr>
            <p:nvPr/>
          </p:nvSpPr>
          <p:spPr bwMode="auto">
            <a:xfrm>
              <a:off x="4226916" y="1535489"/>
              <a:ext cx="4710022" cy="4433977"/>
            </a:xfrm>
            <a:prstGeom prst="roundRect">
              <a:avLst>
                <a:gd name="adj" fmla="val 3042"/>
              </a:avLst>
            </a:prstGeom>
            <a:gradFill rotWithShape="0">
              <a:gsLst>
                <a:gs pos="0">
                  <a:srgbClr val="B7E3B7"/>
                </a:gs>
                <a:gs pos="100000">
                  <a:srgbClr val="7EB4DA"/>
                </a:gs>
              </a:gsLst>
              <a:lin ang="6900000"/>
            </a:gradFill>
            <a:ln w="25400">
              <a:solidFill>
                <a:srgbClr val="006BB7"/>
              </a:solidFill>
              <a:miter lim="800000"/>
              <a:headEnd/>
              <a:tailEnd/>
            </a:ln>
            <a:effectLst>
              <a:outerShdw blurRad="63500" dist="88900" dir="2700000" algn="tl" rotWithShape="0">
                <a:srgbClr val="000000">
                  <a:alpha val="29999"/>
                </a:srgbClr>
              </a:outerShdw>
            </a:effectLst>
          </p:spPr>
          <p:txBody>
            <a:bodyPr wrap="none"/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2400">
                <a:solidFill>
                  <a:srgbClr val="000000"/>
                </a:solidFill>
                <a:latin typeface="Times New Roman" pitchFamily="18" charset="0"/>
                <a:ea typeface="ＭＳ Ｐゴシック" pitchFamily="-60" charset="-128"/>
              </a:endParaRPr>
            </a:p>
          </p:txBody>
        </p:sp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7659" y="1594076"/>
              <a:ext cx="4591050" cy="433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2809" y="3059908"/>
            <a:ext cx="24574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ctr" rotWithShape="0">
              <a:srgbClr val="B2B2B2">
                <a:alpha val="50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606269" y="3523889"/>
            <a:ext cx="3910529" cy="107721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22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1.0TB 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처리 시간</a:t>
            </a:r>
            <a:endParaRPr kumimoji="0" lang="en-US" altLang="ko-KR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10</a:t>
            </a:r>
            <a:r>
              <a:rPr kumimoji="0" lang="ko-KR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분 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37</a:t>
            </a:r>
            <a:r>
              <a:rPr kumimoji="0" lang="ko-KR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초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146898" y="376621"/>
            <a:ext cx="3475998" cy="545691"/>
          </a:xfrm>
          <a:prstGeom prst="roundRect">
            <a:avLst/>
          </a:prstGeom>
          <a:solidFill>
            <a:srgbClr val="FFFF99"/>
          </a:solidFill>
          <a:ln w="25400" cap="flat" cmpd="sng" algn="ctr">
            <a:solidFill>
              <a:srgbClr val="FF9900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1</a:t>
            </a:r>
            <a:r>
              <a:rPr lang="ko-KR" altLang="en-US" sz="2000" b="1" kern="0" dirty="0" smtClean="0">
                <a:solidFill>
                  <a:srgbClr val="FF00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시간에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5.65 TB </a:t>
            </a:r>
            <a:r>
              <a:rPr lang="ko-KR" altLang="en-US" sz="2000" b="1" kern="0" dirty="0" smtClean="0">
                <a:solidFill>
                  <a:srgbClr val="FF0000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처리</a:t>
            </a:r>
            <a:endParaRPr lang="ko-KR" altLang="en-US" sz="2000" b="1" kern="0" dirty="0">
              <a:solidFill>
                <a:srgbClr val="FF0000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15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/>
            <a:r>
              <a:rPr lang="ko-KR" altLang="en-US" kern="0" dirty="0">
                <a:solidFill>
                  <a:srgbClr val="FFFFFF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수백 번 검증된 특허 받은 알고리즘의 효과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sp>
        <p:nvSpPr>
          <p:cNvPr id="4" name="Rectangle 72"/>
          <p:cNvSpPr/>
          <p:nvPr/>
        </p:nvSpPr>
        <p:spPr>
          <a:xfrm>
            <a:off x="5491861" y="2156413"/>
            <a:ext cx="4051301" cy="3114040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Trapezoid 70"/>
          <p:cNvSpPr/>
          <p:nvPr/>
        </p:nvSpPr>
        <p:spPr>
          <a:xfrm rot="10800000">
            <a:off x="5479162" y="5278073"/>
            <a:ext cx="4064000" cy="408940"/>
          </a:xfrm>
          <a:prstGeom prst="trapezoid">
            <a:avLst>
              <a:gd name="adj" fmla="val 36771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58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 bwMode="auto">
          <a:xfrm rot="5400000">
            <a:off x="2831456" y="4046256"/>
            <a:ext cx="429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23235" y="1943564"/>
            <a:ext cx="3506788" cy="187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own Arrow 47"/>
          <p:cNvSpPr/>
          <p:nvPr/>
        </p:nvSpPr>
        <p:spPr>
          <a:xfrm>
            <a:off x="2378596" y="3830474"/>
            <a:ext cx="704548" cy="19811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5099" y="1211622"/>
            <a:ext cx="425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Syncsort </a:t>
            </a:r>
            <a:r>
              <a:rPr lang="ko-KR" alt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는</a:t>
            </a:r>
            <a:r>
              <a:rPr 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1968</a:t>
            </a:r>
            <a:r>
              <a:rPr lang="ko-KR" alt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년 이후 </a:t>
            </a:r>
            <a:endParaRPr lang="en-US" altLang="ko-KR" sz="1800" b="1" dirty="0" smtClean="0">
              <a:solidFill>
                <a:srgbClr val="569FD3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  <a:p>
            <a:pPr algn="ctr" eaLnBrk="0" hangingPunct="0"/>
            <a:r>
              <a:rPr lang="ko-KR" alt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고성능 </a:t>
            </a:r>
            <a:r>
              <a:rPr lang="en-US" altLang="ko-KR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Sort </a:t>
            </a:r>
            <a:r>
              <a:rPr lang="ko-KR" alt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분야의 시장 선도자</a:t>
            </a:r>
            <a:r>
              <a:rPr lang="en-US" sz="1800" b="1" dirty="0" smtClean="0">
                <a:solidFill>
                  <a:srgbClr val="569FD3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!</a:t>
            </a:r>
            <a:endParaRPr lang="en-US" sz="1800" b="1" dirty="0">
              <a:solidFill>
                <a:srgbClr val="569FD3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5762" y="2390847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Sort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5762" y="3116271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Join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5762" y="3852925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Aggregate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5762" y="4678472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Copy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pic>
        <p:nvPicPr>
          <p:cNvPr id="16" name="Picture 53" descr="Gnome-View-Sort-Descending-48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645844" y="2270751"/>
            <a:ext cx="609525" cy="609524"/>
          </a:xfrm>
          <a:prstGeom prst="rect">
            <a:avLst/>
          </a:prstGeom>
        </p:spPr>
      </p:pic>
      <p:pic>
        <p:nvPicPr>
          <p:cNvPr id="17" name="Picture 54" descr="Arrow-jion-right-48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644281" y="2994613"/>
            <a:ext cx="612648" cy="612648"/>
          </a:xfrm>
          <a:prstGeom prst="rect">
            <a:avLst/>
          </a:prstGeom>
        </p:spPr>
      </p:pic>
      <p:pic>
        <p:nvPicPr>
          <p:cNvPr id="18" name="Picture 55" descr="Copy-128.pn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644281" y="4556814"/>
            <a:ext cx="612648" cy="612648"/>
          </a:xfrm>
          <a:prstGeom prst="rect">
            <a:avLst/>
          </a:prstGeom>
        </p:spPr>
      </p:pic>
      <p:pic>
        <p:nvPicPr>
          <p:cNvPr id="19" name="Picture 56" descr="Sum-UI-64.png"/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44281" y="3731264"/>
            <a:ext cx="612648" cy="6126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96865" y="2421631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6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+ 3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 진행 중</a:t>
            </a:r>
            <a:endParaRPr lang="en-US" sz="1200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6865" y="3147049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+ 3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 진행 중</a:t>
            </a:r>
            <a:endParaRPr lang="en-US" sz="1400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6865" y="3883706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ko-KR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</a:t>
            </a:r>
            <a:r>
              <a:rPr lang="ko-KR" alt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+ 3</a:t>
            </a:r>
            <a:r>
              <a:rPr lang="ko-KR" altLang="en-US" sz="12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개 특허 진행 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6865" y="470925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Direct, block level read I/O</a:t>
            </a:r>
            <a:endParaRPr lang="en-US" sz="1400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cxnSp>
        <p:nvCxnSpPr>
          <p:cNvPr id="25" name="Straight Connector 64"/>
          <p:cNvCxnSpPr/>
          <p:nvPr/>
        </p:nvCxnSpPr>
        <p:spPr bwMode="auto">
          <a:xfrm>
            <a:off x="5491862" y="2956513"/>
            <a:ext cx="403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65"/>
          <p:cNvCxnSpPr/>
          <p:nvPr/>
        </p:nvCxnSpPr>
        <p:spPr bwMode="auto">
          <a:xfrm>
            <a:off x="5491862" y="3642313"/>
            <a:ext cx="403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66"/>
          <p:cNvCxnSpPr/>
          <p:nvPr/>
        </p:nvCxnSpPr>
        <p:spPr bwMode="auto">
          <a:xfrm>
            <a:off x="5491862" y="4429713"/>
            <a:ext cx="403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67"/>
          <p:cNvCxnSpPr/>
          <p:nvPr/>
        </p:nvCxnSpPr>
        <p:spPr bwMode="auto">
          <a:xfrm>
            <a:off x="5491862" y="5267913"/>
            <a:ext cx="403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723765" y="5587814"/>
            <a:ext cx="1587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80% of ETL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pic>
        <p:nvPicPr>
          <p:cNvPr id="30" name="Picture 1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303071" y="4086284"/>
            <a:ext cx="3695147" cy="21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558843" y="1260776"/>
            <a:ext cx="425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Calibri" pitchFamily="34" charset="0"/>
              </a:rPr>
              <a:t>데이터 </a:t>
            </a:r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Calibri" pitchFamily="34" charset="0"/>
              </a:rPr>
              <a:t>Sort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Calibri" pitchFamily="34" charset="0"/>
              </a:rPr>
              <a:t>는 </a:t>
            </a:r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Calibri" pitchFamily="34" charset="0"/>
              </a:rPr>
              <a:t>ETL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Calibri" pitchFamily="34" charset="0"/>
              </a:rPr>
              <a:t>의 모든 측면에 영향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3" y="1069220"/>
            <a:ext cx="8486775" cy="3120390"/>
          </a:xfrm>
          <a:prstGeom prst="rect">
            <a:avLst/>
          </a:prstGeom>
        </p:spPr>
      </p:pic>
      <p:sp>
        <p:nvSpPr>
          <p:cNvPr id="4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DMExpress Overview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44" y="4248801"/>
            <a:ext cx="1653540" cy="873443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385" y="4242133"/>
            <a:ext cx="1920240" cy="86677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542" y="4235466"/>
            <a:ext cx="1926907" cy="88011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94" y="4282137"/>
            <a:ext cx="886778" cy="78676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956" y="4292139"/>
            <a:ext cx="886778" cy="78676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54657" y="4699464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추출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61630" y="4675519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가공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88308" y="4683445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저장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97" y="5524856"/>
            <a:ext cx="886778" cy="78676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959" y="5534858"/>
            <a:ext cx="886778" cy="786765"/>
          </a:xfrm>
          <a:prstGeom prst="rect">
            <a:avLst/>
          </a:prstGeom>
        </p:spPr>
      </p:pic>
      <p:pic>
        <p:nvPicPr>
          <p:cNvPr id="59" name="Rectangle 92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914" y="5986624"/>
            <a:ext cx="1950000" cy="4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0" name="Group 88"/>
          <p:cNvGrpSpPr>
            <a:grpSpLocks noChangeAspect="1"/>
          </p:cNvGrpSpPr>
          <p:nvPr/>
        </p:nvGrpSpPr>
        <p:grpSpPr>
          <a:xfrm>
            <a:off x="4488587" y="5626654"/>
            <a:ext cx="818159" cy="701730"/>
            <a:chOff x="1985010" y="4123740"/>
            <a:chExt cx="849115" cy="728274"/>
          </a:xfrm>
        </p:grpSpPr>
        <p:pic>
          <p:nvPicPr>
            <p:cNvPr id="61" name="Picture 66" descr="gear_blue.png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1985010" y="4306622"/>
              <a:ext cx="503440" cy="545392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62" name="Picture 65" descr="gear_blue.png"/>
            <p:cNvPicPr>
              <a:picLocks noChangeAspect="1"/>
            </p:cNvPicPr>
            <p:nvPr/>
          </p:nvPicPr>
          <p:blipFill>
            <a:blip r:embed="rId9" cstate="screen"/>
            <a:stretch>
              <a:fillRect/>
            </a:stretch>
          </p:blipFill>
          <p:spPr>
            <a:xfrm>
              <a:off x="2423164" y="4123740"/>
              <a:ext cx="410961" cy="44520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64" name="TextBox 63"/>
          <p:cNvSpPr txBox="1"/>
          <p:nvPr/>
        </p:nvSpPr>
        <p:spPr>
          <a:xfrm>
            <a:off x="237197" y="536494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예시</a:t>
            </a:r>
            <a:r>
              <a:rPr lang="en-US" altLang="ko-KR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solidFill>
                <a:schemeClr val="accent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65" name="Picture 60" descr="Distributor-report-128.png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8162440" y="5305253"/>
            <a:ext cx="715424" cy="715423"/>
          </a:xfrm>
          <a:prstGeom prst="rect">
            <a:avLst/>
          </a:prstGeom>
        </p:spPr>
      </p:pic>
      <p:pic>
        <p:nvPicPr>
          <p:cNvPr id="66" name="Picture 62" descr="Sales-report-128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520152" y="5628913"/>
            <a:ext cx="715424" cy="715423"/>
          </a:xfrm>
          <a:prstGeom prst="rect">
            <a:avLst/>
          </a:prstGeom>
        </p:spPr>
      </p:pic>
      <p:pic>
        <p:nvPicPr>
          <p:cNvPr id="69" name="Picture 4" descr="http://i.istockimg.com/file_thumbview_approve/38772176/3/stock-illustration-38772176-%ED%8C%8C%EC%9D%BC-%EC%95%84%EC%9D%B4%EC%BD%98-%EB%8D%B0%EC%9D%B4%ED%84%B0-%EA%B8%B0%ED%98%B8%EA%B9%8C%EC%A7%80-%EB%AC%B8%EC%84%9C-%ED%98%95%EC%8B%9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84" y="5339118"/>
            <a:ext cx="57912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://i.istockimg.com/file_thumbview_approve/38772250/3/stock-illustration-38772250-%ED%8C%8C%EC%9D%BC-%EC%95%84%EC%9D%B4%EC%BD%98-%EB%8D%B0%EC%9D%B4%ED%84%B0-%EA%B8%B0%ED%98%B8%EA%B9%8C%EC%A7%80-%EB%AC%B8%EC%84%9C-%ED%98%95%EC%8B%9D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70" y="5350192"/>
            <a:ext cx="57912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b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42" y="5474944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97372" y="5225351"/>
            <a:ext cx="9230450" cy="0"/>
          </a:xfrm>
          <a:prstGeom prst="line">
            <a:avLst/>
          </a:prstGeom>
          <a:ln w="22225" cmpd="dbl">
            <a:solidFill>
              <a:schemeClr val="accent4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16158</TotalTime>
  <Words>1833</Words>
  <Application>Microsoft Office PowerPoint</Application>
  <PresentationFormat>A4 용지(210x297mm)</PresentationFormat>
  <Paragraphs>654</Paragraphs>
  <Slides>43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65" baseType="lpstr">
      <vt:lpstr>Calibri</vt:lpstr>
      <vt:lpstr>HY동녘B</vt:lpstr>
      <vt:lpstr>HY견고딕</vt:lpstr>
      <vt:lpstr>굴림</vt:lpstr>
      <vt:lpstr>Wingdings</vt:lpstr>
      <vt:lpstr>a산들바람</vt:lpstr>
      <vt:lpstr>충북대직지체</vt:lpstr>
      <vt:lpstr>a카리스마</vt:lpstr>
      <vt:lpstr>나눔스퀘어라운드 ExtraBold</vt:lpstr>
      <vt:lpstr>Calibri Light</vt:lpstr>
      <vt:lpstr>a아시아헤드2</vt:lpstr>
      <vt:lpstr>Courier New</vt:lpstr>
      <vt:lpstr>Times New Roman</vt:lpstr>
      <vt:lpstr>휴먼모음T</vt:lpstr>
      <vt:lpstr>Arial Black</vt:lpstr>
      <vt:lpstr>Arial</vt:lpstr>
      <vt:lpstr>강한공군체 Medium</vt:lpstr>
      <vt:lpstr>맑은 고딕</vt:lpstr>
      <vt:lpstr>MS PGothic</vt:lpstr>
      <vt:lpstr>Aharoni</vt:lpstr>
      <vt:lpstr>강한공군체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DMExpress 장점</vt:lpstr>
      <vt:lpstr>PowerPoint 프레젠테이션</vt:lpstr>
      <vt:lpstr>PowerPoint 프레젠테이션</vt:lpstr>
      <vt:lpstr>PowerPoint 프레젠테이션</vt:lpstr>
      <vt:lpstr>DMExpress – 파일 데이터 처리</vt:lpstr>
      <vt:lpstr>DMExpress – 파일 데이터 처리</vt:lpstr>
      <vt:lpstr>DMExpress – 파일 데이터 처리</vt:lpstr>
      <vt:lpstr>PowerPoint 프레젠테이션</vt:lpstr>
      <vt:lpstr>DMExpress 기능</vt:lpstr>
      <vt:lpstr>DMExpress 기능</vt:lpstr>
      <vt:lpstr>DMExpress Script : COPY</vt:lpstr>
      <vt:lpstr>DMExpress Script : COPY</vt:lpstr>
      <vt:lpstr>DMExpress Script : COPY</vt:lpstr>
      <vt:lpstr>DMExpress Script : COPY</vt:lpstr>
      <vt:lpstr>DMExpress Script : SORT</vt:lpstr>
      <vt:lpstr>DMExpress Script : MERGE</vt:lpstr>
      <vt:lpstr>PowerPoint 프레젠테이션</vt:lpstr>
      <vt:lpstr>DMExpress Script : JOIN</vt:lpstr>
      <vt:lpstr>DMExpress Script : SUMMARIZE (GROUP BY)</vt:lpstr>
      <vt:lpstr>DMExpress Script : SUMMARIZE</vt:lpstr>
      <vt:lpstr>DMExpress Script : SUMMARIZE (최대, 최소, 평균 값)</vt:lpstr>
      <vt:lpstr>PowerPoint 프레젠테이션</vt:lpstr>
      <vt:lpstr>PowerPoint 프레젠테이션</vt:lpstr>
      <vt:lpstr>PowerPoint 프레젠테이션</vt:lpstr>
      <vt:lpstr>DMExpress 기능 : 여러 기능을 한 번에</vt:lpstr>
      <vt:lpstr>PowerPoint 프레젠테이션</vt:lpstr>
      <vt:lpstr>PowerPoint 프레젠테이션</vt:lpstr>
      <vt:lpstr>PowerPoint 프레젠테이션</vt:lpstr>
      <vt:lpstr>PowerPoint 프레젠테이션</vt:lpstr>
      <vt:lpstr>DMExpress GUI</vt:lpstr>
      <vt:lpstr>PowerPoint 프레젠테이션</vt:lpstr>
      <vt:lpstr>DMExpress 데이터 처리 방식</vt:lpstr>
      <vt:lpstr>DMExpress 지원 환경 : 연결 가능한 데이터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</dc:creator>
  <cp:lastModifiedBy>USER</cp:lastModifiedBy>
  <cp:revision>271</cp:revision>
  <cp:lastPrinted>2022-06-26T23:39:03Z</cp:lastPrinted>
  <dcterms:created xsi:type="dcterms:W3CDTF">2016-05-08T11:12:13Z</dcterms:created>
  <dcterms:modified xsi:type="dcterms:W3CDTF">2022-06-27T01:42:14Z</dcterms:modified>
</cp:coreProperties>
</file>