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670" r:id="rId5"/>
    <p:sldId id="744" r:id="rId6"/>
    <p:sldId id="745" r:id="rId7"/>
    <p:sldId id="746" r:id="rId8"/>
    <p:sldId id="747" r:id="rId9"/>
    <p:sldId id="748" r:id="rId10"/>
    <p:sldId id="750" r:id="rId11"/>
    <p:sldId id="751" r:id="rId12"/>
    <p:sldId id="752" r:id="rId1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60" charset="0"/>
        <a:ea typeface="ＭＳ Ｐゴシック" pitchFamily="-60" charset="-128"/>
        <a:cs typeface="ＭＳ Ｐゴシック" pitchFamily="-6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779">
          <p15:clr>
            <a:srgbClr val="A4A3A4"/>
          </p15:clr>
        </p15:guide>
        <p15:guide id="2" orient="horz" pos="205">
          <p15:clr>
            <a:srgbClr val="A4A3A4"/>
          </p15:clr>
        </p15:guide>
        <p15:guide id="3" orient="horz" pos="2570">
          <p15:clr>
            <a:srgbClr val="A4A3A4"/>
          </p15:clr>
        </p15:guide>
        <p15:guide id="4" orient="horz" pos="3156">
          <p15:clr>
            <a:srgbClr val="A4A3A4"/>
          </p15:clr>
        </p15:guide>
        <p15:guide id="5" pos="3117">
          <p15:clr>
            <a:srgbClr val="A4A3A4"/>
          </p15:clr>
        </p15:guide>
        <p15:guide id="6" pos="6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igle, Mitchell H." initials="MHS" lastIdx="27" clrIdx="0"/>
  <p:cmAuthor id="1" name="Jorge A. Lopez" initials="JL" lastIdx="4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5C4"/>
    <a:srgbClr val="005596"/>
    <a:srgbClr val="569FD3"/>
    <a:srgbClr val="99CB22"/>
    <a:srgbClr val="993300"/>
    <a:srgbClr val="FE9003"/>
    <a:srgbClr val="000000"/>
    <a:srgbClr val="636467"/>
    <a:srgbClr val="C2C2C2"/>
    <a:srgbClr val="9CB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78924" autoAdjust="0"/>
  </p:normalViewPr>
  <p:slideViewPr>
    <p:cSldViewPr snapToGrid="0">
      <p:cViewPr varScale="1">
        <p:scale>
          <a:sx n="116" d="100"/>
          <a:sy n="116" d="100"/>
        </p:scale>
        <p:origin x="984" y="108"/>
      </p:cViewPr>
      <p:guideLst>
        <p:guide orient="horz" pos="779"/>
        <p:guide orient="horz" pos="205"/>
        <p:guide orient="horz" pos="2570"/>
        <p:guide orient="horz" pos="3156"/>
        <p:guide pos="3117"/>
        <p:guide pos="60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1818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96C5-4F7F-4487-A541-CD6B87039A01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5B066-9B0A-4273-9B8F-B0B36DDB6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AE67D49-239C-4169-8C80-272BC4A5A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4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35700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4114800"/>
            <a:ext cx="4953000" cy="381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636467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4495800"/>
            <a:ext cx="4953000" cy="1295400"/>
          </a:xfrm>
        </p:spPr>
        <p:txBody>
          <a:bodyPr/>
          <a:lstStyle>
            <a:lvl1pPr marL="0" indent="0">
              <a:buFontTx/>
              <a:buNone/>
              <a:defRPr sz="1600"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95300" y="5715000"/>
            <a:ext cx="29718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 sz="1400">
                <a:solidFill>
                  <a:srgbClr val="636467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0532" y="1299592"/>
            <a:ext cx="8420100" cy="486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EC45E-44BA-4647-980D-0408EBD95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8497" y="341313"/>
            <a:ext cx="8734553" cy="783431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96753"/>
            <a:ext cx="8670168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047ED-D247-47E9-B4C6-27D914489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1E07B-8F5A-4154-8265-F1F1ED9C9E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7127-B46E-4681-BA18-A6A9F8FD6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371600"/>
            <a:ext cx="4127500" cy="47937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127500" cy="47937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D219B-818B-415B-A8A2-EAF2845D46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D5DD-3D49-44DB-8E80-C115DBD02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30CE-395A-4FE2-91FF-358A8BDBCD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50B5-0676-4119-8D38-C2DDF33F8F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1124746"/>
            <a:ext cx="5537729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FCE91-9B0F-47AB-B934-A7166C7C3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196754"/>
            <a:ext cx="5943600" cy="35308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_______  ___________ ___  __________   __ ___ ____ __ __________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0200" y="6408738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Syncsort Confidential and Proprietary - 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A471C-01CF-4EE4-B51A-5269B7C2B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95804" y="304800"/>
            <a:ext cx="9314392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7" descr="footer_grad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41314"/>
            <a:ext cx="9114896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71600"/>
            <a:ext cx="8420100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150" y="6408738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906214F-36BC-484E-BE50-16A539CFA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9410700" y="6369050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0200" y="6309320"/>
            <a:ext cx="5035550" cy="4572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Syncsort Confidential and Proprietary - do not copy or distribute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68275" indent="-168275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 b="1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–"/>
        <a:defRPr sz="20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•"/>
        <a:defRPr sz="18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–"/>
        <a:defRPr sz="18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AA3D9"/>
        </a:buClr>
        <a:buChar char="»"/>
        <a:defRPr sz="1600">
          <a:solidFill>
            <a:srgbClr val="636467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AA3D9"/>
        </a:buClr>
        <a:buChar char="»"/>
        <a:defRPr sz="2000">
          <a:solidFill>
            <a:srgbClr val="63646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33400" y="3937005"/>
            <a:ext cx="5943600" cy="396875"/>
          </a:xfrm>
        </p:spPr>
        <p:txBody>
          <a:bodyPr>
            <a:noAutofit/>
          </a:bodyPr>
          <a:lstStyle/>
          <a:p>
            <a:r>
              <a:rPr lang="en-US" sz="2400" dirty="0" smtClean="0"/>
              <a:t>Oracle 19C Client </a:t>
            </a:r>
            <a:r>
              <a:rPr lang="ko-KR" altLang="en-US" sz="2400" dirty="0" smtClean="0"/>
              <a:t>설치</a:t>
            </a:r>
            <a:endParaRPr lang="en-US" sz="2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3400" y="4470402"/>
            <a:ext cx="5943600" cy="461665"/>
          </a:xfrm>
        </p:spPr>
        <p:txBody>
          <a:bodyPr/>
          <a:lstStyle/>
          <a:p>
            <a:pPr marL="60325"/>
            <a:r>
              <a:rPr lang="ko-KR" altLang="en-US" sz="2000" b="1" dirty="0" smtClean="0"/>
              <a:t>한국비지네스써비스㈜</a:t>
            </a:r>
            <a:r>
              <a:rPr lang="en-US" altLang="ko-KR" sz="2400" b="1" dirty="0" smtClean="0"/>
              <a:t> </a:t>
            </a:r>
            <a:r>
              <a:rPr lang="en-US" sz="2400" b="1" dirty="0" err="1" smtClean="0"/>
              <a:t>DMExpress</a:t>
            </a:r>
            <a:r>
              <a:rPr lang="en-US" sz="2400" b="1" dirty="0" smtClean="0"/>
              <a:t> </a:t>
            </a:r>
            <a:r>
              <a:rPr lang="ko-KR" altLang="en-US" sz="2000" b="1" dirty="0" smtClean="0"/>
              <a:t>지원 팀</a:t>
            </a:r>
            <a:endParaRPr lang="en-US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7677150" y="6408738"/>
            <a:ext cx="2063750" cy="457200"/>
          </a:xfrm>
        </p:spPr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703" y="1367481"/>
            <a:ext cx="8649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/>
              <a:t>DMExpress</a:t>
            </a:r>
            <a:r>
              <a:rPr lang="en-US" altLang="ko-KR" sz="1400" dirty="0" smtClean="0"/>
              <a:t> Workstation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데이터베이스 접속을 위한 </a:t>
            </a:r>
            <a:r>
              <a:rPr lang="en-US" altLang="ko-KR" sz="1400" dirty="0" smtClean="0"/>
              <a:t>Oracle Client 19C Client </a:t>
            </a:r>
            <a:r>
              <a:rPr lang="ko-KR" altLang="en-US" sz="1400" dirty="0" smtClean="0"/>
              <a:t>설치 문서 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DMExpress</a:t>
            </a:r>
            <a:r>
              <a:rPr lang="en-US" altLang="ko-KR" sz="1400" dirty="0" smtClean="0"/>
              <a:t> Application </a:t>
            </a:r>
            <a:r>
              <a:rPr lang="ko-KR" altLang="en-US" sz="1400" dirty="0" smtClean="0"/>
              <a:t>개발 시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클라이언트는 반드시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클라이언트를 설치합니다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70703" y="2570312"/>
            <a:ext cx="3253946" cy="1861645"/>
            <a:chOff x="370703" y="2570312"/>
            <a:chExt cx="3429000" cy="1933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03" y="2570312"/>
              <a:ext cx="3429000" cy="193357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486032" y="3822357"/>
              <a:ext cx="848498" cy="23889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89" y="2406825"/>
            <a:ext cx="5199374" cy="3917885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 bwMode="auto">
          <a:xfrm>
            <a:off x="5599960" y="3949550"/>
            <a:ext cx="1575197" cy="2300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668912" y="6102938"/>
            <a:ext cx="614234" cy="2300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886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001795"/>
            <a:ext cx="4403587" cy="3330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34" y="1995746"/>
            <a:ext cx="4411774" cy="333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1505755" y="2722112"/>
            <a:ext cx="2555499" cy="2300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328454" y="5110941"/>
            <a:ext cx="514865" cy="2300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237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1" y="1991385"/>
            <a:ext cx="4406556" cy="3313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15" y="1991385"/>
            <a:ext cx="4406499" cy="3313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8816117" y="5140411"/>
            <a:ext cx="434975" cy="164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03219" y="1319400"/>
            <a:ext cx="7701350" cy="4637903"/>
            <a:chOff x="495299" y="1418818"/>
            <a:chExt cx="7701350" cy="46379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418818"/>
              <a:ext cx="2564225" cy="463790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495300" y="5774725"/>
              <a:ext cx="938084" cy="28199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95299" y="1659924"/>
              <a:ext cx="1564159" cy="44896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983424" y="1418818"/>
              <a:ext cx="4213225" cy="4637903"/>
              <a:chOff x="5235575" y="1027521"/>
              <a:chExt cx="4505325" cy="50292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575" y="1027521"/>
                <a:ext cx="4505325" cy="5029200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 bwMode="auto">
              <a:xfrm>
                <a:off x="8061754" y="5103342"/>
                <a:ext cx="1403522" cy="21830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2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599299"/>
            <a:ext cx="7600950" cy="3609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014721" y="4938058"/>
            <a:ext cx="1077690" cy="2013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052748" y="2446112"/>
            <a:ext cx="2254214" cy="2013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725" y="5317423"/>
            <a:ext cx="864972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PATH</a:t>
            </a:r>
            <a:r>
              <a:rPr lang="ko-KR" altLang="en-US" sz="1400" dirty="0" smtClean="0"/>
              <a:t>에 우측 그림과 같이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클라이언트 위치가 설정되어 있는지 확인한다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만약 </a:t>
            </a:r>
            <a:r>
              <a:rPr lang="ko-KR" altLang="en-US" sz="1400" dirty="0" err="1" smtClean="0"/>
              <a:t>인스톨러에</a:t>
            </a:r>
            <a:r>
              <a:rPr lang="ko-KR" altLang="en-US" sz="1400" dirty="0" smtClean="0"/>
              <a:t> 의해 설치했을 경우는 자동으로 설정되어 진다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02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080" y="1403860"/>
            <a:ext cx="8649729" cy="37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/>
              <a:t>tnsnames.ora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생성 및 </a:t>
            </a:r>
            <a:r>
              <a:rPr lang="en-US" altLang="ko-KR" sz="1400" dirty="0" smtClean="0"/>
              <a:t>TNS_ADMIN </a:t>
            </a:r>
            <a:r>
              <a:rPr lang="ko-KR" altLang="en-US" sz="1400" dirty="0" smtClean="0"/>
              <a:t>지정</a:t>
            </a:r>
            <a:endParaRPr lang="ko-KR" altLang="en-US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55882" y="1996783"/>
            <a:ext cx="7302500" cy="3012585"/>
            <a:chOff x="374650" y="2005021"/>
            <a:chExt cx="7302500" cy="30125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650" y="2005021"/>
              <a:ext cx="4991100" cy="9048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1900" y="3171044"/>
              <a:ext cx="3905250" cy="18383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 bwMode="auto">
            <a:xfrm>
              <a:off x="1672281" y="2603157"/>
              <a:ext cx="790832" cy="22368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661718" y="3162247"/>
              <a:ext cx="4007193" cy="18553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5" name="꺾인 연결선 14"/>
            <p:cNvCxnSpPr>
              <a:stCxn id="11" idx="1"/>
              <a:endCxn id="10" idx="2"/>
            </p:cNvCxnSpPr>
            <p:nvPr/>
          </p:nvCxnSpPr>
          <p:spPr bwMode="auto">
            <a:xfrm rot="10800000">
              <a:off x="2067698" y="2826845"/>
              <a:ext cx="1594021" cy="126308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555882" y="5219193"/>
            <a:ext cx="864972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위의 예제는 </a:t>
            </a:r>
            <a:r>
              <a:rPr lang="en-US" altLang="ko-KR" sz="1400" dirty="0" smtClean="0"/>
              <a:t>app\jimmy\product\19.0.0\client_1 </a:t>
            </a:r>
            <a:r>
              <a:rPr lang="ko-KR" altLang="en-US" sz="1400" dirty="0" smtClean="0"/>
              <a:t>폴더 밑에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network\admin </a:t>
            </a:r>
            <a:r>
              <a:rPr lang="ko-KR" altLang="en-US" sz="1400" dirty="0" smtClean="0"/>
              <a:t>폴더를 생성하여 그 위치에 </a:t>
            </a:r>
            <a:r>
              <a:rPr lang="en-US" altLang="ko-KR" sz="1400" dirty="0" err="1" smtClean="0"/>
              <a:t>tnsnames.ora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위치시켰슴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8740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080" y="1403860"/>
            <a:ext cx="8649729" cy="37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/>
              <a:t>tnsnames.ora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생성 및 </a:t>
            </a:r>
            <a:r>
              <a:rPr lang="en-US" altLang="ko-KR" sz="1400" dirty="0" smtClean="0"/>
              <a:t>TNS_ADMIN </a:t>
            </a:r>
            <a:r>
              <a:rPr lang="ko-KR" altLang="en-US" sz="1400" dirty="0" smtClean="0"/>
              <a:t>지정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0" y="1968843"/>
            <a:ext cx="3526798" cy="3968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1583132" y="5152242"/>
            <a:ext cx="1077690" cy="2013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62" y="3336323"/>
            <a:ext cx="5583434" cy="1436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 bwMode="auto">
          <a:xfrm>
            <a:off x="5135128" y="3785588"/>
            <a:ext cx="787879" cy="2013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35128" y="4077876"/>
            <a:ext cx="2822623" cy="2013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94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211E07B-8F5A-4154-8265-F1F1ED9C9E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Syncsort Confidential and Proprietary - do not copy or distribute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080" y="1403860"/>
            <a:ext cx="9127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TNS_ADMIN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환경변수에 생성을 해야만 아래와 같이 </a:t>
            </a:r>
            <a:r>
              <a:rPr lang="en-US" altLang="ko-KR" sz="1400" dirty="0" err="1" smtClean="0"/>
              <a:t>DMExpress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SQLPLUS </a:t>
            </a:r>
            <a:r>
              <a:rPr lang="ko-KR" altLang="en-US" sz="1400" dirty="0" smtClean="0"/>
              <a:t>등에서 </a:t>
            </a:r>
            <a:r>
              <a:rPr lang="en-US" altLang="ko-KR" sz="1400" dirty="0" err="1" smtClean="0"/>
              <a:t>tns</a:t>
            </a:r>
            <a:r>
              <a:rPr lang="ko-KR" altLang="en-US" sz="1400" dirty="0" smtClean="0"/>
              <a:t>명이 정상적으로 </a:t>
            </a:r>
            <a:r>
              <a:rPr lang="en-US" altLang="ko-KR" sz="1400" dirty="0" smtClean="0"/>
              <a:t>visible </a:t>
            </a:r>
            <a:r>
              <a:rPr lang="ko-KR" altLang="en-US" sz="1400" dirty="0" smtClean="0"/>
              <a:t>상태가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7372" y="341314"/>
            <a:ext cx="9325524" cy="72548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Oracle 19C Client </a:t>
            </a:r>
            <a:r>
              <a:rPr lang="ko-KR" altLang="en-US" dirty="0" smtClean="0"/>
              <a:t>설치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8" y="2265404"/>
            <a:ext cx="3162394" cy="3661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02" y="2265404"/>
            <a:ext cx="4510858" cy="1647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002" y="4096263"/>
            <a:ext cx="4510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마지막으로 </a:t>
            </a:r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sqlplus</a:t>
            </a:r>
            <a:r>
              <a:rPr lang="ko-KR" altLang="en-US" sz="1400" dirty="0" smtClean="0"/>
              <a:t>로 접속이 정상적으로 이루어 지는지 확인한다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472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Syncsort Palette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5596"/>
      </a:accent1>
      <a:accent2>
        <a:srgbClr val="616161"/>
      </a:accent2>
      <a:accent3>
        <a:srgbClr val="4EA7EE"/>
      </a:accent3>
      <a:accent4>
        <a:srgbClr val="99CB22"/>
      </a:accent4>
      <a:accent5>
        <a:srgbClr val="658BAA"/>
      </a:accent5>
      <a:accent6>
        <a:srgbClr val="FE5503"/>
      </a:accent6>
      <a:hlink>
        <a:srgbClr val="005596"/>
      </a:hlink>
      <a:folHlink>
        <a:srgbClr val="4EA7EE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artner Portal Document" ma:contentTypeID="0x0101000EE81342C9E6BD4EB5AEC73BC423E5F30074E7C52A6D5B3A47B3B19284CFC02D30" ma:contentTypeVersion="18" ma:contentTypeDescription="" ma:contentTypeScope="" ma:versionID="c9d0952514f33bfce1f52d2b1f32c968">
  <xsd:schema xmlns:xsd="http://www.w3.org/2001/XMLSchema" xmlns:p="http://schemas.microsoft.com/office/2006/metadata/properties" xmlns:ns2="97d995bf-43c5-483a-a4ba-4737bc309a67" xmlns:ns3="56789846-7070-48ba-92ec-87c29f7a8e1d" targetNamespace="http://schemas.microsoft.com/office/2006/metadata/properties" ma:root="true" ma:fieldsID="713f64109829f6fd9201cb87c93de9de" ns2:_="" ns3:_="">
    <xsd:import namespace="97d995bf-43c5-483a-a4ba-4737bc309a67"/>
    <xsd:import namespace="56789846-7070-48ba-92ec-87c29f7a8e1d"/>
    <xsd:element name="properties">
      <xsd:complexType>
        <xsd:sequence>
          <xsd:element name="documentManagement">
            <xsd:complexType>
              <xsd:all>
                <xsd:element ref="ns2:ContentCategory1" minOccurs="0"/>
                <xsd:element ref="ns2:Engage_x0020_Category" minOccurs="0"/>
                <xsd:element ref="ns2:NSB_x0020_Category" minOccurs="0"/>
                <xsd:element ref="ns2:DI_x0020_Category" minOccurs="0"/>
                <xsd:element ref="ns2:Product_x0020_Line"/>
                <xsd:element ref="ns2:ContentProduct" minOccurs="0"/>
                <xsd:element ref="ns2:TargetedLanguage" minOccurs="0"/>
                <xsd:element ref="ns2:FeaturedContent" minOccurs="0"/>
                <xsd:element ref="ns2:FeaturedLocation" minOccurs="0"/>
                <xsd:element ref="ns2:GSI_x0020_Company" minOccurs="0"/>
                <xsd:element ref="ns3:Asset_x0020_I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7d995bf-43c5-483a-a4ba-4737bc309a67" elementFormDefault="qualified">
    <xsd:import namespace="http://schemas.microsoft.com/office/2006/documentManagement/types"/>
    <xsd:element name="ContentCategory1" ma:index="2" nillable="true" ma:displayName="Content Category" ma:description="Used to tag content with one or more categories. These tags are used in the navigation and search functions." ma:format="Dropdown" ma:internalName="ContentCategory1">
      <xsd:simpleType>
        <xsd:restriction base="dms:Choice">
          <xsd:enumeration value="Additional Tools"/>
          <xsd:enumeration value="Analyst/Third Party Reports"/>
          <xsd:enumeration value="Beta Programs"/>
          <xsd:enumeration value="BEX NetApp Virtualization Campaign in a Box"/>
          <xsd:enumeration value="BEX Virtualization Campaign in a Box"/>
          <xsd:enumeration value="Beyond Deduplication - Campaign In a Box"/>
          <xsd:enumeration value="Branding Guidelines"/>
          <xsd:enumeration value="ClickStream - Campaign in a Box"/>
          <xsd:enumeration value="Collateral"/>
          <xsd:enumeration value="Competitive Data"/>
          <xsd:enumeration value="Contracts and Agreements"/>
          <xsd:enumeration value="Create a Business Plan"/>
          <xsd:enumeration value="Data Integration Campaign in a Box"/>
          <xsd:enumeration value="Data Integration Partner Edge Program Materials"/>
          <xsd:enumeration value="Data Protection Campaign in a Box"/>
          <xsd:enumeration value="Data Protection Partner Edge Program Materials"/>
          <xsd:enumeration value="Demo in a Box"/>
          <xsd:enumeration value="DI Acceleration - Campaign in a Box"/>
          <xsd:enumeration value="E-Mail Template"/>
          <xsd:enumeration value="ESG Lab Validation Report – Campaign In a Box"/>
          <xsd:enumeration value="Events Calendar"/>
          <xsd:enumeration value="FAQs"/>
          <xsd:enumeration value="Federal Selling Solutions"/>
          <xsd:enumeration value="Gartner Report Offer – Campaign In A Box"/>
          <xsd:enumeration value="GSI Documents"/>
          <xsd:enumeration value="Key NetApp"/>
          <xsd:enumeration value="MDF Requests"/>
          <xsd:enumeration value="Newsletter and Announcements"/>
          <xsd:enumeration value="NSB Portal Content"/>
          <xsd:enumeration value="Other"/>
          <xsd:enumeration value="POC Process Guide"/>
          <xsd:enumeration value="Presentation"/>
          <xsd:enumeration value="Press Releases"/>
          <xsd:enumeration value="Product Announcements"/>
          <xsd:enumeration value="Quote Configuration Tools"/>
          <xsd:enumeration value="Sales Guide"/>
          <xsd:enumeration value="Sales Tools"/>
          <xsd:enumeration value="Sales Training"/>
          <xsd:enumeration value="Seminars"/>
          <xsd:enumeration value="Solution Sheet"/>
          <xsd:enumeration value="Success Story"/>
          <xsd:enumeration value="TCO ROI Tool"/>
          <xsd:enumeration value="Technical Tools"/>
          <xsd:enumeration value="Technical Training"/>
          <xsd:enumeration value="Video"/>
          <xsd:enumeration value="Virtualization - Campaign in a Box"/>
          <xsd:enumeration value="Webinar"/>
          <xsd:enumeration value="Webinar Schedules"/>
          <xsd:enumeration value="Welcome Kit"/>
          <xsd:enumeration value="Whitepaper"/>
          <xsd:enumeration value="Win Wires"/>
          <xsd:enumeration value="Mehr als reine Deduplizierung - Kampagnenpaket"/>
          <xsd:enumeration value="Gartner Report Offer - Kampagnenpaket"/>
          <xsd:enumeration value="ESG Lab Validation Report - Kampagnenpaket"/>
          <xsd:enumeration value="NSB on NetApp's Campaign Express"/>
          <xsd:enumeration value="Au-delà de la déduplication - Campaign In A Box"/>
        </xsd:restriction>
      </xsd:simpleType>
    </xsd:element>
    <xsd:element name="Engage_x0020_Category" ma:index="3" nillable="true" ma:displayName="Engage Category" ma:format="Dropdown" ma:internalName="Engage_x0020_Category">
      <xsd:simpleType>
        <xsd:restriction base="dms:Choice">
          <xsd:enumeration value="Engage - Motivate"/>
          <xsd:enumeration value="Engage - Educate"/>
          <xsd:enumeration value="Engage - Enable"/>
        </xsd:restriction>
      </xsd:simpleType>
    </xsd:element>
    <xsd:element name="NSB_x0020_Category" ma:index="4" nillable="true" ma:displayName="NSB Category" ma:format="Dropdown" ma:internalName="NSB_x0020_Category">
      <xsd:simpleType>
        <xsd:restriction base="dms:Choice">
          <xsd:enumeration value="Activate - Engage/Recruit"/>
          <xsd:enumeration value="Activate - Marketing Enablement"/>
          <xsd:enumeration value="Activate - On-Board"/>
          <xsd:enumeration value="Activate - Quarterly Assessment"/>
          <xsd:enumeration value="Activate - Sales Enablement"/>
          <xsd:enumeration value="Sales - Close"/>
          <xsd:enumeration value="Sales - Discover"/>
          <xsd:enumeration value="Sales - Present"/>
          <xsd:enumeration value="Sales - Qualify"/>
          <xsd:enumeration value="Sales - Training"/>
          <xsd:enumeration value="Technical - Close"/>
          <xsd:enumeration value="Technical - Discover"/>
          <xsd:enumeration value="Technical - Present"/>
          <xsd:enumeration value="Technical - Qualify"/>
          <xsd:enumeration value="Technical - Training"/>
          <xsd:enumeration value="Analyst Reports"/>
          <xsd:enumeration value="Collateral"/>
          <xsd:enumeration value="Collateral - Federal"/>
          <xsd:enumeration value="Competitive"/>
          <xsd:enumeration value="Marketing Links"/>
          <xsd:enumeration value="Success Stories"/>
          <xsd:enumeration value="White Papers"/>
          <xsd:enumeration value="Win Wires"/>
        </xsd:restriction>
      </xsd:simpleType>
    </xsd:element>
    <xsd:element name="DI_x0020_Category" ma:index="5" nillable="true" ma:displayName="DI Category" ma:format="Dropdown" ma:internalName="DI_x0020_Category">
      <xsd:simpleType>
        <xsd:restriction base="dms:Choice">
          <xsd:enumeration value="Acceleration - Discovery"/>
          <xsd:enumeration value="Acceleration - Evaluation"/>
          <xsd:enumeration value="Acceleration - Identification"/>
          <xsd:enumeration value="Acceleration - Internal Use"/>
          <xsd:enumeration value="Modernization - Discovery"/>
          <xsd:enumeration value="Modernization - Identification"/>
          <xsd:enumeration value="Modernization - Evaluation"/>
          <xsd:enumeration value="Modernization - Internal Use"/>
        </xsd:restriction>
      </xsd:simpleType>
    </xsd:element>
    <xsd:element name="Product_x0020_Line" ma:index="6" ma:displayName="Product Line" ma:default="All Product Lines" ma:format="Dropdown" ma:internalName="Product_x0020_Line">
      <xsd:simpleType>
        <xsd:restriction base="dms:Choice">
          <xsd:enumeration value="All Product Lines"/>
          <xsd:enumeration value="Data Integration"/>
          <xsd:enumeration value="Data Protection"/>
        </xsd:restriction>
      </xsd:simpleType>
    </xsd:element>
    <xsd:element name="ContentProduct" ma:index="7" nillable="true" ma:displayName="Content Product" ma:description="Used to tag content with one or more products. These tags are used in the navigation and search functions." ma:internalName="Content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EX"/>
                    <xsd:enumeration value="DMExpress"/>
                    <xsd:enumeration value="MFX"/>
                    <xsd:enumeration value="NetApp"/>
                  </xsd:restriction>
                </xsd:simpleType>
              </xsd:element>
            </xsd:sequence>
          </xsd:extension>
        </xsd:complexContent>
      </xsd:complexType>
    </xsd:element>
    <xsd:element name="TargetedLanguage" ma:index="8" nillable="true" ma:displayName="Targeted Language" ma:default="English" ma:internalName="Targeted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English-UK"/>
                    <xsd:enumeration value="Chinese"/>
                    <xsd:enumeration value="French"/>
                    <xsd:enumeration value="German"/>
                    <xsd:enumeration value="Japanese"/>
                    <xsd:enumeration value="Spanish"/>
                  </xsd:restriction>
                </xsd:simpleType>
              </xsd:element>
            </xsd:sequence>
          </xsd:extension>
        </xsd:complexContent>
      </xsd:complexType>
    </xsd:element>
    <xsd:element name="FeaturedContent" ma:index="10" nillable="true" ma:displayName="Featured Content" ma:default="0" ma:description="Checking this checkbox will place the content in a Featured Content web part." ma:internalName="FeaturedContent" ma:readOnly="false">
      <xsd:simpleType>
        <xsd:restriction base="dms:Boolean"/>
      </xsd:simpleType>
    </xsd:element>
    <xsd:element name="FeaturedLocation" ma:index="11" nillable="true" ma:displayName="Featured Location" ma:description="This describes where on the page the content will be displayed (Left/Middle/Right)." ma:format="Dropdown" ma:internalName="FeaturedLocation">
      <xsd:simpleType>
        <xsd:restriction base="dms:Choice">
          <xsd:enumeration value="Home Left"/>
          <xsd:enumeration value="Home Middle"/>
          <xsd:enumeration value="Home Right"/>
          <xsd:enumeration value="Navigating iSYNC"/>
        </xsd:restriction>
      </xsd:simpleType>
    </xsd:element>
    <xsd:element name="GSI_x0020_Company" ma:index="12" nillable="true" ma:displayName="GSI Company" ma:format="Dropdown" ma:internalName="GSI_x0020_Company">
      <xsd:simpleType>
        <xsd:restriction base="dms:Choice">
          <xsd:enumeration value="Accenture"/>
          <xsd:enumeration value="Cognizant"/>
        </xsd:restriction>
      </xsd:simpleType>
    </xsd:element>
  </xsd:schema>
  <xsd:schema xmlns:xsd="http://www.w3.org/2001/XMLSchema" xmlns:dms="http://schemas.microsoft.com/office/2006/documentManagement/types" targetNamespace="56789846-7070-48ba-92ec-87c29f7a8e1d" elementFormDefault="qualified">
    <xsd:import namespace="http://schemas.microsoft.com/office/2006/documentManagement/types"/>
    <xsd:element name="Asset_x0020_ID" ma:index="16" nillable="true" ma:displayName="Asset ID" ma:internalName="Asset_x0020_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Product xmlns="97d995bf-43c5-483a-a4ba-4737bc309a67">
      <Value>DMExpress</Value>
    </ContentProduct>
    <DI_x0020_Category xmlns="97d995bf-43c5-483a-a4ba-4737bc309a67">Acceleration - Discovery</DI_x0020_Category>
    <Asset_x0020_ID xmlns="56789846-7070-48ba-92ec-87c29f7a8e1d" xsi:nil="true"/>
    <FeaturedContent xmlns="97d995bf-43c5-483a-a4ba-4737bc309a67">true</FeaturedContent>
    <NSB_x0020_Category xmlns="97d995bf-43c5-483a-a4ba-4737bc309a67" xsi:nil="true"/>
    <Product_x0020_Line xmlns="97d995bf-43c5-483a-a4ba-4737bc309a67">Data Integration</Product_x0020_Line>
    <GSI_x0020_Company xmlns="97d995bf-43c5-483a-a4ba-4737bc309a67" xsi:nil="true"/>
    <FeaturedLocation xmlns="97d995bf-43c5-483a-a4ba-4737bc309a67" xsi:nil="true"/>
    <ContentCategory1 xmlns="97d995bf-43c5-483a-a4ba-4737bc309a67">Presentation</ContentCategory1>
    <Engage_x0020_Category xmlns="97d995bf-43c5-483a-a4ba-4737bc309a67" xsi:nil="true"/>
    <TargetedLanguage xmlns="97d995bf-43c5-483a-a4ba-4737bc309a67">
      <Value>English</Value>
      <Value>English-UK</Value>
      <Value>Chinese</Value>
      <Value>French</Value>
      <Value>German</Value>
      <Value>Japanese</Value>
      <Value>Spanish</Value>
    </TargetedLanguage>
  </documentManagement>
</p:properties>
</file>

<file path=customXml/itemProps1.xml><?xml version="1.0" encoding="utf-8"?>
<ds:datastoreItem xmlns:ds="http://schemas.openxmlformats.org/officeDocument/2006/customXml" ds:itemID="{79F203B6-6ED4-4924-9F2C-6A4FC09FF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11DFF7-CCD5-43CB-A380-21F1C5DF00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995bf-43c5-483a-a4ba-4737bc309a67"/>
    <ds:schemaRef ds:uri="56789846-7070-48ba-92ec-87c29f7a8e1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3761A29-3096-4178-9818-CC0EB7B0E594}">
  <ds:schemaRefs>
    <ds:schemaRef ds:uri="56789846-7070-48ba-92ec-87c29f7a8e1d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97d995bf-43c5-483a-a4ba-4737bc309a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49265</TotalTime>
  <Words>232</Words>
  <Application>Microsoft Office PowerPoint</Application>
  <PresentationFormat>A4 용지(210x297mm)</PresentationFormat>
  <Paragraphs>36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Blank Presentation</vt:lpstr>
      <vt:lpstr>Oracle 19C Client 설치</vt:lpstr>
      <vt:lpstr>  Oracle 19C Client 설치</vt:lpstr>
      <vt:lpstr>  Oracle 19C Client 설치</vt:lpstr>
      <vt:lpstr>  Oracle 19C Client 설치</vt:lpstr>
      <vt:lpstr>  Oracle 19C Client 설치</vt:lpstr>
      <vt:lpstr>  Oracle 19C Client 설치</vt:lpstr>
      <vt:lpstr>  Oracle 19C Client 설치</vt:lpstr>
      <vt:lpstr>  Oracle 19C Client 설치</vt:lpstr>
      <vt:lpstr>  Oracle 19C Client 설치</vt:lpstr>
    </vt:vector>
  </TitlesOfParts>
  <Company>Authorized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DMExpress SE Deck -- Slide Master Library</dc:title>
  <dc:creator>Authorized User</dc:creator>
  <cp:lastModifiedBy>Microsoft 계정</cp:lastModifiedBy>
  <cp:revision>755</cp:revision>
  <dcterms:created xsi:type="dcterms:W3CDTF">2010-06-04T18:39:44Z</dcterms:created>
  <dcterms:modified xsi:type="dcterms:W3CDTF">2021-05-07T02:37:50Z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0x0101000EE81342C9E6BD4EB5AEC73BC423E5F30074E7C52A6D5B3A47B3B19284CFC02D30</vt:lpwstr>
  </property>
</Properties>
</file>