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1pPr>
    <a:lvl2pPr marL="151516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2pPr>
    <a:lvl3pPr marL="303032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3pPr>
    <a:lvl4pPr marL="454548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4pPr>
    <a:lvl5pPr marL="606064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5pPr>
    <a:lvl6pPr marL="757580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6pPr>
    <a:lvl7pPr marL="909096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7pPr>
    <a:lvl8pPr marL="1060613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8pPr>
    <a:lvl9pPr marL="1212129" algn="l" defTabSz="303032" rtl="0" eaLnBrk="1" latinLnBrk="1" hangingPunct="1">
      <a:defRPr sz="5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CC6"/>
    <a:srgbClr val="00005C"/>
    <a:srgbClr val="4F8FEE"/>
    <a:srgbClr val="FFFFFF"/>
    <a:srgbClr val="FDFEFF"/>
    <a:srgbClr val="FFF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90" d="100"/>
          <a:sy n="90" d="100"/>
        </p:scale>
        <p:origin x="95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3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2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E727-ABEF-470A-BD44-CB1022D04981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45B0-96B9-4585-8BD3-549A37C2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" y="-4055"/>
            <a:ext cx="6846380" cy="1114711"/>
            <a:chOff x="4" y="1983133"/>
            <a:chExt cx="6846380" cy="111471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" y="1983133"/>
              <a:ext cx="6846380" cy="11147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62961" y="2552845"/>
              <a:ext cx="3711415" cy="307777"/>
            </a:xfrm>
            <a:prstGeom prst="rect">
              <a:avLst/>
            </a:prstGeom>
            <a:solidFill>
              <a:srgbClr val="00005C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DFEF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보험개발원</a:t>
              </a:r>
              <a:r>
                <a:rPr lang="en-US" altLang="ko-KR" sz="1400" dirty="0" smtClean="0">
                  <a:solidFill>
                    <a:srgbClr val="FDFEF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</a:t>
              </a:r>
              <a:r>
                <a:rPr lang="ko-KR" altLang="en-US" sz="1400" dirty="0" smtClean="0">
                  <a:solidFill>
                    <a:srgbClr val="FDFEF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차량 정보 통합 조회 시스템 구축</a:t>
              </a:r>
              <a:endParaRPr lang="ko-KR" altLang="en-US" sz="1400" dirty="0">
                <a:solidFill>
                  <a:srgbClr val="FDFE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6219"/>
            <a:ext cx="6872859" cy="64808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10066" y="7082881"/>
            <a:ext cx="3105470" cy="1962758"/>
            <a:chOff x="551548" y="4119013"/>
            <a:chExt cx="3105470" cy="1962758"/>
          </a:xfrm>
        </p:grpSpPr>
        <p:sp>
          <p:nvSpPr>
            <p:cNvPr id="34" name="자유형 33"/>
            <p:cNvSpPr/>
            <p:nvPr/>
          </p:nvSpPr>
          <p:spPr>
            <a:xfrm>
              <a:off x="551548" y="4119013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t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자동차보험 계약 정보 </a:t>
              </a:r>
              <a:r>
                <a:rPr lang="en-US" altLang="ko-KR" sz="1000" kern="1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 lvl="0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차명코드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유효성 검증</a:t>
              </a:r>
              <a:endParaRPr lang="ko-KR" altLang="en-US" sz="1000" kern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2104283" y="4129008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자동차 등록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차대번호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유효성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검증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차명정보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코드화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104282" y="5102934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b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 smtClean="0">
                  <a:latin typeface="맑은 고딕" panose="020B0503020000020004" pitchFamily="50" charset="-127"/>
                </a:rPr>
                <a:t>  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차대번호 유형별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b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차명코드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유효성 검증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AI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매칭 차명 정보 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551548" y="5102934"/>
              <a:ext cx="1552735" cy="978837"/>
            </a:xfrm>
            <a:custGeom>
              <a:avLst/>
              <a:gdLst>
                <a:gd name="connsiteX0" fmla="*/ 0 w 1201042"/>
                <a:gd name="connsiteY0" fmla="*/ 72063 h 720625"/>
                <a:gd name="connsiteX1" fmla="*/ 72063 w 1201042"/>
                <a:gd name="connsiteY1" fmla="*/ 0 h 720625"/>
                <a:gd name="connsiteX2" fmla="*/ 1128980 w 1201042"/>
                <a:gd name="connsiteY2" fmla="*/ 0 h 720625"/>
                <a:gd name="connsiteX3" fmla="*/ 1201043 w 1201042"/>
                <a:gd name="connsiteY3" fmla="*/ 72063 h 720625"/>
                <a:gd name="connsiteX4" fmla="*/ 1201042 w 1201042"/>
                <a:gd name="connsiteY4" fmla="*/ 648563 h 720625"/>
                <a:gd name="connsiteX5" fmla="*/ 1128979 w 1201042"/>
                <a:gd name="connsiteY5" fmla="*/ 720626 h 720625"/>
                <a:gd name="connsiteX6" fmla="*/ 72063 w 1201042"/>
                <a:gd name="connsiteY6" fmla="*/ 720625 h 720625"/>
                <a:gd name="connsiteX7" fmla="*/ 0 w 1201042"/>
                <a:gd name="connsiteY7" fmla="*/ 648562 h 720625"/>
                <a:gd name="connsiteX8" fmla="*/ 0 w 1201042"/>
                <a:gd name="connsiteY8" fmla="*/ 72063 h 7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1042" h="720625">
                  <a:moveTo>
                    <a:pt x="0" y="72063"/>
                  </a:moveTo>
                  <a:cubicBezTo>
                    <a:pt x="0" y="32264"/>
                    <a:pt x="32264" y="0"/>
                    <a:pt x="72063" y="0"/>
                  </a:cubicBezTo>
                  <a:lnTo>
                    <a:pt x="1128980" y="0"/>
                  </a:lnTo>
                  <a:cubicBezTo>
                    <a:pt x="1168779" y="0"/>
                    <a:pt x="1201043" y="32264"/>
                    <a:pt x="1201043" y="72063"/>
                  </a:cubicBezTo>
                  <a:cubicBezTo>
                    <a:pt x="1201043" y="264230"/>
                    <a:pt x="1201042" y="456396"/>
                    <a:pt x="1201042" y="648563"/>
                  </a:cubicBezTo>
                  <a:cubicBezTo>
                    <a:pt x="1201042" y="688362"/>
                    <a:pt x="1168778" y="720626"/>
                    <a:pt x="1128979" y="720626"/>
                  </a:cubicBezTo>
                  <a:lnTo>
                    <a:pt x="72063" y="720625"/>
                  </a:lnTo>
                  <a:cubicBezTo>
                    <a:pt x="32264" y="720625"/>
                    <a:pt x="0" y="688361"/>
                    <a:pt x="0" y="648562"/>
                  </a:cubicBezTo>
                  <a:lnTo>
                    <a:pt x="0" y="720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736" tIns="108736" rIns="108736" bIns="108736" numCol="1" spcCol="1270" anchor="b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>
                  <a:latin typeface="맑은 고딕" panose="020B0503020000020004" pitchFamily="50" charset="-127"/>
                </a:rPr>
                <a:t>〮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옵션 정보 확인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000" dirty="0">
                  <a:latin typeface="맑은 고딕" panose="020B0503020000020004" pitchFamily="50" charset="-127"/>
                </a:rPr>
                <a:t>〮 </a:t>
              </a:r>
              <a:r>
                <a:rPr lang="ko-KR" altLang="en-US" sz="10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차명정보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코드화</a:t>
              </a:r>
              <a:endPara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ko-KR" altLang="en-US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제작사 차명 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</a:t>
              </a:r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765020" y="4742106"/>
              <a:ext cx="678522" cy="70357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 활용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834248" y="4992992"/>
              <a:ext cx="297859" cy="254622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203696" y="1"/>
                  </a:moveTo>
                  <a:lnTo>
                    <a:pt x="203696" y="148930"/>
                  </a:lnTo>
                  <a:lnTo>
                    <a:pt x="254621" y="148930"/>
                  </a:lnTo>
                  <a:lnTo>
                    <a:pt x="127311" y="297857"/>
                  </a:lnTo>
                  <a:lnTo>
                    <a:pt x="0" y="148930"/>
                  </a:lnTo>
                  <a:lnTo>
                    <a:pt x="50925" y="148930"/>
                  </a:lnTo>
                  <a:lnTo>
                    <a:pt x="50925" y="1"/>
                  </a:lnTo>
                  <a:lnTo>
                    <a:pt x="203696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573" tIns="0" rIns="59572" bIns="76387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951635" y="5584340"/>
              <a:ext cx="254622" cy="297859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254621" y="238286"/>
                  </a:moveTo>
                  <a:lnTo>
                    <a:pt x="127310" y="238286"/>
                  </a:lnTo>
                  <a:lnTo>
                    <a:pt x="127310" y="297858"/>
                  </a:lnTo>
                  <a:lnTo>
                    <a:pt x="0" y="148929"/>
                  </a:lnTo>
                  <a:lnTo>
                    <a:pt x="127310" y="0"/>
                  </a:lnTo>
                  <a:lnTo>
                    <a:pt x="127310" y="59572"/>
                  </a:lnTo>
                  <a:lnTo>
                    <a:pt x="254621" y="59572"/>
                  </a:lnTo>
                  <a:lnTo>
                    <a:pt x="254621" y="23828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386" tIns="59573" rIns="1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41" name="자유형 40"/>
            <p:cNvSpPr/>
            <p:nvPr/>
          </p:nvSpPr>
          <p:spPr>
            <a:xfrm rot="16200000">
              <a:off x="1131924" y="4911149"/>
              <a:ext cx="197357" cy="339065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0" y="59572"/>
                  </a:moveTo>
                  <a:lnTo>
                    <a:pt x="127311" y="59572"/>
                  </a:lnTo>
                  <a:lnTo>
                    <a:pt x="127311" y="0"/>
                  </a:lnTo>
                  <a:lnTo>
                    <a:pt x="254621" y="148929"/>
                  </a:lnTo>
                  <a:lnTo>
                    <a:pt x="127311" y="297858"/>
                  </a:lnTo>
                  <a:lnTo>
                    <a:pt x="127311" y="238286"/>
                  </a:lnTo>
                  <a:lnTo>
                    <a:pt x="0" y="238286"/>
                  </a:lnTo>
                  <a:lnTo>
                    <a:pt x="0" y="5957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72" rIns="76386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988505" y="4364769"/>
              <a:ext cx="254621" cy="297858"/>
            </a:xfrm>
            <a:custGeom>
              <a:avLst/>
              <a:gdLst>
                <a:gd name="connsiteX0" fmla="*/ 0 w 254621"/>
                <a:gd name="connsiteY0" fmla="*/ 59572 h 297858"/>
                <a:gd name="connsiteX1" fmla="*/ 127311 w 254621"/>
                <a:gd name="connsiteY1" fmla="*/ 59572 h 297858"/>
                <a:gd name="connsiteX2" fmla="*/ 127311 w 254621"/>
                <a:gd name="connsiteY2" fmla="*/ 0 h 297858"/>
                <a:gd name="connsiteX3" fmla="*/ 254621 w 254621"/>
                <a:gd name="connsiteY3" fmla="*/ 148929 h 297858"/>
                <a:gd name="connsiteX4" fmla="*/ 127311 w 254621"/>
                <a:gd name="connsiteY4" fmla="*/ 297858 h 297858"/>
                <a:gd name="connsiteX5" fmla="*/ 127311 w 254621"/>
                <a:gd name="connsiteY5" fmla="*/ 238286 h 297858"/>
                <a:gd name="connsiteX6" fmla="*/ 0 w 254621"/>
                <a:gd name="connsiteY6" fmla="*/ 238286 h 297858"/>
                <a:gd name="connsiteX7" fmla="*/ 0 w 254621"/>
                <a:gd name="connsiteY7" fmla="*/ 59572 h 29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21" h="297858">
                  <a:moveTo>
                    <a:pt x="0" y="59572"/>
                  </a:moveTo>
                  <a:lnTo>
                    <a:pt x="127311" y="59572"/>
                  </a:lnTo>
                  <a:lnTo>
                    <a:pt x="127311" y="0"/>
                  </a:lnTo>
                  <a:lnTo>
                    <a:pt x="254621" y="148929"/>
                  </a:lnTo>
                  <a:lnTo>
                    <a:pt x="127311" y="297858"/>
                  </a:lnTo>
                  <a:lnTo>
                    <a:pt x="127311" y="238286"/>
                  </a:lnTo>
                  <a:lnTo>
                    <a:pt x="0" y="238286"/>
                  </a:lnTo>
                  <a:lnTo>
                    <a:pt x="0" y="5957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72" rIns="76386" bIns="59572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200" kern="1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638" y="1227403"/>
            <a:ext cx="6549081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보험개발원은 국내 유일의 보험 전문 서비스 기관으로 보험소비자 보호와 보험산업 발전을 위한 서비스 제공에 최고의 노력을 기울이고 있습니다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보험서비스 전문기관인 보험개발원은 자동차보험 계약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체결 시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보험료 산출의 기초가 되는 대상 자동차의 가격을 확인하는 과정에 많은 인력과 시간이 소요되는 불편함을 개선하고자 ‘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차량정보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통합조회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시스템’을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구축했습니다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정확한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차량모델의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확인을 통한 차량가격의 책정은 보험업계의 오랜 과제였으나 구축과정에서 어려움을 겪어왔으며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보험개발원의 정제된 대량의 데이터와 이를 처리할 수 있는 효율적인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솔루션이 잘 활용된 성공사례입니다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638" y="2899283"/>
            <a:ext cx="4324865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자동차보험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시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 구분을 위해 필요한 정확한 모델명을 소비자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알지 못하거나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모델 중에서 선택하는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어려운 과정을 개선해야 할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차량번호만으로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차량의 모델과 가격을 확인할 수 있는 자동차보험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체결 과정 효율화 방안이 필요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664" y="4263261"/>
            <a:ext cx="434884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시스템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구축을 위한 해결 과제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차량이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2,300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대이며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 모델 종류만 약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3,000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이상으로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세부 트림 기준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17,000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이상의 차량을 구분하여 관리해야 함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〮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차대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별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확인하는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작업은 장시간의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시간과 시스템 부하를 요구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〮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정보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보험계약 및 보험개발원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차명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등록정보 등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교차 확인할 필요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34" y="5817887"/>
            <a:ext cx="645810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솔루션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차명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코드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생성과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 보험 가입 대상 차량 유형 별 코드 매핑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위해서 </a:t>
            </a:r>
            <a:r>
              <a:rPr lang="en-US" altLang="ko-KR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DMExpress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Sort, Copy,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Merge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Summarize, Filter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신규 및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변경자료의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관리를 위해 주기적인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작업이 요구되며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작업을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ETL World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세계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신기록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세운 </a:t>
            </a:r>
            <a:r>
              <a:rPr lang="en-US" altLang="ko-KR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DMExpress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초고속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엔진이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사용됨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9982" y="7028584"/>
            <a:ext cx="3276355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보험사는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별도의 서류 확인이나 제조사 문의와 같은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심사과정 없이 차량 번호 입력만으로 정보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 가능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함에 따라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인력과 시간을 획기적으로 절감</a:t>
            </a:r>
          </a:p>
          <a:p>
            <a:pPr algn="just"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보험료 산출 요소 확인이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 됨에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보험사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 상호 간 신뢰성 향상</a:t>
            </a:r>
          </a:p>
          <a:p>
            <a:pPr algn="just">
              <a:lnSpc>
                <a:spcPct val="120000"/>
              </a:lnSpc>
            </a:pPr>
            <a:r>
              <a:rPr lang="ko-KR" altLang="en-US" sz="1100" dirty="0">
                <a:latin typeface="맑은 고딕" panose="020B0503020000020004" pitchFamily="50" charset="-127"/>
              </a:rPr>
              <a:t>〮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공공부문의 재산가치평가 업무도 이 정보를 활용하여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투명성과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효율성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가능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58745" y="8962667"/>
            <a:ext cx="322482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기술된 부분의 일부는 보험개발원 보도자료를 인용했습니다</a:t>
            </a:r>
            <a:r>
              <a:rPr lang="en-US" altLang="ko-KR" sz="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6" y="9321970"/>
            <a:ext cx="1295547" cy="215444"/>
          </a:xfrm>
          <a:prstGeom prst="rect">
            <a:avLst/>
          </a:prstGeom>
          <a:solidFill>
            <a:srgbClr val="00005C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www.kbscom.co.kr</a:t>
            </a:r>
            <a:endParaRPr lang="ko-KR" altLang="en-US" sz="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84" y="9505413"/>
            <a:ext cx="907621" cy="215444"/>
          </a:xfrm>
          <a:prstGeom prst="rect">
            <a:avLst/>
          </a:prstGeom>
          <a:solidFill>
            <a:srgbClr val="00005C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4F8FE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02-533-9505</a:t>
            </a:r>
            <a:endParaRPr lang="ko-KR" altLang="en-US" sz="800" dirty="0">
              <a:solidFill>
                <a:srgbClr val="4F8FEE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97595" y="9321970"/>
            <a:ext cx="5210689" cy="472769"/>
          </a:xfrm>
          <a:prstGeom prst="rect">
            <a:avLst/>
          </a:prstGeom>
          <a:solidFill>
            <a:srgbClr val="000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186955" y="9404524"/>
            <a:ext cx="1659429" cy="276999"/>
          </a:xfrm>
          <a:prstGeom prst="rect">
            <a:avLst/>
          </a:prstGeom>
          <a:solidFill>
            <a:srgbClr val="00005C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한국비지네스써비스</a:t>
            </a:r>
            <a:r>
              <a:rPr lang="ko-KR" altLang="en-US" sz="1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㈜</a:t>
            </a:r>
            <a:endParaRPr lang="ko-KR" altLang="en-US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59642" y="2876544"/>
            <a:ext cx="2046695" cy="3123232"/>
            <a:chOff x="4559642" y="2876544"/>
            <a:chExt cx="2046695" cy="312323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9642" y="2876544"/>
              <a:ext cx="2046695" cy="3123232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609070" y="2936354"/>
              <a:ext cx="1940012" cy="3025332"/>
            </a:xfrm>
            <a:prstGeom prst="rect">
              <a:avLst/>
            </a:prstGeom>
            <a:solidFill>
              <a:srgbClr val="4D3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34867" y="3159433"/>
            <a:ext cx="1905506" cy="553998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대용량 데이터를 </a:t>
            </a:r>
            <a: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Join, Mapping 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 하고</a:t>
            </a:r>
            <a: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 시간 내에 쉽고 </a:t>
            </a:r>
            <a: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처리해야 할 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ko-KR" altLang="en-US" sz="100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9070" y="2927269"/>
            <a:ext cx="1639018" cy="276999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Challenge</a:t>
            </a:r>
            <a:endParaRPr lang="ko-KR" altLang="en-US" sz="12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12697" y="3661532"/>
            <a:ext cx="1639018" cy="276999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err="1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Soultion</a:t>
            </a:r>
            <a:endParaRPr lang="ko-KR" altLang="en-US" sz="12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8566" y="3872672"/>
            <a:ext cx="1639018" cy="246221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DMExpress</a:t>
            </a:r>
            <a:endParaRPr lang="ko-KR" altLang="en-US" sz="100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4159" y="4112004"/>
            <a:ext cx="1639018" cy="276999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Result</a:t>
            </a:r>
            <a:endParaRPr lang="ko-KR" altLang="en-US" sz="12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39704" y="4323660"/>
            <a:ext cx="1900669" cy="400110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번호 기반으로 차량 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</a:t>
            </a:r>
            <a: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확인할 수 있는 </a:t>
            </a:r>
            <a:r>
              <a:rPr lang="ko-KR" altLang="en-US" sz="1000" b="1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모델정보</a:t>
            </a:r>
            <a:r>
              <a:rPr lang="ko-KR" altLang="en-US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ko-KR" altLang="en-US" sz="100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4159" y="4723227"/>
            <a:ext cx="1639018" cy="276999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smtClean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Customer </a:t>
            </a:r>
            <a:endParaRPr lang="ko-KR" altLang="en-US" sz="1200" b="1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50400" y="4934723"/>
            <a:ext cx="1889973" cy="1000274"/>
          </a:xfrm>
          <a:prstGeom prst="rect">
            <a:avLst/>
          </a:prstGeom>
          <a:solidFill>
            <a:srgbClr val="4D3CC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종류의 대량 데이터를 다뤄야 했던 이 프로젝트는</a:t>
            </a:r>
            <a:r>
              <a:rPr lang="en-US" altLang="ko-KR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효율적이고 신뢰도 높은 </a:t>
            </a:r>
            <a:r>
              <a:rPr lang="en-US" altLang="ko-KR" sz="1000" b="1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DMExpress</a:t>
            </a:r>
            <a:r>
              <a:rPr lang="ko-KR" altLang="en-US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Merge </a:t>
            </a:r>
            <a:r>
              <a:rPr lang="ko-KR" altLang="en-US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기능이 있었기에 성공할 수 있었다고 단언합니다</a:t>
            </a:r>
            <a:r>
              <a:rPr lang="en-US" altLang="ko-KR" sz="100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z="10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000" b="1" dirty="0" smtClean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9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자동차 </a:t>
            </a:r>
            <a:r>
              <a:rPr lang="ko-KR" altLang="en-US" sz="900" b="1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보험통계팀</a:t>
            </a:r>
            <a:r>
              <a:rPr lang="ko-KR" altLang="en-US" sz="9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b="1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이용길</a:t>
            </a:r>
            <a:r>
              <a:rPr lang="ko-KR" altLang="en-US" sz="9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부장 </a:t>
            </a:r>
            <a:r>
              <a:rPr lang="en-US" altLang="ko-KR" sz="900" b="1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sz="90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3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262</Words>
  <Application>Microsoft Office PowerPoint</Application>
  <PresentationFormat>A4 용지(210x297mm)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G마켓 산스 TTF Bold</vt:lpstr>
      <vt:lpstr>나눔바른고딕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2020-05-19T12:42:17Z</dcterms:created>
  <dcterms:modified xsi:type="dcterms:W3CDTF">2020-05-22T05:57:34Z</dcterms:modified>
</cp:coreProperties>
</file>