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haansoftdoc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70" r:id="rId5"/>
    <p:sldMasterId id="2147483754" r:id="rId6"/>
  </p:sldMasterIdLst>
  <p:notesMasterIdLst>
    <p:notesMasterId r:id="rId25"/>
  </p:notesMasterIdLst>
  <p:handoutMasterIdLst>
    <p:handoutMasterId r:id="rId26"/>
  </p:handoutMasterIdLst>
  <p:sldIdLst>
    <p:sldId id="670" r:id="rId7"/>
    <p:sldId id="685" r:id="rId8"/>
    <p:sldId id="699" r:id="rId9"/>
    <p:sldId id="703" r:id="rId10"/>
    <p:sldId id="704" r:id="rId11"/>
    <p:sldId id="738" r:id="rId12"/>
    <p:sldId id="737" r:id="rId13"/>
    <p:sldId id="726" r:id="rId14"/>
    <p:sldId id="728" r:id="rId15"/>
    <p:sldId id="739" r:id="rId16"/>
    <p:sldId id="740" r:id="rId17"/>
    <p:sldId id="733" r:id="rId18"/>
    <p:sldId id="734" r:id="rId19"/>
    <p:sldId id="735" r:id="rId20"/>
    <p:sldId id="721" r:id="rId21"/>
    <p:sldId id="724" r:id="rId22"/>
    <p:sldId id="732" r:id="rId23"/>
    <p:sldId id="632" r:id="rId24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779">
          <p15:clr>
            <a:srgbClr val="A4A3A4"/>
          </p15:clr>
        </p15:guide>
        <p15:guide id="2" orient="horz" pos="205">
          <p15:clr>
            <a:srgbClr val="A4A3A4"/>
          </p15:clr>
        </p15:guide>
        <p15:guide id="3" orient="horz" pos="2570">
          <p15:clr>
            <a:srgbClr val="A4A3A4"/>
          </p15:clr>
        </p15:guide>
        <p15:guide id="4" orient="horz" pos="3156">
          <p15:clr>
            <a:srgbClr val="A4A3A4"/>
          </p15:clr>
        </p15:guide>
        <p15:guide id="5" pos="3117">
          <p15:clr>
            <a:srgbClr val="A4A3A4"/>
          </p15:clr>
        </p15:guide>
        <p15:guide id="6" pos="60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igle, Mitchell H." initials="MHS" lastIdx="27" clrIdx="0"/>
  <p:cmAuthor id="1" name="Jorge A. Lopez" initials="JL" lastIdx="4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96"/>
    <a:srgbClr val="569FD3"/>
    <a:srgbClr val="99CB22"/>
    <a:srgbClr val="993300"/>
    <a:srgbClr val="FE9003"/>
    <a:srgbClr val="000000"/>
    <a:srgbClr val="636467"/>
    <a:srgbClr val="A1B5C4"/>
    <a:srgbClr val="C2C2C2"/>
    <a:srgbClr val="9CB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8" autoAdjust="0"/>
    <p:restoredTop sz="78924" autoAdjust="0"/>
  </p:normalViewPr>
  <p:slideViewPr>
    <p:cSldViewPr snapToGrid="0">
      <p:cViewPr varScale="1">
        <p:scale>
          <a:sx n="98" d="100"/>
          <a:sy n="98" d="100"/>
        </p:scale>
        <p:origin x="924" y="90"/>
      </p:cViewPr>
      <p:guideLst>
        <p:guide orient="horz" pos="779"/>
        <p:guide orient="horz" pos="205"/>
        <p:guide orient="horz" pos="2570"/>
        <p:guide orient="horz" pos="3156"/>
        <p:guide pos="3117"/>
        <p:guide pos="60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96C5-4F7F-4487-A541-CD6B87039A0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5B066-9B0A-4273-9B8F-B0B36DDB6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AE67D49-239C-4169-8C80-272BC4A5A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7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9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4" descr="tp_im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0967" y="803277"/>
            <a:ext cx="9324710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footer_grad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6235700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P_template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429504" y="5402270"/>
            <a:ext cx="2034514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4114800"/>
            <a:ext cx="4953000" cy="381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636467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4495800"/>
            <a:ext cx="4953000" cy="1295400"/>
          </a:xfrm>
        </p:spPr>
        <p:txBody>
          <a:bodyPr/>
          <a:lstStyle>
            <a:lvl1pPr marL="0" indent="0">
              <a:buFontTx/>
              <a:buNone/>
              <a:defRPr sz="1600"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95300" y="5715000"/>
            <a:ext cx="29718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 sz="1400">
                <a:solidFill>
                  <a:srgbClr val="636467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0532" y="1299592"/>
            <a:ext cx="8420100" cy="486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_______  ___________ ___  __________   __ ___ ____ __ __________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EC45E-44BA-4647-980D-0408EBD95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8497" y="341313"/>
            <a:ext cx="8734553" cy="783431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196753"/>
            <a:ext cx="8670168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_______  ___________ ___  __________   __ ___ ____ __ __________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047ED-D247-47E9-B4C6-27D914489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oter_grad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6234113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P cover_image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88925" y="671515"/>
            <a:ext cx="9323388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P_template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620002" y="5486400"/>
            <a:ext cx="18780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733803"/>
            <a:ext cx="5943600" cy="396875"/>
          </a:xfrm>
        </p:spPr>
        <p:txBody>
          <a:bodyPr anchor="t"/>
          <a:lstStyle>
            <a:lvl1pPr>
              <a:defRPr sz="2200">
                <a:solidFill>
                  <a:srgbClr val="63646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267200"/>
            <a:ext cx="5943600" cy="336550"/>
          </a:xfrm>
        </p:spPr>
        <p:txBody>
          <a:bodyPr/>
          <a:lstStyle>
            <a:lvl1pPr indent="0">
              <a:buFontTx/>
              <a:buNone/>
              <a:defRPr sz="1600" b="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71604"/>
            <a:ext cx="8420100" cy="176663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DFBDB-506E-4A0B-A3B1-526F20F48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228601" y="152400"/>
            <a:ext cx="9448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6" name="Picture 4" descr="PP Chapter slide_image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574" y="601591"/>
            <a:ext cx="9345809" cy="469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981200"/>
            <a:ext cx="4191000" cy="1143000"/>
          </a:xfrm>
        </p:spPr>
        <p:txBody>
          <a:bodyPr anchor="ctr"/>
          <a:lstStyle>
            <a:lvl1pPr algn="l">
              <a:defRPr sz="3200" b="1" cap="all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2" y="3394502"/>
            <a:ext cx="4114800" cy="415498"/>
          </a:xfrm>
        </p:spPr>
        <p:txBody>
          <a:bodyPr anchor="ctr"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89401-0B87-42D0-9300-247C788C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1" y="1371600"/>
            <a:ext cx="4133851" cy="236988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371600"/>
            <a:ext cx="4133851" cy="236988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4064F-8BCD-408A-BE0A-9829D98DC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43881"/>
            <a:ext cx="4376738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9"/>
            <a:ext cx="4376738" cy="20621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343881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9"/>
            <a:ext cx="4378325" cy="20621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BA73B-10D0-4134-AE40-501CEAB70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97BC-1BAB-483B-992F-CB9D6E380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78ED-580D-4FB7-9A88-C3FB7F6DB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1447803"/>
            <a:ext cx="5537201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4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9B31A-E3D2-4799-B90B-154391033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1E07B-8F5A-4154-8265-F1F1ED9C9E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6802" y="1600203"/>
            <a:ext cx="3733799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A94BB-AD7D-4850-A5F8-CFA949803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2" y="3048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5410202" y="1600203"/>
            <a:ext cx="4000500" cy="238219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14770" y="1371600"/>
            <a:ext cx="2148280" cy="4800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F0673-B3C6-4F06-8EB3-7CC47B765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2" y="1166812"/>
            <a:ext cx="2190750" cy="4929188"/>
          </a:xfrm>
        </p:spPr>
        <p:txBody>
          <a:bodyPr vert="eaVert"/>
          <a:lstStyle>
            <a:lvl1pPr>
              <a:defRPr>
                <a:solidFill>
                  <a:srgbClr val="63646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8770" y="1166812"/>
            <a:ext cx="2148280" cy="4929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C433B-220F-46DA-91E6-3F252E437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3"/>
            <a:ext cx="8839201" cy="430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9E685-C1DA-49B9-AC7A-8CEB9FA49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2" y="304800"/>
            <a:ext cx="8763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" y="6400800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36467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1" y="1295404"/>
            <a:ext cx="9159875" cy="4308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46EFE-F70B-4EA6-B728-E463038AE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" y="6400800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36467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2" y="304800"/>
            <a:ext cx="8763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4837-507E-4A42-B8A5-21384E92A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2950" y="1371603"/>
            <a:ext cx="8420100" cy="20559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" y="6400800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36467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34113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P cover_image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8925" y="671523"/>
            <a:ext cx="9323388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P_template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20005" y="5486400"/>
            <a:ext cx="18780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733803"/>
            <a:ext cx="5943600" cy="396875"/>
          </a:xfrm>
        </p:spPr>
        <p:txBody>
          <a:bodyPr anchor="t"/>
          <a:lstStyle>
            <a:lvl1pPr>
              <a:defRPr sz="2200">
                <a:solidFill>
                  <a:srgbClr val="636467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267200"/>
            <a:ext cx="5943600" cy="336550"/>
          </a:xfrm>
        </p:spPr>
        <p:txBody>
          <a:bodyPr/>
          <a:lstStyle>
            <a:lvl1pPr indent="0">
              <a:buFontTx/>
              <a:buNone/>
              <a:defRPr sz="1600" b="0"/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71611"/>
            <a:ext cx="8420100" cy="205594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DFBDB-506E-4A0B-A3B1-526F20F48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228601" y="152400"/>
            <a:ext cx="9448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6" name="Picture 4" descr="PP Chapter slide_imag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5586" y="601591"/>
            <a:ext cx="9345809" cy="469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981200"/>
            <a:ext cx="4191000" cy="1143000"/>
          </a:xfrm>
        </p:spPr>
        <p:txBody>
          <a:bodyPr anchor="ctr"/>
          <a:lstStyle>
            <a:lvl1pPr algn="l">
              <a:defRPr sz="3300" b="1" cap="all">
                <a:solidFill>
                  <a:schemeClr val="accent3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7" y="3394502"/>
            <a:ext cx="4114800" cy="415498"/>
          </a:xfrm>
        </p:spPr>
        <p:txBody>
          <a:bodyPr anchor="ctr"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89401-0B87-42D0-9300-247C788C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3" y="1371600"/>
            <a:ext cx="4133851" cy="236988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371600"/>
            <a:ext cx="4133851" cy="236988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4064F-8BCD-408A-BE0A-9829D98DC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7127-B46E-4681-BA18-A6A9F8FD6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43881"/>
            <a:ext cx="4376738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901"/>
            <a:ext cx="4376738" cy="20621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0" y="1343881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0" y="2174901"/>
            <a:ext cx="4378325" cy="20621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BA73B-10D0-4134-AE40-501CEAB70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97BC-1BAB-483B-992F-CB9D6E380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78ED-580D-4FB7-9A88-C3FB7F6DB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1447812"/>
            <a:ext cx="5537201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26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9B31A-E3D2-4799-B90B-154391033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6804" y="1600203"/>
            <a:ext cx="3733799" cy="1569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A94BB-AD7D-4850-A5F8-CFA949803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5" y="3048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5410206" y="1600211"/>
            <a:ext cx="4000500" cy="238219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14770" y="1371600"/>
            <a:ext cx="2148280" cy="48006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F0673-B3C6-4F06-8EB3-7CC47B765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7" y="1166812"/>
            <a:ext cx="2190750" cy="4929188"/>
          </a:xfrm>
        </p:spPr>
        <p:txBody>
          <a:bodyPr vert="eaVert"/>
          <a:lstStyle>
            <a:lvl1pPr>
              <a:defRPr>
                <a:solidFill>
                  <a:srgbClr val="636467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8770" y="1166812"/>
            <a:ext cx="2148280" cy="492918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Syncsort Confidential and Proprietary - do not copy or distribute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C433B-220F-46DA-91E6-3F252E437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25"/>
            <a:ext cx="8839201" cy="430887"/>
          </a:xfrm>
        </p:spPr>
        <p:txBody>
          <a:bodyPr/>
          <a:lstStyle/>
          <a:p>
            <a:pPr lvl="0"/>
            <a:r>
              <a:rPr lang="en-GB" noProof="0" smtClean="0"/>
              <a:t>Click icon to add chart</a:t>
            </a:r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9E685-C1DA-49B9-AC7A-8CEB9FA49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5" y="304800"/>
            <a:ext cx="8763000" cy="8382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" y="6400800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36467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13" y="1295425"/>
            <a:ext cx="9159875" cy="430887"/>
          </a:xfrm>
        </p:spPr>
        <p:txBody>
          <a:bodyPr/>
          <a:lstStyle/>
          <a:p>
            <a:pPr lvl="0"/>
            <a:r>
              <a:rPr lang="en-GB" noProof="0" smtClean="0"/>
              <a:t>Click icon to add table</a:t>
            </a:r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46EFE-F70B-4EA6-B728-E463038AE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" y="6400800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36467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5" y="304800"/>
            <a:ext cx="8763000" cy="8382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4837-507E-4A42-B8A5-21384E92A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2950" y="1371611"/>
            <a:ext cx="8420100" cy="205594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" y="6400800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36467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371600"/>
            <a:ext cx="4127500" cy="47937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127500" cy="47937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D219B-818B-415B-A8A2-EAF2845D46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CD5DD-3D49-44DB-8E80-C115DBD02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830CE-395A-4FE2-91FF-358A8BDBCD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250B5-0676-4119-8D38-C2DDF33F8F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1124746"/>
            <a:ext cx="5537729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_______  ___________ ___  __________   __ ___ ____ __ __________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FCE91-9B0F-47AB-B934-A7166C7C36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196754"/>
            <a:ext cx="5943600" cy="35308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_______  ___________ ___  __________   __ ___ ____ __ __________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A471C-01CF-4EE4-B51A-5269B7C2B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95804" y="304800"/>
            <a:ext cx="9314392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7" name="Picture 7" descr="footer_grad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41314"/>
            <a:ext cx="9114896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71600"/>
            <a:ext cx="8420100" cy="48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7150" y="6408738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906214F-36BC-484E-BE50-16A539CFA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9410700" y="6369050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089900" y="6400807"/>
            <a:ext cx="1162579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Syncsort Confidential and Proprietary - do not copy or distribute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68275" indent="-168275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–"/>
        <a:defRPr sz="2000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•"/>
        <a:defRPr sz="1800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–"/>
        <a:defRPr sz="1800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»"/>
        <a:defRPr sz="1600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000">
          <a:solidFill>
            <a:srgbClr val="63646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000">
          <a:solidFill>
            <a:srgbClr val="63646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000">
          <a:solidFill>
            <a:srgbClr val="63646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000">
          <a:solidFill>
            <a:srgbClr val="63646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292102" y="304800"/>
            <a:ext cx="9309100" cy="838200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1027" name="Picture 8" descr="footer_grad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6235700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2" y="3048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71603"/>
            <a:ext cx="8420100" cy="205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" y="6400800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36467"/>
                </a:solidFill>
              </a:defRPr>
            </a:lvl1pPr>
          </a:lstStyle>
          <a:p>
            <a:pPr eaLnBrk="0" hangingPunct="0">
              <a:defRPr/>
            </a:pPr>
            <a:r>
              <a:rPr lang="en-US" smtClean="0">
                <a:latin typeface="Arial" charset="0"/>
                <a:ea typeface="ＭＳ Ｐゴシック" pitchFamily="-112" charset="-128"/>
                <a:cs typeface="+mn-cs"/>
              </a:rPr>
              <a:t>Syncsort Confidential and Proprietary - do not copy or distribute</a:t>
            </a:r>
            <a:endParaRPr lang="en-US"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2600" y="6400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636467"/>
                </a:solidFill>
              </a:defRPr>
            </a:lvl1pPr>
          </a:lstStyle>
          <a:p>
            <a:pPr eaLnBrk="0" hangingPunct="0">
              <a:defRPr/>
            </a:pPr>
            <a:fld id="{039F068C-D0DB-47A0-B929-57FC0359C4F4}" type="slidenum">
              <a:rPr lang="en-US">
                <a:latin typeface="Arial" charset="0"/>
                <a:ea typeface="ＭＳ Ｐゴシック" pitchFamily="-112" charset="-128"/>
                <a:cs typeface="+mn-cs"/>
              </a:rPr>
              <a:pPr eaLnBrk="0" hangingPunct="0">
                <a:defRPr/>
              </a:pPr>
              <a:t>‹#›</a:t>
            </a:fld>
            <a:endParaRPr lang="en-US">
              <a:latin typeface="Arial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1032" name="Picture 9" descr="logo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153400" y="6400804"/>
            <a:ext cx="107315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9372600" y="6369050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1746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200" b="1">
          <a:solidFill>
            <a:srgbClr val="63646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–"/>
        <a:defRPr sz="2200">
          <a:solidFill>
            <a:srgbClr val="63646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•"/>
        <a:defRPr sz="2200">
          <a:solidFill>
            <a:srgbClr val="63646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–"/>
        <a:defRPr sz="2200">
          <a:solidFill>
            <a:srgbClr val="63646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2107" y="304800"/>
            <a:ext cx="9309100" cy="838200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1027" name="Picture 8" descr="footer_grad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6235700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5" y="3048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71611"/>
            <a:ext cx="8420100" cy="205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" y="6400800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36467"/>
                </a:solidFill>
              </a:defRPr>
            </a:lvl1pPr>
          </a:lstStyle>
          <a:p>
            <a:pPr eaLnBrk="0" hangingPunct="0">
              <a:defRPr/>
            </a:pPr>
            <a:r>
              <a:rPr lang="en-US" smtClean="0">
                <a:latin typeface="Arial" charset="0"/>
                <a:ea typeface="ＭＳ Ｐゴシック" pitchFamily="-112" charset="-128"/>
                <a:cs typeface="+mn-cs"/>
              </a:rPr>
              <a:t>Syncsort Confidential and Proprietary - do not copy or distribute</a:t>
            </a:r>
            <a:endParaRPr lang="en-US"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2600" y="6400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636467"/>
                </a:solidFill>
              </a:defRPr>
            </a:lvl1pPr>
          </a:lstStyle>
          <a:p>
            <a:pPr eaLnBrk="0" hangingPunct="0">
              <a:defRPr/>
            </a:pPr>
            <a:fld id="{039F068C-D0DB-47A0-B929-57FC0359C4F4}" type="slidenum">
              <a:rPr lang="en-US">
                <a:latin typeface="Arial" charset="0"/>
                <a:ea typeface="ＭＳ Ｐゴシック" pitchFamily="-112" charset="-128"/>
                <a:cs typeface="+mn-cs"/>
              </a:rPr>
              <a:pPr eaLnBrk="0" hangingPunct="0">
                <a:defRPr/>
              </a:pPr>
              <a:t>‹#›</a:t>
            </a:fld>
            <a:endParaRPr lang="en-US">
              <a:latin typeface="Arial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1032" name="Picture 9" descr="logo"/>
          <p:cNvPicPr>
            <a:picLocks noChangeAspect="1" noChangeArrowheads="1"/>
          </p:cNvPicPr>
          <p:nvPr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153400" y="6400826"/>
            <a:ext cx="107315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9372600" y="6369050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ransition>
    <p:fade thruBlk="1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1746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200" b="1">
          <a:solidFill>
            <a:srgbClr val="63646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AA3D9"/>
        </a:buClr>
        <a:buChar char="–"/>
        <a:defRPr sz="2200">
          <a:solidFill>
            <a:srgbClr val="636467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AA3D9"/>
        </a:buClr>
        <a:buChar char="•"/>
        <a:defRPr sz="2200">
          <a:solidFill>
            <a:srgbClr val="636467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AA3D9"/>
        </a:buClr>
        <a:buChar char="–"/>
        <a:defRPr sz="2200">
          <a:solidFill>
            <a:srgbClr val="636467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AA3D9"/>
        </a:buClr>
        <a:buChar char="»"/>
        <a:defRPr sz="2200">
          <a:solidFill>
            <a:srgbClr val="63646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__11111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__2222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__33333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33400" y="3937005"/>
            <a:ext cx="5943600" cy="396875"/>
          </a:xfrm>
        </p:spPr>
        <p:txBody>
          <a:bodyPr>
            <a:noAutofit/>
          </a:bodyPr>
          <a:lstStyle/>
          <a:p>
            <a:r>
              <a:rPr lang="en-US" sz="2400" dirty="0" smtClean="0"/>
              <a:t>DMExpress </a:t>
            </a:r>
            <a:r>
              <a:rPr lang="ko-KR" altLang="en-US" sz="2400" dirty="0" smtClean="0"/>
              <a:t>소개 자료</a:t>
            </a:r>
            <a:endParaRPr lang="en-US" sz="2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3400" y="4470402"/>
            <a:ext cx="5943600" cy="461665"/>
          </a:xfrm>
        </p:spPr>
        <p:txBody>
          <a:bodyPr/>
          <a:lstStyle/>
          <a:p>
            <a:pPr marL="60325"/>
            <a:r>
              <a:rPr lang="ko-KR" altLang="en-US" sz="2000" b="1" dirty="0" smtClean="0"/>
              <a:t>한국비지네스써비스㈜</a:t>
            </a:r>
            <a:r>
              <a:rPr lang="en-US" altLang="ko-KR" sz="2400" b="1" dirty="0" smtClean="0"/>
              <a:t> </a:t>
            </a:r>
            <a:r>
              <a:rPr lang="en-US" sz="2400" b="1" dirty="0" smtClean="0"/>
              <a:t>Syncsort </a:t>
            </a:r>
            <a:r>
              <a:rPr lang="ko-KR" altLang="en-US" sz="2000" b="1" dirty="0" smtClean="0"/>
              <a:t>지원 팀</a:t>
            </a:r>
            <a:endParaRPr lang="en-US" sz="2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0"/>
          <a:ext cx="9906000" cy="683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4" name="Document" r:id="rId3" imgW="9376303" imgH="11790299" progId="Word.Document.8">
                  <p:embed/>
                </p:oleObj>
              </mc:Choice>
              <mc:Fallback>
                <p:oleObj name="Document" r:id="rId3" imgW="9376303" imgH="11790299" progId="Word.Document.8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67" r="2475" b="32222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906000" cy="683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4947" name="Text Box 3"/>
          <p:cNvSpPr txBox="1">
            <a:spLocks noChangeArrowheads="1"/>
          </p:cNvSpPr>
          <p:nvPr/>
        </p:nvSpPr>
        <p:spPr bwMode="auto">
          <a:xfrm>
            <a:off x="2146300" y="5703888"/>
            <a:ext cx="3076575" cy="406400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ko-KR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가는각진제목체" pitchFamily="18" charset="-127"/>
              </a:rPr>
              <a:t>데이터 처리 시간을 </a:t>
            </a:r>
            <a:r>
              <a:rPr lang="en-US" altLang="ko-KR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가는각진제목체" pitchFamily="18" charset="-127"/>
              </a:rPr>
              <a:t>90% </a:t>
            </a:r>
            <a:r>
              <a:rPr lang="ko-KR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가는각진제목체" pitchFamily="18" charset="-127"/>
              </a:rPr>
              <a:t>절감</a:t>
            </a:r>
          </a:p>
        </p:txBody>
      </p:sp>
    </p:spTree>
    <p:extLst>
      <p:ext uri="{BB962C8B-B14F-4D97-AF65-F5344CB8AC3E}">
        <p14:creationId xmlns:p14="http://schemas.microsoft.com/office/powerpoint/2010/main" val="27818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130175" y="0"/>
          <a:ext cx="10052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98" name="Document" r:id="rId3" imgW="9230655" imgH="11790299" progId="Word.Document.8">
                  <p:embed/>
                </p:oleObj>
              </mc:Choice>
              <mc:Fallback>
                <p:oleObj name="Document" r:id="rId3" imgW="9230655" imgH="11790299" progId="Word.Document.8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67" b="32222"/>
                      <a:stretch>
                        <a:fillRect/>
                      </a:stretch>
                    </p:blipFill>
                    <p:spPr bwMode="auto">
                      <a:xfrm>
                        <a:off x="-130175" y="0"/>
                        <a:ext cx="100520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2899" name="Text Box 3"/>
          <p:cNvSpPr txBox="1">
            <a:spLocks noChangeArrowheads="1"/>
          </p:cNvSpPr>
          <p:nvPr/>
        </p:nvSpPr>
        <p:spPr bwMode="auto">
          <a:xfrm>
            <a:off x="2146300" y="5703888"/>
            <a:ext cx="3076575" cy="406400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ko-KR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가는각진제목체" pitchFamily="18" charset="-127"/>
              </a:rPr>
              <a:t>데이터 처리 시간을 </a:t>
            </a:r>
            <a:r>
              <a:rPr lang="en-US" altLang="ko-KR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가는각진제목체" pitchFamily="18" charset="-127"/>
              </a:rPr>
              <a:t>33% </a:t>
            </a:r>
            <a:r>
              <a:rPr lang="ko-KR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가는각진제목체" pitchFamily="18" charset="-127"/>
              </a:rPr>
              <a:t>절감</a:t>
            </a:r>
          </a:p>
        </p:txBody>
      </p:sp>
    </p:spTree>
    <p:extLst>
      <p:ext uri="{BB962C8B-B14F-4D97-AF65-F5344CB8AC3E}">
        <p14:creationId xmlns:p14="http://schemas.microsoft.com/office/powerpoint/2010/main" val="32783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677150" y="6408738"/>
            <a:ext cx="2063750" cy="457200"/>
          </a:xfrm>
          <a:prstGeom prst="rect">
            <a:avLst/>
          </a:prstGeom>
        </p:spPr>
        <p:txBody>
          <a:bodyPr/>
          <a:lstStyle/>
          <a:p>
            <a:fld id="{D211E07B-8F5A-4154-8265-F1F1ED9C9ED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개체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192519"/>
              </p:ext>
            </p:extLst>
          </p:nvPr>
        </p:nvGraphicFramePr>
        <p:xfrm>
          <a:off x="52551" y="157651"/>
          <a:ext cx="9845118" cy="660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4" name="Document" r:id="rId4" imgW="9376303" imgH="11790299" progId="Word.Document.8">
                  <p:embed/>
                </p:oleObj>
              </mc:Choice>
              <mc:Fallback>
                <p:oleObj name="Document" r:id="rId4" imgW="9376303" imgH="117902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67" r="2184" b="32222"/>
                      <a:stretch>
                        <a:fillRect/>
                      </a:stretch>
                    </p:blipFill>
                    <p:spPr bwMode="auto">
                      <a:xfrm>
                        <a:off x="52551" y="157651"/>
                        <a:ext cx="9845118" cy="660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146300" y="5703888"/>
            <a:ext cx="3631122" cy="400110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ko-KR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처리 시간을 </a:t>
            </a:r>
            <a:r>
              <a:rPr lang="en-US" altLang="ko-KR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59% </a:t>
            </a:r>
            <a:r>
              <a:rPr lang="ko-KR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절감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72600" y="6400800"/>
            <a:ext cx="381000" cy="304800"/>
          </a:xfrm>
        </p:spPr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677150" y="6408738"/>
            <a:ext cx="2063750" cy="457200"/>
          </a:xfrm>
          <a:prstGeom prst="rect">
            <a:avLst/>
          </a:prstGeom>
        </p:spPr>
        <p:txBody>
          <a:bodyPr/>
          <a:lstStyle/>
          <a:p>
            <a:fld id="{D211E07B-8F5A-4154-8265-F1F1ED9C9ED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" name="개체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915423"/>
              </p:ext>
            </p:extLst>
          </p:nvPr>
        </p:nvGraphicFramePr>
        <p:xfrm>
          <a:off x="84081" y="136631"/>
          <a:ext cx="9751355" cy="660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8" name="Document" r:id="rId4" imgW="9376303" imgH="11790299" progId="Word.Document.8">
                  <p:embed/>
                </p:oleObj>
              </mc:Choice>
              <mc:Fallback>
                <p:oleObj name="Document" r:id="rId4" imgW="9376303" imgH="117902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67" r="2475" b="32222"/>
                      <a:stretch>
                        <a:fillRect/>
                      </a:stretch>
                    </p:blipFill>
                    <p:spPr bwMode="auto">
                      <a:xfrm>
                        <a:off x="84081" y="136631"/>
                        <a:ext cx="9751355" cy="660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146300" y="5703888"/>
            <a:ext cx="3631122" cy="400110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적재 시간을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50%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절감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72600" y="6400800"/>
            <a:ext cx="381000" cy="304800"/>
          </a:xfrm>
        </p:spPr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677150" y="6408738"/>
            <a:ext cx="2063750" cy="457200"/>
          </a:xfrm>
          <a:prstGeom prst="rect">
            <a:avLst/>
          </a:prstGeom>
        </p:spPr>
        <p:txBody>
          <a:bodyPr/>
          <a:lstStyle/>
          <a:p>
            <a:fld id="{D211E07B-8F5A-4154-8265-F1F1ED9C9ED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개체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076180"/>
              </p:ext>
            </p:extLst>
          </p:nvPr>
        </p:nvGraphicFramePr>
        <p:xfrm>
          <a:off x="84081" y="136631"/>
          <a:ext cx="9751355" cy="660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2" name="Document" r:id="rId4" imgW="9376303" imgH="11790299" progId="Word.Document.8">
                  <p:embed/>
                </p:oleObj>
              </mc:Choice>
              <mc:Fallback>
                <p:oleObj name="Document" r:id="rId4" imgW="9376303" imgH="117902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67" r="2475" b="32222"/>
                      <a:stretch>
                        <a:fillRect/>
                      </a:stretch>
                    </p:blipFill>
                    <p:spPr bwMode="auto">
                      <a:xfrm>
                        <a:off x="84081" y="136631"/>
                        <a:ext cx="9751355" cy="660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146300" y="5703888"/>
            <a:ext cx="3631122" cy="400110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처리 시간을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85%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절감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72600" y="6400800"/>
            <a:ext cx="381000" cy="304800"/>
          </a:xfrm>
        </p:spPr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국내 적용 사례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금융권 데이터 관리 성능 개선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86924" y="1220567"/>
            <a:ext cx="843756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buSzPct val="90000"/>
              <a:buFont typeface="Wingdings" pitchFamily="2" charset="2"/>
              <a:buNone/>
            </a:pPr>
            <a:r>
              <a:rPr kumimoji="1" lang="en-US" altLang="ko-KR" sz="1200" b="1" dirty="0">
                <a:latin typeface="굴림" pitchFamily="50" charset="-127"/>
              </a:rPr>
              <a:t>•</a:t>
            </a:r>
            <a:r>
              <a:rPr lang="en-US" altLang="ko-KR" sz="1200" b="1" dirty="0">
                <a:latin typeface="굴림" pitchFamily="50" charset="-127"/>
              </a:rPr>
              <a:t>  </a:t>
            </a:r>
            <a:r>
              <a:rPr lang="ko-KR" altLang="en-US" sz="1200" b="1" dirty="0">
                <a:latin typeface="굴림" pitchFamily="50" charset="-127"/>
              </a:rPr>
              <a:t>개 선 사 항</a:t>
            </a:r>
            <a:br>
              <a:rPr lang="ko-KR" altLang="en-US" sz="1200" b="1" dirty="0">
                <a:latin typeface="굴림" pitchFamily="50" charset="-127"/>
              </a:rPr>
            </a:br>
            <a:r>
              <a:rPr lang="ko-KR" altLang="en-US" sz="1200" b="1" dirty="0">
                <a:latin typeface="굴림" pitchFamily="50" charset="-127"/>
              </a:rPr>
              <a:t>   </a:t>
            </a:r>
            <a:r>
              <a:rPr lang="en-US" altLang="ko-KR" sz="1200" b="1" dirty="0">
                <a:latin typeface="굴림" pitchFamily="50" charset="-127"/>
              </a:rPr>
              <a:t>- </a:t>
            </a:r>
            <a:r>
              <a:rPr lang="ko-KR" altLang="en-US" sz="1200" b="1" dirty="0">
                <a:latin typeface="굴림" pitchFamily="50" charset="-127"/>
              </a:rPr>
              <a:t>배치 작업 별 필요 시 마다 중복적인 </a:t>
            </a:r>
            <a:r>
              <a:rPr lang="en-US" altLang="ko-KR" sz="1200" b="1" dirty="0">
                <a:latin typeface="굴림" pitchFamily="50" charset="-127"/>
              </a:rPr>
              <a:t>Table Unload </a:t>
            </a:r>
            <a:r>
              <a:rPr lang="ko-KR" altLang="en-US" sz="1200" b="1" dirty="0">
                <a:latin typeface="굴림" pitchFamily="50" charset="-127"/>
              </a:rPr>
              <a:t>를 </a:t>
            </a:r>
            <a:r>
              <a:rPr lang="en-US" altLang="ko-KR" sz="1200" b="1" dirty="0">
                <a:latin typeface="굴림" pitchFamily="50" charset="-127"/>
              </a:rPr>
              <a:t>ETL</a:t>
            </a:r>
            <a:r>
              <a:rPr lang="ko-KR" altLang="en-US" sz="1200" b="1" dirty="0">
                <a:latin typeface="굴림" pitchFamily="50" charset="-127"/>
              </a:rPr>
              <a:t>에서 일괄 </a:t>
            </a:r>
            <a:r>
              <a:rPr lang="en-US" altLang="ko-KR" sz="1200" b="1" dirty="0">
                <a:latin typeface="굴림" pitchFamily="50" charset="-127"/>
              </a:rPr>
              <a:t>Unload</a:t>
            </a:r>
            <a:br>
              <a:rPr lang="en-US" altLang="ko-KR" sz="1200" b="1" dirty="0">
                <a:latin typeface="굴림" pitchFamily="50" charset="-127"/>
              </a:rPr>
            </a:br>
            <a:r>
              <a:rPr lang="en-US" altLang="ko-KR" sz="1200" b="1" dirty="0">
                <a:latin typeface="굴림" pitchFamily="50" charset="-127"/>
              </a:rPr>
              <a:t>   - ETL</a:t>
            </a:r>
            <a:r>
              <a:rPr lang="ko-KR" altLang="en-US" sz="1200" b="1" dirty="0">
                <a:latin typeface="굴림" pitchFamily="50" charset="-127"/>
              </a:rPr>
              <a:t>에서 </a:t>
            </a:r>
            <a:r>
              <a:rPr lang="en-US" altLang="ko-KR" sz="1200" b="1" dirty="0">
                <a:latin typeface="굴림" pitchFamily="50" charset="-127"/>
              </a:rPr>
              <a:t>Unload</a:t>
            </a:r>
            <a:r>
              <a:rPr lang="ko-KR" altLang="en-US" sz="1200" b="1" dirty="0">
                <a:latin typeface="굴림" pitchFamily="50" charset="-127"/>
              </a:rPr>
              <a:t>한 데이터를 </a:t>
            </a:r>
            <a:r>
              <a:rPr lang="en-US" altLang="ko-KR" sz="1200" b="1" dirty="0" err="1">
                <a:latin typeface="굴림" pitchFamily="50" charset="-127"/>
              </a:rPr>
              <a:t>SyncSort</a:t>
            </a:r>
            <a:r>
              <a:rPr lang="en-US" altLang="ko-KR" sz="1200" b="1" dirty="0">
                <a:latin typeface="굴림" pitchFamily="50" charset="-127"/>
              </a:rPr>
              <a:t> Application</a:t>
            </a:r>
            <a:r>
              <a:rPr lang="ko-KR" altLang="en-US" sz="1200" b="1" dirty="0">
                <a:latin typeface="굴림" pitchFamily="50" charset="-127"/>
              </a:rPr>
              <a:t>으로 작업 시간 절감</a:t>
            </a:r>
            <a:br>
              <a:rPr lang="ko-KR" altLang="en-US" sz="1200" b="1" dirty="0">
                <a:latin typeface="굴림" pitchFamily="50" charset="-127"/>
              </a:rPr>
            </a:br>
            <a:r>
              <a:rPr lang="ko-KR" altLang="en-US" sz="1200" b="1" dirty="0">
                <a:latin typeface="굴림" pitchFamily="50" charset="-127"/>
              </a:rPr>
              <a:t>   </a:t>
            </a:r>
            <a:r>
              <a:rPr lang="en-US" altLang="ko-KR" sz="1200" b="1" dirty="0">
                <a:latin typeface="굴림" pitchFamily="50" charset="-127"/>
              </a:rPr>
              <a:t>- </a:t>
            </a:r>
            <a:r>
              <a:rPr lang="en-US" altLang="ko-KR" sz="1200" b="1" dirty="0" err="1">
                <a:latin typeface="굴림" pitchFamily="50" charset="-127"/>
              </a:rPr>
              <a:t>SyncSort</a:t>
            </a:r>
            <a:r>
              <a:rPr lang="en-US" altLang="ko-KR" sz="1200" b="1" dirty="0">
                <a:latin typeface="굴림" pitchFamily="50" charset="-127"/>
              </a:rPr>
              <a:t> Application</a:t>
            </a:r>
            <a:r>
              <a:rPr lang="ko-KR" altLang="en-US" sz="1200" b="1" dirty="0">
                <a:latin typeface="굴림" pitchFamily="50" charset="-127"/>
              </a:rPr>
              <a:t>을 이용한 </a:t>
            </a:r>
            <a:r>
              <a:rPr lang="en-US" altLang="ko-KR" sz="1200" b="1" dirty="0">
                <a:latin typeface="굴림" pitchFamily="50" charset="-127"/>
              </a:rPr>
              <a:t>Multi-Processing </a:t>
            </a:r>
            <a:r>
              <a:rPr lang="ko-KR" altLang="en-US" sz="1200" b="1" dirty="0">
                <a:latin typeface="굴림" pitchFamily="50" charset="-127"/>
              </a:rPr>
              <a:t>작업으로 작업 시간 단축</a:t>
            </a:r>
            <a:br>
              <a:rPr lang="ko-KR" altLang="en-US" sz="1200" b="1" dirty="0">
                <a:latin typeface="굴림" pitchFamily="50" charset="-127"/>
              </a:rPr>
            </a:br>
            <a:r>
              <a:rPr lang="ko-KR" altLang="en-US" sz="1200" b="1" dirty="0">
                <a:latin typeface="굴림" pitchFamily="50" charset="-127"/>
              </a:rPr>
              <a:t>   </a:t>
            </a:r>
            <a:r>
              <a:rPr lang="en-US" altLang="ko-KR" sz="1200" b="1" dirty="0">
                <a:latin typeface="굴림" pitchFamily="50" charset="-127"/>
              </a:rPr>
              <a:t>- </a:t>
            </a:r>
            <a:r>
              <a:rPr lang="ko-KR" altLang="en-US" sz="1200" b="1" dirty="0">
                <a:latin typeface="굴림" pitchFamily="50" charset="-127"/>
              </a:rPr>
              <a:t>파일시스템의 자원 사용으로 작업 시간 예측이 가능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SzPct val="90000"/>
              <a:buFont typeface="Wingdings" pitchFamily="2" charset="2"/>
              <a:buNone/>
            </a:pPr>
            <a:r>
              <a:rPr kumimoji="1" lang="en-US" altLang="ko-KR" sz="1200" b="1" dirty="0">
                <a:latin typeface="굴림" pitchFamily="50" charset="-127"/>
              </a:rPr>
              <a:t>•</a:t>
            </a:r>
            <a:r>
              <a:rPr lang="en-US" altLang="ko-KR" sz="1200" b="1" dirty="0">
                <a:latin typeface="굴림" pitchFamily="50" charset="-127"/>
              </a:rPr>
              <a:t>  </a:t>
            </a:r>
            <a:r>
              <a:rPr lang="ko-KR" altLang="en-US" sz="1200" b="1" dirty="0">
                <a:latin typeface="굴림" pitchFamily="50" charset="-127"/>
              </a:rPr>
              <a:t>개 선 결 과</a:t>
            </a:r>
            <a:br>
              <a:rPr lang="ko-KR" altLang="en-US" sz="1200" b="1" dirty="0">
                <a:latin typeface="굴림" pitchFamily="50" charset="-127"/>
              </a:rPr>
            </a:br>
            <a:r>
              <a:rPr lang="ko-KR" altLang="en-US" sz="1200" b="1" dirty="0">
                <a:latin typeface="굴림" pitchFamily="50" charset="-127"/>
              </a:rPr>
              <a:t>   </a:t>
            </a:r>
            <a:r>
              <a:rPr lang="en-US" altLang="ko-KR" sz="1200" b="1" dirty="0">
                <a:latin typeface="굴림" pitchFamily="50" charset="-127"/>
              </a:rPr>
              <a:t>- </a:t>
            </a:r>
            <a:r>
              <a:rPr lang="ko-KR" altLang="en-US" sz="1200" b="1" dirty="0">
                <a:latin typeface="굴림" pitchFamily="50" charset="-127"/>
              </a:rPr>
              <a:t>적용 전 </a:t>
            </a:r>
            <a:r>
              <a:rPr lang="en-US" altLang="ko-KR" sz="1200" b="1" dirty="0">
                <a:latin typeface="굴림" pitchFamily="50" charset="-127"/>
              </a:rPr>
              <a:t>(</a:t>
            </a:r>
            <a:r>
              <a:rPr lang="en-US" altLang="ko-KR" sz="1200" b="1" dirty="0" err="1">
                <a:latin typeface="굴림" pitchFamily="50" charset="-127"/>
              </a:rPr>
              <a:t>DataStage</a:t>
            </a:r>
            <a:r>
              <a:rPr lang="en-US" altLang="ko-KR" sz="1200" b="1" dirty="0">
                <a:latin typeface="굴림" pitchFamily="50" charset="-127"/>
              </a:rPr>
              <a:t> + Pro*C)     : </a:t>
            </a:r>
            <a:r>
              <a:rPr lang="ko-KR" altLang="en-US" sz="1200" b="1" dirty="0">
                <a:latin typeface="굴림" pitchFamily="50" charset="-127"/>
              </a:rPr>
              <a:t>최대 </a:t>
            </a:r>
            <a:r>
              <a:rPr lang="en-US" altLang="ko-KR" sz="1200" b="1" dirty="0">
                <a:latin typeface="굴림" pitchFamily="50" charset="-127"/>
              </a:rPr>
              <a:t>7</a:t>
            </a:r>
            <a:r>
              <a:rPr lang="ko-KR" altLang="en-US" sz="1200" b="1" dirty="0">
                <a:latin typeface="굴림" pitchFamily="50" charset="-127"/>
              </a:rPr>
              <a:t>시간</a:t>
            </a:r>
            <a:r>
              <a:rPr lang="en-US" altLang="ko-KR" sz="1200" b="1" dirty="0">
                <a:latin typeface="굴림" pitchFamily="50" charset="-127"/>
              </a:rPr>
              <a:t>13</a:t>
            </a:r>
            <a:r>
              <a:rPr lang="ko-KR" altLang="en-US" sz="1200" b="1" dirty="0">
                <a:latin typeface="굴림" pitchFamily="50" charset="-127"/>
              </a:rPr>
              <a:t>분</a:t>
            </a:r>
            <a:r>
              <a:rPr lang="en-US" altLang="ko-KR" sz="1200" b="1" dirty="0">
                <a:latin typeface="굴림" pitchFamily="50" charset="-127"/>
              </a:rPr>
              <a:t>, </a:t>
            </a:r>
            <a:r>
              <a:rPr lang="ko-KR" altLang="en-US" sz="1200" b="1" dirty="0">
                <a:latin typeface="굴림" pitchFamily="50" charset="-127"/>
              </a:rPr>
              <a:t>평균 </a:t>
            </a:r>
            <a:r>
              <a:rPr lang="en-US" altLang="ko-KR" sz="1200" b="1" dirty="0">
                <a:latin typeface="굴림" pitchFamily="50" charset="-127"/>
              </a:rPr>
              <a:t>3</a:t>
            </a:r>
            <a:r>
              <a:rPr lang="ko-KR" altLang="en-US" sz="1200" b="1" dirty="0">
                <a:latin typeface="굴림" pitchFamily="50" charset="-127"/>
              </a:rPr>
              <a:t>시간</a:t>
            </a:r>
            <a:r>
              <a:rPr lang="en-US" altLang="ko-KR" sz="1200" b="1" dirty="0">
                <a:latin typeface="굴림" pitchFamily="50" charset="-127"/>
              </a:rPr>
              <a:t>37</a:t>
            </a:r>
            <a:r>
              <a:rPr lang="ko-KR" altLang="en-US" sz="1200" b="1" dirty="0">
                <a:latin typeface="굴림" pitchFamily="50" charset="-127"/>
              </a:rPr>
              <a:t>분</a:t>
            </a:r>
            <a:br>
              <a:rPr lang="ko-KR" altLang="en-US" sz="1200" b="1" dirty="0">
                <a:latin typeface="굴림" pitchFamily="50" charset="-127"/>
              </a:rPr>
            </a:br>
            <a:r>
              <a:rPr lang="ko-KR" altLang="en-US" sz="1200" b="1" dirty="0">
                <a:latin typeface="굴림" pitchFamily="50" charset="-127"/>
              </a:rPr>
              <a:t>   </a:t>
            </a:r>
            <a:r>
              <a:rPr lang="en-US" altLang="ko-KR" sz="1200" b="1" dirty="0">
                <a:latin typeface="굴림" pitchFamily="50" charset="-127"/>
              </a:rPr>
              <a:t>- </a:t>
            </a:r>
            <a:r>
              <a:rPr lang="ko-KR" altLang="en-US" sz="1200" b="1" dirty="0">
                <a:solidFill>
                  <a:srgbClr val="FF0000"/>
                </a:solidFill>
                <a:latin typeface="굴림" pitchFamily="50" charset="-127"/>
              </a:rPr>
              <a:t>적용 후 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굴림" pitchFamily="50" charset="-127"/>
              </a:rPr>
              <a:t>DataStage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</a:rPr>
              <a:t> + </a:t>
            </a:r>
            <a:r>
              <a:rPr lang="en-US" altLang="ko-KR" sz="1200" b="1" dirty="0" err="1">
                <a:solidFill>
                  <a:srgbClr val="FF0000"/>
                </a:solidFill>
                <a:latin typeface="굴림" pitchFamily="50" charset="-127"/>
              </a:rPr>
              <a:t>SyncSort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</a:rPr>
              <a:t>) : </a:t>
            </a:r>
            <a:r>
              <a:rPr lang="ko-KR" altLang="en-US" sz="1200" b="1" dirty="0">
                <a:solidFill>
                  <a:srgbClr val="FF0000"/>
                </a:solidFill>
                <a:latin typeface="굴림" pitchFamily="50" charset="-127"/>
              </a:rPr>
              <a:t>최대 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  <a:latin typeface="굴림" pitchFamily="50" charset="-127"/>
              </a:rPr>
              <a:t>시간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</a:rPr>
              <a:t>12</a:t>
            </a:r>
            <a:r>
              <a:rPr lang="ko-KR" altLang="en-US" sz="1200" b="1" dirty="0">
                <a:solidFill>
                  <a:srgbClr val="FF0000"/>
                </a:solidFill>
                <a:latin typeface="굴림" pitchFamily="50" charset="-127"/>
              </a:rPr>
              <a:t>분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굴림" pitchFamily="50" charset="-127"/>
              </a:rPr>
              <a:t>평균 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</a:rPr>
              <a:t>55</a:t>
            </a:r>
            <a:r>
              <a:rPr lang="ko-KR" altLang="en-US" sz="1200" b="1" dirty="0">
                <a:solidFill>
                  <a:srgbClr val="FF0000"/>
                </a:solidFill>
                <a:latin typeface="굴림" pitchFamily="50" charset="-127"/>
              </a:rPr>
              <a:t>분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040238" y="2012730"/>
            <a:ext cx="1009650" cy="1008062"/>
            <a:chOff x="580" y="2478"/>
            <a:chExt cx="636" cy="635"/>
          </a:xfrm>
        </p:grpSpPr>
        <p:sp>
          <p:nvSpPr>
            <p:cNvPr id="58" name="AutoShape 6"/>
            <p:cNvSpPr>
              <a:spLocks noChangeArrowheads="1"/>
            </p:cNvSpPr>
            <p:nvPr/>
          </p:nvSpPr>
          <p:spPr bwMode="auto">
            <a:xfrm>
              <a:off x="580" y="2478"/>
              <a:ext cx="636" cy="635"/>
            </a:xfrm>
            <a:prstGeom prst="flowChartMagneticDisk">
              <a:avLst/>
            </a:prstGeom>
            <a:solidFill>
              <a:srgbClr val="E9F8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678" y="2757"/>
              <a:ext cx="47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B2D0B"/>
                  </a:solidFill>
                  <a:effectLst/>
                  <a:uLnTx/>
                  <a:uFillTx/>
                  <a:latin typeface="굴림" pitchFamily="50" charset="-127"/>
                </a:rPr>
                <a:t>DBMS</a:t>
              </a:r>
              <a:endPara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50" charset="-127"/>
              </a:endParaRPr>
            </a:p>
          </p:txBody>
        </p:sp>
      </p:grp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6671812" y="3308130"/>
            <a:ext cx="763588" cy="533400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200">
                <a:latin typeface="굴림" pitchFamily="50" charset="-127"/>
              </a:rPr>
              <a:t>SAM</a:t>
            </a: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3215825" y="3687542"/>
            <a:ext cx="649288" cy="504825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50" charset="-127"/>
              </a:rPr>
              <a:t>SAM</a:t>
            </a:r>
          </a:p>
        </p:txBody>
      </p:sp>
      <p:sp>
        <p:nvSpPr>
          <p:cNvPr id="62" name="AutoShape 10"/>
          <p:cNvSpPr>
            <a:spLocks noChangeArrowheads="1"/>
          </p:cNvSpPr>
          <p:nvPr/>
        </p:nvSpPr>
        <p:spPr bwMode="auto">
          <a:xfrm>
            <a:off x="3215825" y="4503519"/>
            <a:ext cx="649288" cy="504825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50" charset="-127"/>
              </a:rPr>
              <a:t>SAM</a:t>
            </a:r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auto">
          <a:xfrm>
            <a:off x="6671812" y="3893917"/>
            <a:ext cx="763588" cy="533400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200">
                <a:latin typeface="굴림" pitchFamily="50" charset="-127"/>
              </a:rPr>
              <a:t>SAM</a:t>
            </a:r>
          </a:p>
        </p:txBody>
      </p:sp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6671812" y="4489230"/>
            <a:ext cx="763588" cy="533400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200">
                <a:latin typeface="굴림" pitchFamily="50" charset="-127"/>
              </a:rPr>
              <a:t>SAM</a:t>
            </a:r>
          </a:p>
        </p:txBody>
      </p:sp>
      <p:sp>
        <p:nvSpPr>
          <p:cNvPr id="65" name="AutoShape 13"/>
          <p:cNvSpPr>
            <a:spLocks noChangeArrowheads="1"/>
          </p:cNvSpPr>
          <p:nvPr/>
        </p:nvSpPr>
        <p:spPr bwMode="auto">
          <a:xfrm>
            <a:off x="6671812" y="5656042"/>
            <a:ext cx="763588" cy="533400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200">
                <a:latin typeface="굴림" pitchFamily="50" charset="-127"/>
              </a:rPr>
              <a:t>SAM</a:t>
            </a:r>
          </a:p>
        </p:txBody>
      </p:sp>
      <p:cxnSp>
        <p:nvCxnSpPr>
          <p:cNvPr id="66" name="AutoShape 14"/>
          <p:cNvCxnSpPr>
            <a:cxnSpLocks noChangeShapeType="1"/>
            <a:stCxn id="58" idx="3"/>
            <a:endCxn id="60" idx="3"/>
          </p:cNvCxnSpPr>
          <p:nvPr/>
        </p:nvCxnSpPr>
        <p:spPr bwMode="auto">
          <a:xfrm rot="5400000">
            <a:off x="7713212" y="2742980"/>
            <a:ext cx="554038" cy="11096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67" name="AutoShape 15"/>
          <p:cNvCxnSpPr>
            <a:cxnSpLocks noChangeShapeType="1"/>
            <a:stCxn id="58" idx="3"/>
            <a:endCxn id="63" idx="3"/>
          </p:cNvCxnSpPr>
          <p:nvPr/>
        </p:nvCxnSpPr>
        <p:spPr bwMode="auto">
          <a:xfrm rot="5400000">
            <a:off x="7420319" y="3035873"/>
            <a:ext cx="1139825" cy="11096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16"/>
          <p:cNvCxnSpPr>
            <a:cxnSpLocks noChangeShapeType="1"/>
            <a:stCxn id="58" idx="3"/>
            <a:endCxn id="64" idx="3"/>
          </p:cNvCxnSpPr>
          <p:nvPr/>
        </p:nvCxnSpPr>
        <p:spPr bwMode="auto">
          <a:xfrm rot="5400000">
            <a:off x="7122662" y="3333530"/>
            <a:ext cx="1735138" cy="11096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17"/>
          <p:cNvCxnSpPr>
            <a:cxnSpLocks noChangeShapeType="1"/>
            <a:stCxn id="58" idx="3"/>
            <a:endCxn id="65" idx="3"/>
          </p:cNvCxnSpPr>
          <p:nvPr/>
        </p:nvCxnSpPr>
        <p:spPr bwMode="auto">
          <a:xfrm rot="5400000">
            <a:off x="6539256" y="3916935"/>
            <a:ext cx="2901950" cy="11096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pic>
        <p:nvPicPr>
          <p:cNvPr id="70" name="Picture 18" descr="datastage_0408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37" y="3955832"/>
            <a:ext cx="11874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8350" y="3739932"/>
            <a:ext cx="1154113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7875" y="4555907"/>
            <a:ext cx="1154113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AutoShape 21"/>
          <p:cNvCxnSpPr>
            <a:cxnSpLocks noChangeShapeType="1"/>
            <a:stCxn id="60" idx="1"/>
          </p:cNvCxnSpPr>
          <p:nvPr/>
        </p:nvCxnSpPr>
        <p:spPr bwMode="auto">
          <a:xfrm flipH="1">
            <a:off x="5522462" y="3574830"/>
            <a:ext cx="1149350" cy="3603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4" name="AutoShape 22"/>
          <p:cNvCxnSpPr>
            <a:cxnSpLocks noChangeShapeType="1"/>
            <a:stCxn id="63" idx="1"/>
          </p:cNvCxnSpPr>
          <p:nvPr/>
        </p:nvCxnSpPr>
        <p:spPr bwMode="auto">
          <a:xfrm flipH="1" flipV="1">
            <a:off x="5522462" y="3935194"/>
            <a:ext cx="1149350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5" name="AutoShape 23"/>
          <p:cNvCxnSpPr>
            <a:cxnSpLocks noChangeShapeType="1"/>
            <a:stCxn id="64" idx="1"/>
          </p:cNvCxnSpPr>
          <p:nvPr/>
        </p:nvCxnSpPr>
        <p:spPr bwMode="auto">
          <a:xfrm flipH="1" flipV="1">
            <a:off x="5531987" y="4751169"/>
            <a:ext cx="1139825" cy="4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5879650" y="4605118"/>
            <a:ext cx="519694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</a:rPr>
              <a:t>Sort</a:t>
            </a: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808213" y="3739930"/>
            <a:ext cx="526106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</a:rPr>
              <a:t>Join</a:t>
            </a:r>
          </a:p>
        </p:txBody>
      </p:sp>
      <p:pic>
        <p:nvPicPr>
          <p:cNvPr id="78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300" y="5732242"/>
            <a:ext cx="1154113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AutoShape 27"/>
          <p:cNvCxnSpPr>
            <a:cxnSpLocks noChangeShapeType="1"/>
            <a:stCxn id="65" idx="1"/>
          </p:cNvCxnSpPr>
          <p:nvPr/>
        </p:nvCxnSpPr>
        <p:spPr bwMode="auto">
          <a:xfrm flipH="1">
            <a:off x="3217413" y="5922744"/>
            <a:ext cx="3454400" cy="4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" name="AutoShape 28"/>
          <p:cNvCxnSpPr>
            <a:cxnSpLocks noChangeShapeType="1"/>
            <a:stCxn id="62" idx="2"/>
          </p:cNvCxnSpPr>
          <p:nvPr/>
        </p:nvCxnSpPr>
        <p:spPr bwMode="auto">
          <a:xfrm flipH="1">
            <a:off x="2641149" y="4979769"/>
            <a:ext cx="900114" cy="752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1" name="AutoShape 29"/>
          <p:cNvCxnSpPr>
            <a:cxnSpLocks noChangeShapeType="1"/>
            <a:endCxn id="62" idx="3"/>
          </p:cNvCxnSpPr>
          <p:nvPr/>
        </p:nvCxnSpPr>
        <p:spPr bwMode="auto">
          <a:xfrm flipH="1">
            <a:off x="3865113" y="4751169"/>
            <a:ext cx="512762" cy="4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" name="AutoShape 30"/>
          <p:cNvCxnSpPr>
            <a:cxnSpLocks noChangeShapeType="1"/>
            <a:endCxn id="61" idx="3"/>
          </p:cNvCxnSpPr>
          <p:nvPr/>
        </p:nvCxnSpPr>
        <p:spPr bwMode="auto">
          <a:xfrm flipH="1">
            <a:off x="3865112" y="3935192"/>
            <a:ext cx="503237" cy="4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3" name="AutoShape 31"/>
          <p:cNvSpPr>
            <a:spLocks noChangeArrowheads="1"/>
          </p:cNvSpPr>
          <p:nvPr/>
        </p:nvSpPr>
        <p:spPr bwMode="auto">
          <a:xfrm>
            <a:off x="983799" y="5684619"/>
            <a:ext cx="647700" cy="504825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50" charset="-127"/>
              </a:rPr>
              <a:t>SAM</a:t>
            </a:r>
          </a:p>
        </p:txBody>
      </p:sp>
      <p:cxnSp>
        <p:nvCxnSpPr>
          <p:cNvPr id="84" name="AutoShape 32"/>
          <p:cNvCxnSpPr>
            <a:cxnSpLocks noChangeShapeType="1"/>
            <a:endCxn id="83" idx="3"/>
          </p:cNvCxnSpPr>
          <p:nvPr/>
        </p:nvCxnSpPr>
        <p:spPr bwMode="auto">
          <a:xfrm flipH="1">
            <a:off x="1631500" y="5927507"/>
            <a:ext cx="431800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034849" y="5324256"/>
            <a:ext cx="526106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</a:rPr>
              <a:t>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국내 적용 사례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화재보험 사 전사 배치 업무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03744" y="3155730"/>
            <a:ext cx="2149475" cy="2889250"/>
          </a:xfrm>
          <a:prstGeom prst="rect">
            <a:avLst/>
          </a:prstGeom>
          <a:noFill/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967993" y="3168432"/>
            <a:ext cx="2000250" cy="1690687"/>
          </a:xfrm>
          <a:prstGeom prst="rect">
            <a:avLst/>
          </a:prstGeom>
          <a:noFill/>
          <a:ln w="9525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1310143" y="2984281"/>
            <a:ext cx="138531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</a:rPr>
              <a:t>Source DB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500822" y="3425752"/>
            <a:ext cx="1009587" cy="1008220"/>
            <a:chOff x="580" y="2478"/>
            <a:chExt cx="636" cy="635"/>
          </a:xfrm>
          <a:gradFill>
            <a:gsLst>
              <a:gs pos="0">
                <a:srgbClr val="FFC000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grpSpPr>
        <p:sp>
          <p:nvSpPr>
            <p:cNvPr id="52" name="AutoShape 6"/>
            <p:cNvSpPr>
              <a:spLocks noChangeArrowheads="1"/>
            </p:cNvSpPr>
            <p:nvPr/>
          </p:nvSpPr>
          <p:spPr bwMode="auto">
            <a:xfrm>
              <a:off x="580" y="2478"/>
              <a:ext cx="636" cy="635"/>
            </a:xfrm>
            <a:prstGeom prst="flowChartMagneticDisk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756" y="2750"/>
              <a:ext cx="3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DB</a:t>
              </a:r>
            </a:p>
          </p:txBody>
        </p:sp>
      </p:grp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3208793" y="3620867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HY울릉도M" pitchFamily="18" charset="-127"/>
                <a:ea typeface="HY울릉도M" pitchFamily="18" charset="-127"/>
              </a:rPr>
              <a:t>SAM File</a:t>
            </a: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5324930" y="3597055"/>
            <a:ext cx="763588" cy="646112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HY울릉도M" pitchFamily="18" charset="-127"/>
                <a:ea typeface="HY울릉도M" pitchFamily="18" charset="-127"/>
              </a:rPr>
              <a:t>Output</a:t>
            </a: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7312481" y="2954117"/>
            <a:ext cx="1319592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</a:rPr>
              <a:t>Target DB</a:t>
            </a:r>
          </a:p>
        </p:txBody>
      </p:sp>
      <p:grpSp>
        <p:nvGrpSpPr>
          <p:cNvPr id="4" name="그룹 63"/>
          <p:cNvGrpSpPr>
            <a:grpSpLocks/>
          </p:cNvGrpSpPr>
          <p:nvPr/>
        </p:nvGrpSpPr>
        <p:grpSpPr bwMode="auto">
          <a:xfrm>
            <a:off x="1165680" y="3452592"/>
            <a:ext cx="1009650" cy="998538"/>
            <a:chOff x="719042" y="3249992"/>
            <a:chExt cx="1009587" cy="660504"/>
          </a:xfrm>
        </p:grpSpPr>
        <p:sp>
          <p:nvSpPr>
            <p:cNvPr id="58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46" cy="223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B2D0B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DB</a:t>
              </a:r>
              <a:endPara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</p:txBody>
        </p:sp>
      </p:grpSp>
      <p:cxnSp>
        <p:nvCxnSpPr>
          <p:cNvPr id="60" name="Shape 67"/>
          <p:cNvCxnSpPr>
            <a:cxnSpLocks noChangeShapeType="1"/>
            <a:endCxn id="54" idx="1"/>
          </p:cNvCxnSpPr>
          <p:nvPr/>
        </p:nvCxnSpPr>
        <p:spPr bwMode="auto">
          <a:xfrm flipV="1">
            <a:off x="2175330" y="3897094"/>
            <a:ext cx="1033463" cy="539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4634368" y="3452593"/>
            <a:ext cx="5902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(Sort)</a:t>
            </a: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4607381" y="4747994"/>
            <a:ext cx="6174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(Join)</a:t>
            </a:r>
          </a:p>
        </p:txBody>
      </p:sp>
      <p:sp>
        <p:nvSpPr>
          <p:cNvPr id="63" name="Rectangle 46"/>
          <p:cNvSpPr>
            <a:spLocks noChangeArrowheads="1"/>
          </p:cNvSpPr>
          <p:nvPr/>
        </p:nvSpPr>
        <p:spPr bwMode="auto">
          <a:xfrm>
            <a:off x="614818" y="1261844"/>
            <a:ext cx="8864600" cy="1554163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적 용 분 야</a:t>
            </a:r>
            <a:b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</a:b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.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대용량 데이터 가공 처리 업무</a:t>
            </a:r>
            <a:b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</a:b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.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업무 시간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Open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전에 데이터를 처리하기 위한 야간 배치업무에서 사용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적 용 방 식</a:t>
            </a:r>
            <a:b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</a:b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.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업무 별 배치 요건을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DMExpress Script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로 개발 후 스케줄러를 이용하여 수행</a:t>
            </a:r>
            <a:b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</a:b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.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업무 별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에서 조건 별로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SAM File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unload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후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Sort, Merge, Join, Filter, Reformat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작업</a:t>
            </a:r>
            <a:b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</a:b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. Target Table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에 적재하기 전 데이터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Conversion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작업 병행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21406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4037469" y="5829082"/>
            <a:ext cx="2002471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</a:rPr>
              <a:t>(Conversion, Reformat)</a:t>
            </a: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5324931" y="4460655"/>
            <a:ext cx="747713" cy="552450"/>
          </a:xfrm>
          <a:prstGeom prst="flowChartDocument">
            <a:avLst/>
          </a:prstGeom>
          <a:solidFill>
            <a:srgbClr val="3333CC">
              <a:lumMod val="60000"/>
              <a:lumOff val="4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Output</a:t>
            </a:r>
          </a:p>
        </p:txBody>
      </p:sp>
      <p:cxnSp>
        <p:nvCxnSpPr>
          <p:cNvPr id="66" name="꺾인 연결선 77"/>
          <p:cNvCxnSpPr>
            <a:cxnSpLocks noChangeShapeType="1"/>
            <a:stCxn id="54" idx="3"/>
            <a:endCxn id="55" idx="1"/>
          </p:cNvCxnSpPr>
          <p:nvPr/>
        </p:nvCxnSpPr>
        <p:spPr bwMode="auto">
          <a:xfrm>
            <a:off x="3956505" y="3897094"/>
            <a:ext cx="1368426" cy="22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67" name="직선 화살표 연결선 78"/>
          <p:cNvCxnSpPr>
            <a:cxnSpLocks noChangeShapeType="1"/>
            <a:stCxn id="54" idx="3"/>
            <a:endCxn id="65" idx="1"/>
          </p:cNvCxnSpPr>
          <p:nvPr/>
        </p:nvCxnSpPr>
        <p:spPr bwMode="auto">
          <a:xfrm>
            <a:off x="3956505" y="3897092"/>
            <a:ext cx="1368426" cy="8397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68" name="Shape 79"/>
          <p:cNvCxnSpPr>
            <a:cxnSpLocks noChangeShapeType="1"/>
            <a:stCxn id="55" idx="3"/>
          </p:cNvCxnSpPr>
          <p:nvPr/>
        </p:nvCxnSpPr>
        <p:spPr bwMode="auto">
          <a:xfrm>
            <a:off x="6088518" y="3919319"/>
            <a:ext cx="1412875" cy="111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69" name="Shape 80"/>
          <p:cNvCxnSpPr>
            <a:cxnSpLocks noChangeShapeType="1"/>
            <a:stCxn id="65" idx="3"/>
          </p:cNvCxnSpPr>
          <p:nvPr/>
        </p:nvCxnSpPr>
        <p:spPr bwMode="auto">
          <a:xfrm flipV="1">
            <a:off x="6072643" y="4433669"/>
            <a:ext cx="1933575" cy="303213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sp>
        <p:nvSpPr>
          <p:cNvPr id="70" name="순서도: 화면 표시 69"/>
          <p:cNvSpPr/>
          <p:nvPr/>
        </p:nvSpPr>
        <p:spPr bwMode="auto">
          <a:xfrm>
            <a:off x="7672843" y="5371882"/>
            <a:ext cx="800100" cy="638175"/>
          </a:xfrm>
          <a:prstGeom prst="flowChartDisplay">
            <a:avLst/>
          </a:prstGeom>
          <a:solidFill>
            <a:srgbClr val="AAE2CA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-107" charset="0"/>
              </a:rPr>
              <a:t>결과조회</a:t>
            </a:r>
          </a:p>
        </p:txBody>
      </p:sp>
      <p:cxnSp>
        <p:nvCxnSpPr>
          <p:cNvPr id="71" name="직선 화살표 연결선 82"/>
          <p:cNvCxnSpPr>
            <a:cxnSpLocks noChangeShapeType="1"/>
            <a:stCxn id="84" idx="3"/>
            <a:endCxn id="70" idx="1"/>
          </p:cNvCxnSpPr>
          <p:nvPr/>
        </p:nvCxnSpPr>
        <p:spPr bwMode="auto">
          <a:xfrm flipV="1">
            <a:off x="6764793" y="5690969"/>
            <a:ext cx="908050" cy="111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pic>
        <p:nvPicPr>
          <p:cNvPr id="72" name="Picture 5" descr="DMExpress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6856" y="3524030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63"/>
          <p:cNvGrpSpPr>
            <a:grpSpLocks/>
          </p:cNvGrpSpPr>
          <p:nvPr/>
        </p:nvGrpSpPr>
        <p:grpSpPr bwMode="auto">
          <a:xfrm>
            <a:off x="1670505" y="4100292"/>
            <a:ext cx="1009650" cy="998538"/>
            <a:chOff x="719042" y="3249992"/>
            <a:chExt cx="1009587" cy="660504"/>
          </a:xfrm>
        </p:grpSpPr>
        <p:sp>
          <p:nvSpPr>
            <p:cNvPr id="74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46" cy="223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B2D0B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DB</a:t>
              </a:r>
              <a:endPara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</p:txBody>
        </p:sp>
      </p:grpSp>
      <p:grpSp>
        <p:nvGrpSpPr>
          <p:cNvPr id="7" name="그룹 63"/>
          <p:cNvGrpSpPr>
            <a:grpSpLocks/>
          </p:cNvGrpSpPr>
          <p:nvPr/>
        </p:nvGrpSpPr>
        <p:grpSpPr bwMode="auto">
          <a:xfrm>
            <a:off x="1238706" y="4821017"/>
            <a:ext cx="1009650" cy="998538"/>
            <a:chOff x="719042" y="3249992"/>
            <a:chExt cx="1009587" cy="660504"/>
          </a:xfrm>
        </p:grpSpPr>
        <p:sp>
          <p:nvSpPr>
            <p:cNvPr id="77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78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46" cy="223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B2D0B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DB</a:t>
              </a:r>
              <a:endPara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79" name="AutoShape 9"/>
          <p:cNvSpPr>
            <a:spLocks noChangeArrowheads="1"/>
          </p:cNvSpPr>
          <p:nvPr/>
        </p:nvSpPr>
        <p:spPr bwMode="auto">
          <a:xfrm>
            <a:off x="3208793" y="4460655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HY울릉도M" pitchFamily="18" charset="-127"/>
                <a:ea typeface="HY울릉도M" pitchFamily="18" charset="-127"/>
              </a:rPr>
              <a:t>SAM File</a:t>
            </a: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auto">
          <a:xfrm>
            <a:off x="3208793" y="5419505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HY울릉도M" pitchFamily="18" charset="-127"/>
                <a:ea typeface="HY울릉도M" pitchFamily="18" charset="-127"/>
              </a:rPr>
              <a:t>SAM File</a:t>
            </a:r>
          </a:p>
        </p:txBody>
      </p:sp>
      <p:cxnSp>
        <p:nvCxnSpPr>
          <p:cNvPr id="81" name="Shape 67"/>
          <p:cNvCxnSpPr>
            <a:cxnSpLocks noChangeShapeType="1"/>
            <a:endCxn id="80" idx="1"/>
          </p:cNvCxnSpPr>
          <p:nvPr/>
        </p:nvCxnSpPr>
        <p:spPr bwMode="auto">
          <a:xfrm>
            <a:off x="2248355" y="5319492"/>
            <a:ext cx="960438" cy="3762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" name="Shape 67"/>
          <p:cNvCxnSpPr>
            <a:cxnSpLocks noChangeShapeType="1"/>
            <a:endCxn id="79" idx="1"/>
          </p:cNvCxnSpPr>
          <p:nvPr/>
        </p:nvCxnSpPr>
        <p:spPr bwMode="auto">
          <a:xfrm>
            <a:off x="2680155" y="4600357"/>
            <a:ext cx="528639" cy="1365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3" name="직선 화살표 연결선 78"/>
          <p:cNvCxnSpPr>
            <a:cxnSpLocks noChangeShapeType="1"/>
            <a:stCxn id="79" idx="3"/>
            <a:endCxn id="65" idx="1"/>
          </p:cNvCxnSpPr>
          <p:nvPr/>
        </p:nvCxnSpPr>
        <p:spPr bwMode="auto">
          <a:xfrm>
            <a:off x="3956505" y="4736882"/>
            <a:ext cx="1368426" cy="158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6017081" y="5425855"/>
            <a:ext cx="747713" cy="552450"/>
          </a:xfrm>
          <a:prstGeom prst="flowChartDocument">
            <a:avLst/>
          </a:prstGeom>
          <a:solidFill>
            <a:srgbClr val="00CC99">
              <a:lumMod val="40000"/>
              <a:lumOff val="6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Output</a:t>
            </a:r>
          </a:p>
        </p:txBody>
      </p:sp>
      <p:cxnSp>
        <p:nvCxnSpPr>
          <p:cNvPr id="85" name="직선 화살표 연결선 78"/>
          <p:cNvCxnSpPr>
            <a:cxnSpLocks noChangeShapeType="1"/>
            <a:stCxn id="80" idx="3"/>
            <a:endCxn id="84" idx="1"/>
          </p:cNvCxnSpPr>
          <p:nvPr/>
        </p:nvCxnSpPr>
        <p:spPr bwMode="auto">
          <a:xfrm>
            <a:off x="3956506" y="5695730"/>
            <a:ext cx="2060575" cy="63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86" name="Shape 80"/>
          <p:cNvCxnSpPr>
            <a:cxnSpLocks noChangeShapeType="1"/>
            <a:stCxn id="84" idx="0"/>
          </p:cNvCxnSpPr>
          <p:nvPr/>
        </p:nvCxnSpPr>
        <p:spPr bwMode="auto">
          <a:xfrm rot="5400000" flipH="1" flipV="1">
            <a:off x="6702087" y="4121723"/>
            <a:ext cx="992188" cy="161607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pic>
        <p:nvPicPr>
          <p:cNvPr id="87" name="Picture 5" descr="DMExpress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8294" y="4397157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5" descr="DMExpress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3418" y="5324257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DMExpress </a:t>
            </a:r>
            <a:r>
              <a:rPr lang="ko-KR" altLang="en-US" dirty="0" smtClean="0"/>
              <a:t>적용 방안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56" name="순서도: 자기 디스크 55"/>
          <p:cNvSpPr/>
          <p:nvPr/>
        </p:nvSpPr>
        <p:spPr>
          <a:xfrm>
            <a:off x="2924775" y="1988840"/>
            <a:ext cx="936104" cy="864096"/>
          </a:xfrm>
          <a:prstGeom prst="flowChartMagneticDisk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7" name="순서도: 문서 56"/>
          <p:cNvSpPr/>
          <p:nvPr/>
        </p:nvSpPr>
        <p:spPr>
          <a:xfrm>
            <a:off x="1052567" y="3068960"/>
            <a:ext cx="858095" cy="648072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8" name="순서도: 데이터 57"/>
          <p:cNvSpPr/>
          <p:nvPr/>
        </p:nvSpPr>
        <p:spPr>
          <a:xfrm>
            <a:off x="6435165" y="1916832"/>
            <a:ext cx="936104" cy="648072"/>
          </a:xfrm>
          <a:prstGeom prst="flowChartInputOutput">
            <a:avLst/>
          </a:prstGeom>
          <a:solidFill>
            <a:srgbClr val="CCCC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Log</a:t>
            </a:r>
          </a:p>
        </p:txBody>
      </p:sp>
      <p:sp>
        <p:nvSpPr>
          <p:cNvPr id="59" name="순서도: 자기 디스크 58"/>
          <p:cNvSpPr/>
          <p:nvPr/>
        </p:nvSpPr>
        <p:spPr>
          <a:xfrm>
            <a:off x="2924775" y="4293096"/>
            <a:ext cx="936104" cy="864096"/>
          </a:xfrm>
          <a:prstGeom prst="flowChartMagneticDisk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DB2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순서도: 문서 59"/>
          <p:cNvSpPr/>
          <p:nvPr/>
        </p:nvSpPr>
        <p:spPr>
          <a:xfrm>
            <a:off x="1052567" y="3861048"/>
            <a:ext cx="858095" cy="648072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XML Data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순서도: 자기 디스크 60"/>
          <p:cNvSpPr/>
          <p:nvPr/>
        </p:nvSpPr>
        <p:spPr>
          <a:xfrm>
            <a:off x="6201139" y="3429000"/>
            <a:ext cx="1170130" cy="1080120"/>
          </a:xfrm>
          <a:prstGeom prst="flowChartMagneticDisk">
            <a:avLst/>
          </a:prstGeom>
          <a:solidFill>
            <a:srgbClr val="F2FAA4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DW DB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2" name="순서도: 자기 디스크 61"/>
          <p:cNvSpPr/>
          <p:nvPr/>
        </p:nvSpPr>
        <p:spPr>
          <a:xfrm>
            <a:off x="8619407" y="3501008"/>
            <a:ext cx="1014113" cy="495672"/>
          </a:xfrm>
          <a:prstGeom prst="flowChartMagneticDisk">
            <a:avLst/>
          </a:prstGeom>
          <a:solidFill>
            <a:srgbClr val="F2FAA4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Data Mart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순서도: 문서 62"/>
          <p:cNvSpPr/>
          <p:nvPr/>
        </p:nvSpPr>
        <p:spPr>
          <a:xfrm>
            <a:off x="8775425" y="4941169"/>
            <a:ext cx="702078" cy="506479"/>
          </a:xfrm>
          <a:prstGeom prst="flowChartDocumen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Excel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순서도: 문서 63"/>
          <p:cNvSpPr/>
          <p:nvPr/>
        </p:nvSpPr>
        <p:spPr>
          <a:xfrm>
            <a:off x="4718974" y="1844824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5" name="Picture 1164" descr="DMExpress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489" y="1340768"/>
            <a:ext cx="918369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꺾인 연결선 65"/>
          <p:cNvCxnSpPr>
            <a:stCxn id="57" idx="3"/>
            <a:endCxn id="56" idx="2"/>
          </p:cNvCxnSpPr>
          <p:nvPr/>
        </p:nvCxnSpPr>
        <p:spPr>
          <a:xfrm flipV="1">
            <a:off x="1910662" y="2420888"/>
            <a:ext cx="1014113" cy="97210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꺾인 연결선 66"/>
          <p:cNvCxnSpPr>
            <a:stCxn id="57" idx="3"/>
            <a:endCxn id="59" idx="2"/>
          </p:cNvCxnSpPr>
          <p:nvPr/>
        </p:nvCxnSpPr>
        <p:spPr>
          <a:xfrm>
            <a:off x="1910662" y="3392996"/>
            <a:ext cx="1014113" cy="133214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8" name="Shape 67"/>
          <p:cNvCxnSpPr>
            <a:stCxn id="60" idx="3"/>
            <a:endCxn id="59" idx="3"/>
          </p:cNvCxnSpPr>
          <p:nvPr/>
        </p:nvCxnSpPr>
        <p:spPr>
          <a:xfrm>
            <a:off x="1910662" y="4185084"/>
            <a:ext cx="1482165" cy="972108"/>
          </a:xfrm>
          <a:prstGeom prst="bentConnector4">
            <a:avLst>
              <a:gd name="adj1" fmla="val 34211"/>
              <a:gd name="adj2" fmla="val 123516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9" name="Shape 68"/>
          <p:cNvCxnSpPr>
            <a:stCxn id="60" idx="3"/>
            <a:endCxn id="56" idx="3"/>
          </p:cNvCxnSpPr>
          <p:nvPr/>
        </p:nvCxnSpPr>
        <p:spPr>
          <a:xfrm flipV="1">
            <a:off x="1910662" y="2852936"/>
            <a:ext cx="1482165" cy="1332148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70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4688" y="3503432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꺾인 연결선 30"/>
          <p:cNvCxnSpPr>
            <a:stCxn id="56" idx="1"/>
            <a:endCxn id="64" idx="1"/>
          </p:cNvCxnSpPr>
          <p:nvPr/>
        </p:nvCxnSpPr>
        <p:spPr>
          <a:xfrm rot="16200000" flipH="1">
            <a:off x="4019896" y="1361771"/>
            <a:ext cx="72008" cy="1326147"/>
          </a:xfrm>
          <a:prstGeom prst="bentConnector4">
            <a:avLst>
              <a:gd name="adj1" fmla="val -317465"/>
              <a:gd name="adj2" fmla="val 67647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7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2870" y="148478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직선 화살표 연결선 72"/>
          <p:cNvCxnSpPr/>
          <p:nvPr/>
        </p:nvCxnSpPr>
        <p:spPr>
          <a:xfrm rot="5400000">
            <a:off x="2824106" y="3601632"/>
            <a:ext cx="1584176" cy="17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74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844" y="328498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꺾인 연결선 30"/>
          <p:cNvCxnSpPr>
            <a:stCxn id="59" idx="4"/>
            <a:endCxn id="61" idx="2"/>
          </p:cNvCxnSpPr>
          <p:nvPr/>
        </p:nvCxnSpPr>
        <p:spPr>
          <a:xfrm flipV="1">
            <a:off x="3860879" y="3969060"/>
            <a:ext cx="2340260" cy="75608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76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8974" y="4129436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꺾인 연결선 30"/>
          <p:cNvCxnSpPr>
            <a:stCxn id="58" idx="3"/>
            <a:endCxn id="61" idx="1"/>
          </p:cNvCxnSpPr>
          <p:nvPr/>
        </p:nvCxnSpPr>
        <p:spPr>
          <a:xfrm rot="5400000">
            <a:off x="6365857" y="2985251"/>
            <a:ext cx="864096" cy="234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78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8236" y="2708921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꺾인 연결선 30"/>
          <p:cNvCxnSpPr>
            <a:stCxn id="61" idx="4"/>
            <a:endCxn id="62" idx="2"/>
          </p:cNvCxnSpPr>
          <p:nvPr/>
        </p:nvCxnSpPr>
        <p:spPr>
          <a:xfrm flipV="1">
            <a:off x="7371269" y="3748844"/>
            <a:ext cx="1248139" cy="22021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80" name="순서도: 문서 79"/>
          <p:cNvSpPr/>
          <p:nvPr/>
        </p:nvSpPr>
        <p:spPr>
          <a:xfrm>
            <a:off x="7215252" y="5013176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1" name="꺾인 연결선 30"/>
          <p:cNvCxnSpPr>
            <a:stCxn id="61" idx="3"/>
            <a:endCxn id="80" idx="1"/>
          </p:cNvCxnSpPr>
          <p:nvPr/>
        </p:nvCxnSpPr>
        <p:spPr>
          <a:xfrm rot="16200000" flipH="1">
            <a:off x="6640688" y="4654636"/>
            <a:ext cx="720080" cy="429048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8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9148" y="4653137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꺾인 연결선 30"/>
          <p:cNvCxnSpPr>
            <a:stCxn id="62" idx="3"/>
            <a:endCxn id="63" idx="0"/>
          </p:cNvCxnSpPr>
          <p:nvPr/>
        </p:nvCxnSpPr>
        <p:spPr>
          <a:xfrm rot="5400000">
            <a:off x="8654220" y="4468858"/>
            <a:ext cx="944488" cy="172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84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56505" y="4201444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4328931" y="155921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Unload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03217" y="4583552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Unload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44688" y="3935479"/>
            <a:ext cx="766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Loading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4383" y="335941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4658552" y="4666593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69418" y="3791464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05295" y="3874504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07015" y="3082417"/>
            <a:ext cx="766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Loading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2480" y="2007684"/>
            <a:ext cx="112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DMExpress™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사각형 설명선 93"/>
          <p:cNvSpPr/>
          <p:nvPr/>
        </p:nvSpPr>
        <p:spPr>
          <a:xfrm>
            <a:off x="4562957" y="2423311"/>
            <a:ext cx="1404156" cy="1368152"/>
          </a:xfrm>
          <a:prstGeom prst="wedgeRoundRectCallout">
            <a:avLst>
              <a:gd name="adj1" fmla="val -20833"/>
              <a:gd name="adj2" fmla="val 72722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Table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직접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읽어서 가공하면서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DW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이동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step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절감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95" name="순서도: 문서 94"/>
          <p:cNvSpPr/>
          <p:nvPr/>
        </p:nvSpPr>
        <p:spPr>
          <a:xfrm>
            <a:off x="4406940" y="5087607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6" name="꺾인 연결선 30"/>
          <p:cNvCxnSpPr>
            <a:stCxn id="59" idx="4"/>
            <a:endCxn id="95" idx="1"/>
          </p:cNvCxnSpPr>
          <p:nvPr/>
        </p:nvCxnSpPr>
        <p:spPr>
          <a:xfrm>
            <a:off x="3860879" y="4725145"/>
            <a:ext cx="546061" cy="57848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97" name="꺾인 연결선 30"/>
          <p:cNvCxnSpPr>
            <a:stCxn id="95" idx="3"/>
            <a:endCxn id="61" idx="2"/>
          </p:cNvCxnSpPr>
          <p:nvPr/>
        </p:nvCxnSpPr>
        <p:spPr>
          <a:xfrm flipV="1">
            <a:off x="5031009" y="3969061"/>
            <a:ext cx="1170130" cy="133457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8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035" y="4943592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모서리가 둥근 사각형 설명선 98"/>
          <p:cNvSpPr/>
          <p:nvPr/>
        </p:nvSpPr>
        <p:spPr>
          <a:xfrm>
            <a:off x="4484948" y="5591663"/>
            <a:ext cx="3822425" cy="576064"/>
          </a:xfrm>
          <a:prstGeom prst="wedgeRoundRectCallout">
            <a:avLst>
              <a:gd name="adj1" fmla="val -22802"/>
              <a:gd name="adj2" fmla="val -69257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unload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시스템 자원을 이용하여 가공하여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DW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load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시스템 자원 활용도 높음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818541" y="4655559"/>
            <a:ext cx="1482165" cy="1368152"/>
          </a:xfrm>
          <a:prstGeom prst="wedgeRoundRectCallout">
            <a:avLst>
              <a:gd name="adj1" fmla="val 46916"/>
              <a:gd name="adj2" fmla="val -103690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XML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쉽고 간편하게 가공 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처리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 편리성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7527286" y="1775239"/>
            <a:ext cx="1560173" cy="1224136"/>
          </a:xfrm>
          <a:prstGeom prst="wedgeRoundRectCallout">
            <a:avLst>
              <a:gd name="adj1" fmla="val -81537"/>
              <a:gd name="adj2" fmla="val 40859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복잡한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Log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데이터를 쉽고 빠르게 처리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급증하는 데이터 처리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72600" y="6400800"/>
            <a:ext cx="381000" cy="304800"/>
          </a:xfrm>
        </p:spPr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08250" y="2934353"/>
            <a:ext cx="5681111" cy="129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41314"/>
            <a:ext cx="7620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b="1" kern="0" dirty="0" smtClean="0">
                <a:solidFill>
                  <a:srgbClr val="FFFFFF"/>
                </a:solidFill>
                <a:latin typeface="Arial"/>
                <a:ea typeface="ＭＳ Ｐゴシック"/>
                <a:cs typeface="+mj-cs"/>
              </a:rPr>
              <a:t>감사합니다</a:t>
            </a:r>
            <a:r>
              <a:rPr lang="en-US" altLang="ko-KR" sz="2300" b="1" kern="0" dirty="0" smtClean="0">
                <a:solidFill>
                  <a:srgbClr val="FFFFFF"/>
                </a:solidFill>
                <a:latin typeface="Arial"/>
                <a:ea typeface="ＭＳ Ｐゴシック"/>
                <a:cs typeface="+mj-cs"/>
              </a:rPr>
              <a:t>.</a:t>
            </a: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68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en-US" dirty="0" smtClean="0"/>
              <a:t>ETL World </a:t>
            </a:r>
            <a:r>
              <a:rPr lang="ko-KR" altLang="en-US" dirty="0" smtClean="0"/>
              <a:t>세계 신기록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7677150" y="6408738"/>
            <a:ext cx="2063750" cy="457200"/>
          </a:xfrm>
        </p:spPr>
        <p:txBody>
          <a:bodyPr/>
          <a:lstStyle/>
          <a:p>
            <a:pPr>
              <a:defRPr/>
            </a:pPr>
            <a:fld id="{D211E07B-8F5A-4154-8265-F1F1ED9C9E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89845" y="1124746"/>
            <a:ext cx="868521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DMExpress™ v4.8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이 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5.4TB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의 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raw TPC-H data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를 추출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변환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정제와 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로드 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(</a:t>
            </a:r>
            <a:r>
              <a:rPr kumimoji="0" lang="en-US" altLang="ko-KR" sz="1600" kern="0" dirty="0" err="1">
                <a:latin typeface="HY울릉도M" pitchFamily="18" charset="-127"/>
                <a:ea typeface="HY울릉도M" pitchFamily="18" charset="-127"/>
              </a:rPr>
              <a:t>Vertica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 Analytic Database) -&gt;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0" lang="en-US" altLang="ko-KR" sz="1600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57</a:t>
            </a:r>
            <a:r>
              <a:rPr kumimoji="0" lang="ko-KR" altLang="en-US" sz="1600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분</a:t>
            </a:r>
            <a:r>
              <a:rPr kumimoji="0" lang="en-US" altLang="ko-KR" sz="1600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21</a:t>
            </a:r>
            <a:r>
              <a:rPr kumimoji="0" lang="ko-KR" altLang="en-US" sz="1600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초</a:t>
            </a:r>
            <a:r>
              <a:rPr kumimoji="0" lang="en-US" altLang="ko-KR" sz="1600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51</a:t>
            </a:r>
            <a:br>
              <a:rPr kumimoji="0" lang="en-US" altLang="ko-KR" sz="1600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</a:br>
            <a:endParaRPr kumimoji="0" lang="en-US" altLang="ko-KR" sz="1600" kern="0" dirty="0">
              <a:latin typeface="HY울릉도M" pitchFamily="18" charset="-127"/>
              <a:ea typeface="HY울릉도M" pitchFamily="18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Server : HP Blade System c7000 x86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OS     : </a:t>
            </a:r>
            <a:r>
              <a:rPr kumimoji="0" lang="en-US" altLang="ko-KR" sz="1600" kern="0" dirty="0" err="1">
                <a:latin typeface="HY울릉도M" pitchFamily="18" charset="-127"/>
                <a:ea typeface="HY울릉도M" pitchFamily="18" charset="-127"/>
              </a:rPr>
              <a:t>RedHat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 Linux</a:t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endParaRPr kumimoji="0" lang="en-US" altLang="ko-KR" sz="1600" kern="0" dirty="0">
              <a:latin typeface="HY울릉도M" pitchFamily="18" charset="-127"/>
              <a:ea typeface="HY울릉도M" pitchFamily="18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DSS Labs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에 의해 독립적으로 검증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endParaRPr kumimoji="0" lang="en-US" altLang="ko-KR" sz="1600" kern="0" dirty="0">
              <a:latin typeface="HY울릉도M" pitchFamily="18" charset="-127"/>
              <a:ea typeface="HY울릉도M" pitchFamily="18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[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신  기록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] - DMExpress, </a:t>
            </a:r>
            <a:r>
              <a:rPr kumimoji="0" lang="en-US" altLang="ko-KR" sz="1600" kern="0" dirty="0" err="1">
                <a:latin typeface="HY울릉도M" pitchFamily="18" charset="-127"/>
                <a:ea typeface="HY울릉도M" pitchFamily="18" charset="-127"/>
              </a:rPr>
              <a:t>Vertica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, HP</a:t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i="1" u="sng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5.4TB </a:t>
            </a:r>
            <a:r>
              <a:rPr kumimoji="0" lang="ko-KR" altLang="en-US" sz="1600" i="1" u="sng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데이터 처리 시간 </a:t>
            </a:r>
            <a:r>
              <a:rPr kumimoji="0" lang="en-US" altLang="ko-KR" sz="1600" i="1" u="sng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: 57</a:t>
            </a:r>
            <a:r>
              <a:rPr kumimoji="0" lang="ko-KR" altLang="en-US" sz="1600" i="1" u="sng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분</a:t>
            </a:r>
            <a:r>
              <a:rPr kumimoji="0" lang="en-US" altLang="ko-KR" sz="1600" i="1" u="sng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21.51</a:t>
            </a:r>
            <a:r>
              <a:rPr kumimoji="0" lang="ko-KR" altLang="en-US" sz="1600" i="1" u="sng" kern="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초</a:t>
            </a:r>
            <a:endParaRPr kumimoji="0" lang="en-US" altLang="ko-KR" sz="1600" i="1" u="sng" kern="0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     [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종전기록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]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– Microsoft, Unisys</a:t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1.0TB 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데이터 처리 시간 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: 25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분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>20.00</a:t>
            </a:r>
            <a:r>
              <a:rPr kumimoji="0" lang="ko-KR" altLang="en-US" sz="1600" kern="0" dirty="0">
                <a:latin typeface="HY울릉도M" pitchFamily="18" charset="-127"/>
                <a:ea typeface="HY울릉도M" pitchFamily="18" charset="-127"/>
              </a:rPr>
              <a:t>초</a:t>
            </a:r>
            <a: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  <a:t/>
            </a:r>
            <a:br>
              <a:rPr kumimoji="0" lang="en-US" altLang="ko-KR" sz="1600" kern="0" dirty="0">
                <a:latin typeface="HY울릉도M" pitchFamily="18" charset="-127"/>
                <a:ea typeface="HY울릉도M" pitchFamily="18" charset="-127"/>
              </a:rPr>
            </a:br>
            <a:endParaRPr kumimoji="0" lang="en-US" altLang="ko-KR" sz="1600" kern="0" dirty="0"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5091692" y="1950244"/>
            <a:ext cx="4403725" cy="4197350"/>
            <a:chOff x="4226916" y="1535489"/>
            <a:chExt cx="4710022" cy="4433977"/>
          </a:xfrm>
        </p:grpSpPr>
        <p:sp>
          <p:nvSpPr>
            <p:cNvPr id="14" name="Rounded Rectangle 45"/>
            <p:cNvSpPr>
              <a:spLocks noChangeArrowheads="1"/>
            </p:cNvSpPr>
            <p:nvPr/>
          </p:nvSpPr>
          <p:spPr bwMode="auto">
            <a:xfrm>
              <a:off x="4226916" y="1535489"/>
              <a:ext cx="4710022" cy="4433977"/>
            </a:xfrm>
            <a:prstGeom prst="roundRect">
              <a:avLst>
                <a:gd name="adj" fmla="val 3042"/>
              </a:avLst>
            </a:prstGeom>
            <a:gradFill rotWithShape="0">
              <a:gsLst>
                <a:gs pos="0">
                  <a:srgbClr val="B7E3B7"/>
                </a:gs>
                <a:gs pos="100000">
                  <a:srgbClr val="7EB4DA"/>
                </a:gs>
              </a:gsLst>
              <a:lin ang="6900000"/>
            </a:gradFill>
            <a:ln w="25400">
              <a:solidFill>
                <a:srgbClr val="006BB7"/>
              </a:solidFill>
              <a:miter lim="800000"/>
              <a:headEnd/>
              <a:tailEnd/>
            </a:ln>
            <a:effectLst>
              <a:outerShdw blurRad="63500" dist="88900" dir="2700000" algn="tl" rotWithShape="0">
                <a:srgbClr val="000000">
                  <a:alpha val="29999"/>
                </a:srgbClr>
              </a:outerShdw>
            </a:effectLst>
          </p:spPr>
          <p:txBody>
            <a:bodyPr wrap="none"/>
            <a:lstStyle/>
            <a:p>
              <a:pPr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7659" y="1594076"/>
              <a:ext cx="4591050" cy="433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2807" y="3059908"/>
            <a:ext cx="24574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645064" y="3701309"/>
            <a:ext cx="4207159" cy="46166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1.0TB </a:t>
            </a:r>
            <a:r>
              <a:rPr lang="ko-KR" altLang="en-US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처리 시간 </a:t>
            </a:r>
            <a:r>
              <a:rPr lang="en-US" altLang="ko-KR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: 10</a:t>
            </a:r>
            <a:r>
              <a:rPr lang="ko-KR" altLang="en-US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분 </a:t>
            </a:r>
            <a:r>
              <a:rPr lang="en-US" altLang="ko-KR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37</a:t>
            </a:r>
            <a:r>
              <a:rPr lang="ko-KR" altLang="en-US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초</a:t>
            </a:r>
            <a:endParaRPr lang="ko-KR" altLang="en-US" b="1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55916" y="442453"/>
            <a:ext cx="3197801" cy="545691"/>
          </a:xfrm>
          <a:prstGeom prst="roundRect">
            <a:avLst/>
          </a:prstGeom>
          <a:solidFill>
            <a:srgbClr val="FFFF99"/>
          </a:solidFill>
          <a:ln w="25400" cap="flat" cmpd="sng" algn="ctr">
            <a:solidFill>
              <a:srgbClr val="FF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시간에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5.65 Terabytes 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처리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5372099" y="2501900"/>
            <a:ext cx="4051301" cy="3114040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" name="Trapezoid 70"/>
          <p:cNvSpPr/>
          <p:nvPr/>
        </p:nvSpPr>
        <p:spPr>
          <a:xfrm rot="10800000">
            <a:off x="5359400" y="5623560"/>
            <a:ext cx="4064000" cy="408940"/>
          </a:xfrm>
          <a:prstGeom prst="trapezoid">
            <a:avLst>
              <a:gd name="adj" fmla="val 36771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8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304800"/>
            <a:ext cx="9448797" cy="838200"/>
          </a:xfrm>
        </p:spPr>
        <p:txBody>
          <a:bodyPr/>
          <a:lstStyle/>
          <a:p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수백 번 검증된 특허 받은 알고리즘의 효과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2804160" y="4155440"/>
            <a:ext cx="429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69901" y="132080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ko-KR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정렬 데이터는 </a:t>
            </a:r>
            <a:r>
              <a:rPr lang="en-US" altLang="ko-KR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ETL</a:t>
            </a:r>
            <a:r>
              <a:rPr lang="ko-KR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의 모든 측면에 영향</a:t>
            </a:r>
            <a:endParaRPr 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휴먼모음T" pitchFamily="18" charset="-127"/>
              <a:ea typeface="휴먼모음T" pitchFamily="18" charset="-127"/>
              <a:cs typeface="Calibri" pitchFamily="34" charset="0"/>
            </a:endParaRP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5939" y="2093844"/>
            <a:ext cx="3506788" cy="187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Down Arrow 47"/>
          <p:cNvSpPr/>
          <p:nvPr/>
        </p:nvSpPr>
        <p:spPr>
          <a:xfrm>
            <a:off x="2476500" y="3962400"/>
            <a:ext cx="558800" cy="165100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7801" y="1320802"/>
            <a:ext cx="425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Syncsort </a:t>
            </a:r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는</a:t>
            </a:r>
            <a:r>
              <a:rPr 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1968</a:t>
            </a:r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년 이후 </a:t>
            </a:r>
            <a:endParaRPr lang="en-US" altLang="ko-KR" sz="1800" b="1" dirty="0" smtClean="0">
              <a:solidFill>
                <a:srgbClr val="569FD3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  <a:p>
            <a:pPr algn="ctr" eaLnBrk="0" hangingPunct="0"/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고성능 </a:t>
            </a:r>
            <a:r>
              <a:rPr lang="en-US" altLang="ko-KR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Sort </a:t>
            </a:r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분야의 시장 선도자</a:t>
            </a:r>
            <a:r>
              <a:rPr 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!</a:t>
            </a:r>
            <a:endParaRPr lang="en-US" sz="1800" b="1" dirty="0">
              <a:solidFill>
                <a:srgbClr val="569FD3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000" y="2736334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Sort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6000" y="3461758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Join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0" y="419841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Aggregate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96000" y="5023959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Copy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pic>
        <p:nvPicPr>
          <p:cNvPr id="54" name="Picture 53" descr="Gnome-View-Sort-Descending-48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526081" y="2616238"/>
            <a:ext cx="609525" cy="609524"/>
          </a:xfrm>
          <a:prstGeom prst="rect">
            <a:avLst/>
          </a:prstGeom>
        </p:spPr>
      </p:pic>
      <p:pic>
        <p:nvPicPr>
          <p:cNvPr id="55" name="Picture 54" descr="Arrow-jion-right-48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524519" y="3340100"/>
            <a:ext cx="612648" cy="612648"/>
          </a:xfrm>
          <a:prstGeom prst="rect">
            <a:avLst/>
          </a:prstGeom>
        </p:spPr>
      </p:pic>
      <p:pic>
        <p:nvPicPr>
          <p:cNvPr id="56" name="Picture 55" descr="Copy-128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524519" y="4902301"/>
            <a:ext cx="612648" cy="612648"/>
          </a:xfrm>
          <a:prstGeom prst="rect">
            <a:avLst/>
          </a:prstGeom>
        </p:spPr>
      </p:pic>
      <p:pic>
        <p:nvPicPr>
          <p:cNvPr id="57" name="Picture 56" descr="Sum-UI-64.png"/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24519" y="4076751"/>
            <a:ext cx="612648" cy="61264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277101" y="2767114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6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+ 3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 진행 중</a:t>
            </a:r>
            <a:endParaRPr lang="en-US" sz="120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77101" y="3492536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+ 3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 진행 중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7101" y="4229189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ko-KR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</a:t>
            </a:r>
            <a:r>
              <a:rPr lang="ko-KR" alt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+ 3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 진행 중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77101" y="5054738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Direct, block level read I/O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5372100" y="3302000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5372100" y="3987800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5372100" y="4775200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372100" y="5613400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6604001" y="5933301"/>
            <a:ext cx="1587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80% of ETL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75773" y="4205742"/>
            <a:ext cx="3695147" cy="21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8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763629"/>
              </p:ext>
            </p:extLst>
          </p:nvPr>
        </p:nvGraphicFramePr>
        <p:xfrm>
          <a:off x="2955132" y="1643457"/>
          <a:ext cx="3995739" cy="40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6" name="Chart" r:id="rId3" imgW="2276411" imgH="2314680" progId="MSGraph.Chart.8">
                  <p:embed followColorScheme="full"/>
                </p:oleObj>
              </mc:Choice>
              <mc:Fallback>
                <p:oleObj name="Chart" r:id="rId3" imgW="2276411" imgH="2314680" progId="MSGraph.Chart.8">
                  <p:embed followColorScheme="full"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32" y="1643457"/>
                        <a:ext cx="3995739" cy="406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Pie 23"/>
          <p:cNvSpPr/>
          <p:nvPr/>
        </p:nvSpPr>
        <p:spPr bwMode="auto">
          <a:xfrm>
            <a:off x="3246904" y="1793886"/>
            <a:ext cx="3325459" cy="3325469"/>
          </a:xfrm>
          <a:prstGeom prst="pie">
            <a:avLst>
              <a:gd name="adj1" fmla="val 14554120"/>
              <a:gd name="adj2" fmla="val 16559095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63" y="304800"/>
            <a:ext cx="9278933" cy="838200"/>
          </a:xfrm>
        </p:spPr>
        <p:txBody>
          <a:bodyPr>
            <a:noAutofit/>
          </a:bodyPr>
          <a:lstStyle/>
          <a:p>
            <a:r>
              <a:rPr lang="ko-KR" altLang="en-US" sz="2600" dirty="0" smtClean="0">
                <a:latin typeface="Calibri" pitchFamily="34" charset="0"/>
                <a:cs typeface="Calibri" pitchFamily="34" charset="0"/>
              </a:rPr>
              <a:t>특허 받은 알고리즘은 </a:t>
            </a:r>
            <a:r>
              <a:rPr lang="en-GB" sz="2600" dirty="0" smtClean="0">
                <a:latin typeface="Calibri" pitchFamily="34" charset="0"/>
                <a:cs typeface="Calibri" pitchFamily="34" charset="0"/>
              </a:rPr>
              <a:t>ETL</a:t>
            </a:r>
            <a:r>
              <a:rPr lang="ko-KR" altLang="en-US" sz="2600" dirty="0" smtClean="0">
                <a:latin typeface="Calibri" pitchFamily="34" charset="0"/>
                <a:cs typeface="Calibri" pitchFamily="34" charset="0"/>
              </a:rPr>
              <a:t>의 가장 중요한 측면을 최적화</a:t>
            </a:r>
            <a:endParaRPr lang="en-GB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37"/>
          <p:cNvSpPr>
            <a:spLocks noChangeArrowheads="1"/>
          </p:cNvSpPr>
          <p:nvPr/>
        </p:nvSpPr>
        <p:spPr bwMode="auto">
          <a:xfrm>
            <a:off x="2055488" y="5753332"/>
            <a:ext cx="5179679" cy="465554"/>
          </a:xfrm>
          <a:prstGeom prst="ellipse">
            <a:avLst/>
          </a:prstGeom>
          <a:gradFill rotWithShape="1">
            <a:gsLst>
              <a:gs pos="0">
                <a:srgbClr val="0B5C93">
                  <a:alpha val="50000"/>
                </a:srgbClr>
              </a:gs>
              <a:gs pos="100000">
                <a:srgbClr val="0B5C93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GB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0" name="AutoShape 38"/>
          <p:cNvSpPr>
            <a:spLocks noChangeArrowheads="1"/>
          </p:cNvSpPr>
          <p:nvPr/>
        </p:nvSpPr>
        <p:spPr bwMode="auto">
          <a:xfrm>
            <a:off x="2387600" y="1642534"/>
            <a:ext cx="5080000" cy="3894667"/>
          </a:xfrm>
          <a:prstGeom prst="roundRect">
            <a:avLst>
              <a:gd name="adj" fmla="val 10389"/>
            </a:avLst>
          </a:prstGeom>
          <a:noFill/>
          <a:ln w="38100">
            <a:solidFill>
              <a:srgbClr val="1088DA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/>
            <a:endParaRPr lang="en-GB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35357" y="6015723"/>
            <a:ext cx="6312694" cy="747713"/>
          </a:xfrm>
          <a:prstGeom prst="rect">
            <a:avLst/>
          </a:prstGeom>
          <a:noFill/>
          <a:ln>
            <a:noFill/>
          </a:ln>
          <a:effectLst>
            <a:prstShdw prst="shdw11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100000"/>
              </a:spcBef>
            </a:pPr>
            <a:r>
              <a:rPr lang="en-US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Syncsort </a:t>
            </a:r>
            <a:r>
              <a:rPr lang="ko-KR" altLang="en-US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는 </a:t>
            </a:r>
            <a:r>
              <a:rPr lang="en-US" altLang="ko-KR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1968</a:t>
            </a:r>
            <a:r>
              <a:rPr lang="ko-KR" altLang="en-US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년 이후 데이터 정렬 시장의 리더로 </a:t>
            </a:r>
            <a:r>
              <a:rPr lang="en-US" altLang="ko-KR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/>
            </a:r>
            <a:br>
              <a:rPr lang="en-US" altLang="ko-KR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  <a:cs typeface="+mn-cs"/>
              </a:rPr>
            </a:br>
            <a:r>
              <a:rPr lang="ko-KR" altLang="en-US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정렬 기술의 선도자 입니다</a:t>
            </a:r>
            <a:r>
              <a:rPr lang="en-US" altLang="ko-KR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.</a:t>
            </a:r>
            <a:endParaRPr lang="en-US" sz="1800" b="1" dirty="0">
              <a:solidFill>
                <a:srgbClr val="B2B2B2"/>
              </a:solidFill>
              <a:latin typeface="Arial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2188498" y="1165575"/>
            <a:ext cx="5328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Clr>
                <a:srgbClr val="1088DA"/>
              </a:buClr>
              <a:buFont typeface="Wingdings" pitchFamily="2" charset="2"/>
              <a:buNone/>
            </a:pPr>
            <a:r>
              <a:rPr lang="ko-KR" altLang="en-US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정렬은 </a:t>
            </a:r>
            <a:r>
              <a:rPr lang="en-US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ETL</a:t>
            </a:r>
            <a:r>
              <a:rPr lang="ko-KR" altLang="en-US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의 전 영역에 영향</a:t>
            </a:r>
            <a:endParaRPr lang="en-US" dirty="0">
              <a:solidFill>
                <a:srgbClr val="005596"/>
              </a:solidFill>
              <a:latin typeface="Arial" pitchFamily="34" charset="0"/>
              <a:ea typeface="ＭＳ Ｐゴシック" pitchFamily="-112" charset="-128"/>
              <a:cs typeface="+mn-cs"/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 rot="5400000">
            <a:off x="4806116" y="4217330"/>
            <a:ext cx="422275" cy="3250406"/>
            <a:chOff x="2851" y="1101"/>
            <a:chExt cx="266" cy="826"/>
          </a:xfrm>
        </p:grpSpPr>
        <p:sp>
          <p:nvSpPr>
            <p:cNvPr id="26" name="AutoShape 67"/>
            <p:cNvSpPr>
              <a:spLocks noChangeArrowheads="1"/>
            </p:cNvSpPr>
            <p:nvPr/>
          </p:nvSpPr>
          <p:spPr bwMode="auto">
            <a:xfrm rot="5400000">
              <a:off x="2571" y="1381"/>
              <a:ext cx="826" cy="266"/>
            </a:xfrm>
            <a:prstGeom prst="triangle">
              <a:avLst>
                <a:gd name="adj" fmla="val 50000"/>
              </a:avLst>
            </a:prstGeom>
            <a:solidFill>
              <a:srgbClr val="C2E456"/>
            </a:solidFill>
            <a:ln>
              <a:noFill/>
            </a:ln>
            <a:effectLst>
              <a:outerShdw dist="89803" dir="487806" algn="ctr" rotWithShape="0">
                <a:schemeClr val="bg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GB">
                <a:solidFill>
                  <a:srgbClr val="000000"/>
                </a:solidFill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7" name="AutoShape 68"/>
            <p:cNvSpPr>
              <a:spLocks noChangeArrowheads="1"/>
            </p:cNvSpPr>
            <p:nvPr/>
          </p:nvSpPr>
          <p:spPr bwMode="auto">
            <a:xfrm rot="5400000">
              <a:off x="2665" y="1411"/>
              <a:ext cx="638" cy="20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rgbClr val="A4CD21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487806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GB">
                <a:solidFill>
                  <a:srgbClr val="000000"/>
                </a:solidFill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</p:grpSp>
      <p:sp>
        <p:nvSpPr>
          <p:cNvPr id="33" name="AutoShape 74"/>
          <p:cNvSpPr>
            <a:spLocks noChangeArrowheads="1"/>
          </p:cNvSpPr>
          <p:nvPr/>
        </p:nvSpPr>
        <p:spPr bwMode="auto">
          <a:xfrm rot="5400000">
            <a:off x="8066482" y="-391258"/>
            <a:ext cx="472080" cy="17447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rgbClr val="A4CD21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487806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GB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30" name="Pie 129"/>
          <p:cNvSpPr/>
          <p:nvPr/>
        </p:nvSpPr>
        <p:spPr bwMode="auto">
          <a:xfrm>
            <a:off x="3089795" y="1959380"/>
            <a:ext cx="3346932" cy="3246903"/>
          </a:xfrm>
          <a:prstGeom prst="pie">
            <a:avLst>
              <a:gd name="adj1" fmla="val 10117203"/>
              <a:gd name="adj2" fmla="val 13232152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FFFFFF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15"/>
          <p:cNvGrpSpPr/>
          <p:nvPr/>
        </p:nvGrpSpPr>
        <p:grpSpPr>
          <a:xfrm>
            <a:off x="1348513" y="1984254"/>
            <a:ext cx="2474455" cy="700027"/>
            <a:chOff x="525856" y="2543790"/>
            <a:chExt cx="1582363" cy="325210"/>
          </a:xfrm>
        </p:grpSpPr>
        <p:sp>
          <p:nvSpPr>
            <p:cNvPr id="51" name="AutoShape 84"/>
            <p:cNvSpPr>
              <a:spLocks noChangeArrowheads="1"/>
            </p:cNvSpPr>
            <p:nvPr/>
          </p:nvSpPr>
          <p:spPr bwMode="auto">
            <a:xfrm>
              <a:off x="525856" y="2547572"/>
              <a:ext cx="1582363" cy="321428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70000"/>
              </a:schemeClr>
            </a:solidFill>
            <a:ln w="1905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GB" sz="4400">
                <a:solidFill>
                  <a:srgbClr val="000000"/>
                </a:solidFill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52" name="Text Box 83"/>
            <p:cNvSpPr txBox="1">
              <a:spLocks noChangeArrowheads="1"/>
            </p:cNvSpPr>
            <p:nvPr/>
          </p:nvSpPr>
          <p:spPr bwMode="auto">
            <a:xfrm>
              <a:off x="574202" y="2543790"/>
              <a:ext cx="1485670" cy="171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7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dirty="0" smtClean="0">
                  <a:solidFill>
                    <a:srgbClr val="005596"/>
                  </a:solidFill>
                  <a:latin typeface="Arial" pitchFamily="34" charset="0"/>
                  <a:ea typeface="ＭＳ Ｐゴシック" pitchFamily="-112" charset="-128"/>
                  <a:cs typeface="+mn-cs"/>
                </a:rPr>
                <a:t>Database Load</a:t>
              </a:r>
            </a:p>
          </p:txBody>
        </p:sp>
      </p:grpSp>
      <p:sp>
        <p:nvSpPr>
          <p:cNvPr id="132" name="Pie 131"/>
          <p:cNvSpPr/>
          <p:nvPr/>
        </p:nvSpPr>
        <p:spPr bwMode="auto">
          <a:xfrm>
            <a:off x="3490946" y="1893906"/>
            <a:ext cx="3325459" cy="3325469"/>
          </a:xfrm>
          <a:prstGeom prst="pie">
            <a:avLst>
              <a:gd name="adj1" fmla="val 20824738"/>
              <a:gd name="adj2" fmla="val 69232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6242726" y="2787233"/>
            <a:ext cx="2555334" cy="615051"/>
            <a:chOff x="3287493" y="3462959"/>
            <a:chExt cx="1506730" cy="325210"/>
          </a:xfrm>
        </p:grpSpPr>
        <p:sp>
          <p:nvSpPr>
            <p:cNvPr id="61" name="AutoShape 84"/>
            <p:cNvSpPr>
              <a:spLocks noChangeArrowheads="1"/>
            </p:cNvSpPr>
            <p:nvPr/>
          </p:nvSpPr>
          <p:spPr bwMode="auto">
            <a:xfrm>
              <a:off x="3395689" y="3466741"/>
              <a:ext cx="1247909" cy="321428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70000"/>
              </a:schemeClr>
            </a:solidFill>
            <a:ln w="1905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GB" sz="4400">
                <a:solidFill>
                  <a:srgbClr val="000000"/>
                </a:solidFill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62" name="Text Box 83"/>
            <p:cNvSpPr txBox="1">
              <a:spLocks noChangeArrowheads="1"/>
            </p:cNvSpPr>
            <p:nvPr/>
          </p:nvSpPr>
          <p:spPr bwMode="auto">
            <a:xfrm>
              <a:off x="3287493" y="3462959"/>
              <a:ext cx="1506730" cy="195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7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1800" dirty="0" smtClean="0">
                  <a:solidFill>
                    <a:srgbClr val="005596"/>
                  </a:solidFill>
                  <a:latin typeface="Arial" pitchFamily="34" charset="0"/>
                  <a:ea typeface="ＭＳ Ｐゴシック" pitchFamily="-112" charset="-128"/>
                  <a:cs typeface="+mn-cs"/>
                </a:rPr>
                <a:t>Partition Data</a:t>
              </a:r>
            </a:p>
          </p:txBody>
        </p:sp>
      </p:grpSp>
      <p:sp>
        <p:nvSpPr>
          <p:cNvPr id="134" name="Pie 133"/>
          <p:cNvSpPr/>
          <p:nvPr/>
        </p:nvSpPr>
        <p:spPr bwMode="auto">
          <a:xfrm>
            <a:off x="3442262" y="2133240"/>
            <a:ext cx="3325459" cy="3325469"/>
          </a:xfrm>
          <a:prstGeom prst="pie">
            <a:avLst>
              <a:gd name="adj1" fmla="val 2662438"/>
              <a:gd name="adj2" fmla="val 517992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5895132" y="4506016"/>
            <a:ext cx="2379234" cy="704775"/>
            <a:chOff x="2783683" y="4427163"/>
            <a:chExt cx="1683676" cy="271422"/>
          </a:xfrm>
        </p:grpSpPr>
        <p:sp>
          <p:nvSpPr>
            <p:cNvPr id="36" name="AutoShape 84"/>
            <p:cNvSpPr>
              <a:spLocks noChangeArrowheads="1"/>
            </p:cNvSpPr>
            <p:nvPr/>
          </p:nvSpPr>
          <p:spPr bwMode="auto">
            <a:xfrm>
              <a:off x="2783683" y="4427163"/>
              <a:ext cx="1683676" cy="27142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70000"/>
              </a:schemeClr>
            </a:solidFill>
            <a:ln w="1905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GB" sz="4400">
                <a:solidFill>
                  <a:srgbClr val="000000"/>
                </a:solidFill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37" name="Text Box 83"/>
            <p:cNvSpPr txBox="1">
              <a:spLocks noChangeArrowheads="1"/>
            </p:cNvSpPr>
            <p:nvPr/>
          </p:nvSpPr>
          <p:spPr bwMode="auto">
            <a:xfrm>
              <a:off x="2835125" y="4439099"/>
              <a:ext cx="1580792" cy="14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7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dirty="0" smtClean="0">
                  <a:solidFill>
                    <a:srgbClr val="005596"/>
                  </a:solidFill>
                  <a:latin typeface="Arial" pitchFamily="34" charset="0"/>
                  <a:ea typeface="ＭＳ Ｐゴシック" pitchFamily="-112" charset="-128"/>
                  <a:cs typeface="+mn-cs"/>
                </a:rPr>
                <a:t>Joining Records</a:t>
              </a:r>
              <a:endParaRPr 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endParaRPr>
            </a:p>
          </p:txBody>
        </p:sp>
      </p:grpSp>
      <p:sp>
        <p:nvSpPr>
          <p:cNvPr id="135" name="Pie 134"/>
          <p:cNvSpPr/>
          <p:nvPr/>
        </p:nvSpPr>
        <p:spPr bwMode="auto">
          <a:xfrm>
            <a:off x="3188812" y="2115418"/>
            <a:ext cx="3325459" cy="3325469"/>
          </a:xfrm>
          <a:prstGeom prst="pie">
            <a:avLst>
              <a:gd name="adj1" fmla="val 6996102"/>
              <a:gd name="adj2" fmla="val 8616196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AutoShape 84"/>
          <p:cNvSpPr>
            <a:spLocks noChangeArrowheads="1"/>
          </p:cNvSpPr>
          <p:nvPr/>
        </p:nvSpPr>
        <p:spPr bwMode="auto">
          <a:xfrm>
            <a:off x="1427092" y="4729875"/>
            <a:ext cx="3024333" cy="715089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Merging </a:t>
            </a:r>
            <a:r>
              <a:rPr lang="en-US" sz="1800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&amp; Transformation</a:t>
            </a:r>
          </a:p>
          <a:p>
            <a:pPr eaLnBrk="0" hangingPunct="0"/>
            <a:endParaRPr lang="en-US" sz="1800" dirty="0" smtClean="0">
              <a:solidFill>
                <a:srgbClr val="005596"/>
              </a:solidFill>
              <a:latin typeface="Arial" pitchFamily="34" charset="0"/>
              <a:ea typeface="ＭＳ Ｐゴシック" pitchFamily="-112" charset="-128"/>
              <a:cs typeface="+mn-cs"/>
            </a:endParaRPr>
          </a:p>
        </p:txBody>
      </p:sp>
      <p:grpSp>
        <p:nvGrpSpPr>
          <p:cNvPr id="7" name="Group 28"/>
          <p:cNvGrpSpPr/>
          <p:nvPr/>
        </p:nvGrpSpPr>
        <p:grpSpPr>
          <a:xfrm>
            <a:off x="1152128" y="3532250"/>
            <a:ext cx="2675909" cy="923330"/>
            <a:chOff x="1152128" y="3532250"/>
            <a:chExt cx="2675909" cy="923330"/>
          </a:xfrm>
        </p:grpSpPr>
        <p:sp>
          <p:nvSpPr>
            <p:cNvPr id="55" name="AutoShape 84"/>
            <p:cNvSpPr>
              <a:spLocks noChangeArrowheads="1"/>
            </p:cNvSpPr>
            <p:nvPr/>
          </p:nvSpPr>
          <p:spPr bwMode="auto">
            <a:xfrm>
              <a:off x="1466334" y="3563471"/>
              <a:ext cx="2120961" cy="639713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70000"/>
              </a:schemeClr>
            </a:solidFill>
            <a:ln w="1905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GB" sz="4400">
                <a:solidFill>
                  <a:srgbClr val="000000"/>
                </a:solidFill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56" name="Text Box 83"/>
            <p:cNvSpPr txBox="1">
              <a:spLocks noChangeArrowheads="1"/>
            </p:cNvSpPr>
            <p:nvPr/>
          </p:nvSpPr>
          <p:spPr bwMode="auto">
            <a:xfrm>
              <a:off x="1152128" y="3532250"/>
              <a:ext cx="267590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7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algn="ctr" eaLnBrk="0" hangingPunct="0"/>
              <a:r>
                <a:rPr lang="en-US" sz="1800" dirty="0" smtClean="0">
                  <a:solidFill>
                    <a:srgbClr val="005596"/>
                  </a:solidFill>
                  <a:latin typeface="Arial" pitchFamily="34" charset="0"/>
                  <a:ea typeface="ＭＳ Ｐゴシック" pitchFamily="-112" charset="-128"/>
                  <a:cs typeface="+mn-cs"/>
                </a:rPr>
                <a:t>Aggregation</a:t>
              </a:r>
            </a:p>
          </p:txBody>
        </p:sp>
      </p:grpSp>
      <p:sp>
        <p:nvSpPr>
          <p:cNvPr id="133" name="Pie 132"/>
          <p:cNvSpPr/>
          <p:nvPr/>
        </p:nvSpPr>
        <p:spPr bwMode="auto">
          <a:xfrm>
            <a:off x="3368416" y="1797524"/>
            <a:ext cx="3325459" cy="3325469"/>
          </a:xfrm>
          <a:prstGeom prst="pie">
            <a:avLst>
              <a:gd name="adj1" fmla="val 17209505"/>
              <a:gd name="adj2" fmla="val 19021257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>
            <a:off x="5459503" y="1632514"/>
            <a:ext cx="2444982" cy="698740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9050" algn="ctr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sz="4400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0790" y="1941141"/>
            <a:ext cx="2266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ko-KR" altLang="en-US" sz="20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최대</a:t>
            </a:r>
            <a:r>
              <a:rPr lang="en-US" sz="20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 </a:t>
            </a:r>
            <a:r>
              <a:rPr lang="en-US" sz="2000" b="1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90% </a:t>
            </a:r>
            <a:r>
              <a:rPr lang="en-US" sz="20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Smaller</a:t>
            </a:r>
            <a:endParaRPr lang="en-US" sz="2000" b="1" dirty="0">
              <a:solidFill>
                <a:srgbClr val="005596"/>
              </a:solidFill>
              <a:latin typeface="Arial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3" name="Text Box 100"/>
          <p:cNvSpPr txBox="1">
            <a:spLocks noChangeArrowheads="1"/>
          </p:cNvSpPr>
          <p:nvPr/>
        </p:nvSpPr>
        <p:spPr bwMode="auto">
          <a:xfrm>
            <a:off x="5590432" y="1680310"/>
            <a:ext cx="23173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ctr" eaLnBrk="0" hangingPunct="0"/>
            <a:r>
              <a:rPr lang="en-US" sz="1800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Source Extract &amp; FTP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64431" y="304104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Up to 40% Faster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162063" y="4843288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ko-KR" alt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최대</a:t>
            </a:r>
            <a:r>
              <a:rPr 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 60</a:t>
            </a:r>
            <a:r>
              <a:rPr lang="en-US" sz="1800" b="1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% Faster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941641" y="5074252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ko-KR" alt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최대</a:t>
            </a:r>
            <a:r>
              <a:rPr 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 </a:t>
            </a:r>
            <a:r>
              <a:rPr lang="en-US" sz="1800" b="1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5</a:t>
            </a:r>
            <a:r>
              <a:rPr 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0</a:t>
            </a:r>
            <a:r>
              <a:rPr lang="en-US" sz="1800" b="1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% Faster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561944" y="385650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ko-KR" alt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최대</a:t>
            </a:r>
            <a:r>
              <a:rPr 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 </a:t>
            </a:r>
            <a:r>
              <a:rPr lang="en-US" sz="1800" b="1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7</a:t>
            </a:r>
            <a:r>
              <a:rPr 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0</a:t>
            </a:r>
            <a:r>
              <a:rPr lang="en-US" sz="1800" b="1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% Faster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548849" y="2285223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ko-KR" alt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최대</a:t>
            </a:r>
            <a:r>
              <a:rPr lang="en-US" sz="1800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 40</a:t>
            </a:r>
            <a:r>
              <a:rPr lang="en-US" sz="1800" b="1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% Faster</a:t>
            </a:r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0350" y="6400800"/>
            <a:ext cx="61404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72600" y="6400800"/>
            <a:ext cx="381000" cy="304800"/>
          </a:xfrm>
        </p:spPr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0" grpId="0" animBg="1"/>
      <p:bldP spid="132" grpId="0" animBg="1"/>
      <p:bldP spid="134" grpId="0" animBg="1"/>
      <p:bldP spid="135" grpId="0" animBg="1"/>
      <p:bldP spid="133" grpId="0" animBg="1"/>
      <p:bldP spid="30" grpId="0"/>
      <p:bldP spid="38" grpId="0"/>
      <p:bldP spid="137" grpId="0"/>
      <p:bldP spid="138" grpId="0"/>
      <p:bldP spid="139" grpId="0"/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37"/>
          <p:cNvSpPr>
            <a:spLocks noChangeArrowheads="1"/>
          </p:cNvSpPr>
          <p:nvPr/>
        </p:nvSpPr>
        <p:spPr bwMode="auto">
          <a:xfrm>
            <a:off x="2055488" y="5753332"/>
            <a:ext cx="5179679" cy="465554"/>
          </a:xfrm>
          <a:prstGeom prst="ellipse">
            <a:avLst/>
          </a:prstGeom>
          <a:gradFill rotWithShape="1">
            <a:gsLst>
              <a:gs pos="0">
                <a:srgbClr val="0B5C93">
                  <a:alpha val="50000"/>
                </a:srgbClr>
              </a:gs>
              <a:gs pos="100000">
                <a:srgbClr val="0B5C93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GB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62" y="304800"/>
            <a:ext cx="9278934" cy="838200"/>
          </a:xfrm>
        </p:spPr>
        <p:txBody>
          <a:bodyPr/>
          <a:lstStyle/>
          <a:p>
            <a:r>
              <a:rPr lang="ko-KR" altLang="en-US" sz="2600" dirty="0" smtClean="0">
                <a:latin typeface="Calibri" pitchFamily="34" charset="0"/>
                <a:cs typeface="Calibri" pitchFamily="34" charset="0"/>
              </a:rPr>
              <a:t>특허 받은 알고리즘은 </a:t>
            </a:r>
            <a:r>
              <a:rPr lang="en-GB" sz="2600" dirty="0" smtClean="0">
                <a:latin typeface="Calibri" pitchFamily="34" charset="0"/>
                <a:cs typeface="Calibri" pitchFamily="34" charset="0"/>
              </a:rPr>
              <a:t>ETL</a:t>
            </a:r>
            <a:r>
              <a:rPr lang="ko-KR" altLang="en-US" sz="2600" dirty="0" smtClean="0">
                <a:latin typeface="Calibri" pitchFamily="34" charset="0"/>
                <a:cs typeface="Calibri" pitchFamily="34" charset="0"/>
              </a:rPr>
              <a:t>의 가장 중요한 측면을 최적화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77150" y="6408738"/>
            <a:ext cx="2063750" cy="4572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D211E07B-8F5A-4154-8265-F1F1ED9C9ED1}" type="slidenum">
              <a:rPr lang="en-US" smtClean="0"/>
              <a:pPr algn="r">
                <a:defRPr/>
              </a:pPr>
              <a:t>5</a:t>
            </a:fld>
            <a:endParaRPr lang="en-US" dirty="0"/>
          </a:p>
        </p:txBody>
      </p:sp>
      <p:sp>
        <p:nvSpPr>
          <p:cNvPr id="6" name="Pie 5"/>
          <p:cNvSpPr/>
          <p:nvPr/>
        </p:nvSpPr>
        <p:spPr bwMode="auto">
          <a:xfrm>
            <a:off x="3360425" y="1812837"/>
            <a:ext cx="3325459" cy="3325469"/>
          </a:xfrm>
          <a:prstGeom prst="pie">
            <a:avLst>
              <a:gd name="adj1" fmla="val 16619239"/>
              <a:gd name="adj2" fmla="val 17249639"/>
            </a:avLst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 smtClean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Pie 6"/>
          <p:cNvSpPr/>
          <p:nvPr/>
        </p:nvSpPr>
        <p:spPr bwMode="auto">
          <a:xfrm rot="20060161">
            <a:off x="3356635" y="1822557"/>
            <a:ext cx="3325459" cy="3325469"/>
          </a:xfrm>
          <a:prstGeom prst="pie">
            <a:avLst>
              <a:gd name="adj1" fmla="val 18797376"/>
              <a:gd name="adj2" fmla="val 19760436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Pie 7"/>
          <p:cNvSpPr/>
          <p:nvPr/>
        </p:nvSpPr>
        <p:spPr bwMode="auto">
          <a:xfrm rot="17510727">
            <a:off x="3352843" y="1832272"/>
            <a:ext cx="3325458" cy="3325469"/>
          </a:xfrm>
          <a:prstGeom prst="pie">
            <a:avLst>
              <a:gd name="adj1" fmla="val 695759"/>
              <a:gd name="adj2" fmla="val 172083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Pie 9"/>
          <p:cNvSpPr/>
          <p:nvPr/>
        </p:nvSpPr>
        <p:spPr bwMode="auto">
          <a:xfrm rot="13933309">
            <a:off x="3349051" y="1814974"/>
            <a:ext cx="3325458" cy="3325469"/>
          </a:xfrm>
          <a:prstGeom prst="pie">
            <a:avLst>
              <a:gd name="adj1" fmla="val 5350871"/>
              <a:gd name="adj2" fmla="val 6070464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Pie 10"/>
          <p:cNvSpPr/>
          <p:nvPr/>
        </p:nvSpPr>
        <p:spPr bwMode="auto">
          <a:xfrm rot="11236299">
            <a:off x="3358765" y="1811184"/>
            <a:ext cx="3325459" cy="3325469"/>
          </a:xfrm>
          <a:prstGeom prst="pie">
            <a:avLst>
              <a:gd name="adj1" fmla="val 8769981"/>
              <a:gd name="adj2" fmla="val 10084189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Pie 11"/>
          <p:cNvSpPr/>
          <p:nvPr/>
        </p:nvSpPr>
        <p:spPr bwMode="auto">
          <a:xfrm rot="8016597">
            <a:off x="3354983" y="1820904"/>
            <a:ext cx="3325458" cy="3325469"/>
          </a:xfrm>
          <a:prstGeom prst="pie">
            <a:avLst>
              <a:gd name="adj1" fmla="val 13251692"/>
              <a:gd name="adj2" fmla="val 14638006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2387600" y="1642534"/>
            <a:ext cx="5080000" cy="3894667"/>
          </a:xfrm>
          <a:prstGeom prst="roundRect">
            <a:avLst>
              <a:gd name="adj" fmla="val 10389"/>
            </a:avLst>
          </a:prstGeom>
          <a:noFill/>
          <a:ln w="38100">
            <a:solidFill>
              <a:srgbClr val="1088DA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/>
            <a:endParaRPr lang="en-GB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1748372" y="1093005"/>
            <a:ext cx="6161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Clr>
                <a:srgbClr val="1088DA"/>
              </a:buClr>
              <a:buFont typeface="Wingdings" pitchFamily="2" charset="2"/>
              <a:buNone/>
            </a:pPr>
            <a:r>
              <a:rPr lang="ko-KR" altLang="en-US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데이터 정렬은 </a:t>
            </a:r>
            <a:r>
              <a:rPr lang="en-US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ETL</a:t>
            </a:r>
            <a:r>
              <a:rPr lang="ko-KR" altLang="en-US" b="1" dirty="0" smtClean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rPr>
              <a:t>의 모든 측면에 영향</a:t>
            </a:r>
            <a:endParaRPr lang="en-US" dirty="0">
              <a:solidFill>
                <a:srgbClr val="005596"/>
              </a:solidFill>
              <a:latin typeface="Arial" pitchFamily="34" charset="0"/>
              <a:ea typeface="ＭＳ Ｐゴシック" pitchFamily="-112" charset="-128"/>
              <a:cs typeface="+mn-cs"/>
            </a:endParaRP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 rot="5400000">
            <a:off x="4806116" y="4217330"/>
            <a:ext cx="422275" cy="3250406"/>
            <a:chOff x="2851" y="1101"/>
            <a:chExt cx="266" cy="826"/>
          </a:xfrm>
        </p:grpSpPr>
        <p:sp>
          <p:nvSpPr>
            <p:cNvPr id="17" name="AutoShape 67"/>
            <p:cNvSpPr>
              <a:spLocks noChangeArrowheads="1"/>
            </p:cNvSpPr>
            <p:nvPr/>
          </p:nvSpPr>
          <p:spPr bwMode="auto">
            <a:xfrm rot="5400000">
              <a:off x="2571" y="1381"/>
              <a:ext cx="826" cy="266"/>
            </a:xfrm>
            <a:prstGeom prst="triangle">
              <a:avLst>
                <a:gd name="adj" fmla="val 50000"/>
              </a:avLst>
            </a:prstGeom>
            <a:solidFill>
              <a:srgbClr val="C2E456"/>
            </a:solidFill>
            <a:ln>
              <a:noFill/>
            </a:ln>
            <a:effectLst>
              <a:outerShdw dist="89803" dir="487806" algn="ctr" rotWithShape="0">
                <a:schemeClr val="bg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GB">
                <a:solidFill>
                  <a:srgbClr val="000000"/>
                </a:solidFill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18" name="AutoShape 68"/>
            <p:cNvSpPr>
              <a:spLocks noChangeArrowheads="1"/>
            </p:cNvSpPr>
            <p:nvPr/>
          </p:nvSpPr>
          <p:spPr bwMode="auto">
            <a:xfrm rot="5400000">
              <a:off x="2665" y="1411"/>
              <a:ext cx="638" cy="20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rgbClr val="A4CD21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487806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GB">
                <a:solidFill>
                  <a:srgbClr val="000000"/>
                </a:solidFill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-427446" y="3421672"/>
            <a:ext cx="5157798" cy="1595857"/>
            <a:chOff x="213889" y="3207787"/>
            <a:chExt cx="3875129" cy="771697"/>
          </a:xfrm>
        </p:grpSpPr>
        <p:grpSp>
          <p:nvGrpSpPr>
            <p:cNvPr id="14" name="Group 45"/>
            <p:cNvGrpSpPr/>
            <p:nvPr/>
          </p:nvGrpSpPr>
          <p:grpSpPr>
            <a:xfrm>
              <a:off x="213889" y="3207787"/>
              <a:ext cx="3875129" cy="771697"/>
              <a:chOff x="6077614" y="2910569"/>
              <a:chExt cx="3522845" cy="771697"/>
            </a:xfrm>
          </p:grpSpPr>
          <p:sp>
            <p:nvSpPr>
              <p:cNvPr id="21" name="AutoShape 84"/>
              <p:cNvSpPr>
                <a:spLocks noChangeArrowheads="1"/>
              </p:cNvSpPr>
              <p:nvPr/>
            </p:nvSpPr>
            <p:spPr bwMode="auto">
              <a:xfrm>
                <a:off x="6460437" y="2946709"/>
                <a:ext cx="2912341" cy="73555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 w="19050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GB" sz="4400">
                  <a:solidFill>
                    <a:srgbClr val="000000"/>
                  </a:solidFill>
                  <a:latin typeface="Arial" charset="0"/>
                  <a:ea typeface="ＭＳ Ｐゴシック" pitchFamily="-112" charset="-128"/>
                  <a:cs typeface="+mn-cs"/>
                </a:endParaRPr>
              </a:p>
            </p:txBody>
          </p:sp>
          <p:sp>
            <p:nvSpPr>
              <p:cNvPr id="19" name="Text Box 83"/>
              <p:cNvSpPr txBox="1">
                <a:spLocks noChangeArrowheads="1"/>
              </p:cNvSpPr>
              <p:nvPr/>
            </p:nvSpPr>
            <p:spPr bwMode="auto">
              <a:xfrm>
                <a:off x="6077614" y="2910569"/>
                <a:ext cx="3522845" cy="7590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7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dirty="0" smtClean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Total Saving</a:t>
                </a:r>
              </a:p>
              <a:p>
                <a:pPr algn="ctr" eaLnBrk="0" hangingPunct="0"/>
                <a:r>
                  <a:rPr lang="ko-KR" altLang="en-US" b="1" dirty="0" smtClean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최대</a:t>
                </a:r>
                <a:r>
                  <a:rPr lang="en-US" b="1" dirty="0" smtClean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 10</a:t>
                </a:r>
                <a:r>
                  <a:rPr lang="ko-KR" altLang="en-US" b="1" dirty="0" smtClean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배</a:t>
                </a:r>
                <a:r>
                  <a:rPr lang="en-US" b="1" dirty="0" smtClean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 Faster</a:t>
                </a:r>
              </a:p>
              <a:p>
                <a:pPr algn="ctr" eaLnBrk="0" hangingPunct="0"/>
                <a:r>
                  <a:rPr lang="ko-KR" altLang="en-US" b="1" dirty="0" smtClean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리소스</a:t>
                </a:r>
                <a:r>
                  <a:rPr lang="en-US" b="1" dirty="0" smtClean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 </a:t>
                </a:r>
                <a:r>
                  <a:rPr lang="en-US" b="1" dirty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75% </a:t>
                </a:r>
                <a:r>
                  <a:rPr lang="ko-KR" altLang="en-US" b="1" dirty="0" smtClean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적게 사용</a:t>
                </a:r>
                <a:endParaRPr lang="en-US" b="1" dirty="0" smtClean="0">
                  <a:solidFill>
                    <a:srgbClr val="005596"/>
                  </a:solidFill>
                  <a:latin typeface="Arial" pitchFamily="34" charset="0"/>
                  <a:ea typeface="ＭＳ Ｐゴシック" pitchFamily="-112" charset="-128"/>
                  <a:cs typeface="+mn-cs"/>
                </a:endParaRPr>
              </a:p>
              <a:p>
                <a:pPr algn="ctr" eaLnBrk="0" hangingPunct="0"/>
                <a:r>
                  <a:rPr lang="en-US" b="1" dirty="0" smtClean="0">
                    <a:solidFill>
                      <a:srgbClr val="005596"/>
                    </a:solidFill>
                    <a:latin typeface="Arial" pitchFamily="34" charset="0"/>
                    <a:ea typeface="ＭＳ Ｐゴシック" pitchFamily="-112" charset="-128"/>
                    <a:cs typeface="+mn-cs"/>
                  </a:rPr>
                  <a:t>SAVE TIME &amp; MONEY</a:t>
                </a:r>
                <a:endParaRPr lang="en-US" b="1" dirty="0">
                  <a:solidFill>
                    <a:srgbClr val="005596"/>
                  </a:solidFill>
                  <a:latin typeface="Arial" pitchFamily="34" charset="0"/>
                  <a:ea typeface="ＭＳ Ｐゴシック" pitchFamily="-112" charset="-128"/>
                  <a:cs typeface="+mn-cs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370796" y="3386708"/>
              <a:ext cx="138790" cy="2232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endParaRPr lang="en-US" b="1" dirty="0">
                <a:solidFill>
                  <a:srgbClr val="005596"/>
                </a:solidFill>
                <a:latin typeface="Arial" pitchFamily="34" charset="0"/>
                <a:ea typeface="ＭＳ Ｐゴシック" pitchFamily="-112" charset="-128"/>
                <a:cs typeface="+mn-cs"/>
              </a:endParaRPr>
            </a:p>
          </p:txBody>
        </p:sp>
      </p:grpSp>
      <p:sp>
        <p:nvSpPr>
          <p:cNvPr id="45" name="Arc 44"/>
          <p:cNvSpPr/>
          <p:nvPr/>
        </p:nvSpPr>
        <p:spPr bwMode="auto">
          <a:xfrm rot="12286985">
            <a:off x="3877249" y="2391266"/>
            <a:ext cx="2256165" cy="2256165"/>
          </a:xfrm>
          <a:prstGeom prst="arc">
            <a:avLst>
              <a:gd name="adj1" fmla="val 10841060"/>
              <a:gd name="adj2" fmla="val 395696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1735357" y="6015723"/>
            <a:ext cx="6312694" cy="747713"/>
          </a:xfrm>
          <a:prstGeom prst="rect">
            <a:avLst/>
          </a:prstGeom>
          <a:noFill/>
          <a:ln>
            <a:noFill/>
          </a:ln>
          <a:effectLst>
            <a:prstShdw prst="shdw11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100000"/>
              </a:spcBef>
            </a:pPr>
            <a:r>
              <a:rPr lang="en-US" altLang="ko-KR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</a:rPr>
              <a:t>Syncsort </a:t>
            </a:r>
            <a:r>
              <a:rPr lang="ko-KR" altLang="en-US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</a:rPr>
              <a:t>는 </a:t>
            </a:r>
            <a:r>
              <a:rPr lang="en-US" altLang="ko-KR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</a:rPr>
              <a:t>1968</a:t>
            </a:r>
            <a:r>
              <a:rPr lang="ko-KR" altLang="en-US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</a:rPr>
              <a:t>년 이후 데이터 정렬 시장의 리더로 </a:t>
            </a:r>
            <a:r>
              <a:rPr lang="en-US" altLang="ko-KR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</a:rPr>
              <a:t/>
            </a:r>
            <a:br>
              <a:rPr lang="en-US" altLang="ko-KR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</a:rPr>
            </a:br>
            <a:r>
              <a:rPr lang="ko-KR" altLang="en-US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</a:rPr>
              <a:t>정렬 기술의 선도자 입니다</a:t>
            </a:r>
            <a:r>
              <a:rPr lang="en-US" altLang="ko-KR" sz="1800" b="1" dirty="0" smtClean="0">
                <a:solidFill>
                  <a:srgbClr val="B2B2B2"/>
                </a:solidFill>
                <a:latin typeface="Arial" pitchFamily="34" charset="0"/>
                <a:ea typeface="ＭＳ Ｐゴシック" pitchFamily="-112" charset="-128"/>
              </a:rPr>
              <a:t>.</a:t>
            </a:r>
            <a:endParaRPr lang="en-US" sz="1800" b="1" dirty="0">
              <a:solidFill>
                <a:srgbClr val="B2B2B2"/>
              </a:solidFill>
              <a:latin typeface="Arial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0350" y="6400800"/>
            <a:ext cx="61404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Syncsort Confidential and Proprietary - do not copy or distribute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127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DMExpress </a:t>
            </a:r>
            <a:r>
              <a:rPr lang="ko-KR" altLang="en-US" dirty="0" smtClean="0"/>
              <a:t>구현 방안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pic>
        <p:nvPicPr>
          <p:cNvPr id="8" name="Picture 2" descr="http://www.syncsort.com/Collateral/Images/English-US/landing/DI_Acceleration_FlowCh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413" y="1786980"/>
            <a:ext cx="8495771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68996" y="5236616"/>
            <a:ext cx="8435578" cy="92868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데이터 처리 작업의 </a:t>
            </a:r>
            <a:r>
              <a:rPr lang="ko-KR" altLang="en-US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병목현상 제거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 50%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이상 절감 가능</a:t>
            </a:r>
          </a:p>
          <a:p>
            <a:pPr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현재의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H/W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자원을 적게 사용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메모리 사용량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50%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절감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CPU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사용량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60%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절감</a:t>
            </a:r>
          </a:p>
          <a:p>
            <a:pPr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- GUI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개발 환경 제공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 1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주일 안에 적용 가능하며 </a:t>
            </a:r>
            <a:r>
              <a:rPr lang="ko-KR" altLang="en-US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핸드코딩 대비 </a:t>
            </a:r>
            <a:r>
              <a:rPr lang="en-US" altLang="ko-KR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75%</a:t>
            </a:r>
            <a:r>
              <a:rPr lang="ko-KR" altLang="en-US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정도의 개발 생산성</a:t>
            </a:r>
            <a:endParaRPr lang="en-US" altLang="ko-KR" sz="16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직사각형 5"/>
          <p:cNvSpPr>
            <a:spLocks noChangeArrowheads="1"/>
          </p:cNvSpPr>
          <p:nvPr/>
        </p:nvSpPr>
        <p:spPr bwMode="auto">
          <a:xfrm>
            <a:off x="272480" y="1093241"/>
            <a:ext cx="3382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/>
              <a:t>Data Integration Acceleration</a:t>
            </a:r>
            <a:endParaRPr lang="ko-KR" altLang="en-US" sz="180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72600" y="6400800"/>
            <a:ext cx="381000" cy="304800"/>
          </a:xfrm>
        </p:spPr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920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다양한 고객의 문제 해결 사례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Syncsort Confidential and Proprietary - do not copy or distribute</a:t>
            </a:r>
            <a:endParaRPr lang="en-US" dirty="0"/>
          </a:p>
        </p:txBody>
      </p:sp>
      <p:graphicFrame>
        <p:nvGraphicFramePr>
          <p:cNvPr id="1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13367"/>
              </p:ext>
            </p:extLst>
          </p:nvPr>
        </p:nvGraphicFramePr>
        <p:xfrm>
          <a:off x="288759" y="1196975"/>
          <a:ext cx="9274340" cy="5019553"/>
        </p:xfrm>
        <a:graphic>
          <a:graphicData uri="http://schemas.openxmlformats.org/drawingml/2006/table">
            <a:tbl>
              <a:tblPr/>
              <a:tblGrid>
                <a:gridCol w="953772"/>
                <a:gridCol w="884652"/>
                <a:gridCol w="856649"/>
                <a:gridCol w="2184934"/>
                <a:gridCol w="1917467"/>
                <a:gridCol w="2476866"/>
              </a:tblGrid>
              <a:tr h="302785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DI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Key Information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Industry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Business Challenge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Solution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Benefit Impact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IBM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DataStage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금융 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대출 자산 시스템에 대한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SLA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준수 불이행으로 대출 발생이 지연 됨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M/F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데이터를 변환 및 가공 후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DataStage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Load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정확한 시간에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CDC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대출발생 프로세스 관련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SLA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충족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시간 작업을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시간 미만으로 속도개선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CDC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작업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시간 미만으로 속도개선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</a:tr>
              <a:tr h="39863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Times New Roman" pitchFamily="18" charset="0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Times New Roman" pitchFamily="18" charset="0"/>
                        </a:rPr>
                        <a:t>의료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Times New Roman" pitchFamily="18" charset="0"/>
                        </a:rPr>
                        <a:t>VIP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Times New Roman" pitchFamily="18" charset="0"/>
                        </a:rPr>
                        <a:t>고객 유지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정확한 시간에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CDC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고객이탈 방지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월 작업에서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일작업으로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DW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Times New Roman" pitchFamily="18" charset="0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금융서비스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새로운 예측분석 서비스의 지연으로 인한 매출감소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(SLAs : 5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일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)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informatica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의 느린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Aggregation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작업 대체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Informatica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를 위해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Pre-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Sort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작업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예정대로 새로운 서비스 개시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Met production SLAs.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주 단위에서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시간으로 프로세스 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금융서비스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데이터 생성이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36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시간 이상 걸리는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ODS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에 기반하여 의사결정이 지연 됨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CDC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작업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매일 밤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억 건의 업데이트가 일어나는 데이터 저장소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SLA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에 충족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명의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주요 업무 사용자에게 적시에 정보 제공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Microsoft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게임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웹 분석 작업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1-2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일 지연됨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수 백 라인의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SQL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의 대체작업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SLA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에 충족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2-3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일 작업을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시간으로 단축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사용자 응답시간 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통신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어플리케이션 최신화 작업 중 데이터 변환의 병목현상으로 인한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신규 고객 서비스가 중지 됨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다중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DMExpress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작업을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Informatica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환경에 접목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데이터 변환시간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192hr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8hr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로 단축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일 동안 중지되었던 신규 고객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provisioning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해결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Times New Roman" pitchFamily="18" charset="0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금융서비스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데이터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프로세싱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불능으로 인한 서비스 모델 및 대리점 판매에 장애발생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Informatica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환경에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Sort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Merge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작업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각 대리점의 고객 위주의 맞춤형 홍보에 요구되었던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SLA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충족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금융서비스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18M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에서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100M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레코드로 데이터 폭증으로 인한 일일 거래 감시 레포트 지연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87%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속도 개선되는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작업 진행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SLA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충족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울릉도M" pitchFamily="18" charset="-127"/>
                          <a:ea typeface="HY울릉도M" pitchFamily="18" charset="-127"/>
                          <a:cs typeface="ＭＳ Ｐゴシック"/>
                        </a:rPr>
                        <a:t>데이터 사이즈에 대한 목표된 성장 준수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40" descr="640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863" y="2068613"/>
            <a:ext cx="822325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813" y="2519463"/>
            <a:ext cx="8429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8" descr="RM_BBVA_Compass_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350" y="3650763"/>
            <a:ext cx="877888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750" y="4120663"/>
            <a:ext cx="6207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538" y="4677975"/>
            <a:ext cx="68738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http://www.geographicresearch.com/wp-content/themes/gri/img/logos/logo-partner-db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2238" y="2914750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7450" y="5279638"/>
            <a:ext cx="801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588" y="5851138"/>
            <a:ext cx="881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7681913" y="1933575"/>
            <a:ext cx="1658937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- 4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시간</a:t>
            </a: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→1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시간 미만</a:t>
            </a:r>
            <a:endParaRPr kumimoji="0" lang="en-US" altLang="ko-KR" sz="1200" b="1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  <a:p>
            <a:pPr latinLnBrk="0"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- CDC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2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시간 미만</a:t>
            </a:r>
            <a:endParaRPr kumimoji="0" lang="en-US" altLang="ko-KR" sz="1200" b="1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94588" y="2486025"/>
            <a:ext cx="1846262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DW : </a:t>
            </a:r>
            <a:r>
              <a:rPr kumimoji="0" lang="ko-KR" altLang="en-US" sz="1200" b="1" dirty="0" err="1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월작업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-&gt; </a:t>
            </a:r>
            <a:r>
              <a:rPr kumimoji="0" lang="ko-KR" altLang="en-US" sz="1200" b="1" dirty="0" err="1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일작업</a:t>
            </a:r>
            <a:endParaRPr kumimoji="0" lang="en-US" altLang="ko-KR" sz="1200" b="1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99400" y="3009900"/>
            <a:ext cx="1441450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주 단위 </a:t>
            </a: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-&gt; 5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시간</a:t>
            </a:r>
            <a:endParaRPr kumimoji="0" lang="en-US" altLang="ko-KR" sz="1200" b="1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43850" y="4143375"/>
            <a:ext cx="1397000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1200" b="1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2~3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일 </a:t>
            </a: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-&gt; 5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시간</a:t>
            </a:r>
            <a:endParaRPr kumimoji="0" lang="en-US" altLang="ko-KR" sz="1200" b="1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5263" y="4705350"/>
            <a:ext cx="1525587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192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시간 </a:t>
            </a:r>
            <a:r>
              <a:rPr kumimoji="0" lang="en-US" altLang="ko-KR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-&gt; 8</a:t>
            </a: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시간</a:t>
            </a:r>
            <a:endParaRPr kumimoji="0" lang="en-US" altLang="ko-KR" sz="1200" b="1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13700" y="3600450"/>
            <a:ext cx="1327150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적시에 정보 제공</a:t>
            </a:r>
            <a:endParaRPr kumimoji="0" lang="en-US" altLang="ko-KR" sz="1200" b="1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9350" y="5267325"/>
            <a:ext cx="1841500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대리점별 맞춤 홍보 가능</a:t>
            </a:r>
            <a:endParaRPr kumimoji="0" lang="en-US" altLang="ko-KR" sz="1200" b="1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99350" y="5810250"/>
            <a:ext cx="1841500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1200" b="1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데이터 사이즈 증가 대처</a:t>
            </a:r>
            <a:endParaRPr kumimoji="0" lang="en-US" altLang="ko-KR" sz="1200" b="1" dirty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Slide Number Placeholder 4"/>
          <p:cNvSpPr txBox="1">
            <a:spLocks/>
          </p:cNvSpPr>
          <p:nvPr/>
        </p:nvSpPr>
        <p:spPr bwMode="auto">
          <a:xfrm>
            <a:off x="9372600" y="6400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636467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9pPr>
          </a:lstStyle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908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사례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740532" y="1443060"/>
            <a:ext cx="3417923" cy="85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ct val="35000"/>
              </a:spcBef>
              <a:spcAft>
                <a:spcPts val="0"/>
              </a:spcAft>
              <a:buClr>
                <a:srgbClr val="FA4E1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Verdana" pitchFamily="34" charset="0"/>
              </a:rPr>
              <a:t>Business Problem: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A4E1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</a:rPr>
              <a:t>금융 정보를 취합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  <a:t>하는 시간이 무려 </a:t>
            </a:r>
            <a:b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</a:b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  <a:t>3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  <a:t>일이 소요되고 있었음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  <a:t>.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740532" y="2522353"/>
            <a:ext cx="2860398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33363" marR="0" lvl="0" indent="-233363" algn="l" defTabSz="914400" eaLnBrk="1" fontAlgn="auto" latinLnBrk="0" hangingPunct="1">
              <a:lnSpc>
                <a:spcPct val="80000"/>
              </a:lnSpc>
              <a:spcBef>
                <a:spcPct val="35000"/>
              </a:spcBef>
              <a:spcAft>
                <a:spcPts val="0"/>
              </a:spcAft>
              <a:buClr>
                <a:srgbClr val="FA4E1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Verdana" pitchFamily="34" charset="0"/>
              </a:rPr>
              <a:t>Original Approach: </a:t>
            </a:r>
          </a:p>
          <a:p>
            <a:pPr marL="233363" marR="0" lvl="0" indent="-233363" algn="l" defTabSz="914400" eaLnBrk="1" fontAlgn="auto" latinLnBrk="0" hangingPunct="1">
              <a:lnSpc>
                <a:spcPct val="95000"/>
              </a:lnSpc>
              <a:spcBef>
                <a:spcPct val="25000"/>
              </a:spcBef>
              <a:spcAft>
                <a:spcPts val="0"/>
              </a:spcAft>
              <a:buClr>
                <a:srgbClr val="082484"/>
              </a:buClr>
              <a:buSzPct val="75000"/>
              <a:buFont typeface="Wingdings" pitchFamily="2" charset="2"/>
              <a:buChar char="u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  <a:t>DataStage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 pitchFamily="34" charset="0"/>
            </a:endParaRPr>
          </a:p>
          <a:p>
            <a:pPr marL="233363" marR="0" lvl="0" indent="-233363" algn="l" defTabSz="914400" eaLnBrk="1" fontAlgn="auto" latinLnBrk="0" hangingPunct="1">
              <a:lnSpc>
                <a:spcPct val="95000"/>
              </a:lnSpc>
              <a:spcBef>
                <a:spcPct val="25000"/>
              </a:spcBef>
              <a:spcAft>
                <a:spcPts val="0"/>
              </a:spcAft>
              <a:buClr>
                <a:srgbClr val="082484"/>
              </a:buClr>
              <a:buSzPct val="75000"/>
              <a:buFont typeface="Wingdings" pitchFamily="2" charset="2"/>
              <a:buChar char="u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  <a:t>Oracle 8i</a:t>
            </a:r>
          </a:p>
          <a:p>
            <a:pPr marL="233363" marR="0" lvl="0" indent="-233363" algn="l" defTabSz="914400" eaLnBrk="1" fontAlgn="auto" latinLnBrk="0" hangingPunct="1">
              <a:lnSpc>
                <a:spcPct val="95000"/>
              </a:lnSpc>
              <a:spcBef>
                <a:spcPct val="25000"/>
              </a:spcBef>
              <a:spcAft>
                <a:spcPts val="0"/>
              </a:spcAft>
              <a:buClr>
                <a:srgbClr val="082484"/>
              </a:buClr>
              <a:buSzPct val="75000"/>
              <a:buFont typeface="Wingdings" pitchFamily="2" charset="2"/>
              <a:buChar char="u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  <a:t>Solaris 2.6</a:t>
            </a:r>
          </a:p>
          <a:p>
            <a:pPr marL="233363" marR="0" lvl="0" indent="-233363" algn="l" defTabSz="914400" eaLnBrk="1" fontAlgn="auto" latinLnBrk="0" hangingPunct="1">
              <a:lnSpc>
                <a:spcPct val="95000"/>
              </a:lnSpc>
              <a:spcBef>
                <a:spcPct val="25000"/>
              </a:spcBef>
              <a:spcAft>
                <a:spcPts val="0"/>
              </a:spcAft>
              <a:buClr>
                <a:srgbClr val="082484"/>
              </a:buClr>
              <a:buSzPct val="75000"/>
              <a:buFont typeface="Wingdings" pitchFamily="2" charset="2"/>
              <a:buChar char="u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  <a:t>Sun E10K with 24 CPUs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740533" y="4278501"/>
            <a:ext cx="3070071" cy="126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ct val="35000"/>
              </a:spcBef>
              <a:spcAft>
                <a:spcPts val="0"/>
              </a:spcAft>
              <a:buClr>
                <a:srgbClr val="FA4E1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Verdana" pitchFamily="34" charset="0"/>
              </a:rPr>
              <a:t>Solution: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ct val="35000"/>
              </a:spcBef>
              <a:spcAft>
                <a:spcPts val="0"/>
              </a:spcAft>
              <a:buClr>
                <a:srgbClr val="FA4E1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</a:rPr>
              <a:t>DMExpress technology</a:t>
            </a:r>
            <a:endParaRPr kumimoji="0" lang="en-US" altLang="ko-KR" sz="17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5000"/>
              </a:lnSpc>
              <a:spcBef>
                <a:spcPct val="35000"/>
              </a:spcBef>
              <a:spcAft>
                <a:spcPts val="0"/>
              </a:spcAft>
              <a:buClr>
                <a:srgbClr val="FA4E1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Verdana" pitchFamily="34" charset="0"/>
              </a:rPr>
              <a:t>성능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Verdana" pitchFamily="34" charset="0"/>
              </a:rPr>
              <a:t>: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30AE2"/>
                </a:solidFill>
                <a:effectLst/>
                <a:uLnTx/>
                <a:uFillTx/>
                <a:latin typeface="Verdana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ct val="3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</a:rPr>
              <a:t>72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</a:rPr>
              <a:t>시간에서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</a:rPr>
              <a:t>48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</a:rPr>
              <a:t>시간으로 단축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 rot="10800000">
            <a:off x="4770215" y="2432050"/>
            <a:ext cx="369332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/>
            <a:r>
              <a:rPr lang="en-US" altLang="ko-KR" sz="1200" b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HOURS</a:t>
            </a:r>
            <a:endParaRPr lang="en-US" altLang="ko-KR" sz="1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5519834" y="2487614"/>
            <a:ext cx="1719" cy="2909887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5439003" y="4995864"/>
            <a:ext cx="3259006" cy="1587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5439003" y="4638675"/>
            <a:ext cx="3259006" cy="158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5439003" y="4283075"/>
            <a:ext cx="3259006" cy="158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5439003" y="3556000"/>
            <a:ext cx="3259006" cy="158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5439003" y="3200400"/>
            <a:ext cx="3259006" cy="158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>
            <a:off x="5439003" y="2843214"/>
            <a:ext cx="3259006" cy="1587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5439003" y="2487614"/>
            <a:ext cx="3259006" cy="1587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 flipV="1">
            <a:off x="7091724" y="5351463"/>
            <a:ext cx="1719" cy="55562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auto">
          <a:xfrm flipV="1">
            <a:off x="8698009" y="5351463"/>
            <a:ext cx="1719" cy="55562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224015" y="2408239"/>
            <a:ext cx="170259" cy="3032124"/>
            <a:chOff x="3119" y="1349"/>
            <a:chExt cx="99" cy="1910"/>
          </a:xfrm>
        </p:grpSpPr>
        <p:sp>
          <p:nvSpPr>
            <p:cNvPr id="56" name="Rectangle 19"/>
            <p:cNvSpPr>
              <a:spLocks noChangeArrowheads="1"/>
            </p:cNvSpPr>
            <p:nvPr/>
          </p:nvSpPr>
          <p:spPr bwMode="auto">
            <a:xfrm>
              <a:off x="3169" y="3154"/>
              <a:ext cx="4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3119" y="2929"/>
              <a:ext cx="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3119" y="2705"/>
              <a:ext cx="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3119" y="2480"/>
              <a:ext cx="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3119" y="2256"/>
              <a:ext cx="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3119" y="2023"/>
              <a:ext cx="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50</a:t>
              </a:r>
              <a:endPara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25"/>
            <p:cNvSpPr>
              <a:spLocks noChangeArrowheads="1"/>
            </p:cNvSpPr>
            <p:nvPr/>
          </p:nvSpPr>
          <p:spPr bwMode="auto">
            <a:xfrm>
              <a:off x="3119" y="1798"/>
              <a:ext cx="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3119" y="1573"/>
              <a:ext cx="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70</a:t>
              </a:r>
              <a:endPara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7"/>
            <p:cNvSpPr>
              <a:spLocks noChangeArrowheads="1"/>
            </p:cNvSpPr>
            <p:nvPr/>
          </p:nvSpPr>
          <p:spPr bwMode="auto">
            <a:xfrm>
              <a:off x="3119" y="1349"/>
              <a:ext cx="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5821590" y="5448300"/>
            <a:ext cx="1702594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DataStage</a:t>
            </a:r>
            <a:endParaRPr lang="en-US" altLang="ko-KR" sz="1200" b="1" dirty="0">
              <a:solidFill>
                <a:srgbClr val="0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29"/>
          <p:cNvSpPr txBox="1">
            <a:spLocks noChangeArrowheads="1"/>
          </p:cNvSpPr>
          <p:nvPr/>
        </p:nvSpPr>
        <p:spPr bwMode="auto">
          <a:xfrm>
            <a:off x="7404160" y="5524500"/>
            <a:ext cx="1702594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DMExpress</a:t>
            </a:r>
            <a:r>
              <a:rPr lang="en-US" altLang="ko-KR" sz="1200" b="1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 Technology</a:t>
            </a:r>
          </a:p>
        </p:txBody>
      </p:sp>
      <p:sp>
        <p:nvSpPr>
          <p:cNvPr id="67" name="Line 30"/>
          <p:cNvSpPr>
            <a:spLocks noChangeShapeType="1"/>
          </p:cNvSpPr>
          <p:nvPr/>
        </p:nvSpPr>
        <p:spPr bwMode="auto">
          <a:xfrm>
            <a:off x="5439003" y="3924300"/>
            <a:ext cx="3259006" cy="158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5886149" y="2781300"/>
            <a:ext cx="770467" cy="2565400"/>
          </a:xfrm>
          <a:prstGeom prst="rect">
            <a:avLst/>
          </a:prstGeom>
          <a:solidFill>
            <a:srgbClr val="BDBD5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495874" y="3606800"/>
            <a:ext cx="770467" cy="1739900"/>
          </a:xfrm>
          <a:prstGeom prst="rect">
            <a:avLst/>
          </a:prstGeom>
          <a:solidFill>
            <a:srgbClr val="3354A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5439003" y="5351464"/>
            <a:ext cx="3259006" cy="1587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34"/>
          <p:cNvSpPr txBox="1">
            <a:spLocks noChangeArrowheads="1"/>
          </p:cNvSpPr>
          <p:nvPr/>
        </p:nvSpPr>
        <p:spPr bwMode="auto">
          <a:xfrm>
            <a:off x="5468240" y="1790700"/>
            <a:ext cx="3284802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DMExpress Reduced</a:t>
            </a:r>
            <a:br>
              <a:rPr lang="en-US" altLang="ko-KR" sz="1600" b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600" b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 Processing Time by 33%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72600" y="6400800"/>
            <a:ext cx="381000" cy="304800"/>
          </a:xfrm>
        </p:spPr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사례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720" y="1242784"/>
            <a:ext cx="7126644" cy="492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84949" y="2826961"/>
            <a:ext cx="2885810" cy="708025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defRPr/>
            </a:pPr>
            <a:r>
              <a:rPr lang="ko-KR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복잡한 </a:t>
            </a:r>
            <a:r>
              <a:rPr lang="en-US" altLang="ko-KR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Join </a:t>
            </a:r>
            <a:r>
              <a:rPr lang="ko-KR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작업 처리시간을 </a:t>
            </a:r>
            <a:r>
              <a:rPr lang="en-US" altLang="ko-KR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배 절감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72600" y="6400800"/>
            <a:ext cx="381000" cy="304800"/>
          </a:xfrm>
        </p:spPr>
        <p:txBody>
          <a:bodyPr/>
          <a:lstStyle/>
          <a:p>
            <a:pPr>
              <a:defRPr/>
            </a:pPr>
            <a:fld id="{1EFDFBDB-506E-4A0B-A3B1-526F20F485C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Syncsort Palette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005596"/>
      </a:accent1>
      <a:accent2>
        <a:srgbClr val="616161"/>
      </a:accent2>
      <a:accent3>
        <a:srgbClr val="4EA7EE"/>
      </a:accent3>
      <a:accent4>
        <a:srgbClr val="99CB22"/>
      </a:accent4>
      <a:accent5>
        <a:srgbClr val="658BAA"/>
      </a:accent5>
      <a:accent6>
        <a:srgbClr val="FE5503"/>
      </a:accent6>
      <a:hlink>
        <a:srgbClr val="005596"/>
      </a:hlink>
      <a:folHlink>
        <a:srgbClr val="4EA7EE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Syncsort Palette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005596"/>
      </a:accent1>
      <a:accent2>
        <a:srgbClr val="616161"/>
      </a:accent2>
      <a:accent3>
        <a:srgbClr val="4EA7EE"/>
      </a:accent3>
      <a:accent4>
        <a:srgbClr val="99CB22"/>
      </a:accent4>
      <a:accent5>
        <a:srgbClr val="658BAA"/>
      </a:accent5>
      <a:accent6>
        <a:srgbClr val="FE5503"/>
      </a:accent6>
      <a:hlink>
        <a:srgbClr val="005596"/>
      </a:hlink>
      <a:folHlink>
        <a:srgbClr val="4EA7E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Theme">
  <a:themeElements>
    <a:clrScheme name="Syncsort Palette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005596"/>
      </a:accent1>
      <a:accent2>
        <a:srgbClr val="616161"/>
      </a:accent2>
      <a:accent3>
        <a:srgbClr val="4EA7EE"/>
      </a:accent3>
      <a:accent4>
        <a:srgbClr val="99CB22"/>
      </a:accent4>
      <a:accent5>
        <a:srgbClr val="658BAA"/>
      </a:accent5>
      <a:accent6>
        <a:srgbClr val="FE5503"/>
      </a:accent6>
      <a:hlink>
        <a:srgbClr val="005596"/>
      </a:hlink>
      <a:folHlink>
        <a:srgbClr val="4EA7E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artner Portal Document" ma:contentTypeID="0x0101000EE81342C9E6BD4EB5AEC73BC423E5F30074E7C52A6D5B3A47B3B19284CFC02D30" ma:contentTypeVersion="18" ma:contentTypeDescription="" ma:contentTypeScope="" ma:versionID="c9d0952514f33bfce1f52d2b1f32c968">
  <xsd:schema xmlns:xsd="http://www.w3.org/2001/XMLSchema" xmlns:p="http://schemas.microsoft.com/office/2006/metadata/properties" xmlns:ns2="97d995bf-43c5-483a-a4ba-4737bc309a67" xmlns:ns3="56789846-7070-48ba-92ec-87c29f7a8e1d" targetNamespace="http://schemas.microsoft.com/office/2006/metadata/properties" ma:root="true" ma:fieldsID="713f64109829f6fd9201cb87c93de9de" ns2:_="" ns3:_="">
    <xsd:import namespace="97d995bf-43c5-483a-a4ba-4737bc309a67"/>
    <xsd:import namespace="56789846-7070-48ba-92ec-87c29f7a8e1d"/>
    <xsd:element name="properties">
      <xsd:complexType>
        <xsd:sequence>
          <xsd:element name="documentManagement">
            <xsd:complexType>
              <xsd:all>
                <xsd:element ref="ns2:ContentCategory1" minOccurs="0"/>
                <xsd:element ref="ns2:Engage_x0020_Category" minOccurs="0"/>
                <xsd:element ref="ns2:NSB_x0020_Category" minOccurs="0"/>
                <xsd:element ref="ns2:DI_x0020_Category" minOccurs="0"/>
                <xsd:element ref="ns2:Product_x0020_Line"/>
                <xsd:element ref="ns2:ContentProduct" minOccurs="0"/>
                <xsd:element ref="ns2:TargetedLanguage" minOccurs="0"/>
                <xsd:element ref="ns2:FeaturedContent" minOccurs="0"/>
                <xsd:element ref="ns2:FeaturedLocation" minOccurs="0"/>
                <xsd:element ref="ns2:GSI_x0020_Company" minOccurs="0"/>
                <xsd:element ref="ns3:Asset_x0020_I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7d995bf-43c5-483a-a4ba-4737bc309a67" elementFormDefault="qualified">
    <xsd:import namespace="http://schemas.microsoft.com/office/2006/documentManagement/types"/>
    <xsd:element name="ContentCategory1" ma:index="2" nillable="true" ma:displayName="Content Category" ma:description="Used to tag content with one or more categories. These tags are used in the navigation and search functions." ma:format="Dropdown" ma:internalName="ContentCategory1">
      <xsd:simpleType>
        <xsd:restriction base="dms:Choice">
          <xsd:enumeration value="Additional Tools"/>
          <xsd:enumeration value="Analyst/Third Party Reports"/>
          <xsd:enumeration value="Beta Programs"/>
          <xsd:enumeration value="BEX NetApp Virtualization Campaign in a Box"/>
          <xsd:enumeration value="BEX Virtualization Campaign in a Box"/>
          <xsd:enumeration value="Beyond Deduplication - Campaign In a Box"/>
          <xsd:enumeration value="Branding Guidelines"/>
          <xsd:enumeration value="ClickStream - Campaign in a Box"/>
          <xsd:enumeration value="Collateral"/>
          <xsd:enumeration value="Competitive Data"/>
          <xsd:enumeration value="Contracts and Agreements"/>
          <xsd:enumeration value="Create a Business Plan"/>
          <xsd:enumeration value="Data Integration Campaign in a Box"/>
          <xsd:enumeration value="Data Integration Partner Edge Program Materials"/>
          <xsd:enumeration value="Data Protection Campaign in a Box"/>
          <xsd:enumeration value="Data Protection Partner Edge Program Materials"/>
          <xsd:enumeration value="Demo in a Box"/>
          <xsd:enumeration value="DI Acceleration - Campaign in a Box"/>
          <xsd:enumeration value="E-Mail Template"/>
          <xsd:enumeration value="ESG Lab Validation Report – Campaign In a Box"/>
          <xsd:enumeration value="Events Calendar"/>
          <xsd:enumeration value="FAQs"/>
          <xsd:enumeration value="Federal Selling Solutions"/>
          <xsd:enumeration value="Gartner Report Offer – Campaign In A Box"/>
          <xsd:enumeration value="GSI Documents"/>
          <xsd:enumeration value="Key NetApp"/>
          <xsd:enumeration value="MDF Requests"/>
          <xsd:enumeration value="Newsletter and Announcements"/>
          <xsd:enumeration value="NSB Portal Content"/>
          <xsd:enumeration value="Other"/>
          <xsd:enumeration value="POC Process Guide"/>
          <xsd:enumeration value="Presentation"/>
          <xsd:enumeration value="Press Releases"/>
          <xsd:enumeration value="Product Announcements"/>
          <xsd:enumeration value="Quote Configuration Tools"/>
          <xsd:enumeration value="Sales Guide"/>
          <xsd:enumeration value="Sales Tools"/>
          <xsd:enumeration value="Sales Training"/>
          <xsd:enumeration value="Seminars"/>
          <xsd:enumeration value="Solution Sheet"/>
          <xsd:enumeration value="Success Story"/>
          <xsd:enumeration value="TCO ROI Tool"/>
          <xsd:enumeration value="Technical Tools"/>
          <xsd:enumeration value="Technical Training"/>
          <xsd:enumeration value="Video"/>
          <xsd:enumeration value="Virtualization - Campaign in a Box"/>
          <xsd:enumeration value="Webinar"/>
          <xsd:enumeration value="Webinar Schedules"/>
          <xsd:enumeration value="Welcome Kit"/>
          <xsd:enumeration value="Whitepaper"/>
          <xsd:enumeration value="Win Wires"/>
          <xsd:enumeration value="Mehr als reine Deduplizierung - Kampagnenpaket"/>
          <xsd:enumeration value="Gartner Report Offer - Kampagnenpaket"/>
          <xsd:enumeration value="ESG Lab Validation Report - Kampagnenpaket"/>
          <xsd:enumeration value="NSB on NetApp's Campaign Express"/>
          <xsd:enumeration value="Au-delà de la déduplication - Campaign In A Box"/>
        </xsd:restriction>
      </xsd:simpleType>
    </xsd:element>
    <xsd:element name="Engage_x0020_Category" ma:index="3" nillable="true" ma:displayName="Engage Category" ma:format="Dropdown" ma:internalName="Engage_x0020_Category">
      <xsd:simpleType>
        <xsd:restriction base="dms:Choice">
          <xsd:enumeration value="Engage - Motivate"/>
          <xsd:enumeration value="Engage - Educate"/>
          <xsd:enumeration value="Engage - Enable"/>
        </xsd:restriction>
      </xsd:simpleType>
    </xsd:element>
    <xsd:element name="NSB_x0020_Category" ma:index="4" nillable="true" ma:displayName="NSB Category" ma:format="Dropdown" ma:internalName="NSB_x0020_Category">
      <xsd:simpleType>
        <xsd:restriction base="dms:Choice">
          <xsd:enumeration value="Activate - Engage/Recruit"/>
          <xsd:enumeration value="Activate - Marketing Enablement"/>
          <xsd:enumeration value="Activate - On-Board"/>
          <xsd:enumeration value="Activate - Quarterly Assessment"/>
          <xsd:enumeration value="Activate - Sales Enablement"/>
          <xsd:enumeration value="Sales - Close"/>
          <xsd:enumeration value="Sales - Discover"/>
          <xsd:enumeration value="Sales - Present"/>
          <xsd:enumeration value="Sales - Qualify"/>
          <xsd:enumeration value="Sales - Training"/>
          <xsd:enumeration value="Technical - Close"/>
          <xsd:enumeration value="Technical - Discover"/>
          <xsd:enumeration value="Technical - Present"/>
          <xsd:enumeration value="Technical - Qualify"/>
          <xsd:enumeration value="Technical - Training"/>
          <xsd:enumeration value="Analyst Reports"/>
          <xsd:enumeration value="Collateral"/>
          <xsd:enumeration value="Collateral - Federal"/>
          <xsd:enumeration value="Competitive"/>
          <xsd:enumeration value="Marketing Links"/>
          <xsd:enumeration value="Success Stories"/>
          <xsd:enumeration value="White Papers"/>
          <xsd:enumeration value="Win Wires"/>
        </xsd:restriction>
      </xsd:simpleType>
    </xsd:element>
    <xsd:element name="DI_x0020_Category" ma:index="5" nillable="true" ma:displayName="DI Category" ma:format="Dropdown" ma:internalName="DI_x0020_Category">
      <xsd:simpleType>
        <xsd:restriction base="dms:Choice">
          <xsd:enumeration value="Acceleration - Discovery"/>
          <xsd:enumeration value="Acceleration - Evaluation"/>
          <xsd:enumeration value="Acceleration - Identification"/>
          <xsd:enumeration value="Acceleration - Internal Use"/>
          <xsd:enumeration value="Modernization - Discovery"/>
          <xsd:enumeration value="Modernization - Identification"/>
          <xsd:enumeration value="Modernization - Evaluation"/>
          <xsd:enumeration value="Modernization - Internal Use"/>
        </xsd:restriction>
      </xsd:simpleType>
    </xsd:element>
    <xsd:element name="Product_x0020_Line" ma:index="6" ma:displayName="Product Line" ma:default="All Product Lines" ma:format="Dropdown" ma:internalName="Product_x0020_Line">
      <xsd:simpleType>
        <xsd:restriction base="dms:Choice">
          <xsd:enumeration value="All Product Lines"/>
          <xsd:enumeration value="Data Integration"/>
          <xsd:enumeration value="Data Protection"/>
        </xsd:restriction>
      </xsd:simpleType>
    </xsd:element>
    <xsd:element name="ContentProduct" ma:index="7" nillable="true" ma:displayName="Content Product" ma:description="Used to tag content with one or more products. These tags are used in the navigation and search functions." ma:internalName="Content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EX"/>
                    <xsd:enumeration value="DMExpress"/>
                    <xsd:enumeration value="MFX"/>
                    <xsd:enumeration value="NetApp"/>
                  </xsd:restriction>
                </xsd:simpleType>
              </xsd:element>
            </xsd:sequence>
          </xsd:extension>
        </xsd:complexContent>
      </xsd:complexType>
    </xsd:element>
    <xsd:element name="TargetedLanguage" ma:index="8" nillable="true" ma:displayName="Targeted Language" ma:default="English" ma:internalName="Targeted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English-UK"/>
                    <xsd:enumeration value="Chinese"/>
                    <xsd:enumeration value="French"/>
                    <xsd:enumeration value="German"/>
                    <xsd:enumeration value="Japanese"/>
                    <xsd:enumeration value="Spanish"/>
                  </xsd:restriction>
                </xsd:simpleType>
              </xsd:element>
            </xsd:sequence>
          </xsd:extension>
        </xsd:complexContent>
      </xsd:complexType>
    </xsd:element>
    <xsd:element name="FeaturedContent" ma:index="10" nillable="true" ma:displayName="Featured Content" ma:default="0" ma:description="Checking this checkbox will place the content in a Featured Content web part." ma:internalName="FeaturedContent" ma:readOnly="false">
      <xsd:simpleType>
        <xsd:restriction base="dms:Boolean"/>
      </xsd:simpleType>
    </xsd:element>
    <xsd:element name="FeaturedLocation" ma:index="11" nillable="true" ma:displayName="Featured Location" ma:description="This describes where on the page the content will be displayed (Left/Middle/Right)." ma:format="Dropdown" ma:internalName="FeaturedLocation">
      <xsd:simpleType>
        <xsd:restriction base="dms:Choice">
          <xsd:enumeration value="Home Left"/>
          <xsd:enumeration value="Home Middle"/>
          <xsd:enumeration value="Home Right"/>
          <xsd:enumeration value="Navigating iSYNC"/>
        </xsd:restriction>
      </xsd:simpleType>
    </xsd:element>
    <xsd:element name="GSI_x0020_Company" ma:index="12" nillable="true" ma:displayName="GSI Company" ma:format="Dropdown" ma:internalName="GSI_x0020_Company">
      <xsd:simpleType>
        <xsd:restriction base="dms:Choice">
          <xsd:enumeration value="Accenture"/>
          <xsd:enumeration value="Cognizant"/>
        </xsd:restriction>
      </xsd:simpleType>
    </xsd:element>
  </xsd:schema>
  <xsd:schema xmlns:xsd="http://www.w3.org/2001/XMLSchema" xmlns:dms="http://schemas.microsoft.com/office/2006/documentManagement/types" targetNamespace="56789846-7070-48ba-92ec-87c29f7a8e1d" elementFormDefault="qualified">
    <xsd:import namespace="http://schemas.microsoft.com/office/2006/documentManagement/types"/>
    <xsd:element name="Asset_x0020_ID" ma:index="16" nillable="true" ma:displayName="Asset ID" ma:internalName="Asset_x0020_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Product xmlns="97d995bf-43c5-483a-a4ba-4737bc309a67">
      <Value>DMExpress</Value>
    </ContentProduct>
    <DI_x0020_Category xmlns="97d995bf-43c5-483a-a4ba-4737bc309a67">Acceleration - Discovery</DI_x0020_Category>
    <Asset_x0020_ID xmlns="56789846-7070-48ba-92ec-87c29f7a8e1d" xsi:nil="true"/>
    <FeaturedContent xmlns="97d995bf-43c5-483a-a4ba-4737bc309a67">true</FeaturedContent>
    <NSB_x0020_Category xmlns="97d995bf-43c5-483a-a4ba-4737bc309a67" xsi:nil="true"/>
    <Product_x0020_Line xmlns="97d995bf-43c5-483a-a4ba-4737bc309a67">Data Integration</Product_x0020_Line>
    <GSI_x0020_Company xmlns="97d995bf-43c5-483a-a4ba-4737bc309a67" xsi:nil="true"/>
    <FeaturedLocation xmlns="97d995bf-43c5-483a-a4ba-4737bc309a67" xsi:nil="true"/>
    <ContentCategory1 xmlns="97d995bf-43c5-483a-a4ba-4737bc309a67">Presentation</ContentCategory1>
    <Engage_x0020_Category xmlns="97d995bf-43c5-483a-a4ba-4737bc309a67" xsi:nil="true"/>
    <TargetedLanguage xmlns="97d995bf-43c5-483a-a4ba-4737bc309a67">
      <Value>English</Value>
      <Value>English-UK</Value>
      <Value>Chinese</Value>
      <Value>French</Value>
      <Value>German</Value>
      <Value>Japanese</Value>
      <Value>Spanish</Value>
    </TargetedLanguage>
  </documentManagement>
</p:properties>
</file>

<file path=customXml/itemProps1.xml><?xml version="1.0" encoding="utf-8"?>
<ds:datastoreItem xmlns:ds="http://schemas.openxmlformats.org/officeDocument/2006/customXml" ds:itemID="{79F203B6-6ED4-4924-9F2C-6A4FC09FF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11DFF7-CCD5-43CB-A380-21F1C5DF00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d995bf-43c5-483a-a4ba-4737bc309a67"/>
    <ds:schemaRef ds:uri="56789846-7070-48ba-92ec-87c29f7a8e1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3761A29-3096-4178-9818-CC0EB7B0E594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97d995bf-43c5-483a-a4ba-4737bc309a67"/>
    <ds:schemaRef ds:uri="56789846-7070-48ba-92ec-87c29f7a8e1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48969</TotalTime>
  <Words>1054</Words>
  <Application>Microsoft Office PowerPoint</Application>
  <PresentationFormat>A4 용지(210x297mm)</PresentationFormat>
  <Paragraphs>264</Paragraphs>
  <Slides>18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35" baseType="lpstr">
      <vt:lpstr>HY울릉도M</vt:lpstr>
      <vt:lpstr>MS PGothic</vt:lpstr>
      <vt:lpstr>가는각진제목체</vt:lpstr>
      <vt:lpstr>굴림</vt:lpstr>
      <vt:lpstr>맑은 고딕</vt:lpstr>
      <vt:lpstr>휴먼모음T</vt:lpstr>
      <vt:lpstr>Arial</vt:lpstr>
      <vt:lpstr>Calibri</vt:lpstr>
      <vt:lpstr>Times New Roman</vt:lpstr>
      <vt:lpstr>Verdana</vt:lpstr>
      <vt:lpstr>Wingdings</vt:lpstr>
      <vt:lpstr>Blank Presentation</vt:lpstr>
      <vt:lpstr>1_Blank Presentation</vt:lpstr>
      <vt:lpstr>Default Theme</vt:lpstr>
      <vt:lpstr>Chart</vt:lpstr>
      <vt:lpstr>Document</vt:lpstr>
      <vt:lpstr>Microsoft Word Document</vt:lpstr>
      <vt:lpstr>DMExpress 소개 자료</vt:lpstr>
      <vt:lpstr>ETL World 세계 신기록</vt:lpstr>
      <vt:lpstr>수백 번 검증된 특허 받은 알고리즘의 효과</vt:lpstr>
      <vt:lpstr>특허 받은 알고리즘은 ETL의 가장 중요한 측면을 최적화</vt:lpstr>
      <vt:lpstr>특허 받은 알고리즘은 ETL의 가장 중요한 측면을 최적화</vt:lpstr>
      <vt:lpstr>DMExpress 구현 방안</vt:lpstr>
      <vt:lpstr>다양한 고객의 문제 해결 사례</vt:lpstr>
      <vt:lpstr>적용 사례</vt:lpstr>
      <vt:lpstr>적용 사례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국내 적용 사례 – 금융권 데이터 관리 성능 개선</vt:lpstr>
      <vt:lpstr>국내 적용 사례 – 화재보험 사 전사 배치 업무</vt:lpstr>
      <vt:lpstr>DMExpress 적용 방안</vt:lpstr>
      <vt:lpstr>PowerPoint 프레젠테이션</vt:lpstr>
    </vt:vector>
  </TitlesOfParts>
  <Company>Authorized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DMExpress SE Deck -- Slide Master Library</dc:title>
  <dc:creator>Authorized User</dc:creator>
  <cp:lastModifiedBy>joon628@gmail.com</cp:lastModifiedBy>
  <cp:revision>722</cp:revision>
  <dcterms:created xsi:type="dcterms:W3CDTF">2010-06-04T18:39:44Z</dcterms:created>
  <dcterms:modified xsi:type="dcterms:W3CDTF">2019-04-17T07:55:11Z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0x0101000EE81342C9E6BD4EB5AEC73BC423E5F30074E7C52A6D5B3A47B3B19284CFC02D30</vt:lpwstr>
  </property>
</Properties>
</file>