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3"/>
  </p:notesMasterIdLst>
  <p:sldIdLst>
    <p:sldId id="259" r:id="rId2"/>
    <p:sldId id="279" r:id="rId3"/>
    <p:sldId id="256" r:id="rId4"/>
    <p:sldId id="274" r:id="rId5"/>
    <p:sldId id="268" r:id="rId6"/>
    <p:sldId id="272" r:id="rId7"/>
    <p:sldId id="280" r:id="rId8"/>
    <p:sldId id="257" r:id="rId9"/>
    <p:sldId id="269" r:id="rId10"/>
    <p:sldId id="275" r:id="rId11"/>
    <p:sldId id="262" r:id="rId12"/>
    <p:sldId id="271" r:id="rId13"/>
    <p:sldId id="273" r:id="rId14"/>
    <p:sldId id="276" r:id="rId15"/>
    <p:sldId id="277" r:id="rId16"/>
    <p:sldId id="278" r:id="rId17"/>
    <p:sldId id="267" r:id="rId18"/>
    <p:sldId id="270" r:id="rId19"/>
    <p:sldId id="281" r:id="rId20"/>
    <p:sldId id="282" r:id="rId21"/>
    <p:sldId id="283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8FF"/>
    <a:srgbClr val="070095"/>
    <a:srgbClr val="EB8F31"/>
    <a:srgbClr val="006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51F503-0B17-44EC-88E0-D784E5FD895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614BD9-2A42-4179-878D-270FB9DDF5FE}">
      <dgm:prSet phldrT="[Text]" custT="1"/>
      <dgm:spPr/>
      <dgm:t>
        <a:bodyPr/>
        <a:lstStyle/>
        <a:p>
          <a:pPr marL="119063" indent="-119063" rtl="0"/>
          <a:r>
            <a:rPr lang="en-US" sz="900" dirty="0" smtClean="0"/>
            <a:t>      </a:t>
          </a:r>
          <a:br>
            <a:rPr lang="en-US" sz="900" dirty="0" smtClean="0"/>
          </a:br>
          <a:r>
            <a:rPr lang="en-US" sz="900" dirty="0" smtClean="0"/>
            <a:t>         </a:t>
          </a:r>
          <a:br>
            <a:rPr lang="en-US" sz="900" dirty="0" smtClean="0"/>
          </a:br>
          <a:r>
            <a:rPr lang="en-US" sz="900" dirty="0" smtClean="0"/>
            <a:t>                                                      </a:t>
          </a:r>
          <a:endParaRPr lang="en-US" sz="900" dirty="0"/>
        </a:p>
      </dgm:t>
    </dgm:pt>
    <dgm:pt modelId="{80041ED8-F163-46C7-8C29-CFCDB742A4EE}" type="parTrans" cxnId="{5A34E19F-B18E-4DD1-AC38-5992B114E20B}">
      <dgm:prSet/>
      <dgm:spPr/>
      <dgm:t>
        <a:bodyPr/>
        <a:lstStyle/>
        <a:p>
          <a:endParaRPr lang="en-US"/>
        </a:p>
      </dgm:t>
    </dgm:pt>
    <dgm:pt modelId="{0A2724FC-9532-4379-ADA4-FD4449DB9F33}" type="sibTrans" cxnId="{5A34E19F-B18E-4DD1-AC38-5992B114E20B}">
      <dgm:prSet/>
      <dgm:spPr/>
      <dgm:t>
        <a:bodyPr/>
        <a:lstStyle/>
        <a:p>
          <a:endParaRPr lang="en-US"/>
        </a:p>
      </dgm:t>
    </dgm:pt>
    <dgm:pt modelId="{8B650B27-C039-483E-A675-BDA5C07C20D2}">
      <dgm:prSet phldrT="[Text]" custT="1"/>
      <dgm:spPr>
        <a:solidFill>
          <a:srgbClr val="5AA3D9"/>
        </a:solidFill>
      </dgm:spPr>
      <dgm:t>
        <a:bodyPr/>
        <a:lstStyle/>
        <a:p>
          <a:pPr rtl="0"/>
          <a:r>
            <a:rPr lang="en-US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FINANCE</a:t>
          </a:r>
          <a:endParaRPr lang="en-US" sz="12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180F28-F5DD-439A-ACCC-EF3A4E52AFA6}" type="parTrans" cxnId="{DD1C71ED-6C77-407B-9E2C-4C959E0CBF3A}">
      <dgm:prSet/>
      <dgm:spPr/>
      <dgm:t>
        <a:bodyPr/>
        <a:lstStyle/>
        <a:p>
          <a:endParaRPr lang="en-US"/>
        </a:p>
      </dgm:t>
    </dgm:pt>
    <dgm:pt modelId="{0B8577CB-ACD1-4028-8578-48C0F0DA4E26}" type="sibTrans" cxnId="{DD1C71ED-6C77-407B-9E2C-4C959E0CBF3A}">
      <dgm:prSet/>
      <dgm:spPr/>
      <dgm:t>
        <a:bodyPr/>
        <a:lstStyle/>
        <a:p>
          <a:endParaRPr lang="en-US"/>
        </a:p>
      </dgm:t>
    </dgm:pt>
    <dgm:pt modelId="{B8FD90AE-AD61-4FED-95A4-2870498D682B}">
      <dgm:prSet phldrT="[Text]" custT="1"/>
      <dgm:spPr/>
      <dgm:t>
        <a:bodyPr/>
        <a:lstStyle/>
        <a:p>
          <a:pPr marL="119063" indent="-119063" rtl="0"/>
          <a:r>
            <a:rPr lang="en-US" sz="900" dirty="0" smtClean="0"/>
            <a:t>                                                   </a:t>
          </a:r>
          <a:br>
            <a:rPr lang="en-US" sz="900" dirty="0" smtClean="0"/>
          </a:br>
          <a:r>
            <a:rPr lang="en-US" sz="900" dirty="0" smtClean="0"/>
            <a:t/>
          </a:r>
          <a:br>
            <a:rPr lang="en-US" sz="900" dirty="0" smtClean="0"/>
          </a:br>
          <a:r>
            <a:rPr lang="en-US" sz="900" dirty="0" smtClean="0"/>
            <a:t>                                        </a:t>
          </a:r>
          <a:endParaRPr lang="en-US" sz="900" dirty="0"/>
        </a:p>
      </dgm:t>
    </dgm:pt>
    <dgm:pt modelId="{14E8AF0B-63FB-4909-AA9A-05614884FAC4}" type="parTrans" cxnId="{F925ABEE-E5D5-4211-9F09-D2464B846DA1}">
      <dgm:prSet/>
      <dgm:spPr/>
      <dgm:t>
        <a:bodyPr/>
        <a:lstStyle/>
        <a:p>
          <a:endParaRPr lang="en-US"/>
        </a:p>
      </dgm:t>
    </dgm:pt>
    <dgm:pt modelId="{CFAA2F80-4947-4019-BD32-A7006A079F63}" type="sibTrans" cxnId="{F925ABEE-E5D5-4211-9F09-D2464B846DA1}">
      <dgm:prSet/>
      <dgm:spPr/>
      <dgm:t>
        <a:bodyPr/>
        <a:lstStyle/>
        <a:p>
          <a:endParaRPr lang="en-US"/>
        </a:p>
      </dgm:t>
    </dgm:pt>
    <dgm:pt modelId="{E6C51920-82BE-4DF3-8308-539AF0C5785B}">
      <dgm:prSet phldrT="[Text]" custT="1"/>
      <dgm:spPr>
        <a:solidFill>
          <a:srgbClr val="5AA3D9"/>
        </a:solidFill>
      </dgm:spPr>
      <dgm:t>
        <a:bodyPr/>
        <a:lstStyle/>
        <a:p>
          <a:r>
            <a: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INSURANCE &amp; HEALTHCARE</a:t>
          </a:r>
          <a:endParaRPr 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83CCE13-8B99-432C-9CD4-B02D53C35356}" type="parTrans" cxnId="{26F215D2-5C49-4553-B54B-7886E38A29C2}">
      <dgm:prSet/>
      <dgm:spPr/>
      <dgm:t>
        <a:bodyPr/>
        <a:lstStyle/>
        <a:p>
          <a:endParaRPr lang="en-US"/>
        </a:p>
      </dgm:t>
    </dgm:pt>
    <dgm:pt modelId="{97201591-0E1D-427C-8515-9E843F706275}" type="sibTrans" cxnId="{26F215D2-5C49-4553-B54B-7886E38A29C2}">
      <dgm:prSet/>
      <dgm:spPr/>
      <dgm:t>
        <a:bodyPr/>
        <a:lstStyle/>
        <a:p>
          <a:endParaRPr lang="en-US"/>
        </a:p>
      </dgm:t>
    </dgm:pt>
    <dgm:pt modelId="{EF0F7F9D-A12C-4DB3-91A5-5B7D64E00150}">
      <dgm:prSet phldrT="[Text]" custT="1"/>
      <dgm:spPr/>
      <dgm:t>
        <a:bodyPr/>
        <a:lstStyle/>
        <a:p>
          <a:pPr marL="119063" indent="-119063"/>
          <a:r>
            <a:rPr lang="en-US" sz="900" dirty="0" smtClean="0"/>
            <a:t/>
          </a:r>
          <a:br>
            <a:rPr lang="en-US" sz="900" dirty="0" smtClean="0"/>
          </a:br>
          <a:r>
            <a:rPr lang="en-US" sz="900" dirty="0" smtClean="0"/>
            <a:t/>
          </a:r>
          <a:br>
            <a:rPr lang="en-US" sz="900" dirty="0" smtClean="0"/>
          </a:br>
          <a:endParaRPr lang="en-US" sz="900" dirty="0"/>
        </a:p>
      </dgm:t>
    </dgm:pt>
    <dgm:pt modelId="{04155A84-DAF9-4CD5-A502-3AC7E4B03B90}" type="parTrans" cxnId="{D29685B8-AC15-4410-9DEA-F4E77A2D58F4}">
      <dgm:prSet/>
      <dgm:spPr/>
      <dgm:t>
        <a:bodyPr/>
        <a:lstStyle/>
        <a:p>
          <a:endParaRPr lang="en-US"/>
        </a:p>
      </dgm:t>
    </dgm:pt>
    <dgm:pt modelId="{5B4F61C7-CA74-4F77-B01A-E7C336ABF725}" type="sibTrans" cxnId="{D29685B8-AC15-4410-9DEA-F4E77A2D58F4}">
      <dgm:prSet/>
      <dgm:spPr/>
      <dgm:t>
        <a:bodyPr/>
        <a:lstStyle/>
        <a:p>
          <a:endParaRPr lang="en-US"/>
        </a:p>
      </dgm:t>
    </dgm:pt>
    <dgm:pt modelId="{4153563D-4BCE-46E3-8B74-6608E119956C}">
      <dgm:prSet phldrT="[Text]" custT="1"/>
      <dgm:spPr>
        <a:solidFill>
          <a:srgbClr val="5AA3D9"/>
        </a:solidFill>
      </dgm:spPr>
      <dgm:t>
        <a:bodyPr/>
        <a:lstStyle/>
        <a:p>
          <a:r>
            <a: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TELECOMMUNICATIONS</a:t>
          </a:r>
          <a:endParaRPr 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8F180D1-08E2-4EF7-9A3B-D28AFA24CCAF}" type="parTrans" cxnId="{4AB30255-4B5B-45EC-BD49-438AF72E2F52}">
      <dgm:prSet/>
      <dgm:spPr/>
      <dgm:t>
        <a:bodyPr/>
        <a:lstStyle/>
        <a:p>
          <a:endParaRPr lang="en-US"/>
        </a:p>
      </dgm:t>
    </dgm:pt>
    <dgm:pt modelId="{7DEBD80F-E205-402A-B6A1-BB7B475E63E0}" type="sibTrans" cxnId="{4AB30255-4B5B-45EC-BD49-438AF72E2F52}">
      <dgm:prSet/>
      <dgm:spPr/>
      <dgm:t>
        <a:bodyPr/>
        <a:lstStyle/>
        <a:p>
          <a:endParaRPr lang="en-US"/>
        </a:p>
      </dgm:t>
    </dgm:pt>
    <dgm:pt modelId="{71F3D4B0-64D9-4D9D-8FE0-3725A140286E}">
      <dgm:prSet phldrT="[Text]"/>
      <dgm:spPr/>
      <dgm:t>
        <a:bodyPr/>
        <a:lstStyle/>
        <a:p>
          <a:pPr marL="119063" indent="-119063" rtl="0"/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endParaRPr lang="en-US" dirty="0"/>
        </a:p>
      </dgm:t>
    </dgm:pt>
    <dgm:pt modelId="{64489231-7030-4635-8204-5AA4A4DEB49E}" type="parTrans" cxnId="{EAD4C5AD-C15A-48DE-BC6E-392CEB572B55}">
      <dgm:prSet/>
      <dgm:spPr/>
      <dgm:t>
        <a:bodyPr/>
        <a:lstStyle/>
        <a:p>
          <a:endParaRPr lang="en-US"/>
        </a:p>
      </dgm:t>
    </dgm:pt>
    <dgm:pt modelId="{1DA51D93-5A4E-4982-B3F3-FA21EE1FE2CB}" type="sibTrans" cxnId="{EAD4C5AD-C15A-48DE-BC6E-392CEB572B55}">
      <dgm:prSet/>
      <dgm:spPr/>
      <dgm:t>
        <a:bodyPr/>
        <a:lstStyle/>
        <a:p>
          <a:endParaRPr lang="en-US"/>
        </a:p>
      </dgm:t>
    </dgm:pt>
    <dgm:pt modelId="{46FA2E9A-C283-42FE-9096-54330FE7291D}">
      <dgm:prSet phldrT="[Text]"/>
      <dgm:spPr/>
      <dgm:t>
        <a:bodyPr/>
        <a:lstStyle/>
        <a:p>
          <a:pPr marL="119063" indent="-119063" rtl="0">
            <a:tabLst/>
          </a:pP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endParaRPr lang="en-US" dirty="0"/>
        </a:p>
      </dgm:t>
    </dgm:pt>
    <dgm:pt modelId="{DA8A2EDE-AC83-4575-9561-9F466BE50EDF}" type="parTrans" cxnId="{A0FBE882-2656-4837-97D7-151FD75DC7A3}">
      <dgm:prSet/>
      <dgm:spPr/>
      <dgm:t>
        <a:bodyPr/>
        <a:lstStyle/>
        <a:p>
          <a:endParaRPr lang="en-US"/>
        </a:p>
      </dgm:t>
    </dgm:pt>
    <dgm:pt modelId="{C179AC07-9B26-4ABA-8725-8AFD25C3CC57}" type="sibTrans" cxnId="{A0FBE882-2656-4837-97D7-151FD75DC7A3}">
      <dgm:prSet/>
      <dgm:spPr/>
      <dgm:t>
        <a:bodyPr/>
        <a:lstStyle/>
        <a:p>
          <a:endParaRPr lang="en-US"/>
        </a:p>
      </dgm:t>
    </dgm:pt>
    <dgm:pt modelId="{CE78DF37-5A44-4019-A3EA-54928B76193A}">
      <dgm:prSet phldrT="[Text]" custT="1"/>
      <dgm:spPr>
        <a:solidFill>
          <a:srgbClr val="5AA3D9"/>
        </a:solidFill>
      </dgm:spPr>
      <dgm:t>
        <a:bodyPr/>
        <a:lstStyle/>
        <a:p>
          <a:pPr rtl="0"/>
          <a:r>
            <a:rPr lang="en-US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RETAIL</a:t>
          </a:r>
          <a:endParaRPr lang="en-US" sz="11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ED07A3C-FAD8-4958-ABC2-D885C151E8BB}" type="parTrans" cxnId="{6B34E54B-82DE-4CB4-A162-014690D5A20B}">
      <dgm:prSet/>
      <dgm:spPr/>
      <dgm:t>
        <a:bodyPr/>
        <a:lstStyle/>
        <a:p>
          <a:endParaRPr lang="en-US"/>
        </a:p>
      </dgm:t>
    </dgm:pt>
    <dgm:pt modelId="{1C1863E9-FECA-4591-A4CD-AA754575179D}" type="sibTrans" cxnId="{6B34E54B-82DE-4CB4-A162-014690D5A20B}">
      <dgm:prSet/>
      <dgm:spPr/>
      <dgm:t>
        <a:bodyPr/>
        <a:lstStyle/>
        <a:p>
          <a:endParaRPr lang="en-US"/>
        </a:p>
      </dgm:t>
    </dgm:pt>
    <dgm:pt modelId="{09A9663F-CB82-4A70-9CE3-C6DD5ECF2C53}">
      <dgm:prSet phldrT="[Text]"/>
      <dgm:spPr/>
      <dgm:t>
        <a:bodyPr/>
        <a:lstStyle/>
        <a:p>
          <a:pPr marL="119063" indent="-119063" rtl="0"/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endParaRPr lang="en-US" dirty="0"/>
        </a:p>
      </dgm:t>
    </dgm:pt>
    <dgm:pt modelId="{C0AA3B4E-C0D1-4B32-901C-82ED58BC3A1E}" type="parTrans" cxnId="{A54DF23C-274F-4DB6-BF7A-66E207D1CC64}">
      <dgm:prSet/>
      <dgm:spPr/>
      <dgm:t>
        <a:bodyPr/>
        <a:lstStyle/>
        <a:p>
          <a:endParaRPr lang="en-US"/>
        </a:p>
      </dgm:t>
    </dgm:pt>
    <dgm:pt modelId="{205FCB99-371C-4AEF-B50F-97D68FBBFCBC}" type="sibTrans" cxnId="{A54DF23C-274F-4DB6-BF7A-66E207D1CC64}">
      <dgm:prSet/>
      <dgm:spPr/>
      <dgm:t>
        <a:bodyPr/>
        <a:lstStyle/>
        <a:p>
          <a:endParaRPr lang="en-US"/>
        </a:p>
      </dgm:t>
    </dgm:pt>
    <dgm:pt modelId="{D95FEC1A-1E85-403F-A0DD-F04383204956}">
      <dgm:prSet phldrT="[Text]" custT="1"/>
      <dgm:spPr>
        <a:solidFill>
          <a:srgbClr val="5AA3D9"/>
        </a:solidFill>
      </dgm:spPr>
      <dgm:t>
        <a:bodyPr/>
        <a:lstStyle/>
        <a:p>
          <a:r>
            <a: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PUBLIC SECTOR</a:t>
          </a:r>
          <a:endParaRPr 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8462E93-7777-4CC3-832D-2A6D294DA660}" type="parTrans" cxnId="{947FF56C-B978-4E03-A786-D6758BCA1C3D}">
      <dgm:prSet/>
      <dgm:spPr/>
      <dgm:t>
        <a:bodyPr/>
        <a:lstStyle/>
        <a:p>
          <a:endParaRPr lang="en-US"/>
        </a:p>
      </dgm:t>
    </dgm:pt>
    <dgm:pt modelId="{354918B0-3737-4D70-929D-5CF55844D69E}" type="sibTrans" cxnId="{947FF56C-B978-4E03-A786-D6758BCA1C3D}">
      <dgm:prSet/>
      <dgm:spPr/>
      <dgm:t>
        <a:bodyPr/>
        <a:lstStyle/>
        <a:p>
          <a:endParaRPr lang="en-US"/>
        </a:p>
      </dgm:t>
    </dgm:pt>
    <dgm:pt modelId="{608F6EF4-811F-42D2-8278-8D966D849A62}">
      <dgm:prSet phldrT="[Text]" custT="1"/>
      <dgm:spPr>
        <a:solidFill>
          <a:srgbClr val="5AA3D9"/>
        </a:solidFill>
      </dgm:spPr>
      <dgm:t>
        <a:bodyPr/>
        <a:lstStyle/>
        <a:p>
          <a:r>
            <a: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SERVICES</a:t>
          </a:r>
          <a:endParaRPr 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07B937E-F3BD-4280-A4D8-93A5D9444C96}" type="sibTrans" cxnId="{7E1162B7-D167-4F1B-93D5-36B1FE0074B2}">
      <dgm:prSet/>
      <dgm:spPr/>
      <dgm:t>
        <a:bodyPr/>
        <a:lstStyle/>
        <a:p>
          <a:endParaRPr lang="en-US"/>
        </a:p>
      </dgm:t>
    </dgm:pt>
    <dgm:pt modelId="{8BA7FE99-AF89-46BB-8E83-962AF5A38522}" type="parTrans" cxnId="{7E1162B7-D167-4F1B-93D5-36B1FE0074B2}">
      <dgm:prSet/>
      <dgm:spPr/>
      <dgm:t>
        <a:bodyPr/>
        <a:lstStyle/>
        <a:p>
          <a:endParaRPr lang="en-US"/>
        </a:p>
      </dgm:t>
    </dgm:pt>
    <dgm:pt modelId="{E820A724-1E01-47D4-A03D-CAC2745E8775}" type="pres">
      <dgm:prSet presAssocID="{AB51F503-0B17-44EC-88E0-D784E5FD895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52C2C4-F13F-4DCB-8ADF-C27370078E6C}" type="pres">
      <dgm:prSet presAssocID="{608F6EF4-811F-42D2-8278-8D966D849A62}" presName="parentLin" presStyleCnt="0"/>
      <dgm:spPr/>
    </dgm:pt>
    <dgm:pt modelId="{0DF4A900-FB92-4002-AB0E-CC7223DEB746}" type="pres">
      <dgm:prSet presAssocID="{608F6EF4-811F-42D2-8278-8D966D849A62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DC854BB6-9D3F-4D57-871B-BFA7063CE63B}" type="pres">
      <dgm:prSet presAssocID="{608F6EF4-811F-42D2-8278-8D966D849A62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30644A-CA0A-47CC-A949-08C8134A8561}" type="pres">
      <dgm:prSet presAssocID="{608F6EF4-811F-42D2-8278-8D966D849A62}" presName="negativeSpace" presStyleCnt="0"/>
      <dgm:spPr/>
    </dgm:pt>
    <dgm:pt modelId="{1BE8FE13-4190-4504-85D1-F379A607C8DF}" type="pres">
      <dgm:prSet presAssocID="{608F6EF4-811F-42D2-8278-8D966D849A62}" presName="childText" presStyleLbl="con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CF6F99-8C44-4F0A-9E77-82E48A857587}" type="pres">
      <dgm:prSet presAssocID="{C07B937E-F3BD-4280-A4D8-93A5D9444C96}" presName="spaceBetweenRectangles" presStyleCnt="0"/>
      <dgm:spPr/>
    </dgm:pt>
    <dgm:pt modelId="{970D7C09-F4CA-4CFD-9F7D-D422BCD4B05D}" type="pres">
      <dgm:prSet presAssocID="{8B650B27-C039-483E-A675-BDA5C07C20D2}" presName="parentLin" presStyleCnt="0"/>
      <dgm:spPr/>
    </dgm:pt>
    <dgm:pt modelId="{FD14C4C2-7B7B-4FF2-97E6-B12874B3A92B}" type="pres">
      <dgm:prSet presAssocID="{8B650B27-C039-483E-A675-BDA5C07C20D2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3E5B50E3-4E10-4AEC-B280-3194A0CCAFA5}" type="pres">
      <dgm:prSet presAssocID="{8B650B27-C039-483E-A675-BDA5C07C20D2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9FFC85-D05F-4F88-9C10-F1CAA93A34CF}" type="pres">
      <dgm:prSet presAssocID="{8B650B27-C039-483E-A675-BDA5C07C20D2}" presName="negativeSpace" presStyleCnt="0"/>
      <dgm:spPr/>
    </dgm:pt>
    <dgm:pt modelId="{A4EE3C36-B440-49E6-80CE-B3C1D2059144}" type="pres">
      <dgm:prSet presAssocID="{8B650B27-C039-483E-A675-BDA5C07C20D2}" presName="childText" presStyleLbl="conFgAcc1" presStyleIdx="1" presStyleCnt="6" custScaleY="1014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959D55-AA50-486A-9B1E-89A5520DC90D}" type="pres">
      <dgm:prSet presAssocID="{0B8577CB-ACD1-4028-8578-48C0F0DA4E26}" presName="spaceBetweenRectangles" presStyleCnt="0"/>
      <dgm:spPr/>
    </dgm:pt>
    <dgm:pt modelId="{0042E774-7366-4970-B977-5C27EB6D979C}" type="pres">
      <dgm:prSet presAssocID="{E6C51920-82BE-4DF3-8308-539AF0C5785B}" presName="parentLin" presStyleCnt="0"/>
      <dgm:spPr/>
    </dgm:pt>
    <dgm:pt modelId="{BBD01D17-45C1-4EC7-ABD5-055869188F65}" type="pres">
      <dgm:prSet presAssocID="{E6C51920-82BE-4DF3-8308-539AF0C5785B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CF9B33E8-24E8-43A4-9AFD-D6B2CFE6BB6B}" type="pres">
      <dgm:prSet presAssocID="{E6C51920-82BE-4DF3-8308-539AF0C5785B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6438D-544D-4520-B513-9E8D710ABAAD}" type="pres">
      <dgm:prSet presAssocID="{E6C51920-82BE-4DF3-8308-539AF0C5785B}" presName="negativeSpace" presStyleCnt="0"/>
      <dgm:spPr/>
    </dgm:pt>
    <dgm:pt modelId="{25D036B8-E5DE-41EB-A85F-5286A95B9E5D}" type="pres">
      <dgm:prSet presAssocID="{E6C51920-82BE-4DF3-8308-539AF0C5785B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34F24-F95F-40E3-A662-AC87488E550F}" type="pres">
      <dgm:prSet presAssocID="{97201591-0E1D-427C-8515-9E843F706275}" presName="spaceBetweenRectangles" presStyleCnt="0"/>
      <dgm:spPr/>
    </dgm:pt>
    <dgm:pt modelId="{7E8F3193-0D2A-4454-A1C8-5E6091DF4A24}" type="pres">
      <dgm:prSet presAssocID="{D95FEC1A-1E85-403F-A0DD-F04383204956}" presName="parentLin" presStyleCnt="0"/>
      <dgm:spPr/>
    </dgm:pt>
    <dgm:pt modelId="{350AB009-C512-42A2-81A9-7C049293130E}" type="pres">
      <dgm:prSet presAssocID="{D95FEC1A-1E85-403F-A0DD-F04383204956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F9DFBF03-F4C6-4DDA-B25F-05AC8046D47C}" type="pres">
      <dgm:prSet presAssocID="{D95FEC1A-1E85-403F-A0DD-F04383204956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72F074-3FDA-4B78-AB89-0863A8E69EE3}" type="pres">
      <dgm:prSet presAssocID="{D95FEC1A-1E85-403F-A0DD-F04383204956}" presName="negativeSpace" presStyleCnt="0"/>
      <dgm:spPr/>
    </dgm:pt>
    <dgm:pt modelId="{4673CCF4-1D13-4975-AFE7-74C06D0F976D}" type="pres">
      <dgm:prSet presAssocID="{D95FEC1A-1E85-403F-A0DD-F04383204956}" presName="childText" presStyleLbl="conFgAcc1" presStyleIdx="3" presStyleCnt="6" custScaleY="949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33B415-6FDD-4757-A50F-3BD4B999418A}" type="pres">
      <dgm:prSet presAssocID="{354918B0-3737-4D70-929D-5CF55844D69E}" presName="spaceBetweenRectangles" presStyleCnt="0"/>
      <dgm:spPr/>
    </dgm:pt>
    <dgm:pt modelId="{E3EFAB7E-0254-4346-90A8-9A4B752D9EE5}" type="pres">
      <dgm:prSet presAssocID="{4153563D-4BCE-46E3-8B74-6608E119956C}" presName="parentLin" presStyleCnt="0"/>
      <dgm:spPr/>
    </dgm:pt>
    <dgm:pt modelId="{76121906-2E83-475A-B9CA-23F91A994F15}" type="pres">
      <dgm:prSet presAssocID="{4153563D-4BCE-46E3-8B74-6608E119956C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643001B4-E8C0-41AD-9B5B-028FA8E69451}" type="pres">
      <dgm:prSet presAssocID="{4153563D-4BCE-46E3-8B74-6608E119956C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E822E8-409C-4F24-978E-47A0F83027B9}" type="pres">
      <dgm:prSet presAssocID="{4153563D-4BCE-46E3-8B74-6608E119956C}" presName="negativeSpace" presStyleCnt="0"/>
      <dgm:spPr/>
    </dgm:pt>
    <dgm:pt modelId="{2EC8CF59-8B14-477E-B452-5BBE2AE976EF}" type="pres">
      <dgm:prSet presAssocID="{4153563D-4BCE-46E3-8B74-6608E119956C}" presName="childText" presStyleLbl="conFgAcc1" presStyleIdx="4" presStyleCnt="6" custScaleY="964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6DB8D-0B98-4D47-99F0-59830A9CBC0E}" type="pres">
      <dgm:prSet presAssocID="{7DEBD80F-E205-402A-B6A1-BB7B475E63E0}" presName="spaceBetweenRectangles" presStyleCnt="0"/>
      <dgm:spPr/>
    </dgm:pt>
    <dgm:pt modelId="{B689D3E6-9B50-463E-A6C9-958D042129D2}" type="pres">
      <dgm:prSet presAssocID="{CE78DF37-5A44-4019-A3EA-54928B76193A}" presName="parentLin" presStyleCnt="0"/>
      <dgm:spPr/>
    </dgm:pt>
    <dgm:pt modelId="{457D4D70-178A-47A9-BC3E-2C2C9BB89422}" type="pres">
      <dgm:prSet presAssocID="{CE78DF37-5A44-4019-A3EA-54928B76193A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38B25F7A-C73F-4E3E-A5CA-5095C95D7943}" type="pres">
      <dgm:prSet presAssocID="{CE78DF37-5A44-4019-A3EA-54928B76193A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2E5CB3-27B9-45E4-A50E-96FCCF27DDB5}" type="pres">
      <dgm:prSet presAssocID="{CE78DF37-5A44-4019-A3EA-54928B76193A}" presName="negativeSpace" presStyleCnt="0"/>
      <dgm:spPr/>
    </dgm:pt>
    <dgm:pt modelId="{14672866-D9BE-4916-B689-7CA3CB0C57BC}" type="pres">
      <dgm:prSet presAssocID="{CE78DF37-5A44-4019-A3EA-54928B76193A}" presName="childText" presStyleLbl="conFgAcc1" presStyleIdx="5" presStyleCnt="6" custScaleY="96434" custLinFactNeighborX="1594" custLinFactNeighborY="6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B30255-4B5B-45EC-BD49-438AF72E2F52}" srcId="{AB51F503-0B17-44EC-88E0-D784E5FD8958}" destId="{4153563D-4BCE-46E3-8B74-6608E119956C}" srcOrd="4" destOrd="0" parTransId="{A8F180D1-08E2-4EF7-9A3B-D28AFA24CCAF}" sibTransId="{7DEBD80F-E205-402A-B6A1-BB7B475E63E0}"/>
    <dgm:cxn modelId="{2267F9EF-F9DB-42B9-9658-EC329A00246B}" type="presOf" srcId="{09A9663F-CB82-4A70-9CE3-C6DD5ECF2C53}" destId="{4673CCF4-1D13-4975-AFE7-74C06D0F976D}" srcOrd="0" destOrd="0" presId="urn:microsoft.com/office/officeart/2005/8/layout/list1"/>
    <dgm:cxn modelId="{DD1C71ED-6C77-407B-9E2C-4C959E0CBF3A}" srcId="{AB51F503-0B17-44EC-88E0-D784E5FD8958}" destId="{8B650B27-C039-483E-A675-BDA5C07C20D2}" srcOrd="1" destOrd="0" parTransId="{26180F28-F5DD-439A-ACCC-EF3A4E52AFA6}" sibTransId="{0B8577CB-ACD1-4028-8578-48C0F0DA4E26}"/>
    <dgm:cxn modelId="{A0FBE882-2656-4837-97D7-151FD75DC7A3}" srcId="{CE78DF37-5A44-4019-A3EA-54928B76193A}" destId="{46FA2E9A-C283-42FE-9096-54330FE7291D}" srcOrd="0" destOrd="0" parTransId="{DA8A2EDE-AC83-4575-9561-9F466BE50EDF}" sibTransId="{C179AC07-9B26-4ABA-8725-8AFD25C3CC57}"/>
    <dgm:cxn modelId="{A1C379AC-1D77-41B5-B133-62379ED243F4}" type="presOf" srcId="{4153563D-4BCE-46E3-8B74-6608E119956C}" destId="{643001B4-E8C0-41AD-9B5B-028FA8E69451}" srcOrd="1" destOrd="0" presId="urn:microsoft.com/office/officeart/2005/8/layout/list1"/>
    <dgm:cxn modelId="{5A34E19F-B18E-4DD1-AC38-5992B114E20B}" srcId="{608F6EF4-811F-42D2-8278-8D966D849A62}" destId="{C2614BD9-2A42-4179-878D-270FB9DDF5FE}" srcOrd="0" destOrd="0" parTransId="{80041ED8-F163-46C7-8C29-CFCDB742A4EE}" sibTransId="{0A2724FC-9532-4379-ADA4-FD4449DB9F33}"/>
    <dgm:cxn modelId="{1B9C55C6-1016-4E8F-9F19-D62DDA1ED91D}" type="presOf" srcId="{71F3D4B0-64D9-4D9D-8FE0-3725A140286E}" destId="{2EC8CF59-8B14-477E-B452-5BBE2AE976EF}" srcOrd="0" destOrd="0" presId="urn:microsoft.com/office/officeart/2005/8/layout/list1"/>
    <dgm:cxn modelId="{D29685B8-AC15-4410-9DEA-F4E77A2D58F4}" srcId="{E6C51920-82BE-4DF3-8308-539AF0C5785B}" destId="{EF0F7F9D-A12C-4DB3-91A5-5B7D64E00150}" srcOrd="0" destOrd="0" parTransId="{04155A84-DAF9-4CD5-A502-3AC7E4B03B90}" sibTransId="{5B4F61C7-CA74-4F77-B01A-E7C336ABF725}"/>
    <dgm:cxn modelId="{24143059-5E03-4859-AFF4-4A51935DE052}" type="presOf" srcId="{B8FD90AE-AD61-4FED-95A4-2870498D682B}" destId="{A4EE3C36-B440-49E6-80CE-B3C1D2059144}" srcOrd="0" destOrd="0" presId="urn:microsoft.com/office/officeart/2005/8/layout/list1"/>
    <dgm:cxn modelId="{EAD4C5AD-C15A-48DE-BC6E-392CEB572B55}" srcId="{4153563D-4BCE-46E3-8B74-6608E119956C}" destId="{71F3D4B0-64D9-4D9D-8FE0-3725A140286E}" srcOrd="0" destOrd="0" parTransId="{64489231-7030-4635-8204-5AA4A4DEB49E}" sibTransId="{1DA51D93-5A4E-4982-B3F3-FA21EE1FE2CB}"/>
    <dgm:cxn modelId="{CA9434C4-E634-4320-8352-A307D97A08ED}" type="presOf" srcId="{608F6EF4-811F-42D2-8278-8D966D849A62}" destId="{0DF4A900-FB92-4002-AB0E-CC7223DEB746}" srcOrd="0" destOrd="0" presId="urn:microsoft.com/office/officeart/2005/8/layout/list1"/>
    <dgm:cxn modelId="{7E1162B7-D167-4F1B-93D5-36B1FE0074B2}" srcId="{AB51F503-0B17-44EC-88E0-D784E5FD8958}" destId="{608F6EF4-811F-42D2-8278-8D966D849A62}" srcOrd="0" destOrd="0" parTransId="{8BA7FE99-AF89-46BB-8E83-962AF5A38522}" sibTransId="{C07B937E-F3BD-4280-A4D8-93A5D9444C96}"/>
    <dgm:cxn modelId="{C86FDE69-E76F-4430-A890-6FF951B8A884}" type="presOf" srcId="{8B650B27-C039-483E-A675-BDA5C07C20D2}" destId="{FD14C4C2-7B7B-4FF2-97E6-B12874B3A92B}" srcOrd="0" destOrd="0" presId="urn:microsoft.com/office/officeart/2005/8/layout/list1"/>
    <dgm:cxn modelId="{2F52ABD7-0354-4ECA-80C0-2EEBE4AE2C18}" type="presOf" srcId="{E6C51920-82BE-4DF3-8308-539AF0C5785B}" destId="{CF9B33E8-24E8-43A4-9AFD-D6B2CFE6BB6B}" srcOrd="1" destOrd="0" presId="urn:microsoft.com/office/officeart/2005/8/layout/list1"/>
    <dgm:cxn modelId="{2384D794-529C-420F-82F8-6ADA43CB6A89}" type="presOf" srcId="{AB51F503-0B17-44EC-88E0-D784E5FD8958}" destId="{E820A724-1E01-47D4-A03D-CAC2745E8775}" srcOrd="0" destOrd="0" presId="urn:microsoft.com/office/officeart/2005/8/layout/list1"/>
    <dgm:cxn modelId="{3DD023A1-D81C-4B73-813A-8107041892C9}" type="presOf" srcId="{E6C51920-82BE-4DF3-8308-539AF0C5785B}" destId="{BBD01D17-45C1-4EC7-ABD5-055869188F65}" srcOrd="0" destOrd="0" presId="urn:microsoft.com/office/officeart/2005/8/layout/list1"/>
    <dgm:cxn modelId="{EDD0BDB6-FB48-4868-9E39-7326F8A8CCFA}" type="presOf" srcId="{CE78DF37-5A44-4019-A3EA-54928B76193A}" destId="{38B25F7A-C73F-4E3E-A5CA-5095C95D7943}" srcOrd="1" destOrd="0" presId="urn:microsoft.com/office/officeart/2005/8/layout/list1"/>
    <dgm:cxn modelId="{26F215D2-5C49-4553-B54B-7886E38A29C2}" srcId="{AB51F503-0B17-44EC-88E0-D784E5FD8958}" destId="{E6C51920-82BE-4DF3-8308-539AF0C5785B}" srcOrd="2" destOrd="0" parTransId="{483CCE13-8B99-432C-9CD4-B02D53C35356}" sibTransId="{97201591-0E1D-427C-8515-9E843F706275}"/>
    <dgm:cxn modelId="{5C9DFBBF-0065-4506-8417-C1DA92F42BEF}" type="presOf" srcId="{608F6EF4-811F-42D2-8278-8D966D849A62}" destId="{DC854BB6-9D3F-4D57-871B-BFA7063CE63B}" srcOrd="1" destOrd="0" presId="urn:microsoft.com/office/officeart/2005/8/layout/list1"/>
    <dgm:cxn modelId="{E3E6BA93-17B7-4724-B276-8E17AF13C580}" type="presOf" srcId="{46FA2E9A-C283-42FE-9096-54330FE7291D}" destId="{14672866-D9BE-4916-B689-7CA3CB0C57BC}" srcOrd="0" destOrd="0" presId="urn:microsoft.com/office/officeart/2005/8/layout/list1"/>
    <dgm:cxn modelId="{0FC00F1B-217A-48BE-A827-CC84B9EB2E22}" type="presOf" srcId="{8B650B27-C039-483E-A675-BDA5C07C20D2}" destId="{3E5B50E3-4E10-4AEC-B280-3194A0CCAFA5}" srcOrd="1" destOrd="0" presId="urn:microsoft.com/office/officeart/2005/8/layout/list1"/>
    <dgm:cxn modelId="{DF6C815A-763A-4FEE-BF79-EA34981A7B61}" type="presOf" srcId="{EF0F7F9D-A12C-4DB3-91A5-5B7D64E00150}" destId="{25D036B8-E5DE-41EB-A85F-5286A95B9E5D}" srcOrd="0" destOrd="0" presId="urn:microsoft.com/office/officeart/2005/8/layout/list1"/>
    <dgm:cxn modelId="{C71C20B4-D479-4E21-897B-008C375B9CFA}" type="presOf" srcId="{D95FEC1A-1E85-403F-A0DD-F04383204956}" destId="{F9DFBF03-F4C6-4DDA-B25F-05AC8046D47C}" srcOrd="1" destOrd="0" presId="urn:microsoft.com/office/officeart/2005/8/layout/list1"/>
    <dgm:cxn modelId="{F925ABEE-E5D5-4211-9F09-D2464B846DA1}" srcId="{8B650B27-C039-483E-A675-BDA5C07C20D2}" destId="{B8FD90AE-AD61-4FED-95A4-2870498D682B}" srcOrd="0" destOrd="0" parTransId="{14E8AF0B-63FB-4909-AA9A-05614884FAC4}" sibTransId="{CFAA2F80-4947-4019-BD32-A7006A079F63}"/>
    <dgm:cxn modelId="{947FF56C-B978-4E03-A786-D6758BCA1C3D}" srcId="{AB51F503-0B17-44EC-88E0-D784E5FD8958}" destId="{D95FEC1A-1E85-403F-A0DD-F04383204956}" srcOrd="3" destOrd="0" parTransId="{38462E93-7777-4CC3-832D-2A6D294DA660}" sibTransId="{354918B0-3737-4D70-929D-5CF55844D69E}"/>
    <dgm:cxn modelId="{1F04AC3E-8063-498C-9445-133E4043753E}" type="presOf" srcId="{D95FEC1A-1E85-403F-A0DD-F04383204956}" destId="{350AB009-C512-42A2-81A9-7C049293130E}" srcOrd="0" destOrd="0" presId="urn:microsoft.com/office/officeart/2005/8/layout/list1"/>
    <dgm:cxn modelId="{BFE1E1AC-20F0-40A9-920B-66E437EA1637}" type="presOf" srcId="{4153563D-4BCE-46E3-8B74-6608E119956C}" destId="{76121906-2E83-475A-B9CA-23F91A994F15}" srcOrd="0" destOrd="0" presId="urn:microsoft.com/office/officeart/2005/8/layout/list1"/>
    <dgm:cxn modelId="{A54DF23C-274F-4DB6-BF7A-66E207D1CC64}" srcId="{D95FEC1A-1E85-403F-A0DD-F04383204956}" destId="{09A9663F-CB82-4A70-9CE3-C6DD5ECF2C53}" srcOrd="0" destOrd="0" parTransId="{C0AA3B4E-C0D1-4B32-901C-82ED58BC3A1E}" sibTransId="{205FCB99-371C-4AEF-B50F-97D68FBBFCBC}"/>
    <dgm:cxn modelId="{6B34E54B-82DE-4CB4-A162-014690D5A20B}" srcId="{AB51F503-0B17-44EC-88E0-D784E5FD8958}" destId="{CE78DF37-5A44-4019-A3EA-54928B76193A}" srcOrd="5" destOrd="0" parTransId="{0ED07A3C-FAD8-4958-ABC2-D885C151E8BB}" sibTransId="{1C1863E9-FECA-4591-A4CD-AA754575179D}"/>
    <dgm:cxn modelId="{0193BA0A-391B-4A3B-9A92-598D1BA73F8F}" type="presOf" srcId="{CE78DF37-5A44-4019-A3EA-54928B76193A}" destId="{457D4D70-178A-47A9-BC3E-2C2C9BB89422}" srcOrd="0" destOrd="0" presId="urn:microsoft.com/office/officeart/2005/8/layout/list1"/>
    <dgm:cxn modelId="{59A44E70-AAA8-4660-9762-8851CDB18C33}" type="presOf" srcId="{C2614BD9-2A42-4179-878D-270FB9DDF5FE}" destId="{1BE8FE13-4190-4504-85D1-F379A607C8DF}" srcOrd="0" destOrd="0" presId="urn:microsoft.com/office/officeart/2005/8/layout/list1"/>
    <dgm:cxn modelId="{5A26336E-D912-4B09-BEB9-840E4DFF312F}" type="presParOf" srcId="{E820A724-1E01-47D4-A03D-CAC2745E8775}" destId="{1552C2C4-F13F-4DCB-8ADF-C27370078E6C}" srcOrd="0" destOrd="0" presId="urn:microsoft.com/office/officeart/2005/8/layout/list1"/>
    <dgm:cxn modelId="{AF7A01EA-1135-4DB2-8337-4636DE929A4F}" type="presParOf" srcId="{1552C2C4-F13F-4DCB-8ADF-C27370078E6C}" destId="{0DF4A900-FB92-4002-AB0E-CC7223DEB746}" srcOrd="0" destOrd="0" presId="urn:microsoft.com/office/officeart/2005/8/layout/list1"/>
    <dgm:cxn modelId="{487FD8A5-5F65-43C6-9923-572198C70649}" type="presParOf" srcId="{1552C2C4-F13F-4DCB-8ADF-C27370078E6C}" destId="{DC854BB6-9D3F-4D57-871B-BFA7063CE63B}" srcOrd="1" destOrd="0" presId="urn:microsoft.com/office/officeart/2005/8/layout/list1"/>
    <dgm:cxn modelId="{9188C55E-12C3-4F9C-9070-6699EF8BED72}" type="presParOf" srcId="{E820A724-1E01-47D4-A03D-CAC2745E8775}" destId="{0130644A-CA0A-47CC-A949-08C8134A8561}" srcOrd="1" destOrd="0" presId="urn:microsoft.com/office/officeart/2005/8/layout/list1"/>
    <dgm:cxn modelId="{94F29AAF-169F-4784-A0CC-66C13DC81EF2}" type="presParOf" srcId="{E820A724-1E01-47D4-A03D-CAC2745E8775}" destId="{1BE8FE13-4190-4504-85D1-F379A607C8DF}" srcOrd="2" destOrd="0" presId="urn:microsoft.com/office/officeart/2005/8/layout/list1"/>
    <dgm:cxn modelId="{551EF1F6-C030-4413-8AE8-67523B7B646F}" type="presParOf" srcId="{E820A724-1E01-47D4-A03D-CAC2745E8775}" destId="{5FCF6F99-8C44-4F0A-9E77-82E48A857587}" srcOrd="3" destOrd="0" presId="urn:microsoft.com/office/officeart/2005/8/layout/list1"/>
    <dgm:cxn modelId="{66ADA097-7E39-4E7D-A631-CBF84455F878}" type="presParOf" srcId="{E820A724-1E01-47D4-A03D-CAC2745E8775}" destId="{970D7C09-F4CA-4CFD-9F7D-D422BCD4B05D}" srcOrd="4" destOrd="0" presId="urn:microsoft.com/office/officeart/2005/8/layout/list1"/>
    <dgm:cxn modelId="{1FCAA802-5513-49A5-A2BE-47FE8C6A546F}" type="presParOf" srcId="{970D7C09-F4CA-4CFD-9F7D-D422BCD4B05D}" destId="{FD14C4C2-7B7B-4FF2-97E6-B12874B3A92B}" srcOrd="0" destOrd="0" presId="urn:microsoft.com/office/officeart/2005/8/layout/list1"/>
    <dgm:cxn modelId="{9CB35B6E-225A-4864-8563-D9BD4B1A9E54}" type="presParOf" srcId="{970D7C09-F4CA-4CFD-9F7D-D422BCD4B05D}" destId="{3E5B50E3-4E10-4AEC-B280-3194A0CCAFA5}" srcOrd="1" destOrd="0" presId="urn:microsoft.com/office/officeart/2005/8/layout/list1"/>
    <dgm:cxn modelId="{0655CF6C-5504-4154-B0D4-CA675F772800}" type="presParOf" srcId="{E820A724-1E01-47D4-A03D-CAC2745E8775}" destId="{659FFC85-D05F-4F88-9C10-F1CAA93A34CF}" srcOrd="5" destOrd="0" presId="urn:microsoft.com/office/officeart/2005/8/layout/list1"/>
    <dgm:cxn modelId="{D3A053EF-2279-48B8-B560-03D53C45F5B6}" type="presParOf" srcId="{E820A724-1E01-47D4-A03D-CAC2745E8775}" destId="{A4EE3C36-B440-49E6-80CE-B3C1D2059144}" srcOrd="6" destOrd="0" presId="urn:microsoft.com/office/officeart/2005/8/layout/list1"/>
    <dgm:cxn modelId="{65084A00-11B3-4BF3-B2CA-35B3514E1965}" type="presParOf" srcId="{E820A724-1E01-47D4-A03D-CAC2745E8775}" destId="{ED959D55-AA50-486A-9B1E-89A5520DC90D}" srcOrd="7" destOrd="0" presId="urn:microsoft.com/office/officeart/2005/8/layout/list1"/>
    <dgm:cxn modelId="{24BE2F73-0A29-48A7-A1B2-709C684648B5}" type="presParOf" srcId="{E820A724-1E01-47D4-A03D-CAC2745E8775}" destId="{0042E774-7366-4970-B977-5C27EB6D979C}" srcOrd="8" destOrd="0" presId="urn:microsoft.com/office/officeart/2005/8/layout/list1"/>
    <dgm:cxn modelId="{EAD8768A-7750-4DCE-89DE-6A82D6729EBF}" type="presParOf" srcId="{0042E774-7366-4970-B977-5C27EB6D979C}" destId="{BBD01D17-45C1-4EC7-ABD5-055869188F65}" srcOrd="0" destOrd="0" presId="urn:microsoft.com/office/officeart/2005/8/layout/list1"/>
    <dgm:cxn modelId="{E699659C-2D19-4E48-88FC-DF7B0961ABB6}" type="presParOf" srcId="{0042E774-7366-4970-B977-5C27EB6D979C}" destId="{CF9B33E8-24E8-43A4-9AFD-D6B2CFE6BB6B}" srcOrd="1" destOrd="0" presId="urn:microsoft.com/office/officeart/2005/8/layout/list1"/>
    <dgm:cxn modelId="{C67E8684-F73A-48D8-825F-66B17238A87E}" type="presParOf" srcId="{E820A724-1E01-47D4-A03D-CAC2745E8775}" destId="{EEE6438D-544D-4520-B513-9E8D710ABAAD}" srcOrd="9" destOrd="0" presId="urn:microsoft.com/office/officeart/2005/8/layout/list1"/>
    <dgm:cxn modelId="{797868F7-2B89-43AA-8FD4-C13F688E660D}" type="presParOf" srcId="{E820A724-1E01-47D4-A03D-CAC2745E8775}" destId="{25D036B8-E5DE-41EB-A85F-5286A95B9E5D}" srcOrd="10" destOrd="0" presId="urn:microsoft.com/office/officeart/2005/8/layout/list1"/>
    <dgm:cxn modelId="{68B14733-A185-451D-8CA5-F7A767D4A5A9}" type="presParOf" srcId="{E820A724-1E01-47D4-A03D-CAC2745E8775}" destId="{52A34F24-F95F-40E3-A662-AC87488E550F}" srcOrd="11" destOrd="0" presId="urn:microsoft.com/office/officeart/2005/8/layout/list1"/>
    <dgm:cxn modelId="{5E15805C-D3F3-4831-AF12-FF0723213C49}" type="presParOf" srcId="{E820A724-1E01-47D4-A03D-CAC2745E8775}" destId="{7E8F3193-0D2A-4454-A1C8-5E6091DF4A24}" srcOrd="12" destOrd="0" presId="urn:microsoft.com/office/officeart/2005/8/layout/list1"/>
    <dgm:cxn modelId="{005897AD-3468-42A1-A949-7F6E3CBF4140}" type="presParOf" srcId="{7E8F3193-0D2A-4454-A1C8-5E6091DF4A24}" destId="{350AB009-C512-42A2-81A9-7C049293130E}" srcOrd="0" destOrd="0" presId="urn:microsoft.com/office/officeart/2005/8/layout/list1"/>
    <dgm:cxn modelId="{03909D25-633D-4322-908D-5D7EEFAA8F57}" type="presParOf" srcId="{7E8F3193-0D2A-4454-A1C8-5E6091DF4A24}" destId="{F9DFBF03-F4C6-4DDA-B25F-05AC8046D47C}" srcOrd="1" destOrd="0" presId="urn:microsoft.com/office/officeart/2005/8/layout/list1"/>
    <dgm:cxn modelId="{CF224A65-6DAB-450D-B26B-891C4A7C2692}" type="presParOf" srcId="{E820A724-1E01-47D4-A03D-CAC2745E8775}" destId="{4D72F074-3FDA-4B78-AB89-0863A8E69EE3}" srcOrd="13" destOrd="0" presId="urn:microsoft.com/office/officeart/2005/8/layout/list1"/>
    <dgm:cxn modelId="{C654F625-C094-4F22-9CF2-A86B7E82633B}" type="presParOf" srcId="{E820A724-1E01-47D4-A03D-CAC2745E8775}" destId="{4673CCF4-1D13-4975-AFE7-74C06D0F976D}" srcOrd="14" destOrd="0" presId="urn:microsoft.com/office/officeart/2005/8/layout/list1"/>
    <dgm:cxn modelId="{089D460A-C6FB-479D-B5C9-C99630A1B0EF}" type="presParOf" srcId="{E820A724-1E01-47D4-A03D-CAC2745E8775}" destId="{2B33B415-6FDD-4757-A50F-3BD4B999418A}" srcOrd="15" destOrd="0" presId="urn:microsoft.com/office/officeart/2005/8/layout/list1"/>
    <dgm:cxn modelId="{F7ECD037-90BC-4ABB-B7D8-20D13E3D28E7}" type="presParOf" srcId="{E820A724-1E01-47D4-A03D-CAC2745E8775}" destId="{E3EFAB7E-0254-4346-90A8-9A4B752D9EE5}" srcOrd="16" destOrd="0" presId="urn:microsoft.com/office/officeart/2005/8/layout/list1"/>
    <dgm:cxn modelId="{5D088FC6-C62E-4F29-9A4C-A97F512644E2}" type="presParOf" srcId="{E3EFAB7E-0254-4346-90A8-9A4B752D9EE5}" destId="{76121906-2E83-475A-B9CA-23F91A994F15}" srcOrd="0" destOrd="0" presId="urn:microsoft.com/office/officeart/2005/8/layout/list1"/>
    <dgm:cxn modelId="{0C2C8592-E7B8-4106-83BE-8E9DA5E1757B}" type="presParOf" srcId="{E3EFAB7E-0254-4346-90A8-9A4B752D9EE5}" destId="{643001B4-E8C0-41AD-9B5B-028FA8E69451}" srcOrd="1" destOrd="0" presId="urn:microsoft.com/office/officeart/2005/8/layout/list1"/>
    <dgm:cxn modelId="{9110A380-7794-4456-9F8D-969F1848FD91}" type="presParOf" srcId="{E820A724-1E01-47D4-A03D-CAC2745E8775}" destId="{2FE822E8-409C-4F24-978E-47A0F83027B9}" srcOrd="17" destOrd="0" presId="urn:microsoft.com/office/officeart/2005/8/layout/list1"/>
    <dgm:cxn modelId="{CD895369-A457-4FF5-A96F-267D36CBCCCE}" type="presParOf" srcId="{E820A724-1E01-47D4-A03D-CAC2745E8775}" destId="{2EC8CF59-8B14-477E-B452-5BBE2AE976EF}" srcOrd="18" destOrd="0" presId="urn:microsoft.com/office/officeart/2005/8/layout/list1"/>
    <dgm:cxn modelId="{BFC47422-CB2F-4CEB-B180-970D16AC2075}" type="presParOf" srcId="{E820A724-1E01-47D4-A03D-CAC2745E8775}" destId="{CC16DB8D-0B98-4D47-99F0-59830A9CBC0E}" srcOrd="19" destOrd="0" presId="urn:microsoft.com/office/officeart/2005/8/layout/list1"/>
    <dgm:cxn modelId="{98A8AD34-208E-4CB2-871E-502656E6B924}" type="presParOf" srcId="{E820A724-1E01-47D4-A03D-CAC2745E8775}" destId="{B689D3E6-9B50-463E-A6C9-958D042129D2}" srcOrd="20" destOrd="0" presId="urn:microsoft.com/office/officeart/2005/8/layout/list1"/>
    <dgm:cxn modelId="{661198AC-CB36-4762-B2F7-AF2200FD7082}" type="presParOf" srcId="{B689D3E6-9B50-463E-A6C9-958D042129D2}" destId="{457D4D70-178A-47A9-BC3E-2C2C9BB89422}" srcOrd="0" destOrd="0" presId="urn:microsoft.com/office/officeart/2005/8/layout/list1"/>
    <dgm:cxn modelId="{A60DD98A-2D9D-4073-9F46-D75A801F9BB9}" type="presParOf" srcId="{B689D3E6-9B50-463E-A6C9-958D042129D2}" destId="{38B25F7A-C73F-4E3E-A5CA-5095C95D7943}" srcOrd="1" destOrd="0" presId="urn:microsoft.com/office/officeart/2005/8/layout/list1"/>
    <dgm:cxn modelId="{F08ECEAF-A33D-4138-BAB8-E40703937336}" type="presParOf" srcId="{E820A724-1E01-47D4-A03D-CAC2745E8775}" destId="{D52E5CB3-27B9-45E4-A50E-96FCCF27DDB5}" srcOrd="21" destOrd="0" presId="urn:microsoft.com/office/officeart/2005/8/layout/list1"/>
    <dgm:cxn modelId="{9759A951-0A18-437F-B95C-78FE47558DFC}" type="presParOf" srcId="{E820A724-1E01-47D4-A03D-CAC2745E8775}" destId="{14672866-D9BE-4916-B689-7CA3CB0C57BC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8FE13-4190-4504-85D1-F379A607C8DF}">
      <dsp:nvSpPr>
        <dsp:cNvPr id="0" name=""/>
        <dsp:cNvSpPr/>
      </dsp:nvSpPr>
      <dsp:spPr>
        <a:xfrm>
          <a:off x="0" y="325746"/>
          <a:ext cx="390976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441" tIns="166624" rIns="303441" bIns="64008" numCol="1" spcCol="1270" anchor="t" anchorCtr="0">
          <a:noAutofit/>
        </a:bodyPr>
        <a:lstStyle/>
        <a:p>
          <a:pPr marL="119063" lvl="1" indent="-119063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     </a:t>
          </a:r>
          <a:br>
            <a:rPr lang="en-US" sz="900" kern="1200" dirty="0" smtClean="0"/>
          </a:br>
          <a:r>
            <a:rPr lang="en-US" sz="900" kern="1200" dirty="0" smtClean="0"/>
            <a:t>         </a:t>
          </a:r>
          <a:br>
            <a:rPr lang="en-US" sz="900" kern="1200" dirty="0" smtClean="0"/>
          </a:br>
          <a:r>
            <a:rPr lang="en-US" sz="900" kern="1200" dirty="0" smtClean="0"/>
            <a:t>                                                      </a:t>
          </a:r>
          <a:endParaRPr lang="en-US" sz="900" kern="1200" dirty="0"/>
        </a:p>
      </dsp:txBody>
      <dsp:txXfrm>
        <a:off x="0" y="325746"/>
        <a:ext cx="3909760" cy="637875"/>
      </dsp:txXfrm>
    </dsp:sp>
    <dsp:sp modelId="{DC854BB6-9D3F-4D57-871B-BFA7063CE63B}">
      <dsp:nvSpPr>
        <dsp:cNvPr id="0" name=""/>
        <dsp:cNvSpPr/>
      </dsp:nvSpPr>
      <dsp:spPr>
        <a:xfrm>
          <a:off x="195488" y="192906"/>
          <a:ext cx="2736832" cy="265680"/>
        </a:xfrm>
        <a:prstGeom prst="roundRect">
          <a:avLst/>
        </a:prstGeom>
        <a:solidFill>
          <a:srgbClr val="5AA3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46" tIns="0" rIns="103446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SERVICES</a:t>
          </a:r>
          <a:endParaRPr 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8457" y="205875"/>
        <a:ext cx="2710894" cy="239742"/>
      </dsp:txXfrm>
    </dsp:sp>
    <dsp:sp modelId="{A4EE3C36-B440-49E6-80CE-B3C1D2059144}">
      <dsp:nvSpPr>
        <dsp:cNvPr id="0" name=""/>
        <dsp:cNvSpPr/>
      </dsp:nvSpPr>
      <dsp:spPr>
        <a:xfrm>
          <a:off x="0" y="1145061"/>
          <a:ext cx="3909760" cy="6468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441" tIns="166624" rIns="303441" bIns="64008" numCol="1" spcCol="1270" anchor="t" anchorCtr="0">
          <a:noAutofit/>
        </a:bodyPr>
        <a:lstStyle/>
        <a:p>
          <a:pPr marL="119063" lvl="1" indent="-119063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                                                  </a:t>
          </a:r>
          <a:br>
            <a:rPr lang="en-US" sz="900" kern="1200" dirty="0" smtClean="0"/>
          </a:br>
          <a:r>
            <a:rPr lang="en-US" sz="900" kern="1200" dirty="0" smtClean="0"/>
            <a:t/>
          </a:r>
          <a:br>
            <a:rPr lang="en-US" sz="900" kern="1200" dirty="0" smtClean="0"/>
          </a:br>
          <a:r>
            <a:rPr lang="en-US" sz="900" kern="1200" dirty="0" smtClean="0"/>
            <a:t>                                        </a:t>
          </a:r>
          <a:endParaRPr lang="en-US" sz="900" kern="1200" dirty="0"/>
        </a:p>
      </dsp:txBody>
      <dsp:txXfrm>
        <a:off x="0" y="1145061"/>
        <a:ext cx="3909760" cy="646837"/>
      </dsp:txXfrm>
    </dsp:sp>
    <dsp:sp modelId="{3E5B50E3-4E10-4AEC-B280-3194A0CCAFA5}">
      <dsp:nvSpPr>
        <dsp:cNvPr id="0" name=""/>
        <dsp:cNvSpPr/>
      </dsp:nvSpPr>
      <dsp:spPr>
        <a:xfrm>
          <a:off x="195488" y="1012221"/>
          <a:ext cx="2736832" cy="265680"/>
        </a:xfrm>
        <a:prstGeom prst="roundRect">
          <a:avLst/>
        </a:prstGeom>
        <a:solidFill>
          <a:srgbClr val="5AA3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46" tIns="0" rIns="103446" bIns="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FINANCE</a:t>
          </a:r>
          <a:endParaRPr lang="en-US" sz="12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8457" y="1025190"/>
        <a:ext cx="2710894" cy="239742"/>
      </dsp:txXfrm>
    </dsp:sp>
    <dsp:sp modelId="{25D036B8-E5DE-41EB-A85F-5286A95B9E5D}">
      <dsp:nvSpPr>
        <dsp:cNvPr id="0" name=""/>
        <dsp:cNvSpPr/>
      </dsp:nvSpPr>
      <dsp:spPr>
        <a:xfrm>
          <a:off x="0" y="1973338"/>
          <a:ext cx="390976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441" tIns="166624" rIns="303441" bIns="64008" numCol="1" spcCol="1270" anchor="t" anchorCtr="0">
          <a:noAutofit/>
        </a:bodyPr>
        <a:lstStyle/>
        <a:p>
          <a:pPr marL="119063" lvl="1" indent="-119063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/>
          </a:r>
          <a:br>
            <a:rPr lang="en-US" sz="900" kern="1200" dirty="0" smtClean="0"/>
          </a:br>
          <a:r>
            <a:rPr lang="en-US" sz="900" kern="1200" dirty="0" smtClean="0"/>
            <a:t/>
          </a:r>
          <a:br>
            <a:rPr lang="en-US" sz="900" kern="1200" dirty="0" smtClean="0"/>
          </a:br>
          <a:endParaRPr lang="en-US" sz="900" kern="1200" dirty="0"/>
        </a:p>
      </dsp:txBody>
      <dsp:txXfrm>
        <a:off x="0" y="1973338"/>
        <a:ext cx="3909760" cy="637875"/>
      </dsp:txXfrm>
    </dsp:sp>
    <dsp:sp modelId="{CF9B33E8-24E8-43A4-9AFD-D6B2CFE6BB6B}">
      <dsp:nvSpPr>
        <dsp:cNvPr id="0" name=""/>
        <dsp:cNvSpPr/>
      </dsp:nvSpPr>
      <dsp:spPr>
        <a:xfrm>
          <a:off x="195488" y="1840498"/>
          <a:ext cx="2736832" cy="265680"/>
        </a:xfrm>
        <a:prstGeom prst="roundRect">
          <a:avLst/>
        </a:prstGeom>
        <a:solidFill>
          <a:srgbClr val="5AA3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46" tIns="0" rIns="103446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INSURANCE &amp; HEALTHCARE</a:t>
          </a:r>
          <a:endParaRPr 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8457" y="1853467"/>
        <a:ext cx="2710894" cy="239742"/>
      </dsp:txXfrm>
    </dsp:sp>
    <dsp:sp modelId="{4673CCF4-1D13-4975-AFE7-74C06D0F976D}">
      <dsp:nvSpPr>
        <dsp:cNvPr id="0" name=""/>
        <dsp:cNvSpPr/>
      </dsp:nvSpPr>
      <dsp:spPr>
        <a:xfrm>
          <a:off x="0" y="2792653"/>
          <a:ext cx="3909760" cy="6057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441" tIns="166624" rIns="303441" bIns="56896" numCol="1" spcCol="1270" anchor="t" anchorCtr="0">
          <a:noAutofit/>
        </a:bodyPr>
        <a:lstStyle/>
        <a:p>
          <a:pPr marL="119063" lvl="1" indent="-119063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/>
          </a:r>
          <a:br>
            <a:rPr lang="en-US" sz="800" kern="1200" dirty="0" smtClean="0"/>
          </a:br>
          <a:r>
            <a:rPr lang="en-US" sz="800" kern="1200" dirty="0" smtClean="0"/>
            <a:t/>
          </a:r>
          <a:br>
            <a:rPr lang="en-US" sz="800" kern="1200" dirty="0" smtClean="0"/>
          </a:br>
          <a:endParaRPr lang="en-US" sz="800" kern="1200" dirty="0"/>
        </a:p>
      </dsp:txBody>
      <dsp:txXfrm>
        <a:off x="0" y="2792653"/>
        <a:ext cx="3909760" cy="605732"/>
      </dsp:txXfrm>
    </dsp:sp>
    <dsp:sp modelId="{F9DFBF03-F4C6-4DDA-B25F-05AC8046D47C}">
      <dsp:nvSpPr>
        <dsp:cNvPr id="0" name=""/>
        <dsp:cNvSpPr/>
      </dsp:nvSpPr>
      <dsp:spPr>
        <a:xfrm>
          <a:off x="195488" y="2659813"/>
          <a:ext cx="2736832" cy="265680"/>
        </a:xfrm>
        <a:prstGeom prst="roundRect">
          <a:avLst/>
        </a:prstGeom>
        <a:solidFill>
          <a:srgbClr val="5AA3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46" tIns="0" rIns="103446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PUBLIC SECTOR</a:t>
          </a:r>
          <a:endParaRPr 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8457" y="2672782"/>
        <a:ext cx="2710894" cy="239742"/>
      </dsp:txXfrm>
    </dsp:sp>
    <dsp:sp modelId="{2EC8CF59-8B14-477E-B452-5BBE2AE976EF}">
      <dsp:nvSpPr>
        <dsp:cNvPr id="0" name=""/>
        <dsp:cNvSpPr/>
      </dsp:nvSpPr>
      <dsp:spPr>
        <a:xfrm>
          <a:off x="0" y="3579826"/>
          <a:ext cx="3909760" cy="615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441" tIns="166624" rIns="303441" bIns="56896" numCol="1" spcCol="1270" anchor="t" anchorCtr="0">
          <a:noAutofit/>
        </a:bodyPr>
        <a:lstStyle/>
        <a:p>
          <a:pPr marL="119063" lvl="1" indent="-119063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/>
          </a:r>
          <a:br>
            <a:rPr lang="en-US" sz="800" kern="1200" dirty="0" smtClean="0"/>
          </a:br>
          <a:r>
            <a:rPr lang="en-US" sz="800" kern="1200" dirty="0" smtClean="0"/>
            <a:t/>
          </a:r>
          <a:br>
            <a:rPr lang="en-US" sz="800" kern="1200" dirty="0" smtClean="0"/>
          </a:br>
          <a:endParaRPr lang="en-US" sz="800" kern="1200" dirty="0"/>
        </a:p>
      </dsp:txBody>
      <dsp:txXfrm>
        <a:off x="0" y="3579826"/>
        <a:ext cx="3909760" cy="615275"/>
      </dsp:txXfrm>
    </dsp:sp>
    <dsp:sp modelId="{643001B4-E8C0-41AD-9B5B-028FA8E69451}">
      <dsp:nvSpPr>
        <dsp:cNvPr id="0" name=""/>
        <dsp:cNvSpPr/>
      </dsp:nvSpPr>
      <dsp:spPr>
        <a:xfrm>
          <a:off x="195488" y="3446986"/>
          <a:ext cx="2736832" cy="265680"/>
        </a:xfrm>
        <a:prstGeom prst="roundRect">
          <a:avLst/>
        </a:prstGeom>
        <a:solidFill>
          <a:srgbClr val="5AA3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46" tIns="0" rIns="103446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TELECOMMUNICATIONS</a:t>
          </a:r>
          <a:endParaRPr 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8457" y="3459955"/>
        <a:ext cx="2710894" cy="239742"/>
      </dsp:txXfrm>
    </dsp:sp>
    <dsp:sp modelId="{14672866-D9BE-4916-B689-7CA3CB0C57BC}">
      <dsp:nvSpPr>
        <dsp:cNvPr id="0" name=""/>
        <dsp:cNvSpPr/>
      </dsp:nvSpPr>
      <dsp:spPr>
        <a:xfrm>
          <a:off x="0" y="4377346"/>
          <a:ext cx="3909760" cy="6151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441" tIns="166624" rIns="303441" bIns="56896" numCol="1" spcCol="1270" anchor="t" anchorCtr="0">
          <a:noAutofit/>
        </a:bodyPr>
        <a:lstStyle/>
        <a:p>
          <a:pPr marL="119063" lvl="1" indent="-119063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  <a:tabLst/>
          </a:pPr>
          <a:r>
            <a:rPr lang="en-US" sz="800" kern="1200" dirty="0" smtClean="0"/>
            <a:t/>
          </a:r>
          <a:br>
            <a:rPr lang="en-US" sz="800" kern="1200" dirty="0" smtClean="0"/>
          </a:br>
          <a:r>
            <a:rPr lang="en-US" sz="800" kern="1200" dirty="0" smtClean="0"/>
            <a:t/>
          </a:r>
          <a:br>
            <a:rPr lang="en-US" sz="800" kern="1200" dirty="0" smtClean="0"/>
          </a:br>
          <a:endParaRPr lang="en-US" sz="800" kern="1200" dirty="0"/>
        </a:p>
      </dsp:txBody>
      <dsp:txXfrm>
        <a:off x="0" y="4377346"/>
        <a:ext cx="3909760" cy="615128"/>
      </dsp:txXfrm>
    </dsp:sp>
    <dsp:sp modelId="{38B25F7A-C73F-4E3E-A5CA-5095C95D7943}">
      <dsp:nvSpPr>
        <dsp:cNvPr id="0" name=""/>
        <dsp:cNvSpPr/>
      </dsp:nvSpPr>
      <dsp:spPr>
        <a:xfrm>
          <a:off x="195488" y="4243701"/>
          <a:ext cx="2736832" cy="265680"/>
        </a:xfrm>
        <a:prstGeom prst="roundRect">
          <a:avLst/>
        </a:prstGeom>
        <a:solidFill>
          <a:srgbClr val="5AA3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46" tIns="0" rIns="103446" bIns="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RETAIL</a:t>
          </a:r>
          <a:endParaRPr lang="en-US" sz="11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8457" y="4256670"/>
        <a:ext cx="2710894" cy="239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D2B52-03D4-45FF-A04A-9ACCD6188EB1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3B16-8368-49FC-9898-1D26EC1D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740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bscom.co.kr/main/main.asp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bscom.co.kr/main/main.asp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bscom.co.kr/main/main.asp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805F-6510-4DB8-A3E0-28A483AEC65B}" type="datetime1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0622" y="6517221"/>
            <a:ext cx="2057400" cy="315382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9" name="Picture 98" descr="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67" y="6521917"/>
            <a:ext cx="1516380" cy="28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993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D9B6-2BB9-46B2-A124-1C51919CAF82}" type="datetime1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Picture 98" descr="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67" y="6521917"/>
            <a:ext cx="1516380" cy="28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0622" y="6517221"/>
            <a:ext cx="2057400" cy="315382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99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25EA-7400-4F3E-8047-21D54E24797A}" type="datetime1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0622" y="6517221"/>
            <a:ext cx="2057400" cy="315382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9" name="Picture 98" descr="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67" y="6521917"/>
            <a:ext cx="1516380" cy="28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445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9E0D-C773-4771-AB29-A8A67A609D7D}" type="datetime1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82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kbscom.co.kr/main/main.asp" TargetMode="Externa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CB78C-6B62-47F3-8ECE-C4BF86D64E90}" type="datetime1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50622" y="6517221"/>
            <a:ext cx="2057400" cy="315382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2" name="Picture 98" descr="logo">
            <a:hlinkClick r:id="rId6"/>
          </p:cNvPr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67" y="6521917"/>
            <a:ext cx="1516380" cy="28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675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4" r:id="rId3"/>
    <p:sldLayoutId id="2147483715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jpeg"/><Relationship Id="rId26" Type="http://schemas.openxmlformats.org/officeDocument/2006/relationships/image" Target="../media/image22.png"/><Relationship Id="rId3" Type="http://schemas.openxmlformats.org/officeDocument/2006/relationships/diagramLayout" Target="../diagrams/layout1.xml"/><Relationship Id="rId21" Type="http://schemas.openxmlformats.org/officeDocument/2006/relationships/image" Target="../media/image18.png"/><Relationship Id="rId7" Type="http://schemas.openxmlformats.org/officeDocument/2006/relationships/image" Target="../media/image4.jpeg"/><Relationship Id="rId12" Type="http://schemas.openxmlformats.org/officeDocument/2006/relationships/image" Target="../media/image9.jpeg"/><Relationship Id="rId17" Type="http://schemas.openxmlformats.org/officeDocument/2006/relationships/image" Target="../media/image14.jpeg"/><Relationship Id="rId25" Type="http://schemas.openxmlformats.org/officeDocument/2006/relationships/image" Target="../media/image21.gif"/><Relationship Id="rId2" Type="http://schemas.openxmlformats.org/officeDocument/2006/relationships/diagramData" Target="../diagrams/data1.xml"/><Relationship Id="rId16" Type="http://schemas.openxmlformats.org/officeDocument/2006/relationships/image" Target="../media/image13.jpeg"/><Relationship Id="rId20" Type="http://schemas.openxmlformats.org/officeDocument/2006/relationships/image" Target="../media/image17.png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8.jpeg"/><Relationship Id="rId24" Type="http://schemas.openxmlformats.org/officeDocument/2006/relationships/hyperlink" Target="http://www.phs.org/PHS/" TargetMode="External"/><Relationship Id="rId5" Type="http://schemas.openxmlformats.org/officeDocument/2006/relationships/diagramColors" Target="../diagrams/colors1.xml"/><Relationship Id="rId15" Type="http://schemas.openxmlformats.org/officeDocument/2006/relationships/image" Target="../media/image12.gif"/><Relationship Id="rId23" Type="http://schemas.openxmlformats.org/officeDocument/2006/relationships/image" Target="../media/image20.jpeg"/><Relationship Id="rId28" Type="http://schemas.openxmlformats.org/officeDocument/2006/relationships/image" Target="../media/image24.gif"/><Relationship Id="rId10" Type="http://schemas.openxmlformats.org/officeDocument/2006/relationships/image" Target="../media/image7.gif"/><Relationship Id="rId19" Type="http://schemas.openxmlformats.org/officeDocument/2006/relationships/image" Target="../media/image1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Relationship Id="rId14" Type="http://schemas.openxmlformats.org/officeDocument/2006/relationships/image" Target="../media/image11.gif"/><Relationship Id="rId22" Type="http://schemas.openxmlformats.org/officeDocument/2006/relationships/image" Target="../media/image19.jpeg"/><Relationship Id="rId27" Type="http://schemas.openxmlformats.org/officeDocument/2006/relationships/image" Target="../media/image23.jpeg"/><Relationship Id="rId30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83845"/>
            <a:ext cx="9144000" cy="277415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429438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err="1" smtClean="0">
                <a:solidFill>
                  <a:schemeClr val="accent1"/>
                </a:solidFill>
                <a:latin typeface="proxima-nova-n6"/>
              </a:rPr>
              <a:t>DMExpress</a:t>
            </a:r>
            <a:endParaRPr lang="en-US" altLang="ko-KR" sz="3200" b="1" dirty="0">
              <a:solidFill>
                <a:schemeClr val="accent1"/>
              </a:solidFill>
              <a:latin typeface="proxima-nova-n6"/>
            </a:endParaRPr>
          </a:p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proxima-nova-n6"/>
              </a:rPr>
              <a:t>Innovative Software for Data Handling</a:t>
            </a:r>
            <a:endParaRPr lang="en-US" altLang="ko-KR" sz="3200" b="1" dirty="0">
              <a:solidFill>
                <a:schemeClr val="accent1"/>
              </a:solidFill>
              <a:latin typeface="proxima-nova-n6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0" y="3031108"/>
            <a:ext cx="9144000" cy="62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600" b="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–"/>
              <a:defRPr sz="20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•"/>
              <a:defRPr sz="18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–"/>
              <a:defRPr sz="18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16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9pPr>
          </a:lstStyle>
          <a:p>
            <a:pPr marL="60324" algn="ctr" latinLnBrk="0"/>
            <a:r>
              <a:rPr lang="ko-KR" altLang="en-US" b="1" kern="0" dirty="0" err="1">
                <a:solidFill>
                  <a:srgbClr val="EB8F31"/>
                </a:solidFill>
                <a:latin typeface="+mj-ea"/>
                <a:ea typeface="+mj-ea"/>
              </a:rPr>
              <a:t>한국비지네스써비스</a:t>
            </a:r>
            <a:r>
              <a:rPr lang="ko-KR" altLang="en-US" b="1" kern="0" dirty="0">
                <a:solidFill>
                  <a:srgbClr val="EB8F31"/>
                </a:solidFill>
                <a:latin typeface="+mj-ea"/>
                <a:ea typeface="+mj-ea"/>
              </a:rPr>
              <a:t>㈜ </a:t>
            </a:r>
            <a:r>
              <a:rPr lang="en-US" altLang="ko-KR" b="1" kern="0" dirty="0" err="1">
                <a:solidFill>
                  <a:srgbClr val="EB8F31"/>
                </a:solidFill>
                <a:latin typeface="+mj-ea"/>
                <a:ea typeface="+mj-ea"/>
              </a:rPr>
              <a:t>Syncsort</a:t>
            </a:r>
            <a:r>
              <a:rPr lang="en-US" altLang="ko-KR" b="1" kern="0" dirty="0">
                <a:solidFill>
                  <a:srgbClr val="EB8F31"/>
                </a:solidFill>
                <a:latin typeface="+mj-ea"/>
                <a:ea typeface="+mj-ea"/>
              </a:rPr>
              <a:t> </a:t>
            </a:r>
            <a:r>
              <a:rPr lang="ko-KR" altLang="en-US" b="1" kern="0" dirty="0">
                <a:solidFill>
                  <a:srgbClr val="EB8F31"/>
                </a:solidFill>
                <a:latin typeface="+mj-ea"/>
                <a:ea typeface="+mj-ea"/>
              </a:rPr>
              <a:t>지원 팀</a:t>
            </a:r>
            <a:endParaRPr lang="en-US" altLang="ko-KR" b="1" kern="0" dirty="0">
              <a:solidFill>
                <a:srgbClr val="EB8F31"/>
              </a:solidFill>
              <a:latin typeface="+mj-ea"/>
              <a:ea typeface="+mj-ea"/>
            </a:endParaRPr>
          </a:p>
          <a:p>
            <a:pPr marL="60324" algn="ctr" latinLnBrk="0"/>
            <a:endParaRPr lang="en-US" b="1" kern="0" dirty="0">
              <a:solidFill>
                <a:srgbClr val="EB8F3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980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593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err="1" smtClean="0">
                <a:solidFill>
                  <a:schemeClr val="accent1"/>
                </a:solidFill>
                <a:latin typeface="proxima-nova-n6"/>
              </a:rPr>
              <a:t>DMExpress</a:t>
            </a:r>
            <a:r>
              <a:rPr lang="en-US" altLang="ko-KR" sz="3200" b="1" dirty="0" smtClean="0">
                <a:solidFill>
                  <a:schemeClr val="accent1"/>
                </a:solidFill>
                <a:latin typeface="proxima-nova-n6"/>
              </a:rPr>
              <a:t> </a:t>
            </a:r>
            <a:r>
              <a:rPr lang="ko-KR" altLang="en-US" sz="3200" b="1" dirty="0" smtClean="0">
                <a:solidFill>
                  <a:schemeClr val="accent1"/>
                </a:solidFill>
                <a:latin typeface="proxima-nova-n6"/>
              </a:rPr>
              <a:t>데이터 처리 방식</a:t>
            </a:r>
            <a:r>
              <a:rPr lang="en-US" altLang="ko-KR" sz="3200" b="1" dirty="0">
                <a:solidFill>
                  <a:schemeClr val="accent1"/>
                </a:solidFill>
                <a:latin typeface="proxima-nova-n6"/>
              </a:rPr>
              <a:t/>
            </a:r>
            <a:br>
              <a:rPr lang="en-US" altLang="ko-KR" sz="3200" b="1" dirty="0">
                <a:solidFill>
                  <a:schemeClr val="accent1"/>
                </a:solidFill>
                <a:latin typeface="proxima-nova-n6"/>
              </a:rPr>
            </a:br>
            <a:r>
              <a:rPr lang="en-US" altLang="ko-KR" sz="2000" b="1" dirty="0" smtClean="0">
                <a:solidFill>
                  <a:schemeClr val="accent1"/>
                </a:solidFill>
                <a:latin typeface="proxima-nova-n6"/>
              </a:rPr>
              <a:t>(</a:t>
            </a:r>
            <a:r>
              <a:rPr lang="ko-KR" altLang="en-US" sz="2000" b="1" dirty="0" smtClean="0">
                <a:solidFill>
                  <a:schemeClr val="accent1"/>
                </a:solidFill>
                <a:latin typeface="proxima-nova-n6"/>
              </a:rPr>
              <a:t>이 기종 데이터 다이렉트 </a:t>
            </a:r>
            <a:r>
              <a:rPr lang="en-US" altLang="ko-KR" sz="2000" b="1" dirty="0" smtClean="0">
                <a:solidFill>
                  <a:schemeClr val="accent1"/>
                </a:solidFill>
                <a:latin typeface="proxima-nova-n6"/>
              </a:rPr>
              <a:t>Join </a:t>
            </a:r>
            <a:r>
              <a:rPr lang="ko-KR" altLang="en-US" sz="2000" b="1" dirty="0" smtClean="0">
                <a:solidFill>
                  <a:schemeClr val="accent1"/>
                </a:solidFill>
                <a:latin typeface="proxima-nova-n6"/>
              </a:rPr>
              <a:t>가능</a:t>
            </a:r>
            <a:r>
              <a:rPr lang="en-US" altLang="ko-KR" sz="2000" b="1" dirty="0" smtClean="0">
                <a:solidFill>
                  <a:schemeClr val="accent1"/>
                </a:solidFill>
                <a:latin typeface="proxima-nova-n6"/>
              </a:rPr>
              <a:t>)</a:t>
            </a:r>
            <a:endParaRPr lang="en-US" altLang="ko-KR" sz="3200" b="1" dirty="0">
              <a:solidFill>
                <a:schemeClr val="accent1"/>
              </a:solidFill>
              <a:latin typeface="proxima-nova-n6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012436" y="6443905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3" name="Line 48"/>
          <p:cNvSpPr>
            <a:spLocks noChangeShapeType="1"/>
          </p:cNvSpPr>
          <p:nvPr/>
        </p:nvSpPr>
        <p:spPr bwMode="auto">
          <a:xfrm>
            <a:off x="238719" y="1429402"/>
            <a:ext cx="8605838" cy="0"/>
          </a:xfrm>
          <a:prstGeom prst="line">
            <a:avLst/>
          </a:prstGeom>
          <a:noFill/>
          <a:ln w="12700">
            <a:solidFill>
              <a:srgbClr val="73738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559394" y="1831039"/>
            <a:ext cx="3522663" cy="898525"/>
            <a:chOff x="921135" y="1734168"/>
            <a:chExt cx="3522663" cy="898525"/>
          </a:xfrm>
        </p:grpSpPr>
        <p:grpSp>
          <p:nvGrpSpPr>
            <p:cNvPr id="25" name="Group 73"/>
            <p:cNvGrpSpPr>
              <a:grpSpLocks/>
            </p:cNvGrpSpPr>
            <p:nvPr/>
          </p:nvGrpSpPr>
          <p:grpSpPr bwMode="auto">
            <a:xfrm>
              <a:off x="937010" y="1735756"/>
              <a:ext cx="801688" cy="811212"/>
              <a:chOff x="2739" y="997"/>
              <a:chExt cx="505" cy="511"/>
            </a:xfrm>
          </p:grpSpPr>
          <p:sp>
            <p:nvSpPr>
              <p:cNvPr id="34" name="AutoShape 41"/>
              <p:cNvSpPr>
                <a:spLocks noChangeArrowheads="1"/>
              </p:cNvSpPr>
              <p:nvPr/>
            </p:nvSpPr>
            <p:spPr bwMode="auto">
              <a:xfrm>
                <a:off x="2739" y="997"/>
                <a:ext cx="505" cy="511"/>
              </a:xfrm>
              <a:prstGeom prst="flowChartMagneticDisk">
                <a:avLst/>
              </a:prstGeom>
              <a:gradFill rotWithShape="0">
                <a:gsLst>
                  <a:gs pos="0">
                    <a:srgbClr val="B8D4F5">
                      <a:gamma/>
                      <a:shade val="74118"/>
                      <a:invGamma/>
                    </a:srgbClr>
                  </a:gs>
                  <a:gs pos="50000">
                    <a:srgbClr val="B8D4F5"/>
                  </a:gs>
                  <a:gs pos="100000">
                    <a:srgbClr val="B8D4F5">
                      <a:gamma/>
                      <a:shade val="74118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>
                <a:outerShdw dist="71842" dir="2700000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5" name="Text Box 42"/>
              <p:cNvSpPr txBox="1">
                <a:spLocks noChangeArrowheads="1"/>
              </p:cNvSpPr>
              <p:nvPr/>
            </p:nvSpPr>
            <p:spPr bwMode="auto">
              <a:xfrm>
                <a:off x="2759" y="1206"/>
                <a:ext cx="467" cy="1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RDBMS</a:t>
                </a:r>
              </a:p>
            </p:txBody>
          </p:sp>
        </p:grpSp>
        <p:sp>
          <p:nvSpPr>
            <p:cNvPr id="26" name="AutoShape 43"/>
            <p:cNvSpPr>
              <a:spLocks noChangeArrowheads="1"/>
            </p:cNvSpPr>
            <p:nvPr/>
          </p:nvSpPr>
          <p:spPr bwMode="auto">
            <a:xfrm>
              <a:off x="3578610" y="1857993"/>
              <a:ext cx="849313" cy="593725"/>
            </a:xfrm>
            <a:prstGeom prst="flowChartDocument">
              <a:avLst/>
            </a:prstGeom>
            <a:solidFill>
              <a:srgbClr val="F8CFA6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81320" dir="2319588" algn="ctr" rotWithShape="0">
                <a:srgbClr val="CCCCCC"/>
              </a:outerShdw>
            </a:effectLst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7" name="Text Box 44"/>
            <p:cNvSpPr txBox="1">
              <a:spLocks noChangeArrowheads="1"/>
            </p:cNvSpPr>
            <p:nvPr/>
          </p:nvSpPr>
          <p:spPr bwMode="auto">
            <a:xfrm>
              <a:off x="3597660" y="1989756"/>
              <a:ext cx="846138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solidFill>
                    <a:srgbClr val="000000"/>
                  </a:solidFill>
                  <a:latin typeface="Arial" charset="0"/>
                </a:rPr>
                <a:t>Flat Files</a:t>
              </a:r>
            </a:p>
          </p:txBody>
        </p:sp>
        <p:sp>
          <p:nvSpPr>
            <p:cNvPr id="28" name="AutoShape 45"/>
            <p:cNvSpPr>
              <a:spLocks noChangeArrowheads="1"/>
            </p:cNvSpPr>
            <p:nvPr/>
          </p:nvSpPr>
          <p:spPr bwMode="auto">
            <a:xfrm>
              <a:off x="1786323" y="2042143"/>
              <a:ext cx="1766887" cy="217488"/>
            </a:xfrm>
            <a:prstGeom prst="leftRightArrow">
              <a:avLst>
                <a:gd name="adj1" fmla="val 50000"/>
                <a:gd name="adj2" fmla="val 162481"/>
              </a:avLst>
            </a:prstGeom>
            <a:solidFill>
              <a:srgbClr val="67568B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56796" dir="3806097" algn="ctr" rotWithShape="0">
                <a:srgbClr val="CCCCCC"/>
              </a:outerShdw>
            </a:effectLst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b="1" kern="0">
                <a:solidFill>
                  <a:srgbClr val="666699"/>
                </a:solidFill>
                <a:latin typeface="Courier New" pitchFamily="49" charset="0"/>
                <a:ea typeface="굴림" pitchFamily="50" charset="-127"/>
                <a:cs typeface="Arial" charset="0"/>
              </a:endParaRPr>
            </a:p>
          </p:txBody>
        </p:sp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2111760" y="1846881"/>
              <a:ext cx="1100138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i="1">
                  <a:solidFill>
                    <a:srgbClr val="000000"/>
                  </a:solidFill>
                  <a:latin typeface="Arial" charset="0"/>
                </a:rPr>
                <a:t>Tables / files</a:t>
              </a:r>
            </a:p>
          </p:txBody>
        </p:sp>
        <p:sp>
          <p:nvSpPr>
            <p:cNvPr id="30" name="Text Box 47"/>
            <p:cNvSpPr txBox="1">
              <a:spLocks noChangeArrowheads="1"/>
            </p:cNvSpPr>
            <p:nvPr/>
          </p:nvSpPr>
          <p:spPr bwMode="auto">
            <a:xfrm>
              <a:off x="2029210" y="2232643"/>
              <a:ext cx="1285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i="1">
                  <a:solidFill>
                    <a:srgbClr val="000000"/>
                  </a:solidFill>
                  <a:latin typeface="Arial" charset="0"/>
                </a:rPr>
                <a:t>Fixed / variable</a:t>
              </a:r>
            </a:p>
          </p:txBody>
        </p:sp>
        <p:grpSp>
          <p:nvGrpSpPr>
            <p:cNvPr id="31" name="Group 80"/>
            <p:cNvGrpSpPr>
              <a:grpSpLocks/>
            </p:cNvGrpSpPr>
            <p:nvPr/>
          </p:nvGrpSpPr>
          <p:grpSpPr bwMode="auto">
            <a:xfrm>
              <a:off x="921135" y="1734168"/>
              <a:ext cx="865188" cy="898525"/>
              <a:chOff x="4499" y="1170"/>
              <a:chExt cx="545" cy="374"/>
            </a:xfrm>
          </p:grpSpPr>
          <p:sp>
            <p:nvSpPr>
              <p:cNvPr id="32" name="AutoShape 78"/>
              <p:cNvSpPr>
                <a:spLocks noChangeArrowheads="1"/>
              </p:cNvSpPr>
              <p:nvPr/>
            </p:nvSpPr>
            <p:spPr bwMode="auto">
              <a:xfrm>
                <a:off x="4499" y="1170"/>
                <a:ext cx="535" cy="374"/>
              </a:xfrm>
              <a:prstGeom prst="flowChartDocument">
                <a:avLst/>
              </a:prstGeom>
              <a:solidFill>
                <a:srgbClr val="F8CFA6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81320" dir="2319588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3" name="Text Box 79"/>
              <p:cNvSpPr txBox="1">
                <a:spLocks noChangeArrowheads="1"/>
              </p:cNvSpPr>
              <p:nvPr/>
            </p:nvSpPr>
            <p:spPr bwMode="auto">
              <a:xfrm>
                <a:off x="4511" y="1253"/>
                <a:ext cx="533" cy="11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 dirty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Flat Files</a:t>
                </a:r>
              </a:p>
            </p:txBody>
          </p:sp>
        </p:grpSp>
      </p:grpSp>
      <p:grpSp>
        <p:nvGrpSpPr>
          <p:cNvPr id="36" name="그룹 35"/>
          <p:cNvGrpSpPr/>
          <p:nvPr/>
        </p:nvGrpSpPr>
        <p:grpSpPr>
          <a:xfrm>
            <a:off x="557807" y="3415364"/>
            <a:ext cx="3522662" cy="906463"/>
            <a:chOff x="919548" y="3318493"/>
            <a:chExt cx="3522662" cy="906463"/>
          </a:xfrm>
        </p:grpSpPr>
        <p:grpSp>
          <p:nvGrpSpPr>
            <p:cNvPr id="37" name="Group 73"/>
            <p:cNvGrpSpPr>
              <a:grpSpLocks/>
            </p:cNvGrpSpPr>
            <p:nvPr/>
          </p:nvGrpSpPr>
          <p:grpSpPr bwMode="auto">
            <a:xfrm>
              <a:off x="935423" y="3328018"/>
              <a:ext cx="801687" cy="811213"/>
              <a:chOff x="2739" y="997"/>
              <a:chExt cx="505" cy="511"/>
            </a:xfrm>
          </p:grpSpPr>
          <p:sp>
            <p:nvSpPr>
              <p:cNvPr id="49" name="AutoShape 41"/>
              <p:cNvSpPr>
                <a:spLocks noChangeArrowheads="1"/>
              </p:cNvSpPr>
              <p:nvPr/>
            </p:nvSpPr>
            <p:spPr bwMode="auto">
              <a:xfrm>
                <a:off x="2739" y="997"/>
                <a:ext cx="505" cy="511"/>
              </a:xfrm>
              <a:prstGeom prst="flowChartMagneticDisk">
                <a:avLst/>
              </a:prstGeom>
              <a:gradFill rotWithShape="0">
                <a:gsLst>
                  <a:gs pos="0">
                    <a:srgbClr val="B8D4F5">
                      <a:gamma/>
                      <a:shade val="74118"/>
                      <a:invGamma/>
                    </a:srgbClr>
                  </a:gs>
                  <a:gs pos="50000">
                    <a:srgbClr val="B8D4F5"/>
                  </a:gs>
                  <a:gs pos="100000">
                    <a:srgbClr val="B8D4F5">
                      <a:gamma/>
                      <a:shade val="74118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>
                <a:outerShdw dist="71842" dir="2700000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9" name="Text Box 42"/>
              <p:cNvSpPr txBox="1">
                <a:spLocks noChangeArrowheads="1"/>
              </p:cNvSpPr>
              <p:nvPr/>
            </p:nvSpPr>
            <p:spPr bwMode="auto">
              <a:xfrm>
                <a:off x="2759" y="1206"/>
                <a:ext cx="467" cy="1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RDBMS</a:t>
                </a:r>
              </a:p>
            </p:txBody>
          </p:sp>
        </p:grpSp>
        <p:sp>
          <p:nvSpPr>
            <p:cNvPr id="38" name="Text Box 44"/>
            <p:cNvSpPr txBox="1">
              <a:spLocks noChangeArrowheads="1"/>
            </p:cNvSpPr>
            <p:nvPr/>
          </p:nvSpPr>
          <p:spPr bwMode="auto">
            <a:xfrm>
              <a:off x="3596073" y="3582018"/>
              <a:ext cx="846137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solidFill>
                    <a:srgbClr val="000000"/>
                  </a:solidFill>
                  <a:latin typeface="Arial" charset="0"/>
                </a:rPr>
                <a:t>Flat Files</a:t>
              </a:r>
            </a:p>
          </p:txBody>
        </p:sp>
        <p:sp>
          <p:nvSpPr>
            <p:cNvPr id="39" name="AutoShape 45"/>
            <p:cNvSpPr>
              <a:spLocks noChangeArrowheads="1"/>
            </p:cNvSpPr>
            <p:nvPr/>
          </p:nvSpPr>
          <p:spPr bwMode="auto">
            <a:xfrm>
              <a:off x="1784735" y="3634406"/>
              <a:ext cx="1766888" cy="217487"/>
            </a:xfrm>
            <a:prstGeom prst="leftRightArrow">
              <a:avLst>
                <a:gd name="adj1" fmla="val 50000"/>
                <a:gd name="adj2" fmla="val 162481"/>
              </a:avLst>
            </a:prstGeom>
            <a:solidFill>
              <a:srgbClr val="67568B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56796" dir="3806097" algn="ctr" rotWithShape="0">
                <a:srgbClr val="CCCCCC"/>
              </a:outerShdw>
            </a:effectLst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b="1" kern="0">
                <a:solidFill>
                  <a:srgbClr val="666699"/>
                </a:solidFill>
                <a:latin typeface="Courier New" pitchFamily="49" charset="0"/>
                <a:ea typeface="굴림" pitchFamily="50" charset="-127"/>
                <a:cs typeface="Arial" charset="0"/>
              </a:endParaRPr>
            </a:p>
          </p:txBody>
        </p:sp>
        <p:sp>
          <p:nvSpPr>
            <p:cNvPr id="40" name="Text Box 46"/>
            <p:cNvSpPr txBox="1">
              <a:spLocks noChangeArrowheads="1"/>
            </p:cNvSpPr>
            <p:nvPr/>
          </p:nvSpPr>
          <p:spPr bwMode="auto">
            <a:xfrm>
              <a:off x="2110173" y="3439143"/>
              <a:ext cx="1100137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i="1">
                  <a:solidFill>
                    <a:srgbClr val="000000"/>
                  </a:solidFill>
                  <a:latin typeface="Arial" charset="0"/>
                </a:rPr>
                <a:t>Tables / files</a:t>
              </a:r>
            </a:p>
          </p:txBody>
        </p:sp>
        <p:sp>
          <p:nvSpPr>
            <p:cNvPr id="41" name="Text Box 47"/>
            <p:cNvSpPr txBox="1">
              <a:spLocks noChangeArrowheads="1"/>
            </p:cNvSpPr>
            <p:nvPr/>
          </p:nvSpPr>
          <p:spPr bwMode="auto">
            <a:xfrm>
              <a:off x="2027623" y="3824906"/>
              <a:ext cx="1285875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i="1">
                  <a:solidFill>
                    <a:srgbClr val="000000"/>
                  </a:solidFill>
                  <a:latin typeface="Arial" charset="0"/>
                </a:rPr>
                <a:t>Fixed / variable</a:t>
              </a:r>
            </a:p>
          </p:txBody>
        </p:sp>
        <p:grpSp>
          <p:nvGrpSpPr>
            <p:cNvPr id="42" name="Group 74"/>
            <p:cNvGrpSpPr>
              <a:grpSpLocks/>
            </p:cNvGrpSpPr>
            <p:nvPr/>
          </p:nvGrpSpPr>
          <p:grpSpPr bwMode="auto">
            <a:xfrm>
              <a:off x="3602423" y="3318493"/>
              <a:ext cx="801687" cy="811213"/>
              <a:chOff x="2739" y="997"/>
              <a:chExt cx="505" cy="511"/>
            </a:xfrm>
          </p:grpSpPr>
          <p:sp>
            <p:nvSpPr>
              <p:cNvPr id="46" name="AutoShape 75"/>
              <p:cNvSpPr>
                <a:spLocks noChangeArrowheads="1"/>
              </p:cNvSpPr>
              <p:nvPr/>
            </p:nvSpPr>
            <p:spPr bwMode="auto">
              <a:xfrm>
                <a:off x="2739" y="997"/>
                <a:ext cx="505" cy="511"/>
              </a:xfrm>
              <a:prstGeom prst="flowChartMagneticDisk">
                <a:avLst/>
              </a:prstGeom>
              <a:gradFill rotWithShape="0">
                <a:gsLst>
                  <a:gs pos="0">
                    <a:srgbClr val="B8D4F5">
                      <a:gamma/>
                      <a:shade val="74118"/>
                      <a:invGamma/>
                    </a:srgbClr>
                  </a:gs>
                  <a:gs pos="50000">
                    <a:srgbClr val="B8D4F5"/>
                  </a:gs>
                  <a:gs pos="100000">
                    <a:srgbClr val="B8D4F5">
                      <a:gamma/>
                      <a:shade val="74118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>
                <a:outerShdw dist="71842" dir="2700000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7" name="Text Box 76"/>
              <p:cNvSpPr txBox="1">
                <a:spLocks noChangeArrowheads="1"/>
              </p:cNvSpPr>
              <p:nvPr/>
            </p:nvSpPr>
            <p:spPr bwMode="auto">
              <a:xfrm>
                <a:off x="2759" y="1206"/>
                <a:ext cx="467" cy="1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 dirty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RDBMS</a:t>
                </a:r>
              </a:p>
            </p:txBody>
          </p:sp>
        </p:grpSp>
        <p:grpSp>
          <p:nvGrpSpPr>
            <p:cNvPr id="43" name="Group 80"/>
            <p:cNvGrpSpPr>
              <a:grpSpLocks/>
            </p:cNvGrpSpPr>
            <p:nvPr/>
          </p:nvGrpSpPr>
          <p:grpSpPr bwMode="auto">
            <a:xfrm>
              <a:off x="919548" y="3326431"/>
              <a:ext cx="865187" cy="898525"/>
              <a:chOff x="4499" y="1170"/>
              <a:chExt cx="545" cy="374"/>
            </a:xfrm>
          </p:grpSpPr>
          <p:sp>
            <p:nvSpPr>
              <p:cNvPr id="44" name="AutoShape 78"/>
              <p:cNvSpPr>
                <a:spLocks noChangeArrowheads="1"/>
              </p:cNvSpPr>
              <p:nvPr/>
            </p:nvSpPr>
            <p:spPr bwMode="auto">
              <a:xfrm>
                <a:off x="4499" y="1170"/>
                <a:ext cx="535" cy="374"/>
              </a:xfrm>
              <a:prstGeom prst="flowChartDocument">
                <a:avLst/>
              </a:prstGeom>
              <a:solidFill>
                <a:srgbClr val="F8CFA6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81320" dir="2319588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5" name="Text Box 79"/>
              <p:cNvSpPr txBox="1">
                <a:spLocks noChangeArrowheads="1"/>
              </p:cNvSpPr>
              <p:nvPr/>
            </p:nvSpPr>
            <p:spPr bwMode="auto">
              <a:xfrm>
                <a:off x="4511" y="1253"/>
                <a:ext cx="533" cy="11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 dirty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Flat Files</a:t>
                </a:r>
              </a:p>
            </p:txBody>
          </p:sp>
        </p:grpSp>
      </p:grpSp>
      <p:grpSp>
        <p:nvGrpSpPr>
          <p:cNvPr id="62" name="그룹 61"/>
          <p:cNvGrpSpPr/>
          <p:nvPr/>
        </p:nvGrpSpPr>
        <p:grpSpPr>
          <a:xfrm>
            <a:off x="583207" y="4986989"/>
            <a:ext cx="3506787" cy="820738"/>
            <a:chOff x="944948" y="4890118"/>
            <a:chExt cx="3506787" cy="820738"/>
          </a:xfrm>
        </p:grpSpPr>
        <p:grpSp>
          <p:nvGrpSpPr>
            <p:cNvPr id="63" name="Group 73"/>
            <p:cNvGrpSpPr>
              <a:grpSpLocks/>
            </p:cNvGrpSpPr>
            <p:nvPr/>
          </p:nvGrpSpPr>
          <p:grpSpPr bwMode="auto">
            <a:xfrm>
              <a:off x="944948" y="4899643"/>
              <a:ext cx="801687" cy="811213"/>
              <a:chOff x="2739" y="997"/>
              <a:chExt cx="505" cy="511"/>
            </a:xfrm>
          </p:grpSpPr>
          <p:sp>
            <p:nvSpPr>
              <p:cNvPr id="71" name="AutoShape 41"/>
              <p:cNvSpPr>
                <a:spLocks noChangeArrowheads="1"/>
              </p:cNvSpPr>
              <p:nvPr/>
            </p:nvSpPr>
            <p:spPr bwMode="auto">
              <a:xfrm>
                <a:off x="2739" y="997"/>
                <a:ext cx="505" cy="511"/>
              </a:xfrm>
              <a:prstGeom prst="flowChartMagneticDisk">
                <a:avLst/>
              </a:prstGeom>
              <a:gradFill rotWithShape="0">
                <a:gsLst>
                  <a:gs pos="0">
                    <a:srgbClr val="B8D4F5">
                      <a:gamma/>
                      <a:shade val="74118"/>
                      <a:invGamma/>
                    </a:srgbClr>
                  </a:gs>
                  <a:gs pos="50000">
                    <a:srgbClr val="B8D4F5"/>
                  </a:gs>
                  <a:gs pos="100000">
                    <a:srgbClr val="B8D4F5">
                      <a:gamma/>
                      <a:shade val="74118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>
                <a:outerShdw dist="71842" dir="2700000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72" name="Text Box 42"/>
              <p:cNvSpPr txBox="1">
                <a:spLocks noChangeArrowheads="1"/>
              </p:cNvSpPr>
              <p:nvPr/>
            </p:nvSpPr>
            <p:spPr bwMode="auto">
              <a:xfrm>
                <a:off x="2759" y="1206"/>
                <a:ext cx="467" cy="1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RDBMS</a:t>
                </a:r>
              </a:p>
            </p:txBody>
          </p:sp>
        </p:grpSp>
        <p:sp>
          <p:nvSpPr>
            <p:cNvPr id="64" name="Text Box 44"/>
            <p:cNvSpPr txBox="1">
              <a:spLocks noChangeArrowheads="1"/>
            </p:cNvSpPr>
            <p:nvPr/>
          </p:nvSpPr>
          <p:spPr bwMode="auto">
            <a:xfrm>
              <a:off x="3605598" y="5153643"/>
              <a:ext cx="846137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solidFill>
                    <a:srgbClr val="000000"/>
                  </a:solidFill>
                  <a:latin typeface="Arial" charset="0"/>
                </a:rPr>
                <a:t>Flat Files</a:t>
              </a:r>
            </a:p>
          </p:txBody>
        </p:sp>
        <p:sp>
          <p:nvSpPr>
            <p:cNvPr id="65" name="AutoShape 45"/>
            <p:cNvSpPr>
              <a:spLocks noChangeArrowheads="1"/>
            </p:cNvSpPr>
            <p:nvPr/>
          </p:nvSpPr>
          <p:spPr bwMode="auto">
            <a:xfrm>
              <a:off x="1794260" y="5206031"/>
              <a:ext cx="1766888" cy="217487"/>
            </a:xfrm>
            <a:prstGeom prst="leftRightArrow">
              <a:avLst>
                <a:gd name="adj1" fmla="val 50000"/>
                <a:gd name="adj2" fmla="val 162481"/>
              </a:avLst>
            </a:prstGeom>
            <a:solidFill>
              <a:srgbClr val="67568B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56796" dir="3806097" algn="ctr" rotWithShape="0">
                <a:srgbClr val="CCCCCC"/>
              </a:outerShdw>
            </a:effectLst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b="1" kern="0">
                <a:solidFill>
                  <a:srgbClr val="666699"/>
                </a:solidFill>
                <a:latin typeface="Courier New" pitchFamily="49" charset="0"/>
                <a:ea typeface="굴림" pitchFamily="50" charset="-127"/>
                <a:cs typeface="Arial" charset="0"/>
              </a:endParaRPr>
            </a:p>
          </p:txBody>
        </p:sp>
        <p:sp>
          <p:nvSpPr>
            <p:cNvPr id="66" name="Text Box 46"/>
            <p:cNvSpPr txBox="1">
              <a:spLocks noChangeArrowheads="1"/>
            </p:cNvSpPr>
            <p:nvPr/>
          </p:nvSpPr>
          <p:spPr bwMode="auto">
            <a:xfrm>
              <a:off x="2119698" y="5010768"/>
              <a:ext cx="1100137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i="1">
                  <a:solidFill>
                    <a:srgbClr val="000000"/>
                  </a:solidFill>
                  <a:latin typeface="Arial" charset="0"/>
                </a:rPr>
                <a:t>Tables / files</a:t>
              </a:r>
            </a:p>
          </p:txBody>
        </p:sp>
        <p:sp>
          <p:nvSpPr>
            <p:cNvPr id="67" name="Text Box 47"/>
            <p:cNvSpPr txBox="1">
              <a:spLocks noChangeArrowheads="1"/>
            </p:cNvSpPr>
            <p:nvPr/>
          </p:nvSpPr>
          <p:spPr bwMode="auto">
            <a:xfrm>
              <a:off x="2037148" y="5396531"/>
              <a:ext cx="1285875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i="1">
                  <a:solidFill>
                    <a:srgbClr val="000000"/>
                  </a:solidFill>
                  <a:latin typeface="Arial" charset="0"/>
                </a:rPr>
                <a:t>Fixed / variable</a:t>
              </a:r>
            </a:p>
          </p:txBody>
        </p:sp>
        <p:grpSp>
          <p:nvGrpSpPr>
            <p:cNvPr id="68" name="Group 74"/>
            <p:cNvGrpSpPr>
              <a:grpSpLocks/>
            </p:cNvGrpSpPr>
            <p:nvPr/>
          </p:nvGrpSpPr>
          <p:grpSpPr bwMode="auto">
            <a:xfrm>
              <a:off x="3611948" y="4890118"/>
              <a:ext cx="801687" cy="811213"/>
              <a:chOff x="2739" y="997"/>
              <a:chExt cx="505" cy="511"/>
            </a:xfrm>
          </p:grpSpPr>
          <p:sp>
            <p:nvSpPr>
              <p:cNvPr id="69" name="AutoShape 75"/>
              <p:cNvSpPr>
                <a:spLocks noChangeArrowheads="1"/>
              </p:cNvSpPr>
              <p:nvPr/>
            </p:nvSpPr>
            <p:spPr bwMode="auto">
              <a:xfrm>
                <a:off x="2739" y="997"/>
                <a:ext cx="505" cy="511"/>
              </a:xfrm>
              <a:prstGeom prst="flowChartMagneticDisk">
                <a:avLst/>
              </a:prstGeom>
              <a:gradFill rotWithShape="0">
                <a:gsLst>
                  <a:gs pos="0">
                    <a:srgbClr val="B8D4F5">
                      <a:gamma/>
                      <a:shade val="74118"/>
                      <a:invGamma/>
                    </a:srgbClr>
                  </a:gs>
                  <a:gs pos="50000">
                    <a:srgbClr val="B8D4F5"/>
                  </a:gs>
                  <a:gs pos="100000">
                    <a:srgbClr val="B8D4F5">
                      <a:gamma/>
                      <a:shade val="74118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>
                <a:outerShdw dist="71842" dir="2700000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70" name="Text Box 76"/>
              <p:cNvSpPr txBox="1">
                <a:spLocks noChangeArrowheads="1"/>
              </p:cNvSpPr>
              <p:nvPr/>
            </p:nvSpPr>
            <p:spPr bwMode="auto">
              <a:xfrm>
                <a:off x="2759" y="1206"/>
                <a:ext cx="467" cy="1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RDBMS</a:t>
                </a:r>
              </a:p>
            </p:txBody>
          </p:sp>
        </p:grpSp>
      </p:grpSp>
      <p:sp>
        <p:nvSpPr>
          <p:cNvPr id="73" name="Line 48"/>
          <p:cNvSpPr>
            <a:spLocks noChangeShapeType="1"/>
          </p:cNvSpPr>
          <p:nvPr/>
        </p:nvSpPr>
        <p:spPr bwMode="auto">
          <a:xfrm>
            <a:off x="242733" y="3001027"/>
            <a:ext cx="8605837" cy="0"/>
          </a:xfrm>
          <a:prstGeom prst="line">
            <a:avLst/>
          </a:prstGeom>
          <a:noFill/>
          <a:ln w="12700">
            <a:solidFill>
              <a:srgbClr val="73738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4" name="Line 48"/>
          <p:cNvSpPr>
            <a:spLocks noChangeShapeType="1"/>
          </p:cNvSpPr>
          <p:nvPr/>
        </p:nvSpPr>
        <p:spPr bwMode="auto">
          <a:xfrm>
            <a:off x="247495" y="4634564"/>
            <a:ext cx="8605838" cy="0"/>
          </a:xfrm>
          <a:prstGeom prst="line">
            <a:avLst/>
          </a:prstGeom>
          <a:noFill/>
          <a:ln w="12700">
            <a:solidFill>
              <a:srgbClr val="73738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5" name="Line 48"/>
          <p:cNvSpPr>
            <a:spLocks noChangeShapeType="1"/>
          </p:cNvSpPr>
          <p:nvPr/>
        </p:nvSpPr>
        <p:spPr bwMode="auto">
          <a:xfrm>
            <a:off x="253007" y="6120464"/>
            <a:ext cx="8605837" cy="0"/>
          </a:xfrm>
          <a:prstGeom prst="line">
            <a:avLst/>
          </a:prstGeom>
          <a:noFill/>
          <a:ln w="12700">
            <a:solidFill>
              <a:srgbClr val="73738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 rot="5400000">
            <a:off x="4441626" y="2892283"/>
            <a:ext cx="215900" cy="158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rot="5400000">
            <a:off x="4451945" y="4526614"/>
            <a:ext cx="214312" cy="158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rot="5400000">
            <a:off x="4451151" y="6003783"/>
            <a:ext cx="215900" cy="158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/>
          <p:cNvGrpSpPr/>
          <p:nvPr/>
        </p:nvGrpSpPr>
        <p:grpSpPr>
          <a:xfrm>
            <a:off x="4854331" y="1538939"/>
            <a:ext cx="4000500" cy="2214563"/>
            <a:chOff x="5216072" y="1442068"/>
            <a:chExt cx="4000500" cy="2214563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5216072" y="1442068"/>
              <a:ext cx="4000500" cy="2214563"/>
            </a:xfrm>
            <a:prstGeom prst="roundRect">
              <a:avLst>
                <a:gd name="adj" fmla="val 8316"/>
              </a:avLst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81" name="그룹 102"/>
            <p:cNvGrpSpPr>
              <a:grpSpLocks/>
            </p:cNvGrpSpPr>
            <p:nvPr/>
          </p:nvGrpSpPr>
          <p:grpSpPr bwMode="auto">
            <a:xfrm>
              <a:off x="5422447" y="1584943"/>
              <a:ext cx="3579812" cy="1857375"/>
              <a:chOff x="5230840" y="1643063"/>
              <a:chExt cx="3579812" cy="1857375"/>
            </a:xfrm>
          </p:grpSpPr>
          <p:grpSp>
            <p:nvGrpSpPr>
              <p:cNvPr id="82" name="그룹 77"/>
              <p:cNvGrpSpPr>
                <a:grpSpLocks/>
              </p:cNvGrpSpPr>
              <p:nvPr/>
            </p:nvGrpSpPr>
            <p:grpSpPr bwMode="auto">
              <a:xfrm>
                <a:off x="5230840" y="1714501"/>
                <a:ext cx="865187" cy="593725"/>
                <a:chOff x="7874000" y="1898651"/>
                <a:chExt cx="865188" cy="593725"/>
              </a:xfrm>
            </p:grpSpPr>
            <p:sp>
              <p:nvSpPr>
                <p:cNvPr id="97" name="AutoShape 43"/>
                <p:cNvSpPr>
                  <a:spLocks noChangeArrowheads="1"/>
                </p:cNvSpPr>
                <p:nvPr/>
              </p:nvSpPr>
              <p:spPr bwMode="auto">
                <a:xfrm>
                  <a:off x="7874000" y="1898651"/>
                  <a:ext cx="849313" cy="593725"/>
                </a:xfrm>
                <a:prstGeom prst="flowChartDocument">
                  <a:avLst/>
                </a:prstGeom>
                <a:solidFill>
                  <a:srgbClr val="F8CFA6"/>
                </a:solidFill>
                <a:ln w="9525" algn="ctr">
                  <a:solidFill>
                    <a:srgbClr val="FFFFFF"/>
                  </a:solidFill>
                  <a:miter lim="800000"/>
                  <a:headEnd/>
                  <a:tailEnd/>
                </a:ln>
                <a:effectLst>
                  <a:outerShdw dist="81320" dir="2319588" algn="ctr" rotWithShape="0">
                    <a:srgbClr val="CCCCCC"/>
                  </a:outerShdw>
                </a:effectLst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9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7893050" y="2030413"/>
                  <a:ext cx="846138" cy="2746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0000"/>
                      </a:solidFill>
                      <a:latin typeface="Arial" charset="0"/>
                    </a:rPr>
                    <a:t>Flat Files</a:t>
                  </a:r>
                </a:p>
              </p:txBody>
            </p:sp>
          </p:grpSp>
          <p:grpSp>
            <p:nvGrpSpPr>
              <p:cNvPr id="83" name="그룹 85"/>
              <p:cNvGrpSpPr>
                <a:grpSpLocks/>
              </p:cNvGrpSpPr>
              <p:nvPr/>
            </p:nvGrpSpPr>
            <p:grpSpPr bwMode="auto">
              <a:xfrm>
                <a:off x="5230840" y="2857501"/>
                <a:ext cx="865187" cy="593725"/>
                <a:chOff x="7874000" y="1898651"/>
                <a:chExt cx="865188" cy="593725"/>
              </a:xfrm>
            </p:grpSpPr>
            <p:sp>
              <p:nvSpPr>
                <p:cNvPr id="95" name="AutoShape 43"/>
                <p:cNvSpPr>
                  <a:spLocks noChangeArrowheads="1"/>
                </p:cNvSpPr>
                <p:nvPr/>
              </p:nvSpPr>
              <p:spPr bwMode="auto">
                <a:xfrm>
                  <a:off x="7874000" y="1898651"/>
                  <a:ext cx="849313" cy="593725"/>
                </a:xfrm>
                <a:prstGeom prst="flowChartDocument">
                  <a:avLst/>
                </a:prstGeom>
                <a:solidFill>
                  <a:srgbClr val="F8CFA6"/>
                </a:solidFill>
                <a:ln w="9525" algn="ctr">
                  <a:solidFill>
                    <a:srgbClr val="FFFFFF"/>
                  </a:solidFill>
                  <a:miter lim="800000"/>
                  <a:headEnd/>
                  <a:tailEnd/>
                </a:ln>
                <a:effectLst>
                  <a:outerShdw dist="81320" dir="2319588" algn="ctr" rotWithShape="0">
                    <a:srgbClr val="CCCCCC"/>
                  </a:outerShdw>
                </a:effectLst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96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7893050" y="2030413"/>
                  <a:ext cx="846138" cy="2746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0000"/>
                      </a:solidFill>
                      <a:latin typeface="Arial" charset="0"/>
                    </a:rPr>
                    <a:t>Flat Files</a:t>
                  </a:r>
                </a:p>
              </p:txBody>
            </p:sp>
          </p:grpSp>
          <p:sp>
            <p:nvSpPr>
              <p:cNvPr id="84" name="오른쪽 화살표 83"/>
              <p:cNvSpPr/>
              <p:nvPr/>
            </p:nvSpPr>
            <p:spPr>
              <a:xfrm rot="1576195">
                <a:off x="6254777" y="2043113"/>
                <a:ext cx="549275" cy="233363"/>
              </a:xfrm>
              <a:prstGeom prst="rightArrow">
                <a:avLst/>
              </a:prstGeom>
              <a:solidFill>
                <a:srgbClr val="7030A0"/>
              </a:solidFill>
              <a:ln w="9525">
                <a:solidFill>
                  <a:srgbClr val="FFFFFF"/>
                </a:solidFill>
              </a:ln>
              <a:effectLst>
                <a:outerShdw dist="25400" dir="5400000" algn="ctr" rotWithShape="0">
                  <a:schemeClr val="bg1">
                    <a:lumMod val="8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85" name="오른쪽 화살표 84"/>
              <p:cNvSpPr/>
              <p:nvPr/>
            </p:nvSpPr>
            <p:spPr>
              <a:xfrm rot="19220366">
                <a:off x="6242077" y="2792413"/>
                <a:ext cx="550863" cy="233363"/>
              </a:xfrm>
              <a:prstGeom prst="rightArrow">
                <a:avLst/>
              </a:prstGeom>
              <a:solidFill>
                <a:srgbClr val="7030A0"/>
              </a:solidFill>
              <a:ln w="9525">
                <a:solidFill>
                  <a:srgbClr val="FFFFFF"/>
                </a:solidFill>
              </a:ln>
              <a:effectLst>
                <a:outerShdw dist="25400" dir="5400000" algn="ctr" rotWithShape="0">
                  <a:schemeClr val="bg1">
                    <a:lumMod val="8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pic>
            <p:nvPicPr>
              <p:cNvPr id="86" name="Picture 5" descr="DMExpressLogo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6678640" y="2233613"/>
                <a:ext cx="642937" cy="5667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87" name="Group 74"/>
              <p:cNvGrpSpPr>
                <a:grpSpLocks/>
              </p:cNvGrpSpPr>
              <p:nvPr/>
            </p:nvGrpSpPr>
            <p:grpSpPr bwMode="auto">
              <a:xfrm>
                <a:off x="7945465" y="1643063"/>
                <a:ext cx="801687" cy="811212"/>
                <a:chOff x="2739" y="997"/>
                <a:chExt cx="505" cy="511"/>
              </a:xfrm>
            </p:grpSpPr>
            <p:sp>
              <p:nvSpPr>
                <p:cNvPr id="93" name="AutoShape 75"/>
                <p:cNvSpPr>
                  <a:spLocks noChangeArrowheads="1"/>
                </p:cNvSpPr>
                <p:nvPr/>
              </p:nvSpPr>
              <p:spPr bwMode="auto">
                <a:xfrm>
                  <a:off x="2739" y="997"/>
                  <a:ext cx="505" cy="511"/>
                </a:xfrm>
                <a:prstGeom prst="flowChartMagneticDisk">
                  <a:avLst/>
                </a:prstGeom>
                <a:gradFill rotWithShape="0">
                  <a:gsLst>
                    <a:gs pos="0">
                      <a:srgbClr val="B8D4F5">
                        <a:gamma/>
                        <a:shade val="74118"/>
                        <a:invGamma/>
                      </a:srgbClr>
                    </a:gs>
                    <a:gs pos="50000">
                      <a:srgbClr val="B8D4F5"/>
                    </a:gs>
                    <a:gs pos="100000">
                      <a:srgbClr val="B8D4F5">
                        <a:gamma/>
                        <a:shade val="74118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71842" dir="2700000" algn="ctr" rotWithShape="0">
                    <a:srgbClr val="CCCCCC"/>
                  </a:outerShdw>
                </a:effectLst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9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759" y="1206"/>
                  <a:ext cx="467" cy="17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fontAlgn="auto" latinLnBrk="0">
                    <a:spcAft>
                      <a:spcPts val="0"/>
                    </a:spcAft>
                    <a:defRPr/>
                  </a:pPr>
                  <a:r>
                    <a:rPr kumimoji="0" lang="en-US" altLang="ko-KR" sz="1200" b="1" kern="0">
                      <a:solidFill>
                        <a:srgbClr val="000000"/>
                      </a:solidFill>
                      <a:latin typeface="Arial" charset="0"/>
                      <a:ea typeface="굴림" pitchFamily="50" charset="-127"/>
                    </a:rPr>
                    <a:t>RDBMS</a:t>
                  </a:r>
                </a:p>
              </p:txBody>
            </p:sp>
          </p:grpSp>
          <p:sp>
            <p:nvSpPr>
              <p:cNvPr id="88" name="오른쪽 화살표 87"/>
              <p:cNvSpPr/>
              <p:nvPr/>
            </p:nvSpPr>
            <p:spPr>
              <a:xfrm rot="19756327">
                <a:off x="7323165" y="2071688"/>
                <a:ext cx="550862" cy="233363"/>
              </a:xfrm>
              <a:prstGeom prst="rightArrow">
                <a:avLst/>
              </a:prstGeom>
              <a:solidFill>
                <a:srgbClr val="7030A0"/>
              </a:solidFill>
              <a:ln w="9525">
                <a:solidFill>
                  <a:srgbClr val="FFFFFF"/>
                </a:solidFill>
              </a:ln>
              <a:effectLst>
                <a:outerShdw dist="25400" dir="5400000" algn="ctr" rotWithShape="0">
                  <a:schemeClr val="bg1">
                    <a:lumMod val="8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89" name="오른쪽 화살표 88"/>
              <p:cNvSpPr/>
              <p:nvPr/>
            </p:nvSpPr>
            <p:spPr>
              <a:xfrm rot="1783528">
                <a:off x="7324752" y="2717801"/>
                <a:ext cx="549275" cy="233362"/>
              </a:xfrm>
              <a:prstGeom prst="rightArrow">
                <a:avLst/>
              </a:prstGeom>
              <a:solidFill>
                <a:srgbClr val="7030A0"/>
              </a:solidFill>
              <a:ln w="9525">
                <a:solidFill>
                  <a:srgbClr val="FFFFFF"/>
                </a:solidFill>
              </a:ln>
              <a:effectLst>
                <a:outerShdw dist="25400" dir="5400000" algn="ctr" rotWithShape="0">
                  <a:schemeClr val="bg1">
                    <a:lumMod val="8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90" name="그룹 110"/>
              <p:cNvGrpSpPr>
                <a:grpSpLocks/>
              </p:cNvGrpSpPr>
              <p:nvPr/>
            </p:nvGrpSpPr>
            <p:grpSpPr bwMode="auto">
              <a:xfrm>
                <a:off x="7945465" y="2906713"/>
                <a:ext cx="865187" cy="593725"/>
                <a:chOff x="7874000" y="1898650"/>
                <a:chExt cx="865188" cy="593725"/>
              </a:xfrm>
            </p:grpSpPr>
            <p:sp>
              <p:nvSpPr>
                <p:cNvPr id="91" name="AutoShape 43"/>
                <p:cNvSpPr>
                  <a:spLocks noChangeArrowheads="1"/>
                </p:cNvSpPr>
                <p:nvPr/>
              </p:nvSpPr>
              <p:spPr bwMode="auto">
                <a:xfrm>
                  <a:off x="7874000" y="1898650"/>
                  <a:ext cx="849313" cy="593725"/>
                </a:xfrm>
                <a:prstGeom prst="flowChartDocument">
                  <a:avLst/>
                </a:prstGeom>
                <a:solidFill>
                  <a:srgbClr val="F8CFA6"/>
                </a:solidFill>
                <a:ln w="9525" algn="ctr">
                  <a:solidFill>
                    <a:srgbClr val="FFFFFF"/>
                  </a:solidFill>
                  <a:miter lim="800000"/>
                  <a:headEnd/>
                  <a:tailEnd/>
                </a:ln>
                <a:effectLst>
                  <a:outerShdw dist="81320" dir="2319588" algn="ctr" rotWithShape="0">
                    <a:srgbClr val="CCCCCC"/>
                  </a:outerShdw>
                </a:effectLst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9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7893050" y="2030413"/>
                  <a:ext cx="846138" cy="2746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0000"/>
                      </a:solidFill>
                      <a:latin typeface="Arial" charset="0"/>
                    </a:rPr>
                    <a:t>Flat Files</a:t>
                  </a:r>
                </a:p>
              </p:txBody>
            </p:sp>
          </p:grpSp>
        </p:grpSp>
      </p:grpSp>
      <p:grpSp>
        <p:nvGrpSpPr>
          <p:cNvPr id="99" name="그룹 98"/>
          <p:cNvGrpSpPr/>
          <p:nvPr/>
        </p:nvGrpSpPr>
        <p:grpSpPr>
          <a:xfrm>
            <a:off x="4854331" y="3839227"/>
            <a:ext cx="4000500" cy="2214562"/>
            <a:chOff x="5216072" y="3742356"/>
            <a:chExt cx="4000500" cy="2214562"/>
          </a:xfrm>
        </p:grpSpPr>
        <p:sp>
          <p:nvSpPr>
            <p:cNvPr id="100" name="모서리가 둥근 직사각형 99"/>
            <p:cNvSpPr/>
            <p:nvPr/>
          </p:nvSpPr>
          <p:spPr>
            <a:xfrm>
              <a:off x="5216072" y="3742356"/>
              <a:ext cx="4000500" cy="2214562"/>
            </a:xfrm>
            <a:prstGeom prst="roundRect">
              <a:avLst>
                <a:gd name="adj" fmla="val 8316"/>
              </a:avLst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101" name="그룹 103"/>
            <p:cNvGrpSpPr>
              <a:grpSpLocks/>
            </p:cNvGrpSpPr>
            <p:nvPr/>
          </p:nvGrpSpPr>
          <p:grpSpPr bwMode="auto">
            <a:xfrm>
              <a:off x="5422447" y="3883643"/>
              <a:ext cx="3579812" cy="1949450"/>
              <a:chOff x="5230840" y="3908442"/>
              <a:chExt cx="3579812" cy="1949450"/>
            </a:xfrm>
          </p:grpSpPr>
          <p:grpSp>
            <p:nvGrpSpPr>
              <p:cNvPr id="102" name="Group 73"/>
              <p:cNvGrpSpPr>
                <a:grpSpLocks/>
              </p:cNvGrpSpPr>
              <p:nvPr/>
            </p:nvGrpSpPr>
            <p:grpSpPr bwMode="auto">
              <a:xfrm>
                <a:off x="5256240" y="5046680"/>
                <a:ext cx="801687" cy="811212"/>
                <a:chOff x="2739" y="997"/>
                <a:chExt cx="505" cy="511"/>
              </a:xfrm>
            </p:grpSpPr>
            <p:sp>
              <p:nvSpPr>
                <p:cNvPr id="117" name="AutoShape 41"/>
                <p:cNvSpPr>
                  <a:spLocks noChangeArrowheads="1"/>
                </p:cNvSpPr>
                <p:nvPr/>
              </p:nvSpPr>
              <p:spPr bwMode="auto">
                <a:xfrm>
                  <a:off x="2739" y="997"/>
                  <a:ext cx="505" cy="511"/>
                </a:xfrm>
                <a:prstGeom prst="flowChartMagneticDisk">
                  <a:avLst/>
                </a:prstGeom>
                <a:gradFill rotWithShape="0">
                  <a:gsLst>
                    <a:gs pos="0">
                      <a:srgbClr val="B8D4F5">
                        <a:gamma/>
                        <a:shade val="74118"/>
                        <a:invGamma/>
                      </a:srgbClr>
                    </a:gs>
                    <a:gs pos="50000">
                      <a:srgbClr val="B8D4F5"/>
                    </a:gs>
                    <a:gs pos="100000">
                      <a:srgbClr val="B8D4F5">
                        <a:gamma/>
                        <a:shade val="74118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71842" dir="2700000" algn="ctr" rotWithShape="0">
                    <a:srgbClr val="CCCCCC"/>
                  </a:outerShdw>
                </a:effectLst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118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759" y="1206"/>
                  <a:ext cx="467" cy="17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fontAlgn="auto" latinLnBrk="0">
                    <a:spcAft>
                      <a:spcPts val="0"/>
                    </a:spcAft>
                    <a:defRPr/>
                  </a:pPr>
                  <a:r>
                    <a:rPr kumimoji="0" lang="en-US" altLang="ko-KR" sz="1200" b="1" kern="0">
                      <a:solidFill>
                        <a:srgbClr val="000000"/>
                      </a:solidFill>
                      <a:latin typeface="Arial" charset="0"/>
                      <a:ea typeface="굴림" pitchFamily="50" charset="-127"/>
                    </a:rPr>
                    <a:t>RDBMS</a:t>
                  </a:r>
                </a:p>
              </p:txBody>
            </p:sp>
          </p:grpSp>
          <p:grpSp>
            <p:nvGrpSpPr>
              <p:cNvPr id="103" name="Group 74"/>
              <p:cNvGrpSpPr>
                <a:grpSpLocks/>
              </p:cNvGrpSpPr>
              <p:nvPr/>
            </p:nvGrpSpPr>
            <p:grpSpPr bwMode="auto">
              <a:xfrm>
                <a:off x="7945465" y="3908442"/>
                <a:ext cx="801687" cy="811213"/>
                <a:chOff x="2739" y="997"/>
                <a:chExt cx="505" cy="511"/>
              </a:xfrm>
            </p:grpSpPr>
            <p:sp>
              <p:nvSpPr>
                <p:cNvPr id="115" name="AutoShape 75"/>
                <p:cNvSpPr>
                  <a:spLocks noChangeArrowheads="1"/>
                </p:cNvSpPr>
                <p:nvPr/>
              </p:nvSpPr>
              <p:spPr bwMode="auto">
                <a:xfrm>
                  <a:off x="2739" y="997"/>
                  <a:ext cx="505" cy="511"/>
                </a:xfrm>
                <a:prstGeom prst="flowChartMagneticDisk">
                  <a:avLst/>
                </a:prstGeom>
                <a:gradFill rotWithShape="0">
                  <a:gsLst>
                    <a:gs pos="0">
                      <a:srgbClr val="B8D4F5">
                        <a:gamma/>
                        <a:shade val="74118"/>
                        <a:invGamma/>
                      </a:srgbClr>
                    </a:gs>
                    <a:gs pos="50000">
                      <a:srgbClr val="B8D4F5"/>
                    </a:gs>
                    <a:gs pos="100000">
                      <a:srgbClr val="B8D4F5">
                        <a:gamma/>
                        <a:shade val="74118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71842" dir="2700000" algn="ctr" rotWithShape="0">
                    <a:srgbClr val="CCCCCC"/>
                  </a:outerShdw>
                </a:effectLst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116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759" y="1206"/>
                  <a:ext cx="467" cy="17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fontAlgn="auto" latinLnBrk="0">
                    <a:spcAft>
                      <a:spcPts val="0"/>
                    </a:spcAft>
                    <a:defRPr/>
                  </a:pPr>
                  <a:r>
                    <a:rPr kumimoji="0" lang="en-US" altLang="ko-KR" sz="1200" b="1" kern="0">
                      <a:solidFill>
                        <a:srgbClr val="000000"/>
                      </a:solidFill>
                      <a:latin typeface="Arial" charset="0"/>
                      <a:ea typeface="굴림" pitchFamily="50" charset="-127"/>
                    </a:rPr>
                    <a:t>RDBMS</a:t>
                  </a:r>
                </a:p>
              </p:txBody>
            </p:sp>
          </p:grpSp>
          <p:grpSp>
            <p:nvGrpSpPr>
              <p:cNvPr id="104" name="그룹 93"/>
              <p:cNvGrpSpPr>
                <a:grpSpLocks/>
              </p:cNvGrpSpPr>
              <p:nvPr/>
            </p:nvGrpSpPr>
            <p:grpSpPr bwMode="auto">
              <a:xfrm>
                <a:off x="5230840" y="3979880"/>
                <a:ext cx="865187" cy="593725"/>
                <a:chOff x="7874000" y="1898650"/>
                <a:chExt cx="865188" cy="593725"/>
              </a:xfrm>
            </p:grpSpPr>
            <p:sp>
              <p:nvSpPr>
                <p:cNvPr id="113" name="AutoShape 43"/>
                <p:cNvSpPr>
                  <a:spLocks noChangeArrowheads="1"/>
                </p:cNvSpPr>
                <p:nvPr/>
              </p:nvSpPr>
              <p:spPr bwMode="auto">
                <a:xfrm>
                  <a:off x="7874000" y="1898650"/>
                  <a:ext cx="849313" cy="593725"/>
                </a:xfrm>
                <a:prstGeom prst="flowChartDocument">
                  <a:avLst/>
                </a:prstGeom>
                <a:solidFill>
                  <a:srgbClr val="F8CFA6"/>
                </a:solidFill>
                <a:ln w="9525" algn="ctr">
                  <a:solidFill>
                    <a:srgbClr val="FFFFFF"/>
                  </a:solidFill>
                  <a:miter lim="800000"/>
                  <a:headEnd/>
                  <a:tailEnd/>
                </a:ln>
                <a:effectLst>
                  <a:outerShdw dist="81320" dir="2319588" algn="ctr" rotWithShape="0">
                    <a:srgbClr val="CCCCCC"/>
                  </a:outerShdw>
                </a:effectLst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114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7893050" y="2030413"/>
                  <a:ext cx="846138" cy="2746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0000"/>
                      </a:solidFill>
                      <a:latin typeface="Arial" charset="0"/>
                    </a:rPr>
                    <a:t>Flat Files</a:t>
                  </a:r>
                </a:p>
              </p:txBody>
            </p:sp>
          </p:grpSp>
          <p:sp>
            <p:nvSpPr>
              <p:cNvPr id="105" name="오른쪽 화살표 104"/>
              <p:cNvSpPr/>
              <p:nvPr/>
            </p:nvSpPr>
            <p:spPr>
              <a:xfrm rot="1576195">
                <a:off x="6254777" y="4421205"/>
                <a:ext cx="549275" cy="233362"/>
              </a:xfrm>
              <a:prstGeom prst="rightArrow">
                <a:avLst/>
              </a:prstGeom>
              <a:solidFill>
                <a:srgbClr val="7030A0"/>
              </a:solidFill>
              <a:ln w="9525">
                <a:solidFill>
                  <a:srgbClr val="FFFFFF"/>
                </a:solidFill>
              </a:ln>
              <a:effectLst>
                <a:outerShdw dist="25400" dir="5400000" algn="ctr" rotWithShape="0">
                  <a:schemeClr val="bg1">
                    <a:lumMod val="8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06" name="오른쪽 화살표 105"/>
              <p:cNvSpPr/>
              <p:nvPr/>
            </p:nvSpPr>
            <p:spPr>
              <a:xfrm rot="19220366">
                <a:off x="6242077" y="5168917"/>
                <a:ext cx="550863" cy="233363"/>
              </a:xfrm>
              <a:prstGeom prst="rightArrow">
                <a:avLst/>
              </a:prstGeom>
              <a:solidFill>
                <a:srgbClr val="7030A0"/>
              </a:solidFill>
              <a:ln w="9525">
                <a:solidFill>
                  <a:srgbClr val="FFFFFF"/>
                </a:solidFill>
              </a:ln>
              <a:effectLst>
                <a:outerShdw dist="25400" dir="5400000" algn="ctr" rotWithShape="0">
                  <a:schemeClr val="bg1">
                    <a:lumMod val="8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07" name="오른쪽 화살표 106"/>
              <p:cNvSpPr/>
              <p:nvPr/>
            </p:nvSpPr>
            <p:spPr>
              <a:xfrm rot="19756327">
                <a:off x="7323165" y="4408505"/>
                <a:ext cx="550862" cy="233362"/>
              </a:xfrm>
              <a:prstGeom prst="rightArrow">
                <a:avLst/>
              </a:prstGeom>
              <a:solidFill>
                <a:srgbClr val="7030A0"/>
              </a:solidFill>
              <a:ln w="9525">
                <a:solidFill>
                  <a:srgbClr val="FFFFFF"/>
                </a:solidFill>
              </a:ln>
              <a:effectLst>
                <a:outerShdw dist="25400" dir="5400000" algn="ctr" rotWithShape="0">
                  <a:schemeClr val="bg1">
                    <a:lumMod val="8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pic>
            <p:nvPicPr>
              <p:cNvPr id="108" name="Picture 5" descr="DMExpressLogo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6678640" y="4611705"/>
                <a:ext cx="642937" cy="5667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9" name="오른쪽 화살표 108"/>
              <p:cNvSpPr/>
              <p:nvPr/>
            </p:nvSpPr>
            <p:spPr>
              <a:xfrm rot="1783528">
                <a:off x="7324752" y="5054617"/>
                <a:ext cx="549275" cy="233363"/>
              </a:xfrm>
              <a:prstGeom prst="rightArrow">
                <a:avLst/>
              </a:prstGeom>
              <a:solidFill>
                <a:srgbClr val="7030A0"/>
              </a:solidFill>
              <a:ln w="9525">
                <a:solidFill>
                  <a:srgbClr val="FFFFFF"/>
                </a:solidFill>
              </a:ln>
              <a:effectLst>
                <a:outerShdw dist="25400" dir="5400000" algn="ctr" rotWithShape="0">
                  <a:schemeClr val="bg1">
                    <a:lumMod val="8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110" name="그룹 102"/>
              <p:cNvGrpSpPr>
                <a:grpSpLocks/>
              </p:cNvGrpSpPr>
              <p:nvPr/>
            </p:nvGrpSpPr>
            <p:grpSpPr bwMode="auto">
              <a:xfrm>
                <a:off x="7945465" y="5243530"/>
                <a:ext cx="865187" cy="593725"/>
                <a:chOff x="7874000" y="1898650"/>
                <a:chExt cx="865188" cy="593725"/>
              </a:xfrm>
            </p:grpSpPr>
            <p:sp>
              <p:nvSpPr>
                <p:cNvPr id="111" name="AutoShape 43"/>
                <p:cNvSpPr>
                  <a:spLocks noChangeArrowheads="1"/>
                </p:cNvSpPr>
                <p:nvPr/>
              </p:nvSpPr>
              <p:spPr bwMode="auto">
                <a:xfrm>
                  <a:off x="7874000" y="1898650"/>
                  <a:ext cx="849313" cy="593725"/>
                </a:xfrm>
                <a:prstGeom prst="flowChartDocument">
                  <a:avLst/>
                </a:prstGeom>
                <a:solidFill>
                  <a:srgbClr val="F8CFA6"/>
                </a:solidFill>
                <a:ln w="9525" algn="ctr">
                  <a:solidFill>
                    <a:srgbClr val="FFFFFF"/>
                  </a:solidFill>
                  <a:miter lim="800000"/>
                  <a:headEnd/>
                  <a:tailEnd/>
                </a:ln>
                <a:effectLst>
                  <a:outerShdw dist="81320" dir="2319588" algn="ctr" rotWithShape="0">
                    <a:srgbClr val="CCCCCC"/>
                  </a:outerShdw>
                </a:effectLst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11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7893050" y="2030413"/>
                  <a:ext cx="846138" cy="2746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0000"/>
                      </a:solidFill>
                      <a:latin typeface="Arial" charset="0"/>
                    </a:rPr>
                    <a:t>Flat Files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2311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0029" y="1231904"/>
            <a:ext cx="8740772" cy="406265"/>
          </a:xfrm>
          <a:prstGeom prst="rect">
            <a:avLst/>
          </a:prstGeom>
          <a:noFill/>
          <a:ln w="28575" algn="ctr">
            <a:noFill/>
            <a:prstDash val="sysDash"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just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kumimoji="1" lang="en-US" altLang="ko-KR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DSS Labs</a:t>
            </a:r>
            <a:r>
              <a:rPr kumimoji="1" lang="ko-KR" altLang="en-US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라는 독립적인 기관에 의해 </a:t>
            </a:r>
            <a:r>
              <a:rPr kumimoji="1" lang="en-US" altLang="ko-KR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TPC-H </a:t>
            </a:r>
            <a:r>
              <a:rPr kumimoji="1" lang="ko-KR" altLang="en-US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데이터를 추출</a:t>
            </a:r>
            <a:r>
              <a:rPr kumimoji="1" lang="en-US" altLang="ko-KR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변환 정제</a:t>
            </a:r>
            <a:r>
              <a:rPr kumimoji="1" lang="en-US" altLang="ko-KR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100" dirty="0" err="1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로드하는</a:t>
            </a:r>
            <a:r>
              <a:rPr kumimoji="1" lang="ko-KR" altLang="en-US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 작업에서 </a:t>
            </a:r>
            <a:r>
              <a:rPr kumimoji="1" lang="en-US" altLang="ko-KR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DMExpress</a:t>
            </a:r>
            <a:r>
              <a:rPr kumimoji="1" lang="ko-KR" altLang="en-US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가 종전 세계 신기록을 </a:t>
            </a:r>
            <a:r>
              <a:rPr kumimoji="1" lang="en-US" altLang="ko-KR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배 이상 절감하는 신기록을 작성했습니다</a:t>
            </a:r>
            <a:r>
              <a:rPr kumimoji="1" lang="en-US" altLang="ko-KR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. 5.4TB</a:t>
            </a:r>
            <a:r>
              <a:rPr kumimoji="1" lang="ko-KR" altLang="en-US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나 되는 대용량 데이터 처리를 </a:t>
            </a:r>
            <a:r>
              <a:rPr kumimoji="1" lang="en-US" altLang="ko-KR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57</a:t>
            </a:r>
            <a:r>
              <a:rPr kumimoji="1" lang="ko-KR" altLang="en-US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분</a:t>
            </a:r>
            <a:r>
              <a:rPr kumimoji="1" lang="en-US" altLang="ko-KR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21</a:t>
            </a:r>
            <a:r>
              <a:rPr kumimoji="1" lang="ko-KR" altLang="en-US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초라는 경이적인 기록으로 완수하였습니다</a:t>
            </a:r>
            <a:r>
              <a:rPr kumimoji="1" lang="en-US" altLang="ko-KR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" name="Rectangle 60"/>
          <p:cNvSpPr>
            <a:spLocks noChangeArrowheads="1"/>
          </p:cNvSpPr>
          <p:nvPr/>
        </p:nvSpPr>
        <p:spPr bwMode="auto">
          <a:xfrm>
            <a:off x="4533069" y="2078955"/>
            <a:ext cx="4536504" cy="4446391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BBD5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defRPr/>
            </a:pPr>
            <a:endParaRPr lang="ko-KR" altLang="en-US" sz="1000" kern="0">
              <a:solidFill>
                <a:sysClr val="windowText" lastClr="00000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05076" y="1766590"/>
            <a:ext cx="2392363" cy="312375"/>
            <a:chOff x="6968430" y="2766691"/>
            <a:chExt cx="2392362" cy="312374"/>
          </a:xfrm>
        </p:grpSpPr>
        <p:sp>
          <p:nvSpPr>
            <p:cNvPr id="7" name="AutoShape 63"/>
            <p:cNvSpPr>
              <a:spLocks noChangeArrowheads="1"/>
            </p:cNvSpPr>
            <p:nvPr/>
          </p:nvSpPr>
          <p:spPr bwMode="auto">
            <a:xfrm>
              <a:off x="6968430" y="2783234"/>
              <a:ext cx="2392362" cy="271462"/>
            </a:xfrm>
            <a:prstGeom prst="roundRect">
              <a:avLst>
                <a:gd name="adj" fmla="val 30264"/>
              </a:avLst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30000"/>
                </a:lnSpc>
                <a:defRPr/>
              </a:pPr>
              <a:endParaRPr lang="ko-KR" altLang="en-US" sz="10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ext Box 65"/>
            <p:cNvSpPr txBox="1">
              <a:spLocks noChangeArrowheads="1"/>
            </p:cNvSpPr>
            <p:nvPr/>
          </p:nvSpPr>
          <p:spPr bwMode="auto">
            <a:xfrm>
              <a:off x="7116563" y="2766691"/>
              <a:ext cx="2220911" cy="312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5992" tIns="45711" rIns="35992" bIns="45711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en-US" altLang="ko-KR" sz="1100" b="1" kern="0" dirty="0">
                  <a:solidFill>
                    <a:sysClr val="windowText" lastClr="000000"/>
                  </a:solidFill>
                  <a:latin typeface="바탕"/>
                  <a:ea typeface="바탕"/>
                </a:rPr>
                <a:t>• </a:t>
              </a:r>
              <a:r>
                <a:rPr lang="ko-KR" altLang="en-US" sz="1100" b="1" kern="0" dirty="0">
                  <a:solidFill>
                    <a:sysClr val="windowText" lastClr="000000"/>
                  </a:solidFill>
                </a:rPr>
                <a:t>제품 기능</a:t>
              </a:r>
            </a:p>
          </p:txBody>
        </p:sp>
      </p:grp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10187" y="2091050"/>
            <a:ext cx="4061763" cy="3260275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BBD5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30000"/>
              </a:lnSpc>
              <a:defRPr/>
            </a:pPr>
            <a:endParaRPr lang="ko-KR" altLang="en-US" sz="1000" kern="0">
              <a:solidFill>
                <a:sysClr val="windowText" lastClr="000000"/>
              </a:solidFill>
            </a:endParaRPr>
          </a:p>
        </p:txBody>
      </p:sp>
      <p:sp>
        <p:nvSpPr>
          <p:cNvPr id="10" name="Rectangle 60"/>
          <p:cNvSpPr>
            <a:spLocks noChangeArrowheads="1"/>
          </p:cNvSpPr>
          <p:nvPr/>
        </p:nvSpPr>
        <p:spPr bwMode="auto">
          <a:xfrm>
            <a:off x="310187" y="5351325"/>
            <a:ext cx="4061763" cy="1174021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BBD5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171446" indent="-171446">
              <a:lnSpc>
                <a:spcPct val="130000"/>
              </a:lnSpc>
              <a:buFont typeface="Arial" charset="0"/>
              <a:buChar char="•"/>
              <a:defRPr/>
            </a:pP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DMExpress™ v4.8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5.4TB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raw TPC-H data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추출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변환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b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정제와 로드 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Vertica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Analytic Database)</a:t>
            </a:r>
            <a:endParaRPr lang="en-US" altLang="ko-KR" sz="1000" b="1" kern="0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46" indent="-171446">
              <a:lnSpc>
                <a:spcPct val="130000"/>
              </a:lnSpc>
              <a:buFont typeface="Arial" charset="0"/>
              <a:buChar char="•"/>
              <a:defRPr/>
            </a:pP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Server : HP Blade System c7000 x86 </a:t>
            </a:r>
            <a:b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OS     : </a:t>
            </a:r>
            <a:r>
              <a:rPr lang="en-US" altLang="ko-KR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RedHat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Linux</a:t>
            </a:r>
          </a:p>
          <a:p>
            <a:pPr marL="171446" indent="-171446">
              <a:lnSpc>
                <a:spcPct val="130000"/>
              </a:lnSpc>
              <a:buFont typeface="Arial" charset="0"/>
              <a:buChar char="•"/>
              <a:defRPr/>
            </a:pPr>
            <a:r>
              <a:rPr lang="en-US" altLang="ko-KR" sz="1000" b="1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DSS Labs</a:t>
            </a:r>
            <a:r>
              <a:rPr lang="ko-KR" altLang="en-US" sz="1000" b="1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의해 독립적으로 검증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304777" y="1775643"/>
            <a:ext cx="2392363" cy="312375"/>
            <a:chOff x="7040438" y="3260643"/>
            <a:chExt cx="2392362" cy="312374"/>
          </a:xfrm>
        </p:grpSpPr>
        <p:sp>
          <p:nvSpPr>
            <p:cNvPr id="12" name="AutoShape 63"/>
            <p:cNvSpPr>
              <a:spLocks noChangeArrowheads="1"/>
            </p:cNvSpPr>
            <p:nvPr/>
          </p:nvSpPr>
          <p:spPr bwMode="auto">
            <a:xfrm>
              <a:off x="7040438" y="3277186"/>
              <a:ext cx="2392362" cy="271462"/>
            </a:xfrm>
            <a:prstGeom prst="roundRect">
              <a:avLst>
                <a:gd name="adj" fmla="val 30264"/>
              </a:avLst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30000"/>
                </a:lnSpc>
                <a:defRPr/>
              </a:pPr>
              <a:endParaRPr lang="ko-KR" altLang="en-US" sz="10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ext Box 65"/>
            <p:cNvSpPr txBox="1">
              <a:spLocks noChangeArrowheads="1"/>
            </p:cNvSpPr>
            <p:nvPr/>
          </p:nvSpPr>
          <p:spPr bwMode="auto">
            <a:xfrm>
              <a:off x="7188571" y="3260643"/>
              <a:ext cx="2220911" cy="312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5992" tIns="45711" rIns="35992" bIns="45711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en-US" altLang="ko-KR" sz="1100" b="1" kern="0" dirty="0">
                  <a:solidFill>
                    <a:sysClr val="windowText" lastClr="000000"/>
                  </a:solidFill>
                  <a:ea typeface="바탕"/>
                </a:rPr>
                <a:t>• ETL World </a:t>
              </a:r>
              <a:r>
                <a:rPr lang="ko-KR" altLang="en-US" sz="1100" b="1" kern="0" dirty="0">
                  <a:solidFill>
                    <a:sysClr val="windowText" lastClr="000000"/>
                  </a:solidFill>
                </a:rPr>
                <a:t>세계 신기록</a:t>
              </a:r>
            </a:p>
          </p:txBody>
        </p:sp>
      </p:grpSp>
      <p:grpSp>
        <p:nvGrpSpPr>
          <p:cNvPr id="14" name="그룹 9"/>
          <p:cNvGrpSpPr>
            <a:grpSpLocks/>
          </p:cNvGrpSpPr>
          <p:nvPr/>
        </p:nvGrpSpPr>
        <p:grpSpPr bwMode="auto">
          <a:xfrm>
            <a:off x="452911" y="2194228"/>
            <a:ext cx="3775023" cy="3013349"/>
            <a:chOff x="4226916" y="1535489"/>
            <a:chExt cx="4710022" cy="4433977"/>
          </a:xfrm>
        </p:grpSpPr>
        <p:sp>
          <p:nvSpPr>
            <p:cNvPr id="15" name="Rounded Rectangle 45"/>
            <p:cNvSpPr>
              <a:spLocks noChangeArrowheads="1"/>
            </p:cNvSpPr>
            <p:nvPr/>
          </p:nvSpPr>
          <p:spPr bwMode="auto">
            <a:xfrm>
              <a:off x="4226916" y="1535489"/>
              <a:ext cx="4710022" cy="4433977"/>
            </a:xfrm>
            <a:prstGeom prst="roundRect">
              <a:avLst>
                <a:gd name="adj" fmla="val 3042"/>
              </a:avLst>
            </a:prstGeom>
            <a:gradFill rotWithShape="0">
              <a:gsLst>
                <a:gs pos="0">
                  <a:srgbClr val="B7E3B7"/>
                </a:gs>
                <a:gs pos="100000">
                  <a:srgbClr val="7EB4DA"/>
                </a:gs>
              </a:gsLst>
              <a:lin ang="6900000"/>
            </a:gradFill>
            <a:ln w="25400">
              <a:solidFill>
                <a:srgbClr val="006BB7"/>
              </a:solidFill>
              <a:miter lim="800000"/>
              <a:headEnd/>
              <a:tailEnd/>
            </a:ln>
            <a:effectLst>
              <a:outerShdw blurRad="63500" dist="88900" dir="2700000" algn="tl" rotWithShape="0">
                <a:srgbClr val="000000">
                  <a:alpha val="29999"/>
                </a:srgbClr>
              </a:outerShdw>
            </a:effectLst>
          </p:spPr>
          <p:txBody>
            <a:bodyPr wrap="none"/>
            <a:lstStyle/>
            <a:p>
              <a:pPr latinLnBrk="0"/>
              <a:endParaRPr lang="en-US" altLang="ko-KR" sz="2400">
                <a:latin typeface="Times New Roman" pitchFamily="18" charset="0"/>
              </a:endParaRPr>
            </a:p>
          </p:txBody>
        </p: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7659" y="1594076"/>
              <a:ext cx="4591050" cy="433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" name="TextBox 63"/>
          <p:cNvSpPr txBox="1">
            <a:spLocks noChangeArrowheads="1"/>
          </p:cNvSpPr>
          <p:nvPr/>
        </p:nvSpPr>
        <p:spPr bwMode="auto">
          <a:xfrm>
            <a:off x="119204" y="2789398"/>
            <a:ext cx="24609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1600" b="1" kern="0" dirty="0">
                <a:solidFill>
                  <a:srgbClr val="FF0000"/>
                </a:solidFill>
              </a:rPr>
              <a:t>5.4TB </a:t>
            </a:r>
            <a:r>
              <a:rPr lang="ko-KR" altLang="en-US" sz="1600" b="1" kern="0" dirty="0">
                <a:solidFill>
                  <a:srgbClr val="FF0000"/>
                </a:solidFill>
              </a:rPr>
              <a:t>처리시간</a:t>
            </a:r>
            <a:r>
              <a:rPr lang="en-US" altLang="ko-KR" sz="1600" b="1" kern="0" dirty="0">
                <a:solidFill>
                  <a:srgbClr val="FF0000"/>
                </a:solidFill>
              </a:rPr>
              <a:t>: 57</a:t>
            </a:r>
            <a:r>
              <a:rPr lang="ko-KR" altLang="en-US" sz="1600" b="1" kern="0" dirty="0">
                <a:solidFill>
                  <a:srgbClr val="FF0000"/>
                </a:solidFill>
              </a:rPr>
              <a:t>분</a:t>
            </a:r>
            <a:r>
              <a:rPr lang="en-US" altLang="ko-KR" sz="1600" b="1" kern="0" dirty="0">
                <a:solidFill>
                  <a:srgbClr val="FF0000"/>
                </a:solidFill>
              </a:rPr>
              <a:t>21</a:t>
            </a:r>
            <a:r>
              <a:rPr lang="ko-KR" altLang="en-US" sz="1600" b="1" kern="0" dirty="0">
                <a:solidFill>
                  <a:srgbClr val="FF0000"/>
                </a:solidFill>
              </a:rPr>
              <a:t>초</a:t>
            </a:r>
            <a:endParaRPr lang="en-US" altLang="ko-KR" sz="1600" b="1" kern="0" dirty="0">
              <a:solidFill>
                <a:srgbClr val="FF0000"/>
              </a:solidFill>
            </a:endParaRPr>
          </a:p>
          <a:p>
            <a:pPr latinLnBrk="0">
              <a:defRPr/>
            </a:pPr>
            <a:r>
              <a:rPr lang="en-US" altLang="ko-KR" sz="1600" b="1" kern="0" dirty="0">
                <a:solidFill>
                  <a:srgbClr val="FF0000"/>
                </a:solidFill>
              </a:rPr>
              <a:t>1.0TB </a:t>
            </a:r>
            <a:r>
              <a:rPr lang="ko-KR" altLang="en-US" sz="1600" b="1" kern="0" dirty="0">
                <a:solidFill>
                  <a:srgbClr val="FF0000"/>
                </a:solidFill>
              </a:rPr>
              <a:t>환산시간</a:t>
            </a:r>
            <a:r>
              <a:rPr lang="en-US" altLang="ko-KR" sz="1600" b="1" kern="0" dirty="0">
                <a:solidFill>
                  <a:srgbClr val="FF0000"/>
                </a:solidFill>
              </a:rPr>
              <a:t>: 10</a:t>
            </a:r>
            <a:r>
              <a:rPr lang="ko-KR" altLang="en-US" sz="1600" b="1" kern="0" dirty="0">
                <a:solidFill>
                  <a:srgbClr val="FF0000"/>
                </a:solidFill>
              </a:rPr>
              <a:t>분</a:t>
            </a:r>
            <a:r>
              <a:rPr lang="en-US" altLang="ko-KR" sz="1600" b="1" kern="0" dirty="0">
                <a:solidFill>
                  <a:srgbClr val="FF0000"/>
                </a:solidFill>
              </a:rPr>
              <a:t>37</a:t>
            </a:r>
            <a:r>
              <a:rPr lang="ko-KR" altLang="en-US" sz="1600" b="1" kern="0" dirty="0">
                <a:solidFill>
                  <a:srgbClr val="FF0000"/>
                </a:solidFill>
              </a:rPr>
              <a:t>초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724259" y="2564907"/>
            <a:ext cx="933083" cy="264267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138425"/>
              </p:ext>
            </p:extLst>
          </p:nvPr>
        </p:nvGraphicFramePr>
        <p:xfrm>
          <a:off x="4605077" y="2194225"/>
          <a:ext cx="4392490" cy="4259112"/>
        </p:xfrm>
        <a:graphic>
          <a:graphicData uri="http://schemas.openxmlformats.org/drawingml/2006/table">
            <a:tbl>
              <a:tblPr/>
              <a:tblGrid>
                <a:gridCol w="1122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0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291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800">
                          <a:solidFill>
                            <a:schemeClr val="tx1"/>
                          </a:solidFill>
                          <a:latin typeface="-윤고딕320" pitchFamily="18" charset="-127"/>
                          <a:ea typeface="-윤고딕320" pitchFamily="18" charset="-127"/>
                        </a:defRPr>
                      </a:lvl1pPr>
                      <a:lvl2pPr marL="742950" indent="-285750" algn="just" eaLnBrk="0" hangingPunct="0">
                        <a:lnSpc>
                          <a:spcPct val="11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800">
                          <a:solidFill>
                            <a:schemeClr val="tx1"/>
                          </a:solidFill>
                          <a:latin typeface="-윤고딕320" pitchFamily="18" charset="-127"/>
                          <a:ea typeface="-윤고딕320" pitchFamily="18" charset="-127"/>
                        </a:defRPr>
                      </a:lvl2pPr>
                      <a:lvl3pPr marL="574675" indent="339725" algn="just">
                        <a:lnSpc>
                          <a:spcPct val="13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-윤고딕330" pitchFamily="18" charset="-127"/>
                        <a:defRPr kumimoji="1" sz="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3200" marR="43200" marT="36000" marB="36000" anchor="ctr" horzOverflow="overflow">
                    <a:lnL cap="flat">
                      <a:noFill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800">
                          <a:solidFill>
                            <a:schemeClr val="tx1"/>
                          </a:solidFill>
                          <a:latin typeface="-윤고딕320" pitchFamily="18" charset="-127"/>
                          <a:ea typeface="-윤고딕320" pitchFamily="18" charset="-127"/>
                        </a:defRPr>
                      </a:lvl1pPr>
                      <a:lvl2pPr marL="742950" indent="-285750" algn="just" eaLnBrk="0" hangingPunct="0">
                        <a:lnSpc>
                          <a:spcPct val="11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800">
                          <a:solidFill>
                            <a:schemeClr val="tx1"/>
                          </a:solidFill>
                          <a:latin typeface="-윤고딕320" pitchFamily="18" charset="-127"/>
                          <a:ea typeface="-윤고딕320" pitchFamily="18" charset="-127"/>
                        </a:defRPr>
                      </a:lvl2pPr>
                      <a:lvl3pPr marL="574675" indent="339725" algn="just">
                        <a:lnSpc>
                          <a:spcPct val="13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-윤고딕330" pitchFamily="18" charset="-127"/>
                        <a:defRPr kumimoji="1" sz="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상세 내용</a:t>
                      </a:r>
                    </a:p>
                  </a:txBody>
                  <a:tcPr marL="43200" marR="43200" marT="36000" marB="36000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676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800">
                          <a:solidFill>
                            <a:schemeClr val="tx1"/>
                          </a:solidFill>
                          <a:latin typeface="-윤고딕320" pitchFamily="18" charset="-127"/>
                          <a:ea typeface="-윤고딕320" pitchFamily="18" charset="-127"/>
                        </a:defRPr>
                      </a:lvl1pPr>
                      <a:lvl2pPr marL="742950" indent="-285750" algn="just" eaLnBrk="0" hangingPunct="0">
                        <a:lnSpc>
                          <a:spcPct val="11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800">
                          <a:solidFill>
                            <a:schemeClr val="tx1"/>
                          </a:solidFill>
                          <a:latin typeface="-윤고딕320" pitchFamily="18" charset="-127"/>
                          <a:ea typeface="-윤고딕320" pitchFamily="18" charset="-127"/>
                        </a:defRPr>
                      </a:lvl2pPr>
                      <a:lvl3pPr marL="574675" indent="339725" algn="just">
                        <a:lnSpc>
                          <a:spcPct val="13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-윤고딕330" pitchFamily="18" charset="-127"/>
                        <a:defRPr kumimoji="1" sz="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SORT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COPY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MERGE</a:t>
                      </a:r>
                    </a:p>
                  </a:txBody>
                  <a:tcPr marL="43200" marR="43200" marT="36000" marB="36000" anchor="ctr" horzOverflow="overflow">
                    <a:lnL cap="flat">
                      <a:noFill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92075" indent="-92075" algn="just" eaLnBrk="0" hangingPunct="0">
                        <a:lnSpc>
                          <a:spcPct val="11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800">
                          <a:solidFill>
                            <a:schemeClr val="tx1"/>
                          </a:solidFill>
                          <a:latin typeface="-윤고딕320" pitchFamily="18" charset="-127"/>
                          <a:ea typeface="-윤고딕320" pitchFamily="18" charset="-127"/>
                        </a:defRPr>
                      </a:lvl1pPr>
                      <a:lvl2pPr marL="236538" indent="-122238" algn="just" eaLnBrk="0" hangingPunct="0">
                        <a:lnSpc>
                          <a:spcPct val="11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800">
                          <a:solidFill>
                            <a:schemeClr val="tx1"/>
                          </a:solidFill>
                          <a:latin typeface="-윤고딕320" pitchFamily="18" charset="-127"/>
                          <a:ea typeface="-윤고딕320" pitchFamily="18" charset="-127"/>
                        </a:defRPr>
                      </a:lvl2pPr>
                      <a:lvl3pPr marL="365125" indent="-98425" algn="just">
                        <a:lnSpc>
                          <a:spcPct val="13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-윤고딕330" pitchFamily="18" charset="-127"/>
                        <a:defRPr kumimoji="1" sz="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514350" indent="-109538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652463" indent="-119063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1109663" indent="-119063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1566863" indent="-119063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2024063" indent="-119063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2481263" indent="-119063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Sort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대비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5~10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배의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Sort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성능 지원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Sort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 없이 필요한 레코드나 필드 추출 기능 지원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이상의 파일을 한 개의 파일로 병합하는 기능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3200" marR="43200" marT="36000" marB="36000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029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800">
                          <a:solidFill>
                            <a:schemeClr val="tx1"/>
                          </a:solidFill>
                          <a:latin typeface="-윤고딕320" pitchFamily="18" charset="-127"/>
                          <a:ea typeface="-윤고딕320" pitchFamily="18" charset="-127"/>
                        </a:defRPr>
                      </a:lvl1pPr>
                      <a:lvl2pPr marL="742950" indent="-285750" algn="just" eaLnBrk="0" hangingPunct="0">
                        <a:lnSpc>
                          <a:spcPct val="11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800">
                          <a:solidFill>
                            <a:schemeClr val="tx1"/>
                          </a:solidFill>
                          <a:latin typeface="-윤고딕320" pitchFamily="18" charset="-127"/>
                          <a:ea typeface="-윤고딕320" pitchFamily="18" charset="-127"/>
                        </a:defRPr>
                      </a:lvl2pPr>
                      <a:lvl3pPr marL="574675" indent="339725" algn="just">
                        <a:lnSpc>
                          <a:spcPct val="13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-윤고딕330" pitchFamily="18" charset="-127"/>
                        <a:defRPr kumimoji="1" sz="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JOIN</a:t>
                      </a:r>
                    </a:p>
                  </a:txBody>
                  <a:tcPr marL="43200" marR="43200" marT="36000" marB="36000" anchor="ctr" horzOverflow="overflow">
                    <a:lnL cap="flat">
                      <a:noFill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92075" indent="-92075" algn="just" eaLnBrk="0" hangingPunct="0">
                        <a:lnSpc>
                          <a:spcPct val="11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800">
                          <a:solidFill>
                            <a:schemeClr val="tx1"/>
                          </a:solidFill>
                          <a:latin typeface="-윤고딕320" pitchFamily="18" charset="-127"/>
                          <a:ea typeface="-윤고딕320" pitchFamily="18" charset="-127"/>
                        </a:defRPr>
                      </a:lvl1pPr>
                      <a:lvl2pPr marL="236538" indent="-122238" algn="just" eaLnBrk="0" hangingPunct="0">
                        <a:lnSpc>
                          <a:spcPct val="11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800">
                          <a:solidFill>
                            <a:schemeClr val="tx1"/>
                          </a:solidFill>
                          <a:latin typeface="-윤고딕320" pitchFamily="18" charset="-127"/>
                          <a:ea typeface="-윤고딕320" pitchFamily="18" charset="-127"/>
                        </a:defRPr>
                      </a:lvl2pPr>
                      <a:lvl3pPr marL="365125" indent="-98425" algn="just">
                        <a:lnSpc>
                          <a:spcPct val="13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-윤고딕330" pitchFamily="18" charset="-127"/>
                        <a:defRPr kumimoji="1" sz="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514350" indent="-109538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652463" indent="-119063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1109663" indent="-119063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1566863" indent="-119063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2024063" indent="-119063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2481263" indent="-119063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파일을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Join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하여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Left, Right, Inner, Outer Join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지원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서로 다른 파일을 비교할 수 있으며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CDC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기능도 구현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3200" marR="43200" marT="36000" marB="36000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REFORMAT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FILTER</a:t>
                      </a:r>
                    </a:p>
                  </a:txBody>
                  <a:tcPr marL="43200" marR="43200" marT="36000" marB="36000" anchor="ctr" horzOverflow="overflow">
                    <a:lnL cap="flat">
                      <a:noFill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Source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파일에서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필요한 필드만 선택하여 추출 기능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레코드 레이아웃 변경 및 추가된 신규 필드 추가 입력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조건에 따른 데이터 추출 기능으로 다중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Output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3200" marR="43200" marT="36000" marB="36000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4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SUMMARIZE</a:t>
                      </a:r>
                    </a:p>
                  </a:txBody>
                  <a:tcPr marL="43200" marR="43200" marT="36000" marB="36000" anchor="ctr" horzOverflow="overflow">
                    <a:lnL cap="flat">
                      <a:noFill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중복 데이터 제거 및 마스터 성 데이터 추출 기능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Sort Key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별 합산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(Group by)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3200" marR="43200" marT="36000" marB="36000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4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AGGREGATE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필드간 연산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3200" marR="43200" marT="36000" marB="36000" anchor="ctr" horzOverflow="overflow">
                    <a:lnL cap="flat">
                      <a:noFill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동일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별 최대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최소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 값을 구하는 기능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동일 레코드의 필드 간 사칙연산을 수행하는 기능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3200" marR="43200" marT="36000" marB="36000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4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CONVERSION</a:t>
                      </a:r>
                    </a:p>
                  </a:txBody>
                  <a:tcPr marL="43200" marR="43200" marT="36000" marB="36000" anchor="ctr" horzOverflow="overflow">
                    <a:lnL cap="flat">
                      <a:noFill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 Level, Record Level, Field Level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변환 기능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type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이나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size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변경하여 출력하는 기능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3200" marR="43200" marT="36000" marB="36000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022158" y="6443903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0" y="9593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accent1"/>
                </a:solidFill>
                <a:latin typeface="proxima-nova-n6"/>
              </a:rPr>
              <a:t>세계 최고의 성능</a:t>
            </a:r>
            <a:r>
              <a:rPr lang="en-US" altLang="ko-KR" sz="3200" b="1" dirty="0">
                <a:solidFill>
                  <a:schemeClr val="accent1"/>
                </a:solidFill>
                <a:latin typeface="proxima-nova-n6"/>
              </a:rPr>
              <a:t/>
            </a:r>
            <a:br>
              <a:rPr lang="en-US" altLang="ko-KR" sz="3200" b="1" dirty="0">
                <a:solidFill>
                  <a:schemeClr val="accent1"/>
                </a:solidFill>
                <a:latin typeface="proxima-nova-n6"/>
              </a:rPr>
            </a:br>
            <a:r>
              <a:rPr lang="en-US" altLang="ko-KR" sz="2000" b="1" dirty="0" smtClean="0">
                <a:solidFill>
                  <a:schemeClr val="accent1"/>
                </a:solidFill>
                <a:latin typeface="proxima-nova-n6"/>
              </a:rPr>
              <a:t>(ETL World </a:t>
            </a:r>
            <a:r>
              <a:rPr lang="ko-KR" altLang="en-US" sz="2000" b="1" dirty="0" smtClean="0">
                <a:solidFill>
                  <a:schemeClr val="accent1"/>
                </a:solidFill>
                <a:latin typeface="proxima-nova-n6"/>
              </a:rPr>
              <a:t>세계 신기록 작성</a:t>
            </a:r>
            <a:r>
              <a:rPr lang="en-US" altLang="ko-KR" sz="2000" b="1" dirty="0" smtClean="0">
                <a:solidFill>
                  <a:schemeClr val="accent1"/>
                </a:solidFill>
                <a:latin typeface="proxima-nova-n6"/>
              </a:rPr>
              <a:t>)</a:t>
            </a:r>
            <a:endParaRPr lang="en-US" altLang="ko-KR" sz="3200" b="1" dirty="0">
              <a:solidFill>
                <a:schemeClr val="accent1"/>
              </a:solidFill>
              <a:latin typeface="proxima-nova-n6"/>
            </a:endParaRPr>
          </a:p>
        </p:txBody>
      </p:sp>
    </p:spTree>
    <p:extLst>
      <p:ext uri="{BB962C8B-B14F-4D97-AF65-F5344CB8AC3E}">
        <p14:creationId xmlns:p14="http://schemas.microsoft.com/office/powerpoint/2010/main" val="285257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>
          <a:xfrm>
            <a:off x="3967177" y="2778387"/>
            <a:ext cx="5102007" cy="3448562"/>
          </a:xfrm>
          <a:prstGeom prst="roundRect">
            <a:avLst>
              <a:gd name="adj" fmla="val 2673"/>
            </a:avLst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61325" y="2811461"/>
            <a:ext cx="3712406" cy="3448562"/>
          </a:xfrm>
          <a:prstGeom prst="roundRect">
            <a:avLst>
              <a:gd name="adj" fmla="val 2673"/>
            </a:avLst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0" y="9593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SQL </a:t>
            </a:r>
            <a:r>
              <a:rPr lang="ko-KR" altLang="en-US" sz="3200" b="1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성능 개선 사례</a:t>
            </a:r>
            <a:r>
              <a:rPr lang="en-US" altLang="ko-KR" sz="3200" b="1" dirty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/>
            </a:r>
            <a:br>
              <a:rPr lang="en-US" altLang="ko-KR" sz="3200" b="1" dirty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en-US" altLang="ko-KR" sz="2000" b="1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(20</a:t>
            </a:r>
            <a:r>
              <a:rPr lang="ko-KR" altLang="en-US" sz="2000" b="1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배 이상 성능 향상</a:t>
            </a:r>
            <a:r>
              <a:rPr lang="en-US" altLang="ko-KR" sz="2000" b="1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en-US" altLang="ko-KR" sz="3200" b="1" dirty="0">
              <a:solidFill>
                <a:schemeClr val="accen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9" name="오각형 38"/>
          <p:cNvSpPr/>
          <p:nvPr/>
        </p:nvSpPr>
        <p:spPr>
          <a:xfrm>
            <a:off x="1429285" y="1198655"/>
            <a:ext cx="1820708" cy="1197413"/>
          </a:xfrm>
          <a:prstGeom prst="homePlate">
            <a:avLst>
              <a:gd name="adj" fmla="val 20975"/>
            </a:avLst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SQL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성능 개선</a:t>
            </a:r>
            <a:endParaRPr kumimoji="0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0" name="갈매기형 수장 39"/>
          <p:cNvSpPr/>
          <p:nvPr/>
        </p:nvSpPr>
        <p:spPr>
          <a:xfrm>
            <a:off x="3076643" y="1198655"/>
            <a:ext cx="1910479" cy="1197413"/>
          </a:xfrm>
          <a:prstGeom prst="chevron">
            <a:avLst>
              <a:gd name="adj" fmla="val 20485"/>
            </a:avLst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DI </a:t>
            </a:r>
            <a:r>
              <a: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Acceleration</a:t>
            </a:r>
            <a:endParaRPr kumimoji="0" lang="ko-KR" alt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4815523" y="1200773"/>
            <a:ext cx="1910875" cy="1197413"/>
          </a:xfrm>
          <a:prstGeom prst="chevron">
            <a:avLst>
              <a:gd name="adj" fmla="val 20485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Batch Solution</a:t>
            </a:r>
            <a:endParaRPr kumimoji="0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2" name="갈매기형 수장 41"/>
          <p:cNvSpPr/>
          <p:nvPr/>
        </p:nvSpPr>
        <p:spPr>
          <a:xfrm>
            <a:off x="6545432" y="1199943"/>
            <a:ext cx="1853495" cy="1197413"/>
          </a:xfrm>
          <a:prstGeom prst="chevron">
            <a:avLst>
              <a:gd name="adj" fmla="val 20485"/>
            </a:avLst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Big Data Solution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4094025" y="3101748"/>
          <a:ext cx="4847207" cy="1322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5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14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DMExpress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실행 시간</a:t>
                      </a:r>
                      <a:endParaRPr lang="ko-KR" altLang="en-US" sz="14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SQL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실행 시간</a:t>
                      </a:r>
                      <a:endParaRPr lang="ko-KR" altLang="en-US" sz="14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SQL </a:t>
                      </a:r>
                      <a:r>
                        <a:rPr lang="ko-KR" altLang="en-US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대비</a:t>
                      </a:r>
                      <a:r>
                        <a:rPr lang="en-US" altLang="ko-KR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/>
                      </a:r>
                      <a:br>
                        <a:rPr lang="en-US" altLang="ko-KR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</a:br>
                      <a:r>
                        <a:rPr lang="en-US" altLang="ko-KR" sz="1400" dirty="0" err="1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DMExpress</a:t>
                      </a:r>
                      <a:r>
                        <a:rPr lang="ko-KR" altLang="en-US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성능</a:t>
                      </a:r>
                      <a:endParaRPr lang="ko-KR" altLang="en-US" sz="14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4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r>
                        <a:rPr lang="ko-KR" altLang="en-US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시간 </a:t>
                      </a:r>
                      <a:r>
                        <a:rPr lang="en-US" altLang="ko-KR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54</a:t>
                      </a:r>
                      <a:r>
                        <a:rPr lang="ko-KR" altLang="en-US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분</a:t>
                      </a:r>
                      <a:endParaRPr lang="en-US" altLang="ko-KR" sz="1400" dirty="0" smtClean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</a:t>
                      </a:r>
                      <a:r>
                        <a:rPr lang="en-US" altLang="ko-KR" sz="1400" b="1" baseline="0" dirty="0" smtClean="0">
                          <a:solidFill>
                            <a:srgbClr val="FF000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0.16 Days)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80</a:t>
                      </a:r>
                      <a:r>
                        <a:rPr lang="ko-KR" altLang="en-US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시간</a:t>
                      </a:r>
                      <a:endParaRPr lang="en-US" altLang="ko-KR" sz="1400" dirty="0" smtClean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( 3 Days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8Hours)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20</a:t>
                      </a:r>
                      <a:r>
                        <a:rPr lang="ko-KR" altLang="en-US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배 이상 향상</a:t>
                      </a:r>
                      <a:endParaRPr lang="en-US" altLang="ko-KR" sz="1400" dirty="0" smtClean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(76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시간 이상 절감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)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물결 45"/>
          <p:cNvSpPr/>
          <p:nvPr/>
        </p:nvSpPr>
        <p:spPr>
          <a:xfrm>
            <a:off x="4094795" y="4566705"/>
            <a:ext cx="1562803" cy="1252571"/>
          </a:xfrm>
          <a:prstGeom prst="wave">
            <a:avLst>
              <a:gd name="adj1" fmla="val 7003"/>
              <a:gd name="adj2" fmla="val 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작업 시간 단축으로 </a:t>
            </a:r>
            <a:r>
              <a:rPr lang="en-US" altLang="ko-KR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/>
            </a:r>
            <a:br>
              <a:rPr lang="en-US" altLang="ko-KR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ko-KR" altLang="en-US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인한 서비스 개선</a:t>
            </a:r>
            <a:r>
              <a:rPr lang="en-US" altLang="ko-KR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/>
            </a:r>
            <a:br>
              <a:rPr lang="en-US" altLang="ko-KR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endParaRPr lang="en-US" altLang="ko-KR" sz="12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1200" b="1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주말 작업 가능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</p:txBody>
      </p:sp>
      <p:sp>
        <p:nvSpPr>
          <p:cNvPr id="47" name="물결 46"/>
          <p:cNvSpPr/>
          <p:nvPr/>
        </p:nvSpPr>
        <p:spPr>
          <a:xfrm>
            <a:off x="5738980" y="4580011"/>
            <a:ext cx="1562803" cy="1252571"/>
          </a:xfrm>
          <a:prstGeom prst="wave">
            <a:avLst>
              <a:gd name="adj1" fmla="val 7003"/>
              <a:gd name="adj2" fmla="val 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Offloading</a:t>
            </a:r>
            <a:r>
              <a:rPr lang="ko-KR" altLang="en-US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 의한 </a:t>
            </a:r>
            <a:endParaRPr lang="en-US" altLang="ko-KR" sz="12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파일 시스템 사용</a:t>
            </a:r>
            <a:r>
              <a:rPr lang="en-US" altLang="ko-KR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/>
            </a:r>
            <a:br>
              <a:rPr lang="en-US" altLang="ko-KR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endParaRPr lang="en-US" altLang="ko-KR" sz="12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1200" b="1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(DB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자원 사용 절감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</p:txBody>
      </p:sp>
      <p:sp>
        <p:nvSpPr>
          <p:cNvPr id="48" name="물결 47"/>
          <p:cNvSpPr/>
          <p:nvPr/>
        </p:nvSpPr>
        <p:spPr>
          <a:xfrm>
            <a:off x="7379200" y="4601177"/>
            <a:ext cx="1562803" cy="1252571"/>
          </a:xfrm>
          <a:prstGeom prst="wave">
            <a:avLst>
              <a:gd name="adj1" fmla="val 7003"/>
              <a:gd name="adj2" fmla="val 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Temp Table </a:t>
            </a:r>
          </a:p>
          <a:p>
            <a:pPr algn="ctr"/>
            <a:r>
              <a:rPr lang="ko-KR" altLang="en-US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사용량 감소</a:t>
            </a:r>
            <a:r>
              <a:rPr lang="en-US" altLang="ko-KR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/>
            </a:r>
            <a:br>
              <a:rPr lang="en-US" altLang="ko-KR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endParaRPr lang="en-US" altLang="ko-KR" sz="12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1200" b="1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(DB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스토리지 절감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595" y="3302518"/>
            <a:ext cx="895350" cy="240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7351" y="2629641"/>
            <a:ext cx="25394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SQL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을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DMX GUI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 변경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66006" y="3244853"/>
            <a:ext cx="2218191" cy="2607676"/>
            <a:chOff x="266006" y="3186662"/>
            <a:chExt cx="2218191" cy="2607676"/>
          </a:xfrm>
        </p:grpSpPr>
        <p:sp>
          <p:nvSpPr>
            <p:cNvPr id="44" name="직사각형 43"/>
            <p:cNvSpPr/>
            <p:nvPr/>
          </p:nvSpPr>
          <p:spPr>
            <a:xfrm>
              <a:off x="266006" y="3186662"/>
              <a:ext cx="2218191" cy="2607676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364" y="3256261"/>
              <a:ext cx="2057400" cy="2476500"/>
            </a:xfrm>
            <a:prstGeom prst="rect">
              <a:avLst/>
            </a:prstGeom>
          </p:spPr>
        </p:pic>
      </p:grpSp>
      <p:sp>
        <p:nvSpPr>
          <p:cNvPr id="43" name="오른쪽 화살표 42"/>
          <p:cNvSpPr/>
          <p:nvPr/>
        </p:nvSpPr>
        <p:spPr>
          <a:xfrm>
            <a:off x="2280685" y="3888291"/>
            <a:ext cx="640015" cy="1320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737607" y="2629641"/>
            <a:ext cx="15600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성능 개선 결과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0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022156" y="6431473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03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>
          <a:xfrm>
            <a:off x="5283197" y="1585614"/>
            <a:ext cx="3785988" cy="4641335"/>
          </a:xfrm>
          <a:prstGeom prst="roundRect">
            <a:avLst>
              <a:gd name="adj" fmla="val 2673"/>
            </a:avLst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61324" y="1585614"/>
            <a:ext cx="5014625" cy="4674409"/>
          </a:xfrm>
          <a:prstGeom prst="roundRect">
            <a:avLst>
              <a:gd name="adj" fmla="val 2673"/>
            </a:avLst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0" y="9593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쉽고 빠르게 병목 업무 해결</a:t>
            </a:r>
            <a:r>
              <a:rPr lang="en-US" altLang="ko-KR" sz="3200" b="1" dirty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/>
            </a:r>
            <a:br>
              <a:rPr lang="en-US" altLang="ko-KR" sz="3200" b="1" dirty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en-US" altLang="ko-KR" sz="2000" b="1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000" b="1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파일 처리에 최적화</a:t>
            </a:r>
            <a:r>
              <a:rPr lang="en-US" altLang="ko-KR" sz="2000" b="1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en-US" altLang="ko-KR" sz="3200" b="1" dirty="0">
              <a:solidFill>
                <a:schemeClr val="accen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916" y="1357189"/>
            <a:ext cx="23054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도전 과제 및 해결 방법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86192" y="1356858"/>
            <a:ext cx="22477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처리 적용 방식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DE3D2E0E-B8D9-440A-9CE1-05419892AFD3}"/>
              </a:ext>
            </a:extLst>
          </p:cNvPr>
          <p:cNvSpPr txBox="1">
            <a:spLocks/>
          </p:cNvSpPr>
          <p:nvPr/>
        </p:nvSpPr>
        <p:spPr>
          <a:xfrm>
            <a:off x="298670" y="2077831"/>
            <a:ext cx="4847181" cy="40774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80975" indent="-180975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kumimoji="1" sz="1600" b="0" i="0" kern="1200">
                <a:solidFill>
                  <a:schemeClr val="tx1"/>
                </a:solidFill>
                <a:latin typeface="Precisely Light" pitchFamily="2" charset="0"/>
                <a:ea typeface="+mn-ea"/>
                <a:cs typeface="+mn-cs"/>
              </a:defRPr>
            </a:lvl1pPr>
            <a:lvl2pPr marL="358775" indent="-1793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kumimoji="1" sz="1400" b="0" i="0" kern="1200">
                <a:solidFill>
                  <a:schemeClr val="tx1"/>
                </a:solidFill>
                <a:latin typeface="Precisely Light" pitchFamily="2" charset="0"/>
                <a:ea typeface="+mn-ea"/>
                <a:cs typeface="+mn-cs"/>
              </a:defRPr>
            </a:lvl2pPr>
            <a:lvl3pPr marL="539750" indent="-1793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kumimoji="1" sz="1200" b="0" i="0" kern="1200">
                <a:solidFill>
                  <a:schemeClr val="tx1"/>
                </a:solidFill>
                <a:latin typeface="Precisely Light" pitchFamily="2" charset="0"/>
                <a:ea typeface="+mn-ea"/>
                <a:cs typeface="+mn-cs"/>
              </a:defRPr>
            </a:lvl3pPr>
            <a:lvl4pPr marL="719138" indent="-1793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kumimoji="1" sz="1100" b="0" i="0" kern="1200">
                <a:solidFill>
                  <a:schemeClr val="tx1"/>
                </a:solidFill>
                <a:latin typeface="Precisely Light" pitchFamily="2" charset="0"/>
                <a:ea typeface="+mn-ea"/>
                <a:cs typeface="+mn-cs"/>
              </a:defRPr>
            </a:lvl4pPr>
            <a:lvl5pPr marL="898525" indent="-1793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kumimoji="1" sz="1100" b="0" i="0" kern="1200">
                <a:solidFill>
                  <a:schemeClr val="tx1"/>
                </a:solidFill>
                <a:latin typeface="Precisely Light" pitchFamily="2" charset="0"/>
                <a:ea typeface="+mn-ea"/>
                <a:cs typeface="+mn-cs"/>
              </a:defRPr>
            </a:lvl5pPr>
            <a:lvl6pPr marL="1079500" marR="0" indent="-17938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 kumimoji="1" sz="1000" b="0" i="0" kern="1200">
                <a:solidFill>
                  <a:schemeClr val="tx1"/>
                </a:solidFill>
                <a:latin typeface="Precisely Light" pitchFamily="2" charset="0"/>
                <a:ea typeface="+mn-ea"/>
                <a:cs typeface="+mn-cs"/>
              </a:defRPr>
            </a:lvl6pPr>
            <a:lvl7pPr marL="1258888" indent="-1793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kumimoji="1" sz="900" b="0" i="0" kern="1200">
                <a:solidFill>
                  <a:schemeClr val="tx1"/>
                </a:solidFill>
                <a:latin typeface="Precisely Light" pitchFamily="2" charset="0"/>
                <a:ea typeface="+mn-ea"/>
                <a:cs typeface="+mn-cs"/>
              </a:defRPr>
            </a:lvl7pPr>
            <a:lvl8pPr marL="1439863" indent="-1793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kumimoji="1" lang="en-GB" sz="800" b="0" i="0" kern="1200">
                <a:solidFill>
                  <a:schemeClr val="tx1"/>
                </a:solidFill>
                <a:latin typeface="Precisely Light" pitchFamily="2" charset="0"/>
                <a:ea typeface="+mn-ea"/>
                <a:cs typeface="+mn-cs"/>
              </a:defRPr>
            </a:lvl8pPr>
            <a:lvl9pPr marL="1619250" marR="0" indent="-17938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 kumimoji="1" lang="en-GB" sz="700" b="0" i="0" kern="1200">
                <a:solidFill>
                  <a:schemeClr val="tx1"/>
                </a:solidFill>
                <a:latin typeface="Precisely Light" pitchFamily="2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7F16E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F16E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🔶 도전과제</a:t>
            </a:r>
            <a:endParaRPr kumimoji="1" lang="en-US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7F16E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58775" marR="0" lvl="1" indent="-179388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7F16E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아시아헤드2" panose="02020600000000000000" pitchFamily="18" charset="-127"/>
                <a:ea typeface="a아시아헤드2" panose="02020600000000000000" pitchFamily="18" charset="-127"/>
                <a:cs typeface="+mn-cs"/>
              </a:rPr>
              <a:t>2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아시아헤드2" panose="02020600000000000000" pitchFamily="18" charset="-127"/>
                <a:ea typeface="a아시아헤드2" panose="02020600000000000000" pitchFamily="18" charset="-127"/>
                <a:cs typeface="+mn-cs"/>
              </a:rPr>
              <a:t>만개의 파일을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아시아헤드2" panose="02020600000000000000" pitchFamily="18" charset="-127"/>
                <a:ea typeface="a아시아헤드2" panose="02020600000000000000" pitchFamily="18" charset="-127"/>
                <a:cs typeface="+mn-cs"/>
              </a:rPr>
              <a:t>Fixed Type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아시아헤드2" panose="02020600000000000000" pitchFamily="18" charset="-127"/>
                <a:ea typeface="a아시아헤드2" panose="02020600000000000000" pitchFamily="18" charset="-127"/>
                <a:cs typeface="+mn-cs"/>
              </a:rPr>
              <a:t>에서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아시아헤드2" panose="02020600000000000000" pitchFamily="18" charset="-127"/>
                <a:ea typeface="a아시아헤드2" panose="02020600000000000000" pitchFamily="18" charset="-127"/>
                <a:cs typeface="+mn-cs"/>
              </a:rPr>
              <a:t>Text Type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아시아헤드2" panose="02020600000000000000" pitchFamily="18" charset="-127"/>
                <a:ea typeface="a아시아헤드2" panose="02020600000000000000" pitchFamily="18" charset="-127"/>
                <a:cs typeface="+mn-cs"/>
              </a:rPr>
              <a:t>으로 변환해야 하는 작업이 완료되지 않음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아시아헤드2" panose="02020600000000000000" pitchFamily="18" charset="-127"/>
                <a:ea typeface="a아시아헤드2" panose="02020600000000000000" pitchFamily="18" charset="-127"/>
                <a:cs typeface="+mn-cs"/>
              </a:rPr>
              <a:t>.</a:t>
            </a:r>
          </a:p>
          <a:p>
            <a:pPr marL="358775" marR="0" lvl="1" indent="-179388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7F16E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7F16E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F16E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🔶 해결책</a:t>
            </a:r>
            <a:endParaRPr kumimoji="1" lang="en-US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7F16E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58775" marR="0" lvl="1" indent="-179388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7F16E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아시아헤드2" panose="02020600000000000000" pitchFamily="18" charset="-127"/>
                <a:ea typeface="a아시아헤드2" panose="02020600000000000000" pitchFamily="18" charset="-127"/>
                <a:cs typeface="+mn-cs"/>
              </a:rPr>
              <a:t>DMX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아시아헤드2" panose="02020600000000000000" pitchFamily="18" charset="-127"/>
                <a:ea typeface="a아시아헤드2" panose="02020600000000000000" pitchFamily="18" charset="-127"/>
                <a:cs typeface="+mn-cs"/>
              </a:rPr>
              <a:t>솔루션 적용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아시아헤드2" panose="02020600000000000000" pitchFamily="18" charset="-127"/>
              <a:ea typeface="a아시아헤드2" panose="02020600000000000000" pitchFamily="18" charset="-127"/>
              <a:cs typeface="+mn-cs"/>
            </a:endParaRPr>
          </a:p>
          <a:p>
            <a:pPr marL="358775" marR="0" lvl="1" indent="-179388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7F16E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아시아헤드2" panose="02020600000000000000" pitchFamily="18" charset="-127"/>
              <a:ea typeface="a아시아헤드2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7F16E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F16E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🔶 결과</a:t>
            </a:r>
            <a:endParaRPr kumimoji="1" lang="en-US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7F16E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58775" marR="0" lvl="1" indent="-179388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7F16E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아시아헤드2" panose="02020600000000000000" pitchFamily="18" charset="-127"/>
                <a:ea typeface="a아시아헤드2" panose="02020600000000000000" pitchFamily="18" charset="-127"/>
                <a:cs typeface="+mn-cs"/>
              </a:rPr>
              <a:t>3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아시아헤드2" panose="02020600000000000000" pitchFamily="18" charset="-127"/>
                <a:ea typeface="a아시아헤드2" panose="02020600000000000000" pitchFamily="18" charset="-127"/>
                <a:cs typeface="+mn-cs"/>
              </a:rPr>
              <a:t>일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아시아헤드2" panose="02020600000000000000" pitchFamily="18" charset="-127"/>
                <a:ea typeface="a아시아헤드2" panose="02020600000000000000" pitchFamily="18" charset="-127"/>
                <a:cs typeface="+mn-cs"/>
              </a:rPr>
              <a:t> 동안 끝나지 않은 작업을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아시아헤드2" panose="02020600000000000000" pitchFamily="18" charset="-127"/>
                <a:ea typeface="a아시아헤드2" panose="02020600000000000000" pitchFamily="18" charset="-127"/>
                <a:cs typeface="+mn-cs"/>
              </a:rPr>
              <a:t>3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아시아헤드2" panose="02020600000000000000" pitchFamily="18" charset="-127"/>
                <a:ea typeface="a아시아헤드2" panose="02020600000000000000" pitchFamily="18" charset="-127"/>
                <a:cs typeface="+mn-cs"/>
              </a:rPr>
              <a:t>시간  이내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아시아헤드2" panose="02020600000000000000" pitchFamily="18" charset="-127"/>
                <a:ea typeface="a아시아헤드2" panose="02020600000000000000" pitchFamily="18" charset="-127"/>
                <a:cs typeface="+mn-cs"/>
              </a:rPr>
              <a:t>에 완료</a:t>
            </a:r>
            <a:endParaRPr kumimoji="1" lang="en-US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179387" marR="0" lvl="1" indent="0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7F16E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7F16E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F16E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🔶 기대효과</a:t>
            </a:r>
            <a:endParaRPr kumimoji="1" lang="en-US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7F16E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58775" marR="0" lvl="1" indent="-179388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7F16E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아시아헤드2" panose="02020600000000000000" pitchFamily="18" charset="-127"/>
                <a:ea typeface="a아시아헤드2" panose="02020600000000000000" pitchFamily="18" charset="-127"/>
                <a:cs typeface="+mn-cs"/>
              </a:rPr>
              <a:t>파일 처리의 강점을 확인한 고객은 다른 업무에도 추가 적용하기 위해서 검토 진행 중 이며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아시아헤드2" panose="02020600000000000000" pitchFamily="18" charset="-127"/>
                <a:ea typeface="a아시아헤드2" panose="02020600000000000000" pitchFamily="18" charset="-127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아시아헤드2" panose="02020600000000000000" pitchFamily="18" charset="-127"/>
                <a:ea typeface="a아시아헤드2" panose="02020600000000000000" pitchFamily="18" charset="-127"/>
                <a:cs typeface="+mn-cs"/>
              </a:rPr>
              <a:t>대용량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아시아헤드2" panose="02020600000000000000" pitchFamily="18" charset="-127"/>
                <a:ea typeface="a아시아헤드2" panose="02020600000000000000" pitchFamily="18" charset="-127"/>
                <a:cs typeface="+mn-cs"/>
              </a:rPr>
              <a:t>DB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아시아헤드2" panose="02020600000000000000" pitchFamily="18" charset="-127"/>
                <a:ea typeface="a아시아헤드2" panose="02020600000000000000" pitchFamily="18" charset="-127"/>
                <a:cs typeface="+mn-cs"/>
              </a:rPr>
              <a:t>데이터를 파일로 저장하는 업무에도 적용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아시아헤드2" panose="02020600000000000000" pitchFamily="18" charset="-127"/>
                <a:ea typeface="a아시아헤드2" panose="02020600000000000000" pitchFamily="18" charset="-127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아시아헤드2" panose="02020600000000000000" pitchFamily="18" charset="-127"/>
                <a:ea typeface="a아시아헤드2" panose="02020600000000000000" pitchFamily="18" charset="-127"/>
                <a:cs typeface="+mn-cs"/>
              </a:rPr>
              <a:t>테스트 진행</a:t>
            </a:r>
            <a:endParaRPr kumimoji="1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96623" y="2051431"/>
            <a:ext cx="276069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ABC123DEF456GHI789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19347" y="2605429"/>
            <a:ext cx="1075936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ABC123</a:t>
            </a:r>
          </a:p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DEF456</a:t>
            </a:r>
          </a:p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GHI789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위로 굽은 화살표 27"/>
          <p:cNvSpPr/>
          <p:nvPr/>
        </p:nvSpPr>
        <p:spPr>
          <a:xfrm rot="5400000">
            <a:off x="6899462" y="2159588"/>
            <a:ext cx="419650" cy="108465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5408565" y="3986656"/>
            <a:ext cx="3522663" cy="898525"/>
            <a:chOff x="921135" y="1734168"/>
            <a:chExt cx="3522663" cy="898525"/>
          </a:xfrm>
        </p:grpSpPr>
        <p:grpSp>
          <p:nvGrpSpPr>
            <p:cNvPr id="70" name="Group 73"/>
            <p:cNvGrpSpPr>
              <a:grpSpLocks/>
            </p:cNvGrpSpPr>
            <p:nvPr/>
          </p:nvGrpSpPr>
          <p:grpSpPr bwMode="auto">
            <a:xfrm>
              <a:off x="937010" y="1735756"/>
              <a:ext cx="801688" cy="811212"/>
              <a:chOff x="2739" y="997"/>
              <a:chExt cx="505" cy="511"/>
            </a:xfrm>
          </p:grpSpPr>
          <p:sp>
            <p:nvSpPr>
              <p:cNvPr id="79" name="AutoShape 41"/>
              <p:cNvSpPr>
                <a:spLocks noChangeArrowheads="1"/>
              </p:cNvSpPr>
              <p:nvPr/>
            </p:nvSpPr>
            <p:spPr bwMode="auto">
              <a:xfrm>
                <a:off x="2739" y="997"/>
                <a:ext cx="505" cy="511"/>
              </a:xfrm>
              <a:prstGeom prst="flowChartMagneticDisk">
                <a:avLst/>
              </a:prstGeom>
              <a:gradFill rotWithShape="0">
                <a:gsLst>
                  <a:gs pos="0">
                    <a:srgbClr val="B8D4F5">
                      <a:gamma/>
                      <a:shade val="74118"/>
                      <a:invGamma/>
                    </a:srgbClr>
                  </a:gs>
                  <a:gs pos="50000">
                    <a:srgbClr val="B8D4F5"/>
                  </a:gs>
                  <a:gs pos="100000">
                    <a:srgbClr val="B8D4F5">
                      <a:gamma/>
                      <a:shade val="74118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>
                <a:outerShdw dist="71842" dir="2700000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80" name="Text Box 42"/>
              <p:cNvSpPr txBox="1">
                <a:spLocks noChangeArrowheads="1"/>
              </p:cNvSpPr>
              <p:nvPr/>
            </p:nvSpPr>
            <p:spPr bwMode="auto">
              <a:xfrm>
                <a:off x="2759" y="1206"/>
                <a:ext cx="467" cy="1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RDBMS</a:t>
                </a:r>
              </a:p>
            </p:txBody>
          </p:sp>
        </p:grpSp>
        <p:sp>
          <p:nvSpPr>
            <p:cNvPr id="71" name="AutoShape 43"/>
            <p:cNvSpPr>
              <a:spLocks noChangeArrowheads="1"/>
            </p:cNvSpPr>
            <p:nvPr/>
          </p:nvSpPr>
          <p:spPr bwMode="auto">
            <a:xfrm>
              <a:off x="3578610" y="1857993"/>
              <a:ext cx="849313" cy="593725"/>
            </a:xfrm>
            <a:prstGeom prst="flowChartDocument">
              <a:avLst/>
            </a:prstGeom>
            <a:solidFill>
              <a:srgbClr val="F8CFA6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81320" dir="2319588" algn="ctr" rotWithShape="0">
                <a:srgbClr val="CCCCCC"/>
              </a:outerShdw>
            </a:effectLst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2" name="Text Box 44"/>
            <p:cNvSpPr txBox="1">
              <a:spLocks noChangeArrowheads="1"/>
            </p:cNvSpPr>
            <p:nvPr/>
          </p:nvSpPr>
          <p:spPr bwMode="auto">
            <a:xfrm>
              <a:off x="3597660" y="1989756"/>
              <a:ext cx="846138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srgbClr val="000000"/>
                  </a:solidFill>
                  <a:latin typeface="Arial" charset="0"/>
                </a:rPr>
                <a:t>Flat Files</a:t>
              </a:r>
            </a:p>
          </p:txBody>
        </p:sp>
        <p:sp>
          <p:nvSpPr>
            <p:cNvPr id="73" name="AutoShape 45"/>
            <p:cNvSpPr>
              <a:spLocks noChangeArrowheads="1"/>
            </p:cNvSpPr>
            <p:nvPr/>
          </p:nvSpPr>
          <p:spPr bwMode="auto">
            <a:xfrm>
              <a:off x="1786323" y="2042143"/>
              <a:ext cx="1766887" cy="217488"/>
            </a:xfrm>
            <a:prstGeom prst="leftRightArrow">
              <a:avLst>
                <a:gd name="adj1" fmla="val 50000"/>
                <a:gd name="adj2" fmla="val 162481"/>
              </a:avLst>
            </a:prstGeom>
            <a:solidFill>
              <a:srgbClr val="67568B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56796" dir="3806097" algn="ctr" rotWithShape="0">
                <a:srgbClr val="CCCCCC"/>
              </a:outerShdw>
            </a:effectLst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b="1" kern="0">
                <a:solidFill>
                  <a:srgbClr val="666699"/>
                </a:solidFill>
                <a:latin typeface="Courier New" pitchFamily="49" charset="0"/>
                <a:ea typeface="굴림" pitchFamily="50" charset="-127"/>
                <a:cs typeface="Arial" charset="0"/>
              </a:endParaRPr>
            </a:p>
          </p:txBody>
        </p:sp>
        <p:sp>
          <p:nvSpPr>
            <p:cNvPr id="74" name="Text Box 46"/>
            <p:cNvSpPr txBox="1">
              <a:spLocks noChangeArrowheads="1"/>
            </p:cNvSpPr>
            <p:nvPr/>
          </p:nvSpPr>
          <p:spPr bwMode="auto">
            <a:xfrm>
              <a:off x="2111760" y="1846881"/>
              <a:ext cx="1100138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i="1">
                  <a:solidFill>
                    <a:srgbClr val="000000"/>
                  </a:solidFill>
                  <a:latin typeface="Arial" charset="0"/>
                </a:rPr>
                <a:t>Tables / files</a:t>
              </a:r>
            </a:p>
          </p:txBody>
        </p:sp>
        <p:sp>
          <p:nvSpPr>
            <p:cNvPr id="75" name="Text Box 47"/>
            <p:cNvSpPr txBox="1">
              <a:spLocks noChangeArrowheads="1"/>
            </p:cNvSpPr>
            <p:nvPr/>
          </p:nvSpPr>
          <p:spPr bwMode="auto">
            <a:xfrm>
              <a:off x="2029210" y="2232643"/>
              <a:ext cx="1285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i="1">
                  <a:solidFill>
                    <a:srgbClr val="000000"/>
                  </a:solidFill>
                  <a:latin typeface="Arial" charset="0"/>
                </a:rPr>
                <a:t>Fixed / variable</a:t>
              </a:r>
            </a:p>
          </p:txBody>
        </p:sp>
        <p:grpSp>
          <p:nvGrpSpPr>
            <p:cNvPr id="76" name="Group 80"/>
            <p:cNvGrpSpPr>
              <a:grpSpLocks/>
            </p:cNvGrpSpPr>
            <p:nvPr/>
          </p:nvGrpSpPr>
          <p:grpSpPr bwMode="auto">
            <a:xfrm>
              <a:off x="921135" y="1734168"/>
              <a:ext cx="865188" cy="898525"/>
              <a:chOff x="4499" y="1170"/>
              <a:chExt cx="545" cy="374"/>
            </a:xfrm>
          </p:grpSpPr>
          <p:sp>
            <p:nvSpPr>
              <p:cNvPr id="77" name="AutoShape 78"/>
              <p:cNvSpPr>
                <a:spLocks noChangeArrowheads="1"/>
              </p:cNvSpPr>
              <p:nvPr/>
            </p:nvSpPr>
            <p:spPr bwMode="auto">
              <a:xfrm>
                <a:off x="4499" y="1170"/>
                <a:ext cx="535" cy="374"/>
              </a:xfrm>
              <a:prstGeom prst="flowChartDocument">
                <a:avLst/>
              </a:prstGeom>
              <a:solidFill>
                <a:srgbClr val="F8CFA6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81320" dir="2319588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78" name="Text Box 79"/>
              <p:cNvSpPr txBox="1">
                <a:spLocks noChangeArrowheads="1"/>
              </p:cNvSpPr>
              <p:nvPr/>
            </p:nvSpPr>
            <p:spPr bwMode="auto">
              <a:xfrm>
                <a:off x="4511" y="1253"/>
                <a:ext cx="533" cy="11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 dirty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Flat Files</a:t>
                </a:r>
              </a:p>
            </p:txBody>
          </p:sp>
        </p:grpSp>
      </p:grpSp>
      <p:grpSp>
        <p:nvGrpSpPr>
          <p:cNvPr id="81" name="그룹 80"/>
          <p:cNvGrpSpPr/>
          <p:nvPr/>
        </p:nvGrpSpPr>
        <p:grpSpPr>
          <a:xfrm>
            <a:off x="5456190" y="5215156"/>
            <a:ext cx="3522662" cy="906463"/>
            <a:chOff x="919548" y="3318493"/>
            <a:chExt cx="3522662" cy="906463"/>
          </a:xfrm>
        </p:grpSpPr>
        <p:grpSp>
          <p:nvGrpSpPr>
            <p:cNvPr id="82" name="Group 73"/>
            <p:cNvGrpSpPr>
              <a:grpSpLocks/>
            </p:cNvGrpSpPr>
            <p:nvPr/>
          </p:nvGrpSpPr>
          <p:grpSpPr bwMode="auto">
            <a:xfrm>
              <a:off x="935423" y="3328018"/>
              <a:ext cx="801687" cy="811213"/>
              <a:chOff x="2739" y="997"/>
              <a:chExt cx="505" cy="511"/>
            </a:xfrm>
          </p:grpSpPr>
          <p:sp>
            <p:nvSpPr>
              <p:cNvPr id="93" name="AutoShape 41"/>
              <p:cNvSpPr>
                <a:spLocks noChangeArrowheads="1"/>
              </p:cNvSpPr>
              <p:nvPr/>
            </p:nvSpPr>
            <p:spPr bwMode="auto">
              <a:xfrm>
                <a:off x="2739" y="997"/>
                <a:ext cx="505" cy="511"/>
              </a:xfrm>
              <a:prstGeom prst="flowChartMagneticDisk">
                <a:avLst/>
              </a:prstGeom>
              <a:gradFill rotWithShape="0">
                <a:gsLst>
                  <a:gs pos="0">
                    <a:srgbClr val="B8D4F5">
                      <a:gamma/>
                      <a:shade val="74118"/>
                      <a:invGamma/>
                    </a:srgbClr>
                  </a:gs>
                  <a:gs pos="50000">
                    <a:srgbClr val="B8D4F5"/>
                  </a:gs>
                  <a:gs pos="100000">
                    <a:srgbClr val="B8D4F5">
                      <a:gamma/>
                      <a:shade val="74118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>
                <a:outerShdw dist="71842" dir="2700000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94" name="Text Box 42"/>
              <p:cNvSpPr txBox="1">
                <a:spLocks noChangeArrowheads="1"/>
              </p:cNvSpPr>
              <p:nvPr/>
            </p:nvSpPr>
            <p:spPr bwMode="auto">
              <a:xfrm>
                <a:off x="2759" y="1206"/>
                <a:ext cx="467" cy="1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RDBMS</a:t>
                </a:r>
              </a:p>
            </p:txBody>
          </p:sp>
        </p:grpSp>
        <p:sp>
          <p:nvSpPr>
            <p:cNvPr id="83" name="Text Box 44"/>
            <p:cNvSpPr txBox="1">
              <a:spLocks noChangeArrowheads="1"/>
            </p:cNvSpPr>
            <p:nvPr/>
          </p:nvSpPr>
          <p:spPr bwMode="auto">
            <a:xfrm>
              <a:off x="3596073" y="3582018"/>
              <a:ext cx="846137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solidFill>
                    <a:srgbClr val="000000"/>
                  </a:solidFill>
                  <a:latin typeface="Arial" charset="0"/>
                </a:rPr>
                <a:t>Flat Files</a:t>
              </a:r>
            </a:p>
          </p:txBody>
        </p:sp>
        <p:sp>
          <p:nvSpPr>
            <p:cNvPr id="84" name="AutoShape 45"/>
            <p:cNvSpPr>
              <a:spLocks noChangeArrowheads="1"/>
            </p:cNvSpPr>
            <p:nvPr/>
          </p:nvSpPr>
          <p:spPr bwMode="auto">
            <a:xfrm>
              <a:off x="1784735" y="3634406"/>
              <a:ext cx="1766888" cy="217487"/>
            </a:xfrm>
            <a:prstGeom prst="leftRightArrow">
              <a:avLst>
                <a:gd name="adj1" fmla="val 50000"/>
                <a:gd name="adj2" fmla="val 162481"/>
              </a:avLst>
            </a:prstGeom>
            <a:solidFill>
              <a:srgbClr val="67568B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56796" dir="3806097" algn="ctr" rotWithShape="0">
                <a:srgbClr val="CCCCCC"/>
              </a:outerShdw>
            </a:effectLst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b="1" kern="0">
                <a:solidFill>
                  <a:srgbClr val="666699"/>
                </a:solidFill>
                <a:latin typeface="Courier New" pitchFamily="49" charset="0"/>
                <a:ea typeface="굴림" pitchFamily="50" charset="-127"/>
                <a:cs typeface="Arial" charset="0"/>
              </a:endParaRPr>
            </a:p>
          </p:txBody>
        </p:sp>
        <p:sp>
          <p:nvSpPr>
            <p:cNvPr id="85" name="Text Box 46"/>
            <p:cNvSpPr txBox="1">
              <a:spLocks noChangeArrowheads="1"/>
            </p:cNvSpPr>
            <p:nvPr/>
          </p:nvSpPr>
          <p:spPr bwMode="auto">
            <a:xfrm>
              <a:off x="2110173" y="3439143"/>
              <a:ext cx="1100137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i="1">
                  <a:solidFill>
                    <a:srgbClr val="000000"/>
                  </a:solidFill>
                  <a:latin typeface="Arial" charset="0"/>
                </a:rPr>
                <a:t>Tables / files</a:t>
              </a:r>
            </a:p>
          </p:txBody>
        </p:sp>
        <p:sp>
          <p:nvSpPr>
            <p:cNvPr id="86" name="Text Box 47"/>
            <p:cNvSpPr txBox="1">
              <a:spLocks noChangeArrowheads="1"/>
            </p:cNvSpPr>
            <p:nvPr/>
          </p:nvSpPr>
          <p:spPr bwMode="auto">
            <a:xfrm>
              <a:off x="2027623" y="3824906"/>
              <a:ext cx="1285875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i="1">
                  <a:solidFill>
                    <a:srgbClr val="000000"/>
                  </a:solidFill>
                  <a:latin typeface="Arial" charset="0"/>
                </a:rPr>
                <a:t>Fixed / variable</a:t>
              </a:r>
            </a:p>
          </p:txBody>
        </p:sp>
        <p:grpSp>
          <p:nvGrpSpPr>
            <p:cNvPr id="87" name="Group 74"/>
            <p:cNvGrpSpPr>
              <a:grpSpLocks/>
            </p:cNvGrpSpPr>
            <p:nvPr/>
          </p:nvGrpSpPr>
          <p:grpSpPr bwMode="auto">
            <a:xfrm>
              <a:off x="3602423" y="3318493"/>
              <a:ext cx="801687" cy="811213"/>
              <a:chOff x="2739" y="997"/>
              <a:chExt cx="505" cy="511"/>
            </a:xfrm>
          </p:grpSpPr>
          <p:sp>
            <p:nvSpPr>
              <p:cNvPr id="91" name="AutoShape 75"/>
              <p:cNvSpPr>
                <a:spLocks noChangeArrowheads="1"/>
              </p:cNvSpPr>
              <p:nvPr/>
            </p:nvSpPr>
            <p:spPr bwMode="auto">
              <a:xfrm>
                <a:off x="2739" y="997"/>
                <a:ext cx="505" cy="511"/>
              </a:xfrm>
              <a:prstGeom prst="flowChartMagneticDisk">
                <a:avLst/>
              </a:prstGeom>
              <a:gradFill rotWithShape="0">
                <a:gsLst>
                  <a:gs pos="0">
                    <a:srgbClr val="B8D4F5">
                      <a:gamma/>
                      <a:shade val="74118"/>
                      <a:invGamma/>
                    </a:srgbClr>
                  </a:gs>
                  <a:gs pos="50000">
                    <a:srgbClr val="B8D4F5"/>
                  </a:gs>
                  <a:gs pos="100000">
                    <a:srgbClr val="B8D4F5">
                      <a:gamma/>
                      <a:shade val="74118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>
                <a:outerShdw dist="71842" dir="2700000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92" name="Text Box 76"/>
              <p:cNvSpPr txBox="1">
                <a:spLocks noChangeArrowheads="1"/>
              </p:cNvSpPr>
              <p:nvPr/>
            </p:nvSpPr>
            <p:spPr bwMode="auto">
              <a:xfrm>
                <a:off x="2759" y="1206"/>
                <a:ext cx="467" cy="1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 dirty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RDBMS</a:t>
                </a:r>
              </a:p>
            </p:txBody>
          </p:sp>
        </p:grpSp>
        <p:grpSp>
          <p:nvGrpSpPr>
            <p:cNvPr id="88" name="Group 80"/>
            <p:cNvGrpSpPr>
              <a:grpSpLocks/>
            </p:cNvGrpSpPr>
            <p:nvPr/>
          </p:nvGrpSpPr>
          <p:grpSpPr bwMode="auto">
            <a:xfrm>
              <a:off x="919548" y="3326431"/>
              <a:ext cx="865187" cy="898525"/>
              <a:chOff x="4499" y="1170"/>
              <a:chExt cx="545" cy="374"/>
            </a:xfrm>
          </p:grpSpPr>
          <p:sp>
            <p:nvSpPr>
              <p:cNvPr id="89" name="AutoShape 78"/>
              <p:cNvSpPr>
                <a:spLocks noChangeArrowheads="1"/>
              </p:cNvSpPr>
              <p:nvPr/>
            </p:nvSpPr>
            <p:spPr bwMode="auto">
              <a:xfrm>
                <a:off x="4499" y="1170"/>
                <a:ext cx="535" cy="374"/>
              </a:xfrm>
              <a:prstGeom prst="flowChartDocument">
                <a:avLst/>
              </a:prstGeom>
              <a:solidFill>
                <a:srgbClr val="F8CFA6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81320" dir="2319588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90" name="Text Box 79"/>
              <p:cNvSpPr txBox="1">
                <a:spLocks noChangeArrowheads="1"/>
              </p:cNvSpPr>
              <p:nvPr/>
            </p:nvSpPr>
            <p:spPr bwMode="auto">
              <a:xfrm>
                <a:off x="4511" y="1253"/>
                <a:ext cx="533" cy="11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 dirty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Flat Files</a:t>
                </a:r>
              </a:p>
            </p:txBody>
          </p:sp>
        </p:grpSp>
      </p:grpSp>
      <p:sp>
        <p:nvSpPr>
          <p:cNvPr id="95" name="Line 48"/>
          <p:cNvSpPr>
            <a:spLocks noChangeShapeType="1"/>
          </p:cNvSpPr>
          <p:nvPr/>
        </p:nvSpPr>
        <p:spPr bwMode="auto">
          <a:xfrm>
            <a:off x="5441000" y="5052939"/>
            <a:ext cx="3457795" cy="0"/>
          </a:xfrm>
          <a:prstGeom prst="line">
            <a:avLst/>
          </a:prstGeom>
          <a:noFill/>
          <a:ln w="12700">
            <a:solidFill>
              <a:srgbClr val="73738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472065" y="1842605"/>
            <a:ext cx="13805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( 2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만개 </a:t>
            </a:r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Fixed File )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646410" y="3492201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 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변환</a:t>
            </a:r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Text File )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8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022156" y="6431473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545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/>
          <p:cNvSpPr/>
          <p:nvPr/>
        </p:nvSpPr>
        <p:spPr>
          <a:xfrm>
            <a:off x="0" y="9593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전사 배치 업무 적용 사례</a:t>
            </a:r>
            <a:r>
              <a:rPr lang="en-US" altLang="ko-KR" sz="3200" b="1" dirty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/>
            </a:r>
            <a:br>
              <a:rPr lang="en-US" altLang="ko-KR" sz="3200" b="1" dirty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en-US" altLang="ko-KR" sz="2000" b="1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000" b="1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화재 보험 업무</a:t>
            </a:r>
            <a:r>
              <a:rPr lang="en-US" altLang="ko-KR" sz="2000" b="1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en-US" altLang="ko-KR" sz="3200" b="1" dirty="0">
              <a:solidFill>
                <a:schemeClr val="accen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409865" y="3160748"/>
            <a:ext cx="2149475" cy="2889250"/>
          </a:xfrm>
          <a:prstGeom prst="rect">
            <a:avLst/>
          </a:prstGeom>
          <a:noFill/>
          <a:ln w="9525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1" name="Rectangle 5"/>
          <p:cNvSpPr>
            <a:spLocks noChangeArrowheads="1"/>
          </p:cNvSpPr>
          <p:nvPr/>
        </p:nvSpPr>
        <p:spPr bwMode="auto">
          <a:xfrm>
            <a:off x="6474115" y="3173448"/>
            <a:ext cx="2000250" cy="169068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2" name="Text Box 36"/>
          <p:cNvSpPr txBox="1">
            <a:spLocks noChangeArrowheads="1"/>
          </p:cNvSpPr>
          <p:nvPr/>
        </p:nvSpPr>
        <p:spPr bwMode="auto">
          <a:xfrm>
            <a:off x="816265" y="2989298"/>
            <a:ext cx="1274195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 dirty="0">
                <a:solidFill>
                  <a:srgbClr val="C0C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Source DB</a:t>
            </a:r>
          </a:p>
        </p:txBody>
      </p:sp>
      <p:grpSp>
        <p:nvGrpSpPr>
          <p:cNvPr id="43" name="Group 5"/>
          <p:cNvGrpSpPr>
            <a:grpSpLocks/>
          </p:cNvGrpSpPr>
          <p:nvPr/>
        </p:nvGrpSpPr>
        <p:grpSpPr bwMode="auto">
          <a:xfrm>
            <a:off x="7006944" y="3430770"/>
            <a:ext cx="1009587" cy="1008220"/>
            <a:chOff x="580" y="2478"/>
            <a:chExt cx="636" cy="635"/>
          </a:xfrm>
          <a:gradFill>
            <a:gsLst>
              <a:gs pos="0">
                <a:srgbClr val="FFC000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</p:grpSpPr>
        <p:sp>
          <p:nvSpPr>
            <p:cNvPr id="44" name="AutoShape 6"/>
            <p:cNvSpPr>
              <a:spLocks noChangeArrowheads="1"/>
            </p:cNvSpPr>
            <p:nvPr/>
          </p:nvSpPr>
          <p:spPr bwMode="auto">
            <a:xfrm>
              <a:off x="580" y="2478"/>
              <a:ext cx="636" cy="635"/>
            </a:xfrm>
            <a:prstGeom prst="flowChartMagneticDisk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756" y="2750"/>
              <a:ext cx="308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800" dirty="0">
                  <a:solidFill>
                    <a:srgbClr val="FF0000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DB</a:t>
              </a:r>
            </a:p>
          </p:txBody>
        </p:sp>
      </p:grp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2714915" y="3625885"/>
            <a:ext cx="747712" cy="552450"/>
          </a:xfrm>
          <a:prstGeom prst="flowChartDocumen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SAM File</a:t>
            </a:r>
          </a:p>
        </p:txBody>
      </p:sp>
      <p:sp>
        <p:nvSpPr>
          <p:cNvPr id="47" name="AutoShape 8"/>
          <p:cNvSpPr>
            <a:spLocks noChangeArrowheads="1"/>
          </p:cNvSpPr>
          <p:nvPr/>
        </p:nvSpPr>
        <p:spPr bwMode="auto">
          <a:xfrm>
            <a:off x="4831052" y="3602073"/>
            <a:ext cx="763588" cy="646112"/>
          </a:xfrm>
          <a:prstGeom prst="flowChartMultidocumen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2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Output</a:t>
            </a:r>
          </a:p>
        </p:txBody>
      </p:sp>
      <p:sp>
        <p:nvSpPr>
          <p:cNvPr id="48" name="Text Box 37"/>
          <p:cNvSpPr txBox="1">
            <a:spLocks noChangeArrowheads="1"/>
          </p:cNvSpPr>
          <p:nvPr/>
        </p:nvSpPr>
        <p:spPr bwMode="auto">
          <a:xfrm>
            <a:off x="6818602" y="2959135"/>
            <a:ext cx="1236685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 dirty="0">
                <a:solidFill>
                  <a:srgbClr val="C0C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Target DB</a:t>
            </a:r>
          </a:p>
        </p:txBody>
      </p:sp>
      <p:grpSp>
        <p:nvGrpSpPr>
          <p:cNvPr id="49" name="그룹 63"/>
          <p:cNvGrpSpPr>
            <a:grpSpLocks/>
          </p:cNvGrpSpPr>
          <p:nvPr/>
        </p:nvGrpSpPr>
        <p:grpSpPr bwMode="auto">
          <a:xfrm>
            <a:off x="671802" y="3457610"/>
            <a:ext cx="1009650" cy="998538"/>
            <a:chOff x="719042" y="3249992"/>
            <a:chExt cx="1009587" cy="660504"/>
          </a:xfrm>
        </p:grpSpPr>
        <p:sp>
          <p:nvSpPr>
            <p:cNvPr id="50" name="AutoShape 6"/>
            <p:cNvSpPr>
              <a:spLocks noChangeArrowheads="1"/>
            </p:cNvSpPr>
            <p:nvPr/>
          </p:nvSpPr>
          <p:spPr bwMode="auto">
            <a:xfrm>
              <a:off x="719042" y="3249992"/>
              <a:ext cx="1009587" cy="660504"/>
            </a:xfrm>
            <a:prstGeom prst="flowChartMagneticDisk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  <p:sp>
          <p:nvSpPr>
            <p:cNvPr id="51" name="Text Box 7"/>
            <p:cNvSpPr txBox="1">
              <a:spLocks noChangeArrowheads="1"/>
            </p:cNvSpPr>
            <p:nvPr/>
          </p:nvSpPr>
          <p:spPr bwMode="auto">
            <a:xfrm>
              <a:off x="1046047" y="3537371"/>
              <a:ext cx="455574" cy="224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solidFill>
                    <a:srgbClr val="FB2D0B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DB</a:t>
              </a:r>
              <a:endParaRPr lang="en-US" altLang="ko-KR" sz="1600"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</p:grpSp>
      <p:cxnSp>
        <p:nvCxnSpPr>
          <p:cNvPr id="52" name="Shape 67"/>
          <p:cNvCxnSpPr>
            <a:cxnSpLocks noChangeShapeType="1"/>
            <a:endCxn id="46" idx="1"/>
          </p:cNvCxnSpPr>
          <p:nvPr/>
        </p:nvCxnSpPr>
        <p:spPr bwMode="auto">
          <a:xfrm flipV="1">
            <a:off x="1681452" y="3902110"/>
            <a:ext cx="1033463" cy="5397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3" name="Text Box 20"/>
          <p:cNvSpPr txBox="1">
            <a:spLocks noChangeArrowheads="1"/>
          </p:cNvSpPr>
          <p:nvPr/>
        </p:nvSpPr>
        <p:spPr bwMode="auto">
          <a:xfrm>
            <a:off x="4140490" y="3457610"/>
            <a:ext cx="5905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(Sort)</a:t>
            </a:r>
          </a:p>
        </p:txBody>
      </p:sp>
      <p:sp>
        <p:nvSpPr>
          <p:cNvPr id="54" name="Text Box 20"/>
          <p:cNvSpPr txBox="1">
            <a:spLocks noChangeArrowheads="1"/>
          </p:cNvSpPr>
          <p:nvPr/>
        </p:nvSpPr>
        <p:spPr bwMode="auto">
          <a:xfrm>
            <a:off x="4113502" y="4753010"/>
            <a:ext cx="56951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(Join)</a:t>
            </a:r>
          </a:p>
        </p:txBody>
      </p:sp>
      <p:sp>
        <p:nvSpPr>
          <p:cNvPr id="55" name="Rectangle 46"/>
          <p:cNvSpPr>
            <a:spLocks noChangeArrowheads="1"/>
          </p:cNvSpPr>
          <p:nvPr/>
        </p:nvSpPr>
        <p:spPr bwMode="auto">
          <a:xfrm>
            <a:off x="120940" y="1266860"/>
            <a:ext cx="8864600" cy="1554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ko-KR" altLang="en-US" sz="1400" dirty="0">
                <a:latin typeface="+mn-ea"/>
              </a:rPr>
              <a:t> 적 용 분 야</a:t>
            </a:r>
            <a:br>
              <a:rPr lang="ko-KR" altLang="en-US" sz="1400" dirty="0">
                <a:latin typeface="+mn-ea"/>
              </a:rPr>
            </a:br>
            <a:r>
              <a:rPr lang="ko-KR" altLang="en-US" sz="1200" dirty="0">
                <a:latin typeface="+mn-ea"/>
              </a:rPr>
              <a:t>   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대용량 데이터 가공 처리 업무</a:t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   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업무 시간 </a:t>
            </a:r>
            <a:r>
              <a:rPr lang="en-US" altLang="ko-KR" sz="1200" dirty="0">
                <a:latin typeface="+mn-ea"/>
              </a:rPr>
              <a:t>Open </a:t>
            </a:r>
            <a:r>
              <a:rPr lang="ko-KR" altLang="en-US" sz="1200" dirty="0">
                <a:latin typeface="+mn-ea"/>
              </a:rPr>
              <a:t>전에 데이터를 처리하기 위한 야간 배치업무에서 사용</a:t>
            </a:r>
          </a:p>
          <a:p>
            <a:pPr algn="l">
              <a:spcBef>
                <a:spcPct val="500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ko-KR" altLang="en-US" sz="1400" dirty="0">
                <a:latin typeface="+mn-ea"/>
              </a:rPr>
              <a:t> 적 용 방 식</a:t>
            </a:r>
            <a:br>
              <a:rPr lang="ko-KR" altLang="en-US" sz="1400" dirty="0">
                <a:latin typeface="+mn-ea"/>
              </a:rPr>
            </a:br>
            <a:r>
              <a:rPr lang="ko-KR" altLang="en-US" sz="1200" dirty="0">
                <a:latin typeface="+mn-ea"/>
              </a:rPr>
              <a:t>   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업무 별 배치 요건을 </a:t>
            </a:r>
            <a:r>
              <a:rPr lang="en-US" altLang="ko-KR" sz="1200" dirty="0">
                <a:latin typeface="+mn-ea"/>
              </a:rPr>
              <a:t>DMExpress Script </a:t>
            </a:r>
            <a:r>
              <a:rPr lang="ko-KR" altLang="en-US" sz="1200" dirty="0">
                <a:latin typeface="+mn-ea"/>
              </a:rPr>
              <a:t>로 개발 후 스케줄러를 이용하여 수행</a:t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   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업무 별 </a:t>
            </a:r>
            <a:r>
              <a:rPr lang="en-US" altLang="ko-KR" sz="1200" dirty="0">
                <a:latin typeface="+mn-ea"/>
              </a:rPr>
              <a:t>DB</a:t>
            </a:r>
            <a:r>
              <a:rPr lang="ko-KR" altLang="en-US" sz="1200" dirty="0">
                <a:latin typeface="+mn-ea"/>
              </a:rPr>
              <a:t>에서 조건 별로 </a:t>
            </a:r>
            <a:r>
              <a:rPr lang="en-US" altLang="ko-KR" sz="1200" dirty="0">
                <a:latin typeface="+mn-ea"/>
              </a:rPr>
              <a:t>SAM File</a:t>
            </a:r>
            <a:r>
              <a:rPr lang="ko-KR" altLang="en-US" sz="1200" dirty="0">
                <a:latin typeface="+mn-ea"/>
              </a:rPr>
              <a:t>로 </a:t>
            </a:r>
            <a:r>
              <a:rPr lang="en-US" altLang="ko-KR" sz="1200" dirty="0">
                <a:latin typeface="+mn-ea"/>
              </a:rPr>
              <a:t>unload </a:t>
            </a:r>
            <a:r>
              <a:rPr lang="ko-KR" altLang="en-US" sz="1200" dirty="0">
                <a:latin typeface="+mn-ea"/>
              </a:rPr>
              <a:t>후 </a:t>
            </a:r>
            <a:r>
              <a:rPr lang="en-US" altLang="ko-KR" sz="1200" dirty="0">
                <a:latin typeface="+mn-ea"/>
              </a:rPr>
              <a:t>Sort, Merge, Join, Filter, Reformat </a:t>
            </a:r>
            <a:r>
              <a:rPr lang="ko-KR" altLang="en-US" sz="1200" dirty="0">
                <a:latin typeface="+mn-ea"/>
              </a:rPr>
              <a:t>작업</a:t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   </a:t>
            </a:r>
            <a:r>
              <a:rPr lang="en-US" altLang="ko-KR" sz="1200" dirty="0">
                <a:latin typeface="+mn-ea"/>
              </a:rPr>
              <a:t>. Target Table</a:t>
            </a:r>
            <a:r>
              <a:rPr lang="ko-KR" altLang="en-US" sz="1200" dirty="0">
                <a:latin typeface="+mn-ea"/>
              </a:rPr>
              <a:t>에 적재하기 전 데이터 </a:t>
            </a:r>
            <a:r>
              <a:rPr lang="en-US" altLang="ko-KR" sz="1200" dirty="0">
                <a:latin typeface="+mn-ea"/>
              </a:rPr>
              <a:t>Conversion </a:t>
            </a:r>
            <a:r>
              <a:rPr lang="ko-KR" altLang="en-US" sz="1200" dirty="0">
                <a:latin typeface="+mn-ea"/>
              </a:rPr>
              <a:t>작업 병행</a:t>
            </a:r>
            <a:endParaRPr lang="ko-KR" altLang="en-US" sz="1200" dirty="0">
              <a:solidFill>
                <a:srgbClr val="214063"/>
              </a:solidFill>
              <a:latin typeface="+mn-ea"/>
            </a:endParaRPr>
          </a:p>
        </p:txBody>
      </p:sp>
      <p:sp>
        <p:nvSpPr>
          <p:cNvPr id="58" name="Text Box 20"/>
          <p:cNvSpPr txBox="1">
            <a:spLocks noChangeArrowheads="1"/>
          </p:cNvSpPr>
          <p:nvPr/>
        </p:nvSpPr>
        <p:spPr bwMode="auto">
          <a:xfrm>
            <a:off x="3543590" y="5834098"/>
            <a:ext cx="1786771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(Conversion, Reformat)</a:t>
            </a:r>
          </a:p>
        </p:txBody>
      </p:sp>
      <p:sp>
        <p:nvSpPr>
          <p:cNvPr id="59" name="AutoShape 9"/>
          <p:cNvSpPr>
            <a:spLocks noChangeArrowheads="1"/>
          </p:cNvSpPr>
          <p:nvPr/>
        </p:nvSpPr>
        <p:spPr bwMode="auto">
          <a:xfrm>
            <a:off x="4831052" y="4465673"/>
            <a:ext cx="747713" cy="552450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Output</a:t>
            </a:r>
          </a:p>
        </p:txBody>
      </p:sp>
      <p:cxnSp>
        <p:nvCxnSpPr>
          <p:cNvPr id="60" name="꺾인 연결선 77"/>
          <p:cNvCxnSpPr>
            <a:cxnSpLocks noChangeShapeType="1"/>
            <a:stCxn id="46" idx="3"/>
            <a:endCxn id="47" idx="1"/>
          </p:cNvCxnSpPr>
          <p:nvPr/>
        </p:nvCxnSpPr>
        <p:spPr bwMode="auto">
          <a:xfrm>
            <a:off x="3462627" y="3902110"/>
            <a:ext cx="1368425" cy="2222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1" name="직선 화살표 연결선 78"/>
          <p:cNvCxnSpPr>
            <a:cxnSpLocks noChangeShapeType="1"/>
            <a:stCxn id="46" idx="3"/>
            <a:endCxn id="59" idx="1"/>
          </p:cNvCxnSpPr>
          <p:nvPr/>
        </p:nvCxnSpPr>
        <p:spPr bwMode="auto">
          <a:xfrm>
            <a:off x="3462627" y="3902110"/>
            <a:ext cx="1368425" cy="8397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2" name="Shape 79"/>
          <p:cNvCxnSpPr>
            <a:cxnSpLocks noChangeShapeType="1"/>
            <a:stCxn id="47" idx="3"/>
          </p:cNvCxnSpPr>
          <p:nvPr/>
        </p:nvCxnSpPr>
        <p:spPr bwMode="auto">
          <a:xfrm>
            <a:off x="5594640" y="3924335"/>
            <a:ext cx="1412875" cy="111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3" name="Shape 80"/>
          <p:cNvCxnSpPr>
            <a:cxnSpLocks noChangeShapeType="1"/>
            <a:stCxn id="59" idx="3"/>
          </p:cNvCxnSpPr>
          <p:nvPr/>
        </p:nvCxnSpPr>
        <p:spPr bwMode="auto">
          <a:xfrm flipV="1">
            <a:off x="5578765" y="4438685"/>
            <a:ext cx="1933575" cy="303213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64" name="순서도: 화면 표시 63"/>
          <p:cNvSpPr/>
          <p:nvPr/>
        </p:nvSpPr>
        <p:spPr bwMode="auto">
          <a:xfrm>
            <a:off x="7178965" y="5376898"/>
            <a:ext cx="800100" cy="638175"/>
          </a:xfrm>
          <a:prstGeom prst="flowChartDisplay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lang="ko-KR" altLang="en-US" sz="1100" b="1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결과조회</a:t>
            </a:r>
          </a:p>
        </p:txBody>
      </p:sp>
      <p:cxnSp>
        <p:nvCxnSpPr>
          <p:cNvPr id="65" name="직선 화살표 연결선 82"/>
          <p:cNvCxnSpPr>
            <a:cxnSpLocks noChangeShapeType="1"/>
            <a:stCxn id="107" idx="3"/>
            <a:endCxn id="64" idx="1"/>
          </p:cNvCxnSpPr>
          <p:nvPr/>
        </p:nvCxnSpPr>
        <p:spPr bwMode="auto">
          <a:xfrm flipV="1">
            <a:off x="6270915" y="5695985"/>
            <a:ext cx="908050" cy="111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pic>
        <p:nvPicPr>
          <p:cNvPr id="66" name="Picture 5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22977" y="3529048"/>
            <a:ext cx="642938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7" name="그룹 63"/>
          <p:cNvGrpSpPr>
            <a:grpSpLocks/>
          </p:cNvGrpSpPr>
          <p:nvPr/>
        </p:nvGrpSpPr>
        <p:grpSpPr bwMode="auto">
          <a:xfrm>
            <a:off x="1176627" y="4105310"/>
            <a:ext cx="1009650" cy="998538"/>
            <a:chOff x="719042" y="3249992"/>
            <a:chExt cx="1009587" cy="660504"/>
          </a:xfrm>
        </p:grpSpPr>
        <p:sp>
          <p:nvSpPr>
            <p:cNvPr id="68" name="AutoShape 6"/>
            <p:cNvSpPr>
              <a:spLocks noChangeArrowheads="1"/>
            </p:cNvSpPr>
            <p:nvPr/>
          </p:nvSpPr>
          <p:spPr bwMode="auto">
            <a:xfrm>
              <a:off x="719042" y="3249992"/>
              <a:ext cx="1009587" cy="660504"/>
            </a:xfrm>
            <a:prstGeom prst="flowChartMagneticDisk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  <p:sp>
          <p:nvSpPr>
            <p:cNvPr id="98" name="Text Box 7"/>
            <p:cNvSpPr txBox="1">
              <a:spLocks noChangeArrowheads="1"/>
            </p:cNvSpPr>
            <p:nvPr/>
          </p:nvSpPr>
          <p:spPr bwMode="auto">
            <a:xfrm>
              <a:off x="1046047" y="3537371"/>
              <a:ext cx="455574" cy="224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solidFill>
                    <a:srgbClr val="FB2D0B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DB</a:t>
              </a:r>
              <a:endParaRPr lang="en-US" altLang="ko-KR" sz="1600"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</p:grpSp>
      <p:grpSp>
        <p:nvGrpSpPr>
          <p:cNvPr id="99" name="그룹 63"/>
          <p:cNvGrpSpPr>
            <a:grpSpLocks/>
          </p:cNvGrpSpPr>
          <p:nvPr/>
        </p:nvGrpSpPr>
        <p:grpSpPr bwMode="auto">
          <a:xfrm>
            <a:off x="744827" y="4826035"/>
            <a:ext cx="1009650" cy="998538"/>
            <a:chOff x="719042" y="3249992"/>
            <a:chExt cx="1009587" cy="660504"/>
          </a:xfrm>
        </p:grpSpPr>
        <p:sp>
          <p:nvSpPr>
            <p:cNvPr id="100" name="AutoShape 6"/>
            <p:cNvSpPr>
              <a:spLocks noChangeArrowheads="1"/>
            </p:cNvSpPr>
            <p:nvPr/>
          </p:nvSpPr>
          <p:spPr bwMode="auto">
            <a:xfrm>
              <a:off x="719042" y="3249992"/>
              <a:ext cx="1009587" cy="660504"/>
            </a:xfrm>
            <a:prstGeom prst="flowChartMagneticDisk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  <p:sp>
          <p:nvSpPr>
            <p:cNvPr id="101" name="Text Box 7"/>
            <p:cNvSpPr txBox="1">
              <a:spLocks noChangeArrowheads="1"/>
            </p:cNvSpPr>
            <p:nvPr/>
          </p:nvSpPr>
          <p:spPr bwMode="auto">
            <a:xfrm>
              <a:off x="1046047" y="3537371"/>
              <a:ext cx="455574" cy="224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solidFill>
                    <a:srgbClr val="FB2D0B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DB</a:t>
              </a:r>
              <a:endParaRPr lang="en-US" altLang="ko-KR" sz="1600"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</p:grpSp>
      <p:sp>
        <p:nvSpPr>
          <p:cNvPr id="102" name="AutoShape 9"/>
          <p:cNvSpPr>
            <a:spLocks noChangeArrowheads="1"/>
          </p:cNvSpPr>
          <p:nvPr/>
        </p:nvSpPr>
        <p:spPr bwMode="auto">
          <a:xfrm>
            <a:off x="2714915" y="4465673"/>
            <a:ext cx="747712" cy="552450"/>
          </a:xfrm>
          <a:prstGeom prst="flowChartDocumen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SAM File</a:t>
            </a:r>
          </a:p>
        </p:txBody>
      </p:sp>
      <p:sp>
        <p:nvSpPr>
          <p:cNvPr id="103" name="AutoShape 9"/>
          <p:cNvSpPr>
            <a:spLocks noChangeArrowheads="1"/>
          </p:cNvSpPr>
          <p:nvPr/>
        </p:nvSpPr>
        <p:spPr bwMode="auto">
          <a:xfrm>
            <a:off x="2714915" y="5424523"/>
            <a:ext cx="747712" cy="552450"/>
          </a:xfrm>
          <a:prstGeom prst="flowChartDocumen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SAM File</a:t>
            </a:r>
          </a:p>
        </p:txBody>
      </p:sp>
      <p:cxnSp>
        <p:nvCxnSpPr>
          <p:cNvPr id="104" name="Shape 67"/>
          <p:cNvCxnSpPr>
            <a:cxnSpLocks noChangeShapeType="1"/>
            <a:endCxn id="103" idx="1"/>
          </p:cNvCxnSpPr>
          <p:nvPr/>
        </p:nvCxnSpPr>
        <p:spPr bwMode="auto">
          <a:xfrm>
            <a:off x="1754477" y="5324510"/>
            <a:ext cx="960438" cy="3762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5" name="Shape 67"/>
          <p:cNvCxnSpPr>
            <a:cxnSpLocks noChangeShapeType="1"/>
            <a:endCxn id="102" idx="1"/>
          </p:cNvCxnSpPr>
          <p:nvPr/>
        </p:nvCxnSpPr>
        <p:spPr bwMode="auto">
          <a:xfrm>
            <a:off x="2186277" y="4605373"/>
            <a:ext cx="528638" cy="13652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6" name="직선 화살표 연결선 78"/>
          <p:cNvCxnSpPr>
            <a:cxnSpLocks noChangeShapeType="1"/>
            <a:stCxn id="102" idx="3"/>
            <a:endCxn id="59" idx="1"/>
          </p:cNvCxnSpPr>
          <p:nvPr/>
        </p:nvCxnSpPr>
        <p:spPr bwMode="auto">
          <a:xfrm>
            <a:off x="3462627" y="4741898"/>
            <a:ext cx="1368425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07" name="AutoShape 9"/>
          <p:cNvSpPr>
            <a:spLocks noChangeArrowheads="1"/>
          </p:cNvSpPr>
          <p:nvPr/>
        </p:nvSpPr>
        <p:spPr bwMode="auto">
          <a:xfrm>
            <a:off x="5523202" y="5430873"/>
            <a:ext cx="747713" cy="552450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Output</a:t>
            </a:r>
          </a:p>
        </p:txBody>
      </p:sp>
      <p:cxnSp>
        <p:nvCxnSpPr>
          <p:cNvPr id="108" name="직선 화살표 연결선 78"/>
          <p:cNvCxnSpPr>
            <a:cxnSpLocks noChangeShapeType="1"/>
            <a:stCxn id="103" idx="3"/>
            <a:endCxn id="107" idx="1"/>
          </p:cNvCxnSpPr>
          <p:nvPr/>
        </p:nvCxnSpPr>
        <p:spPr bwMode="auto">
          <a:xfrm>
            <a:off x="3462627" y="5700748"/>
            <a:ext cx="2060575" cy="6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09" name="Shape 80"/>
          <p:cNvCxnSpPr>
            <a:cxnSpLocks noChangeShapeType="1"/>
            <a:stCxn id="107" idx="0"/>
          </p:cNvCxnSpPr>
          <p:nvPr/>
        </p:nvCxnSpPr>
        <p:spPr bwMode="auto">
          <a:xfrm rot="5400000" flipH="1" flipV="1">
            <a:off x="6208209" y="4126741"/>
            <a:ext cx="992188" cy="161607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pic>
        <p:nvPicPr>
          <p:cNvPr id="110" name="Picture 5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4415" y="4402173"/>
            <a:ext cx="64293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" name="Picture 5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9540" y="5329273"/>
            <a:ext cx="64293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022156" y="6431473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680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/>
          <p:cNvSpPr/>
          <p:nvPr/>
        </p:nvSpPr>
        <p:spPr>
          <a:xfrm>
            <a:off x="0" y="9593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외부 데이터 수집 후 가공 처리 업무 적용 사례</a:t>
            </a:r>
            <a:r>
              <a:rPr lang="en-US" altLang="ko-KR" sz="3200" b="1" dirty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/>
            </a:r>
            <a:br>
              <a:rPr lang="en-US" altLang="ko-KR" sz="3200" b="1" dirty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en-US" altLang="ko-KR" sz="2000" b="1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000" b="1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공공 기관 업무</a:t>
            </a:r>
            <a:r>
              <a:rPr lang="en-US" altLang="ko-KR" sz="2000" b="1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en-US" altLang="ko-KR" sz="3200" b="1" dirty="0">
              <a:solidFill>
                <a:schemeClr val="accen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6" name="Rectangle 46"/>
          <p:cNvSpPr>
            <a:spLocks noChangeArrowheads="1"/>
          </p:cNvSpPr>
          <p:nvPr/>
        </p:nvSpPr>
        <p:spPr bwMode="auto">
          <a:xfrm>
            <a:off x="156956" y="1147703"/>
            <a:ext cx="88646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90000"/>
              <a:buBlip>
                <a:blip r:embed="rId2"/>
              </a:buBlip>
              <a:defRPr/>
            </a:pP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적 용 분 야</a:t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   </a:t>
            </a: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외부 기관별 대용량 파일 데이터와 </a:t>
            </a:r>
            <a:r>
              <a:rPr lang="en-US" altLang="ko-KR" sz="1200" dirty="0">
                <a:latin typeface="+mn-ea"/>
              </a:rPr>
              <a:t>DB</a:t>
            </a:r>
            <a:r>
              <a:rPr lang="ko-KR" altLang="en-US" sz="1200" dirty="0">
                <a:latin typeface="+mn-ea"/>
              </a:rPr>
              <a:t>간 데이터 처리 업무</a:t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   </a:t>
            </a: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데이터 정제와 적재를 자동화와 월 배치 작업 시간 단축</a:t>
            </a:r>
          </a:p>
          <a:p>
            <a:pPr>
              <a:spcBef>
                <a:spcPct val="50000"/>
              </a:spcBef>
              <a:buSzPct val="90000"/>
              <a:buBlip>
                <a:blip r:embed="rId2"/>
              </a:buBlip>
              <a:defRPr/>
            </a:pP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적 용 방 식</a:t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   </a:t>
            </a: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파일 </a:t>
            </a:r>
            <a:r>
              <a:rPr lang="en-US" altLang="ko-KR" sz="1200" dirty="0">
                <a:latin typeface="+mn-ea"/>
              </a:rPr>
              <a:t>to </a:t>
            </a:r>
            <a:r>
              <a:rPr lang="ko-KR" altLang="en-US" sz="1200" dirty="0">
                <a:latin typeface="+mn-ea"/>
              </a:rPr>
              <a:t>파일 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DMExpress</a:t>
            </a:r>
            <a:r>
              <a:rPr lang="ko-KR" altLang="en-US" sz="1200" dirty="0">
                <a:latin typeface="+mn-ea"/>
              </a:rPr>
              <a:t>에서 파일을 읽어서 원하는 형태로 정제 후 파일로 저장</a:t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   </a:t>
            </a: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파일 </a:t>
            </a:r>
            <a:r>
              <a:rPr lang="en-US" altLang="ko-KR" sz="1200" dirty="0">
                <a:latin typeface="+mn-ea"/>
              </a:rPr>
              <a:t>to DB   : </a:t>
            </a:r>
            <a:r>
              <a:rPr lang="en-US" altLang="ko-KR" sz="1200" dirty="0" err="1">
                <a:latin typeface="+mn-ea"/>
              </a:rPr>
              <a:t>DMExpress</a:t>
            </a:r>
            <a:r>
              <a:rPr lang="ko-KR" altLang="en-US" sz="1200" dirty="0">
                <a:latin typeface="+mn-ea"/>
              </a:rPr>
              <a:t>를 이용해서 파일의 데이터를 </a:t>
            </a:r>
            <a:r>
              <a:rPr lang="en-US" altLang="ko-KR" sz="1200" dirty="0">
                <a:latin typeface="+mn-ea"/>
              </a:rPr>
              <a:t>DB</a:t>
            </a:r>
            <a:r>
              <a:rPr lang="ko-KR" altLang="en-US" sz="1200" dirty="0">
                <a:latin typeface="+mn-ea"/>
              </a:rPr>
              <a:t>로 적재하며 적재하기 전 데이터 변환 진행</a:t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   </a:t>
            </a:r>
            <a:r>
              <a:rPr lang="en-US" altLang="ko-KR" sz="1200" dirty="0">
                <a:latin typeface="+mn-ea"/>
              </a:rPr>
              <a:t>- DB to DB     : DB</a:t>
            </a:r>
            <a:r>
              <a:rPr lang="ko-KR" altLang="en-US" sz="1200" dirty="0">
                <a:latin typeface="+mn-ea"/>
              </a:rPr>
              <a:t>간의 데이터 이동을 쉽게 </a:t>
            </a:r>
            <a:r>
              <a:rPr lang="en-US" altLang="ko-KR" sz="1200" dirty="0">
                <a:latin typeface="+mn-ea"/>
              </a:rPr>
              <a:t>GUI </a:t>
            </a:r>
            <a:r>
              <a:rPr lang="ko-KR" altLang="en-US" sz="1200" dirty="0">
                <a:latin typeface="+mn-ea"/>
              </a:rPr>
              <a:t>방식으로 지원하며 고속으로 데이터 전송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156956" y="2916658"/>
            <a:ext cx="8864600" cy="3533775"/>
            <a:chOff x="23813" y="2714625"/>
            <a:chExt cx="9077325" cy="3533775"/>
          </a:xfrm>
        </p:grpSpPr>
        <p:sp>
          <p:nvSpPr>
            <p:cNvPr id="69" name="Rectangle 4"/>
            <p:cNvSpPr>
              <a:spLocks noChangeArrowheads="1"/>
            </p:cNvSpPr>
            <p:nvPr/>
          </p:nvSpPr>
          <p:spPr bwMode="auto">
            <a:xfrm>
              <a:off x="136525" y="2916238"/>
              <a:ext cx="1820863" cy="1441450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" name="Rectangle 5"/>
            <p:cNvSpPr>
              <a:spLocks noChangeArrowheads="1"/>
            </p:cNvSpPr>
            <p:nvPr/>
          </p:nvSpPr>
          <p:spPr bwMode="auto">
            <a:xfrm>
              <a:off x="4672013" y="2928938"/>
              <a:ext cx="2000250" cy="235743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23813" y="4357688"/>
              <a:ext cx="1093787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latinLnBrk="1" hangingPunct="1">
                <a:defRPr/>
              </a:pPr>
              <a:r>
                <a:rPr kumimoji="1"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(Data</a:t>
              </a:r>
              <a:r>
                <a:rPr kumimoji="1" lang="ko-KR" alt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정제 및</a:t>
              </a:r>
              <a:endParaRPr kumimoji="1"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</a:endParaRPr>
            </a:p>
            <a:p>
              <a:pPr algn="l" eaLnBrk="1" latinLnBrk="1" hangingPunct="1">
                <a:defRPr/>
              </a:pPr>
              <a:r>
                <a:rPr kumimoji="1" lang="ko-KR" alt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 기간별 분류</a:t>
              </a:r>
              <a:r>
                <a:rPr kumimoji="1"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)</a:t>
              </a:r>
            </a:p>
          </p:txBody>
        </p:sp>
        <p:sp>
          <p:nvSpPr>
            <p:cNvPr id="72" name="Text Box 34"/>
            <p:cNvSpPr txBox="1">
              <a:spLocks noChangeArrowheads="1"/>
            </p:cNvSpPr>
            <p:nvPr/>
          </p:nvSpPr>
          <p:spPr bwMode="auto">
            <a:xfrm>
              <a:off x="5029200" y="3143250"/>
              <a:ext cx="1423988" cy="307975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latinLnBrk="1" hangingPunct="1"/>
              <a:r>
                <a:rPr kumimoji="1" lang="en-US" altLang="ko-KR" sz="1400" b="1">
                  <a:latin typeface="굴림" pitchFamily="50" charset="-127"/>
                </a:rPr>
                <a:t>[DW</a:t>
              </a:r>
              <a:r>
                <a:rPr kumimoji="1" lang="ko-KR" altLang="en-US" sz="1400" b="1">
                  <a:latin typeface="굴림" pitchFamily="50" charset="-127"/>
                </a:rPr>
                <a:t>적재</a:t>
              </a:r>
              <a:r>
                <a:rPr kumimoji="1" lang="en-US" altLang="ko-KR" sz="1400" b="1">
                  <a:latin typeface="굴림" pitchFamily="50" charset="-127"/>
                </a:rPr>
                <a:t>/</a:t>
              </a:r>
              <a:r>
                <a:rPr kumimoji="1" lang="ko-KR" altLang="en-US" sz="1400" b="1">
                  <a:latin typeface="굴림" pitchFamily="50" charset="-127"/>
                </a:rPr>
                <a:t>확장</a:t>
              </a:r>
              <a:r>
                <a:rPr kumimoji="1" lang="en-US" altLang="ko-KR" sz="1400" b="1">
                  <a:latin typeface="굴림" pitchFamily="50" charset="-127"/>
                </a:rPr>
                <a:t>]</a:t>
              </a:r>
            </a:p>
          </p:txBody>
        </p:sp>
        <p:sp>
          <p:nvSpPr>
            <p:cNvPr id="73" name="Text Box 36"/>
            <p:cNvSpPr txBox="1">
              <a:spLocks noChangeArrowheads="1"/>
            </p:cNvSpPr>
            <p:nvPr/>
          </p:nvSpPr>
          <p:spPr bwMode="auto">
            <a:xfrm>
              <a:off x="674688" y="2744788"/>
              <a:ext cx="682625" cy="36988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latinLnBrk="1" hangingPunct="1">
                <a:defRPr/>
              </a:pPr>
              <a:r>
                <a:rPr kumimoji="1" lang="en-US" altLang="ko-KR" sz="1800" b="1" dirty="0">
                  <a:solidFill>
                    <a:srgbClr val="C0C0C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RAW</a:t>
              </a:r>
            </a:p>
          </p:txBody>
        </p:sp>
        <p:sp>
          <p:nvSpPr>
            <p:cNvPr id="74" name="Text Box 45"/>
            <p:cNvSpPr txBox="1">
              <a:spLocks noChangeArrowheads="1"/>
            </p:cNvSpPr>
            <p:nvPr/>
          </p:nvSpPr>
          <p:spPr bwMode="auto">
            <a:xfrm>
              <a:off x="2600325" y="3121025"/>
              <a:ext cx="1477963" cy="307975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latinLnBrk="1" hangingPunct="1"/>
              <a:r>
                <a:rPr kumimoji="1" lang="en-US" altLang="ko-KR" sz="1400" b="1">
                  <a:latin typeface="굴림" pitchFamily="50" charset="-127"/>
                </a:rPr>
                <a:t>[</a:t>
              </a:r>
              <a:r>
                <a:rPr kumimoji="1" lang="ko-KR" altLang="en-US" sz="1400" b="1">
                  <a:latin typeface="굴림" pitchFamily="50" charset="-127"/>
                </a:rPr>
                <a:t>분석결과 조회</a:t>
              </a:r>
              <a:r>
                <a:rPr kumimoji="1" lang="en-US" altLang="ko-KR" sz="1400" b="1">
                  <a:latin typeface="굴림" pitchFamily="50" charset="-127"/>
                </a:rPr>
                <a:t>]</a:t>
              </a:r>
            </a:p>
          </p:txBody>
        </p:sp>
        <p:grpSp>
          <p:nvGrpSpPr>
            <p:cNvPr id="75" name="Group 5"/>
            <p:cNvGrpSpPr>
              <a:grpSpLocks/>
            </p:cNvGrpSpPr>
            <p:nvPr/>
          </p:nvGrpSpPr>
          <p:grpSpPr bwMode="auto">
            <a:xfrm>
              <a:off x="5243518" y="3643314"/>
              <a:ext cx="1009650" cy="1008062"/>
              <a:chOff x="580" y="2478"/>
              <a:chExt cx="636" cy="635"/>
            </a:xfrm>
            <a:gradFill>
              <a:gsLst>
                <a:gs pos="0">
                  <a:srgbClr val="FFC000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16200000" scaled="0"/>
            </a:gradFill>
          </p:grpSpPr>
          <p:sp>
            <p:nvSpPr>
              <p:cNvPr id="127" name="AutoShape 6"/>
              <p:cNvSpPr>
                <a:spLocks noChangeArrowheads="1"/>
              </p:cNvSpPr>
              <p:nvPr/>
            </p:nvSpPr>
            <p:spPr bwMode="auto">
              <a:xfrm>
                <a:off x="580" y="2478"/>
                <a:ext cx="636" cy="635"/>
              </a:xfrm>
              <a:prstGeom prst="flowChartMagneticDisk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28" name="Text Box 7"/>
              <p:cNvSpPr txBox="1">
                <a:spLocks noChangeArrowheads="1"/>
              </p:cNvSpPr>
              <p:nvPr/>
            </p:nvSpPr>
            <p:spPr bwMode="auto">
              <a:xfrm>
                <a:off x="756" y="2750"/>
                <a:ext cx="319" cy="2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latinLnBrk="1" hangingPunct="1">
                  <a:defRPr/>
                </a:pPr>
                <a:r>
                  <a:rPr kumimoji="1" lang="en-US" altLang="ko-KR" sz="1800" dirty="0">
                    <a:solidFill>
                      <a:srgbClr val="FF0000"/>
                    </a:solidFill>
                    <a:latin typeface="굴림" pitchFamily="50" charset="-127"/>
                  </a:rPr>
                  <a:t>DB</a:t>
                </a:r>
              </a:p>
            </p:txBody>
          </p:sp>
        </p:grpSp>
        <p:sp>
          <p:nvSpPr>
            <p:cNvPr id="76" name="AutoShape 9"/>
            <p:cNvSpPr>
              <a:spLocks noChangeArrowheads="1"/>
            </p:cNvSpPr>
            <p:nvPr/>
          </p:nvSpPr>
          <p:spPr bwMode="auto">
            <a:xfrm>
              <a:off x="242888" y="3214688"/>
              <a:ext cx="668337" cy="552450"/>
            </a:xfrm>
            <a:prstGeom prst="flowChartDocumen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ko-KR" altLang="en-US" sz="1200" kern="0" dirty="0">
                  <a:solidFill>
                    <a:sysClr val="windowText" lastClr="000000"/>
                  </a:solidFill>
                  <a:latin typeface="+mn-ea"/>
                </a:rPr>
                <a:t>기관별</a:t>
              </a:r>
              <a:r>
                <a:rPr kumimoji="1" lang="en-US" altLang="ko-KR" sz="1200" kern="0" dirty="0">
                  <a:solidFill>
                    <a:sysClr val="windowText" lastClr="000000"/>
                  </a:solidFill>
                  <a:latin typeface="+mn-ea"/>
                </a:rPr>
                <a:t/>
              </a:r>
              <a:br>
                <a:rPr kumimoji="1" lang="en-US" altLang="ko-KR" sz="1200" kern="0" dirty="0">
                  <a:solidFill>
                    <a:sysClr val="windowText" lastClr="000000"/>
                  </a:solidFill>
                  <a:latin typeface="+mn-ea"/>
                </a:rPr>
              </a:br>
              <a:r>
                <a:rPr kumimoji="1" lang="ko-KR" altLang="en-US" sz="1200" kern="0" dirty="0">
                  <a:solidFill>
                    <a:sysClr val="windowText" lastClr="000000"/>
                  </a:solidFill>
                  <a:latin typeface="+mn-ea"/>
                </a:rPr>
                <a:t>파일</a:t>
              </a:r>
              <a:endParaRPr kumimoji="1" lang="en-US" altLang="ko-KR" sz="1200" kern="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77" name="AutoShape 8"/>
            <p:cNvSpPr>
              <a:spLocks noChangeArrowheads="1"/>
            </p:cNvSpPr>
            <p:nvPr/>
          </p:nvSpPr>
          <p:spPr bwMode="auto">
            <a:xfrm>
              <a:off x="1100138" y="3643313"/>
              <a:ext cx="763587" cy="646112"/>
            </a:xfrm>
            <a:prstGeom prst="flowChartMultidocumen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defRPr/>
              </a:pPr>
              <a:r>
                <a:rPr kumimoji="1" lang="ko-KR" altLang="en-US" sz="1200">
                  <a:latin typeface="+mn-ea"/>
                </a:rPr>
                <a:t>누적파일</a:t>
              </a:r>
              <a:endParaRPr kumimoji="1" lang="en-US" altLang="ko-KR" sz="1200" dirty="0">
                <a:latin typeface="+mn-ea"/>
              </a:endParaRPr>
            </a:p>
          </p:txBody>
        </p:sp>
        <p:sp>
          <p:nvSpPr>
            <p:cNvPr id="78" name="Text Box 37"/>
            <p:cNvSpPr txBox="1">
              <a:spLocks noChangeArrowheads="1"/>
            </p:cNvSpPr>
            <p:nvPr/>
          </p:nvSpPr>
          <p:spPr bwMode="auto">
            <a:xfrm>
              <a:off x="5411788" y="2714625"/>
              <a:ext cx="550862" cy="369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latinLnBrk="1" hangingPunct="1">
                <a:defRPr/>
              </a:pPr>
              <a:r>
                <a:rPr kumimoji="1" lang="en-US" altLang="ko-KR" sz="1800" b="1" dirty="0">
                  <a:solidFill>
                    <a:srgbClr val="C0C0C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DW</a:t>
              </a:r>
            </a:p>
          </p:txBody>
        </p:sp>
        <p:sp>
          <p:nvSpPr>
            <p:cNvPr id="79" name="Rectangle 4"/>
            <p:cNvSpPr>
              <a:spLocks noChangeArrowheads="1"/>
            </p:cNvSpPr>
            <p:nvPr/>
          </p:nvSpPr>
          <p:spPr bwMode="auto">
            <a:xfrm>
              <a:off x="1136650" y="4643438"/>
              <a:ext cx="1820863" cy="1441450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0" name="Text Box 37"/>
            <p:cNvSpPr txBox="1">
              <a:spLocks noChangeArrowheads="1"/>
            </p:cNvSpPr>
            <p:nvPr/>
          </p:nvSpPr>
          <p:spPr bwMode="auto">
            <a:xfrm>
              <a:off x="1720850" y="5878513"/>
              <a:ext cx="665163" cy="36988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latinLnBrk="1" hangingPunct="1">
                <a:defRPr/>
              </a:pPr>
              <a:r>
                <a:rPr kumimoji="1" lang="en-US" altLang="ko-KR" sz="1800" b="1" dirty="0">
                  <a:solidFill>
                    <a:srgbClr val="C0C0C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ODS</a:t>
              </a:r>
            </a:p>
          </p:txBody>
        </p:sp>
        <p:sp>
          <p:nvSpPr>
            <p:cNvPr id="81" name="AutoShape 6"/>
            <p:cNvSpPr>
              <a:spLocks noChangeArrowheads="1"/>
            </p:cNvSpPr>
            <p:nvPr/>
          </p:nvSpPr>
          <p:spPr bwMode="auto">
            <a:xfrm>
              <a:off x="1557338" y="5126038"/>
              <a:ext cx="1009650" cy="660400"/>
            </a:xfrm>
            <a:prstGeom prst="flowChartMagneticDisk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" name="Text Box 7"/>
            <p:cNvSpPr txBox="1">
              <a:spLocks noChangeArrowheads="1"/>
            </p:cNvSpPr>
            <p:nvPr/>
          </p:nvSpPr>
          <p:spPr bwMode="auto">
            <a:xfrm>
              <a:off x="1865313" y="5394325"/>
              <a:ext cx="396875" cy="249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latinLnBrk="1" hangingPunct="1"/>
              <a:r>
                <a:rPr kumimoji="1" lang="en-US" altLang="ko-KR" sz="1200" b="1">
                  <a:solidFill>
                    <a:srgbClr val="FB2D0B"/>
                  </a:solidFill>
                  <a:latin typeface="굴림" pitchFamily="50" charset="-127"/>
                </a:rPr>
                <a:t>DB</a:t>
              </a:r>
              <a:endParaRPr kumimoji="1" lang="en-US" altLang="ko-KR" sz="1800">
                <a:latin typeface="굴림" pitchFamily="50" charset="-127"/>
              </a:endParaRPr>
            </a:p>
          </p:txBody>
        </p:sp>
        <p:cxnSp>
          <p:nvCxnSpPr>
            <p:cNvPr id="83" name="Shape 61"/>
            <p:cNvCxnSpPr>
              <a:cxnSpLocks noChangeShapeType="1"/>
              <a:stCxn id="76" idx="2"/>
              <a:endCxn id="77" idx="1"/>
            </p:cNvCxnSpPr>
            <p:nvPr/>
          </p:nvCxnSpPr>
          <p:spPr bwMode="auto">
            <a:xfrm rot="16200000" flipH="1">
              <a:off x="719932" y="3586956"/>
              <a:ext cx="236538" cy="523875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4" name="Shape 63"/>
            <p:cNvCxnSpPr>
              <a:cxnSpLocks noChangeShapeType="1"/>
              <a:stCxn id="77" idx="3"/>
              <a:endCxn id="81" idx="1"/>
            </p:cNvCxnSpPr>
            <p:nvPr/>
          </p:nvCxnSpPr>
          <p:spPr bwMode="auto">
            <a:xfrm>
              <a:off x="1863725" y="3967163"/>
              <a:ext cx="198438" cy="1158875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85" name="Rectangle 4"/>
            <p:cNvSpPr>
              <a:spLocks noChangeArrowheads="1"/>
            </p:cNvSpPr>
            <p:nvPr/>
          </p:nvSpPr>
          <p:spPr bwMode="auto">
            <a:xfrm>
              <a:off x="2386013" y="2916238"/>
              <a:ext cx="1820862" cy="1441450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" name="Text Box 37"/>
            <p:cNvSpPr txBox="1">
              <a:spLocks noChangeArrowheads="1"/>
            </p:cNvSpPr>
            <p:nvPr/>
          </p:nvSpPr>
          <p:spPr bwMode="auto">
            <a:xfrm>
              <a:off x="3016250" y="2714625"/>
              <a:ext cx="604838" cy="369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latinLnBrk="1" hangingPunct="1">
                <a:defRPr/>
              </a:pPr>
              <a:r>
                <a:rPr kumimoji="1" lang="en-US" altLang="ko-KR" sz="1800" b="1" dirty="0">
                  <a:solidFill>
                    <a:srgbClr val="C0C0C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STA</a:t>
              </a:r>
            </a:p>
          </p:txBody>
        </p:sp>
        <p:sp>
          <p:nvSpPr>
            <p:cNvPr id="87" name="Rectangle 5"/>
            <p:cNvSpPr>
              <a:spLocks noChangeArrowheads="1"/>
            </p:cNvSpPr>
            <p:nvPr/>
          </p:nvSpPr>
          <p:spPr bwMode="auto">
            <a:xfrm>
              <a:off x="7172325" y="2928938"/>
              <a:ext cx="1714500" cy="235743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Text Box 37"/>
            <p:cNvSpPr txBox="1">
              <a:spLocks noChangeArrowheads="1"/>
            </p:cNvSpPr>
            <p:nvPr/>
          </p:nvSpPr>
          <p:spPr bwMode="auto">
            <a:xfrm>
              <a:off x="7783513" y="2716213"/>
              <a:ext cx="531812" cy="36988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latinLnBrk="1" hangingPunct="1">
                <a:defRPr/>
              </a:pPr>
              <a:r>
                <a:rPr kumimoji="1" lang="en-US" altLang="ko-KR" sz="1800" b="1" dirty="0">
                  <a:solidFill>
                    <a:srgbClr val="C0C0C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DM</a:t>
              </a:r>
            </a:p>
          </p:txBody>
        </p:sp>
        <p:cxnSp>
          <p:nvCxnSpPr>
            <p:cNvPr id="89" name="Shape 67"/>
            <p:cNvCxnSpPr>
              <a:cxnSpLocks noChangeShapeType="1"/>
              <a:stCxn id="81" idx="4"/>
            </p:cNvCxnSpPr>
            <p:nvPr/>
          </p:nvCxnSpPr>
          <p:spPr bwMode="auto">
            <a:xfrm flipV="1">
              <a:off x="2566988" y="4651375"/>
              <a:ext cx="3181350" cy="804863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90" name="Group 5"/>
            <p:cNvGrpSpPr>
              <a:grpSpLocks/>
            </p:cNvGrpSpPr>
            <p:nvPr/>
          </p:nvGrpSpPr>
          <p:grpSpPr bwMode="auto">
            <a:xfrm>
              <a:off x="7529534" y="3357562"/>
              <a:ext cx="1009650" cy="660396"/>
              <a:chOff x="580" y="2478"/>
              <a:chExt cx="636" cy="635"/>
            </a:xfr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</p:grpSpPr>
          <p:sp>
            <p:nvSpPr>
              <p:cNvPr id="125" name="AutoShape 6"/>
              <p:cNvSpPr>
                <a:spLocks noChangeArrowheads="1"/>
              </p:cNvSpPr>
              <p:nvPr/>
            </p:nvSpPr>
            <p:spPr bwMode="auto">
              <a:xfrm>
                <a:off x="580" y="2478"/>
                <a:ext cx="636" cy="635"/>
              </a:xfrm>
              <a:prstGeom prst="flowChartMagneticDisk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26" name="Text Box 7"/>
              <p:cNvSpPr txBox="1">
                <a:spLocks noChangeArrowheads="1"/>
              </p:cNvSpPr>
              <p:nvPr/>
            </p:nvSpPr>
            <p:spPr bwMode="auto">
              <a:xfrm>
                <a:off x="774" y="2750"/>
                <a:ext cx="250" cy="24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latinLnBrk="1" hangingPunct="1">
                  <a:defRPr/>
                </a:pPr>
                <a:r>
                  <a:rPr kumimoji="1" lang="en-US" altLang="ko-KR" sz="1200" b="1" dirty="0">
                    <a:solidFill>
                      <a:srgbClr val="FB2D0B"/>
                    </a:solidFill>
                    <a:latin typeface="굴림" pitchFamily="50" charset="-127"/>
                  </a:rPr>
                  <a:t>DB</a:t>
                </a:r>
                <a:endParaRPr kumimoji="1" lang="en-US" altLang="ko-KR" sz="1800" dirty="0">
                  <a:latin typeface="굴림" pitchFamily="50" charset="-127"/>
                </a:endParaRPr>
              </a:p>
            </p:txBody>
          </p:sp>
        </p:grpSp>
        <p:grpSp>
          <p:nvGrpSpPr>
            <p:cNvPr id="91" name="Group 5"/>
            <p:cNvGrpSpPr>
              <a:grpSpLocks/>
            </p:cNvGrpSpPr>
            <p:nvPr/>
          </p:nvGrpSpPr>
          <p:grpSpPr bwMode="auto">
            <a:xfrm>
              <a:off x="7529534" y="4286256"/>
              <a:ext cx="1009650" cy="660396"/>
              <a:chOff x="580" y="2478"/>
              <a:chExt cx="636" cy="635"/>
            </a:xfrm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6200000" scaled="0"/>
            </a:gradFill>
          </p:grpSpPr>
          <p:sp>
            <p:nvSpPr>
              <p:cNvPr id="123" name="AutoShape 6"/>
              <p:cNvSpPr>
                <a:spLocks noChangeArrowheads="1"/>
              </p:cNvSpPr>
              <p:nvPr/>
            </p:nvSpPr>
            <p:spPr bwMode="auto">
              <a:xfrm>
                <a:off x="580" y="2478"/>
                <a:ext cx="636" cy="635"/>
              </a:xfrm>
              <a:prstGeom prst="flowChartMagneticDisk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24" name="Text Box 7"/>
              <p:cNvSpPr txBox="1">
                <a:spLocks noChangeArrowheads="1"/>
              </p:cNvSpPr>
              <p:nvPr/>
            </p:nvSpPr>
            <p:spPr bwMode="auto">
              <a:xfrm>
                <a:off x="774" y="2750"/>
                <a:ext cx="250" cy="24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latinLnBrk="1" hangingPunct="1">
                  <a:defRPr/>
                </a:pPr>
                <a:r>
                  <a:rPr kumimoji="1" lang="en-US" altLang="ko-KR" sz="1200" b="1" dirty="0">
                    <a:solidFill>
                      <a:srgbClr val="FB2D0B"/>
                    </a:solidFill>
                    <a:latin typeface="굴림" pitchFamily="50" charset="-127"/>
                  </a:rPr>
                  <a:t>DB</a:t>
                </a:r>
                <a:endParaRPr kumimoji="1" lang="en-US" altLang="ko-KR" sz="1800" dirty="0">
                  <a:latin typeface="굴림" pitchFamily="50" charset="-127"/>
                </a:endParaRPr>
              </a:p>
            </p:txBody>
          </p:sp>
        </p:grpSp>
        <p:sp>
          <p:nvSpPr>
            <p:cNvPr id="92" name="순서도: 화면 표시 74"/>
            <p:cNvSpPr>
              <a:spLocks noChangeArrowheads="1"/>
            </p:cNvSpPr>
            <p:nvPr/>
          </p:nvSpPr>
          <p:spPr bwMode="auto">
            <a:xfrm>
              <a:off x="2671763" y="3500438"/>
              <a:ext cx="500062" cy="428625"/>
            </a:xfrm>
            <a:prstGeom prst="flowChartDisplay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lIns="79200" tIns="39600" rIns="79200" bIns="39600" anchor="ctr"/>
            <a:lstStyle/>
            <a:p>
              <a:pPr defTabSz="785813"/>
              <a:r>
                <a:rPr lang="ko-KR" altLang="en-US" sz="800" b="1"/>
                <a:t>분포도</a:t>
              </a:r>
            </a:p>
          </p:txBody>
        </p:sp>
        <p:sp>
          <p:nvSpPr>
            <p:cNvPr id="93" name="순서도: 화면 표시 75"/>
            <p:cNvSpPr>
              <a:spLocks noChangeArrowheads="1"/>
            </p:cNvSpPr>
            <p:nvPr/>
          </p:nvSpPr>
          <p:spPr bwMode="auto">
            <a:xfrm>
              <a:off x="3386138" y="3500438"/>
              <a:ext cx="500062" cy="428625"/>
            </a:xfrm>
            <a:prstGeom prst="flowChartDisplay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lIns="79200" tIns="39600" rIns="79200" bIns="39600" anchor="ctr"/>
            <a:lstStyle/>
            <a:p>
              <a:pPr defTabSz="785813"/>
              <a:r>
                <a:rPr lang="ko-KR" altLang="en-US" sz="800" b="1">
                  <a:solidFill>
                    <a:srgbClr val="000000"/>
                  </a:solidFill>
                </a:rPr>
                <a:t>기관별</a:t>
              </a:r>
            </a:p>
          </p:txBody>
        </p:sp>
        <p:cxnSp>
          <p:nvCxnSpPr>
            <p:cNvPr id="94" name="꺾인 연결선 77"/>
            <p:cNvCxnSpPr>
              <a:cxnSpLocks noChangeShapeType="1"/>
              <a:stCxn id="81" idx="4"/>
              <a:endCxn id="92" idx="2"/>
            </p:cNvCxnSpPr>
            <p:nvPr/>
          </p:nvCxnSpPr>
          <p:spPr bwMode="auto">
            <a:xfrm flipV="1">
              <a:off x="2566988" y="3929063"/>
              <a:ext cx="354012" cy="1527175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5" name="꺾인 연결선 79"/>
            <p:cNvCxnSpPr>
              <a:cxnSpLocks noChangeShapeType="1"/>
              <a:stCxn id="81" idx="4"/>
              <a:endCxn id="93" idx="2"/>
            </p:cNvCxnSpPr>
            <p:nvPr/>
          </p:nvCxnSpPr>
          <p:spPr bwMode="auto">
            <a:xfrm flipV="1">
              <a:off x="2566988" y="3929063"/>
              <a:ext cx="1068387" cy="1527175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6" name="직선 화살표 연결선 83"/>
            <p:cNvCxnSpPr>
              <a:cxnSpLocks noChangeShapeType="1"/>
            </p:cNvCxnSpPr>
            <p:nvPr/>
          </p:nvCxnSpPr>
          <p:spPr bwMode="auto">
            <a:xfrm flipV="1">
              <a:off x="6253163" y="3687763"/>
              <a:ext cx="1276350" cy="4603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97" name="직선 화살표 연결선 84"/>
            <p:cNvCxnSpPr>
              <a:cxnSpLocks noChangeShapeType="1"/>
            </p:cNvCxnSpPr>
            <p:nvPr/>
          </p:nvCxnSpPr>
          <p:spPr bwMode="auto">
            <a:xfrm>
              <a:off x="6253163" y="4148138"/>
              <a:ext cx="1276350" cy="46831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pic>
          <p:nvPicPr>
            <p:cNvPr id="112" name="Picture 5" descr="DMExpressLogo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4325" y="3857625"/>
              <a:ext cx="642938" cy="566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3" name="Picture 5" descr="DMExpressLogo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43075" y="4143375"/>
              <a:ext cx="642938" cy="566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4" name="Text Box 20"/>
            <p:cNvSpPr txBox="1">
              <a:spLocks noChangeArrowheads="1"/>
            </p:cNvSpPr>
            <p:nvPr/>
          </p:nvSpPr>
          <p:spPr bwMode="auto">
            <a:xfrm>
              <a:off x="1600200" y="4572000"/>
              <a:ext cx="97472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latinLnBrk="1" hangingPunct="1">
                <a:defRPr/>
              </a:pPr>
              <a:r>
                <a:rPr kumimoji="1" lang="en-US" altLang="ko-KR" sz="12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(Data </a:t>
              </a:r>
              <a:r>
                <a:rPr kumimoji="1" lang="ko-KR" alt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적재</a:t>
              </a:r>
              <a:r>
                <a:rPr kumimoji="1"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)</a:t>
              </a:r>
            </a:p>
          </p:txBody>
        </p:sp>
        <p:pic>
          <p:nvPicPr>
            <p:cNvPr id="115" name="Picture 5" descr="DMExpressLogo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68788" y="5153025"/>
              <a:ext cx="642937" cy="566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7" name="Text Box 20"/>
            <p:cNvSpPr txBox="1">
              <a:spLocks noChangeArrowheads="1"/>
            </p:cNvSpPr>
            <p:nvPr/>
          </p:nvSpPr>
          <p:spPr bwMode="auto">
            <a:xfrm>
              <a:off x="3886200" y="5653088"/>
              <a:ext cx="15255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latinLnBrk="1" hangingPunct="1">
                <a:defRPr/>
              </a:pPr>
              <a:r>
                <a:rPr kumimoji="1"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(Data </a:t>
              </a:r>
              <a:r>
                <a:rPr kumimoji="1" lang="ko-KR" alt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변환 및 적재</a:t>
              </a:r>
              <a:r>
                <a:rPr kumimoji="1"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)</a:t>
              </a:r>
            </a:p>
          </p:txBody>
        </p:sp>
        <p:pic>
          <p:nvPicPr>
            <p:cNvPr id="118" name="Picture 5" descr="DMExpressLogo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00825" y="3857625"/>
              <a:ext cx="642938" cy="566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9" name="Text Box 20"/>
            <p:cNvSpPr txBox="1">
              <a:spLocks noChangeArrowheads="1"/>
            </p:cNvSpPr>
            <p:nvPr/>
          </p:nvSpPr>
          <p:spPr bwMode="auto">
            <a:xfrm>
              <a:off x="6432550" y="3571875"/>
              <a:ext cx="97472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latinLnBrk="1" hangingPunct="1">
                <a:defRPr/>
              </a:pPr>
              <a:r>
                <a:rPr kumimoji="1"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(Data </a:t>
              </a:r>
              <a:r>
                <a:rPr kumimoji="1" lang="ko-KR" alt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전송</a:t>
              </a:r>
              <a:r>
                <a:rPr kumimoji="1"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)</a:t>
              </a:r>
            </a:p>
          </p:txBody>
        </p:sp>
        <p:cxnSp>
          <p:nvCxnSpPr>
            <p:cNvPr id="120" name="Shape 95"/>
            <p:cNvCxnSpPr>
              <a:cxnSpLocks noChangeShapeType="1"/>
            </p:cNvCxnSpPr>
            <p:nvPr/>
          </p:nvCxnSpPr>
          <p:spPr bwMode="auto">
            <a:xfrm flipH="1">
              <a:off x="8034338" y="4616450"/>
              <a:ext cx="504825" cy="330200"/>
            </a:xfrm>
            <a:prstGeom prst="curvedConnector4">
              <a:avLst>
                <a:gd name="adj1" fmla="val -45282"/>
                <a:gd name="adj2" fmla="val 169231"/>
              </a:avLst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pic>
          <p:nvPicPr>
            <p:cNvPr id="121" name="Picture 5" descr="DMExpressLogo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386763" y="4933950"/>
              <a:ext cx="642937" cy="566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2" name="Text Box 20"/>
            <p:cNvSpPr txBox="1">
              <a:spLocks noChangeArrowheads="1"/>
            </p:cNvSpPr>
            <p:nvPr/>
          </p:nvSpPr>
          <p:spPr bwMode="auto">
            <a:xfrm>
              <a:off x="7667625" y="5467350"/>
              <a:ext cx="1433513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latinLnBrk="1" hangingPunct="1">
                <a:defRPr/>
              </a:pPr>
              <a:r>
                <a:rPr kumimoji="1"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(Data </a:t>
              </a:r>
              <a:r>
                <a:rPr kumimoji="1" lang="ko-KR" alt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집계</a:t>
              </a:r>
              <a:r>
                <a:rPr kumimoji="1"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/</a:t>
              </a:r>
              <a:r>
                <a:rPr kumimoji="1" lang="ko-KR" alt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분석을</a:t>
              </a:r>
              <a:endParaRPr kumimoji="1"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</a:endParaRPr>
            </a:p>
            <a:p>
              <a:pPr algn="l" eaLnBrk="1" latinLnBrk="1" hangingPunct="1">
                <a:defRPr/>
              </a:pPr>
              <a:r>
                <a:rPr kumimoji="1"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   </a:t>
              </a:r>
              <a:r>
                <a:rPr kumimoji="1" lang="ko-KR" alt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위한 연산작업</a:t>
              </a:r>
              <a:r>
                <a:rPr kumimoji="1"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)</a:t>
              </a:r>
            </a:p>
          </p:txBody>
        </p:sp>
      </p:grpSp>
      <p:sp>
        <p:nvSpPr>
          <p:cNvPr id="129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022156" y="6431473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69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/>
          <p:cNvSpPr/>
          <p:nvPr/>
        </p:nvSpPr>
        <p:spPr>
          <a:xfrm>
            <a:off x="0" y="9593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관련 데이터 수집 업무 적용 사례</a:t>
            </a:r>
            <a:r>
              <a:rPr lang="en-US" altLang="ko-KR" sz="3200" b="1" dirty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/>
            </a:r>
            <a:br>
              <a:rPr lang="en-US" altLang="ko-KR" sz="3200" b="1" dirty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en-US" altLang="ko-KR" sz="2000" b="1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000" b="1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생명 보험 계리 업무</a:t>
            </a:r>
            <a:r>
              <a:rPr lang="en-US" altLang="ko-KR" sz="2000" b="1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en-US" altLang="ko-KR" sz="3200" b="1" dirty="0">
              <a:solidFill>
                <a:schemeClr val="accen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440009" y="3170797"/>
            <a:ext cx="2149475" cy="2889250"/>
          </a:xfrm>
          <a:prstGeom prst="rect">
            <a:avLst/>
          </a:prstGeom>
          <a:noFill/>
          <a:ln w="9525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51" name="Rectangle 5"/>
          <p:cNvSpPr>
            <a:spLocks noChangeArrowheads="1"/>
          </p:cNvSpPr>
          <p:nvPr/>
        </p:nvSpPr>
        <p:spPr bwMode="auto">
          <a:xfrm>
            <a:off x="6504259" y="3183497"/>
            <a:ext cx="2000250" cy="169068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52" name="Text Box 36"/>
          <p:cNvSpPr txBox="1">
            <a:spLocks noChangeArrowheads="1"/>
          </p:cNvSpPr>
          <p:nvPr/>
        </p:nvSpPr>
        <p:spPr bwMode="auto">
          <a:xfrm>
            <a:off x="612729" y="2999347"/>
            <a:ext cx="1598515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800" smtClean="0">
                <a:solidFill>
                  <a:srgbClr val="C0C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관련 시스템</a:t>
            </a:r>
            <a:r>
              <a:rPr lang="en-US" altLang="ko-KR" sz="1800" dirty="0" smtClean="0">
                <a:solidFill>
                  <a:srgbClr val="C0C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en-US" altLang="ko-KR" sz="1800" dirty="0">
                <a:solidFill>
                  <a:srgbClr val="C0C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DB</a:t>
            </a:r>
          </a:p>
        </p:txBody>
      </p:sp>
      <p:grpSp>
        <p:nvGrpSpPr>
          <p:cNvPr id="53" name="Group 5"/>
          <p:cNvGrpSpPr>
            <a:grpSpLocks/>
          </p:cNvGrpSpPr>
          <p:nvPr/>
        </p:nvGrpSpPr>
        <p:grpSpPr bwMode="auto">
          <a:xfrm>
            <a:off x="7037088" y="3440819"/>
            <a:ext cx="1009587" cy="1008220"/>
            <a:chOff x="580" y="2478"/>
            <a:chExt cx="636" cy="635"/>
          </a:xfrm>
          <a:gradFill>
            <a:gsLst>
              <a:gs pos="0">
                <a:srgbClr val="FFC000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</p:grpSpPr>
        <p:sp>
          <p:nvSpPr>
            <p:cNvPr id="54" name="AutoShape 6"/>
            <p:cNvSpPr>
              <a:spLocks noChangeArrowheads="1"/>
            </p:cNvSpPr>
            <p:nvPr/>
          </p:nvSpPr>
          <p:spPr bwMode="auto">
            <a:xfrm>
              <a:off x="580" y="2478"/>
              <a:ext cx="636" cy="635"/>
            </a:xfrm>
            <a:prstGeom prst="flowChartMagneticDisk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  <p:sp>
          <p:nvSpPr>
            <p:cNvPr id="55" name="Text Box 7"/>
            <p:cNvSpPr txBox="1">
              <a:spLocks noChangeArrowheads="1"/>
            </p:cNvSpPr>
            <p:nvPr/>
          </p:nvSpPr>
          <p:spPr bwMode="auto">
            <a:xfrm>
              <a:off x="756" y="2750"/>
              <a:ext cx="308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800" dirty="0">
                  <a:solidFill>
                    <a:srgbClr val="FF0000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DB</a:t>
              </a:r>
            </a:p>
          </p:txBody>
        </p:sp>
      </p:grpSp>
      <p:sp>
        <p:nvSpPr>
          <p:cNvPr id="58" name="AutoShape 9"/>
          <p:cNvSpPr>
            <a:spLocks noChangeArrowheads="1"/>
          </p:cNvSpPr>
          <p:nvPr/>
        </p:nvSpPr>
        <p:spPr bwMode="auto">
          <a:xfrm>
            <a:off x="3283539" y="3635934"/>
            <a:ext cx="747712" cy="552450"/>
          </a:xfrm>
          <a:prstGeom prst="flowChartDocumen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SAM File</a:t>
            </a:r>
          </a:p>
        </p:txBody>
      </p:sp>
      <p:sp>
        <p:nvSpPr>
          <p:cNvPr id="59" name="AutoShape 8"/>
          <p:cNvSpPr>
            <a:spLocks noChangeArrowheads="1"/>
          </p:cNvSpPr>
          <p:nvPr/>
        </p:nvSpPr>
        <p:spPr bwMode="auto">
          <a:xfrm>
            <a:off x="5155836" y="3612122"/>
            <a:ext cx="763588" cy="646112"/>
          </a:xfrm>
          <a:prstGeom prst="flowChartMultidocumen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2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Output</a:t>
            </a:r>
          </a:p>
        </p:txBody>
      </p:sp>
      <p:sp>
        <p:nvSpPr>
          <p:cNvPr id="60" name="Text Box 37"/>
          <p:cNvSpPr txBox="1">
            <a:spLocks noChangeArrowheads="1"/>
          </p:cNvSpPr>
          <p:nvPr/>
        </p:nvSpPr>
        <p:spPr bwMode="auto">
          <a:xfrm>
            <a:off x="6848746" y="2969184"/>
            <a:ext cx="1529586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800" dirty="0" smtClean="0">
                <a:solidFill>
                  <a:srgbClr val="C0C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계리시스템</a:t>
            </a:r>
            <a:r>
              <a:rPr lang="en-US" altLang="ko-KR" sz="1800" dirty="0" smtClean="0">
                <a:solidFill>
                  <a:srgbClr val="C0C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 DB</a:t>
            </a:r>
            <a:endParaRPr lang="en-US" altLang="ko-KR" sz="1800" dirty="0">
              <a:solidFill>
                <a:srgbClr val="C0C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grpSp>
        <p:nvGrpSpPr>
          <p:cNvPr id="61" name="그룹 63"/>
          <p:cNvGrpSpPr>
            <a:grpSpLocks/>
          </p:cNvGrpSpPr>
          <p:nvPr/>
        </p:nvGrpSpPr>
        <p:grpSpPr bwMode="auto">
          <a:xfrm>
            <a:off x="701946" y="3467659"/>
            <a:ext cx="1009650" cy="998538"/>
            <a:chOff x="719042" y="3249992"/>
            <a:chExt cx="1009587" cy="660504"/>
          </a:xfrm>
        </p:grpSpPr>
        <p:sp>
          <p:nvSpPr>
            <p:cNvPr id="62" name="AutoShape 6"/>
            <p:cNvSpPr>
              <a:spLocks noChangeArrowheads="1"/>
            </p:cNvSpPr>
            <p:nvPr/>
          </p:nvSpPr>
          <p:spPr bwMode="auto">
            <a:xfrm>
              <a:off x="719042" y="3249992"/>
              <a:ext cx="1009587" cy="660504"/>
            </a:xfrm>
            <a:prstGeom prst="flowChartMagneticDisk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  <p:sp>
          <p:nvSpPr>
            <p:cNvPr id="63" name="Text Box 7"/>
            <p:cNvSpPr txBox="1">
              <a:spLocks noChangeArrowheads="1"/>
            </p:cNvSpPr>
            <p:nvPr/>
          </p:nvSpPr>
          <p:spPr bwMode="auto">
            <a:xfrm>
              <a:off x="1046047" y="3537371"/>
              <a:ext cx="455574" cy="224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solidFill>
                    <a:srgbClr val="FB2D0B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DB</a:t>
              </a:r>
              <a:endParaRPr lang="en-US" altLang="ko-KR" sz="1600"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</p:grpSp>
      <p:cxnSp>
        <p:nvCxnSpPr>
          <p:cNvPr id="64" name="Shape 67"/>
          <p:cNvCxnSpPr>
            <a:cxnSpLocks noChangeShapeType="1"/>
            <a:stCxn id="62" idx="4"/>
            <a:endCxn id="58" idx="1"/>
          </p:cNvCxnSpPr>
          <p:nvPr/>
        </p:nvCxnSpPr>
        <p:spPr bwMode="auto">
          <a:xfrm flipV="1">
            <a:off x="1711596" y="3912159"/>
            <a:ext cx="1571943" cy="54769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5" name="Text Box 20"/>
          <p:cNvSpPr txBox="1">
            <a:spLocks noChangeArrowheads="1"/>
          </p:cNvSpPr>
          <p:nvPr/>
        </p:nvSpPr>
        <p:spPr bwMode="auto">
          <a:xfrm>
            <a:off x="4648154" y="3467659"/>
            <a:ext cx="5905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(Sort)</a:t>
            </a:r>
          </a:p>
        </p:txBody>
      </p:sp>
      <p:sp>
        <p:nvSpPr>
          <p:cNvPr id="66" name="Text Box 20"/>
          <p:cNvSpPr txBox="1">
            <a:spLocks noChangeArrowheads="1"/>
          </p:cNvSpPr>
          <p:nvPr/>
        </p:nvSpPr>
        <p:spPr bwMode="auto">
          <a:xfrm>
            <a:off x="4621166" y="4763059"/>
            <a:ext cx="56951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(Join)</a:t>
            </a:r>
          </a:p>
        </p:txBody>
      </p:sp>
      <p:sp>
        <p:nvSpPr>
          <p:cNvPr id="67" name="Rectangle 46"/>
          <p:cNvSpPr>
            <a:spLocks noChangeArrowheads="1"/>
          </p:cNvSpPr>
          <p:nvPr/>
        </p:nvSpPr>
        <p:spPr bwMode="auto">
          <a:xfrm>
            <a:off x="151084" y="1276909"/>
            <a:ext cx="8864600" cy="1554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ko-KR" altLang="en-US" sz="1400" dirty="0">
                <a:latin typeface="+mn-ea"/>
              </a:rPr>
              <a:t> 적 용 분 야</a:t>
            </a:r>
            <a:br>
              <a:rPr lang="ko-KR" altLang="en-US" sz="1400" dirty="0">
                <a:latin typeface="+mn-ea"/>
              </a:rPr>
            </a:br>
            <a:r>
              <a:rPr lang="ko-KR" altLang="en-US" sz="1200" dirty="0">
                <a:latin typeface="+mn-ea"/>
              </a:rPr>
              <a:t>   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계리시스템에 필요한 </a:t>
            </a:r>
            <a:r>
              <a:rPr lang="ko-KR" altLang="en-US" sz="1200" dirty="0">
                <a:latin typeface="+mn-ea"/>
              </a:rPr>
              <a:t>데이터 </a:t>
            </a:r>
            <a:r>
              <a:rPr lang="ko-KR" altLang="en-US" sz="1200" dirty="0" smtClean="0">
                <a:latin typeface="+mn-ea"/>
              </a:rPr>
              <a:t>추출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가공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적재 </a:t>
            </a:r>
            <a:r>
              <a:rPr lang="ko-KR" altLang="en-US" sz="1200" dirty="0">
                <a:latin typeface="+mn-ea"/>
              </a:rPr>
              <a:t>업무</a:t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   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다른 시스템에 존재하는 데이터를 주기적으로 계리시스템으로 이동하는 </a:t>
            </a:r>
            <a:r>
              <a:rPr lang="ko-KR" altLang="en-US" sz="1200" dirty="0">
                <a:latin typeface="+mn-ea"/>
              </a:rPr>
              <a:t>배치업무에서 사용</a:t>
            </a:r>
          </a:p>
          <a:p>
            <a:pPr algn="l">
              <a:spcBef>
                <a:spcPct val="500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ko-KR" altLang="en-US" sz="1400" dirty="0">
                <a:latin typeface="+mn-ea"/>
              </a:rPr>
              <a:t> 적 용 방 식</a:t>
            </a:r>
            <a:br>
              <a:rPr lang="ko-KR" altLang="en-US" sz="1400" dirty="0">
                <a:latin typeface="+mn-ea"/>
              </a:rPr>
            </a:br>
            <a:r>
              <a:rPr lang="ko-KR" altLang="en-US" sz="1200" dirty="0">
                <a:latin typeface="+mn-ea"/>
              </a:rPr>
              <a:t>   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업무 요건에 맞게 </a:t>
            </a:r>
            <a:r>
              <a:rPr lang="en-US" altLang="ko-KR" sz="1200" dirty="0" err="1" smtClean="0">
                <a:latin typeface="+mn-ea"/>
              </a:rPr>
              <a:t>DMExpress</a:t>
            </a:r>
            <a:r>
              <a:rPr lang="en-US" altLang="ko-KR" sz="1200" dirty="0" smtClean="0">
                <a:latin typeface="+mn-ea"/>
              </a:rPr>
              <a:t> Application</a:t>
            </a:r>
            <a:r>
              <a:rPr lang="ko-KR" altLang="en-US" sz="1200" dirty="0" smtClean="0">
                <a:latin typeface="+mn-ea"/>
              </a:rPr>
              <a:t>을 개발 </a:t>
            </a:r>
            <a:r>
              <a:rPr lang="ko-KR" altLang="en-US" sz="1200" dirty="0">
                <a:latin typeface="+mn-ea"/>
              </a:rPr>
              <a:t>후 스케줄러를 이용하여 수행</a:t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   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타 시스템 </a:t>
            </a:r>
            <a:r>
              <a:rPr lang="en-US" altLang="ko-KR" sz="1200" dirty="0" smtClean="0">
                <a:latin typeface="+mn-ea"/>
              </a:rPr>
              <a:t>DB</a:t>
            </a:r>
            <a:r>
              <a:rPr lang="ko-KR" altLang="en-US" sz="1200" dirty="0" smtClean="0">
                <a:latin typeface="+mn-ea"/>
              </a:rPr>
              <a:t>의 데이터를 </a:t>
            </a:r>
            <a:r>
              <a:rPr lang="en-US" altLang="ko-KR" sz="1200" dirty="0">
                <a:latin typeface="+mn-ea"/>
              </a:rPr>
              <a:t>SAM File</a:t>
            </a:r>
            <a:r>
              <a:rPr lang="ko-KR" altLang="en-US" sz="1200" dirty="0">
                <a:latin typeface="+mn-ea"/>
              </a:rPr>
              <a:t>로 </a:t>
            </a:r>
            <a:r>
              <a:rPr lang="en-US" altLang="ko-KR" sz="1200" dirty="0">
                <a:latin typeface="+mn-ea"/>
              </a:rPr>
              <a:t>unload </a:t>
            </a:r>
            <a:r>
              <a:rPr lang="ko-KR" altLang="en-US" sz="1200" dirty="0">
                <a:latin typeface="+mn-ea"/>
              </a:rPr>
              <a:t>후 </a:t>
            </a:r>
            <a:r>
              <a:rPr lang="ko-KR" altLang="en-US" sz="1200" dirty="0" smtClean="0">
                <a:latin typeface="+mn-ea"/>
              </a:rPr>
              <a:t>계리시스템 </a:t>
            </a:r>
            <a:r>
              <a:rPr lang="en-US" altLang="ko-KR" sz="1200" dirty="0" smtClean="0">
                <a:latin typeface="+mn-ea"/>
              </a:rPr>
              <a:t>DB</a:t>
            </a:r>
            <a:r>
              <a:rPr lang="ko-KR" altLang="en-US" sz="1200" dirty="0" smtClean="0">
                <a:latin typeface="+mn-ea"/>
              </a:rPr>
              <a:t>에 </a:t>
            </a:r>
            <a:r>
              <a:rPr lang="en-US" altLang="ko-KR" sz="1200" dirty="0" smtClean="0">
                <a:latin typeface="+mn-ea"/>
              </a:rPr>
              <a:t>load</a:t>
            </a:r>
            <a:r>
              <a:rPr lang="ko-KR" altLang="en-US" sz="1200" dirty="0" smtClean="0">
                <a:latin typeface="+mn-ea"/>
              </a:rPr>
              <a:t>하는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작업</a:t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   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대량의 데이터를 쉽고 빠르게 추출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적재하는 업무에 적용 사용 중</a:t>
            </a:r>
            <a:endParaRPr lang="ko-KR" altLang="en-US" sz="1200" dirty="0">
              <a:solidFill>
                <a:srgbClr val="214063"/>
              </a:solidFill>
              <a:latin typeface="+mn-ea"/>
            </a:endParaRPr>
          </a:p>
        </p:txBody>
      </p:sp>
      <p:sp>
        <p:nvSpPr>
          <p:cNvPr id="68" name="Text Box 20"/>
          <p:cNvSpPr txBox="1">
            <a:spLocks noChangeArrowheads="1"/>
          </p:cNvSpPr>
          <p:nvPr/>
        </p:nvSpPr>
        <p:spPr bwMode="auto">
          <a:xfrm>
            <a:off x="4452955" y="5871134"/>
            <a:ext cx="2203680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(Conversion, </a:t>
            </a:r>
            <a:r>
              <a:rPr lang="en-US" altLang="ko-KR" sz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Reformat, Load)</a:t>
            </a:r>
            <a:endParaRPr lang="en-US" altLang="ko-KR" sz="1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98" name="AutoShape 9"/>
          <p:cNvSpPr>
            <a:spLocks noChangeArrowheads="1"/>
          </p:cNvSpPr>
          <p:nvPr/>
        </p:nvSpPr>
        <p:spPr bwMode="auto">
          <a:xfrm>
            <a:off x="5294628" y="4527315"/>
            <a:ext cx="747713" cy="552450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Output</a:t>
            </a:r>
          </a:p>
        </p:txBody>
      </p:sp>
      <p:cxnSp>
        <p:nvCxnSpPr>
          <p:cNvPr id="99" name="꺾인 연결선 77"/>
          <p:cNvCxnSpPr>
            <a:cxnSpLocks noChangeShapeType="1"/>
            <a:stCxn id="58" idx="3"/>
            <a:endCxn id="59" idx="1"/>
          </p:cNvCxnSpPr>
          <p:nvPr/>
        </p:nvCxnSpPr>
        <p:spPr bwMode="auto">
          <a:xfrm>
            <a:off x="4031251" y="3912159"/>
            <a:ext cx="1124585" cy="23019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00" name="직선 화살표 연결선 78"/>
          <p:cNvCxnSpPr>
            <a:cxnSpLocks noChangeShapeType="1"/>
            <a:stCxn id="58" idx="3"/>
            <a:endCxn id="98" idx="1"/>
          </p:cNvCxnSpPr>
          <p:nvPr/>
        </p:nvCxnSpPr>
        <p:spPr bwMode="auto">
          <a:xfrm>
            <a:off x="4031251" y="3912159"/>
            <a:ext cx="1263377" cy="89138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01" name="Shape 79"/>
          <p:cNvCxnSpPr>
            <a:cxnSpLocks noChangeShapeType="1"/>
            <a:stCxn id="59" idx="3"/>
            <a:endCxn id="54" idx="2"/>
          </p:cNvCxnSpPr>
          <p:nvPr/>
        </p:nvCxnSpPr>
        <p:spPr bwMode="auto">
          <a:xfrm>
            <a:off x="5919424" y="3935178"/>
            <a:ext cx="1117664" cy="9751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02" name="Shape 80"/>
          <p:cNvCxnSpPr>
            <a:cxnSpLocks noChangeShapeType="1"/>
            <a:stCxn id="98" idx="3"/>
            <a:endCxn id="54" idx="3"/>
          </p:cNvCxnSpPr>
          <p:nvPr/>
        </p:nvCxnSpPr>
        <p:spPr bwMode="auto">
          <a:xfrm flipV="1">
            <a:off x="6042341" y="4449039"/>
            <a:ext cx="1499541" cy="354501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pic>
        <p:nvPicPr>
          <p:cNvPr id="103" name="Picture 5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0641" y="3539097"/>
            <a:ext cx="642938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4" name="그룹 63"/>
          <p:cNvGrpSpPr>
            <a:grpSpLocks/>
          </p:cNvGrpSpPr>
          <p:nvPr/>
        </p:nvGrpSpPr>
        <p:grpSpPr bwMode="auto">
          <a:xfrm>
            <a:off x="1206771" y="4115359"/>
            <a:ext cx="1009650" cy="998538"/>
            <a:chOff x="719042" y="3249992"/>
            <a:chExt cx="1009587" cy="660504"/>
          </a:xfrm>
        </p:grpSpPr>
        <p:sp>
          <p:nvSpPr>
            <p:cNvPr id="105" name="AutoShape 6"/>
            <p:cNvSpPr>
              <a:spLocks noChangeArrowheads="1"/>
            </p:cNvSpPr>
            <p:nvPr/>
          </p:nvSpPr>
          <p:spPr bwMode="auto">
            <a:xfrm>
              <a:off x="719042" y="3249992"/>
              <a:ext cx="1009587" cy="660504"/>
            </a:xfrm>
            <a:prstGeom prst="flowChartMagneticDisk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  <p:sp>
          <p:nvSpPr>
            <p:cNvPr id="106" name="Text Box 7"/>
            <p:cNvSpPr txBox="1">
              <a:spLocks noChangeArrowheads="1"/>
            </p:cNvSpPr>
            <p:nvPr/>
          </p:nvSpPr>
          <p:spPr bwMode="auto">
            <a:xfrm>
              <a:off x="1046047" y="3537371"/>
              <a:ext cx="455574" cy="224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solidFill>
                    <a:srgbClr val="FB2D0B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DB</a:t>
              </a:r>
              <a:endParaRPr lang="en-US" altLang="ko-KR" sz="1600"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</p:grpSp>
      <p:grpSp>
        <p:nvGrpSpPr>
          <p:cNvPr id="107" name="그룹 63"/>
          <p:cNvGrpSpPr>
            <a:grpSpLocks/>
          </p:cNvGrpSpPr>
          <p:nvPr/>
        </p:nvGrpSpPr>
        <p:grpSpPr bwMode="auto">
          <a:xfrm>
            <a:off x="774971" y="4836084"/>
            <a:ext cx="1009650" cy="998538"/>
            <a:chOff x="719042" y="3249992"/>
            <a:chExt cx="1009587" cy="660504"/>
          </a:xfrm>
        </p:grpSpPr>
        <p:sp>
          <p:nvSpPr>
            <p:cNvPr id="108" name="AutoShape 6"/>
            <p:cNvSpPr>
              <a:spLocks noChangeArrowheads="1"/>
            </p:cNvSpPr>
            <p:nvPr/>
          </p:nvSpPr>
          <p:spPr bwMode="auto">
            <a:xfrm>
              <a:off x="719042" y="3249992"/>
              <a:ext cx="1009587" cy="660504"/>
            </a:xfrm>
            <a:prstGeom prst="flowChartMagneticDisk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  <p:sp>
          <p:nvSpPr>
            <p:cNvPr id="109" name="Text Box 7"/>
            <p:cNvSpPr txBox="1">
              <a:spLocks noChangeArrowheads="1"/>
            </p:cNvSpPr>
            <p:nvPr/>
          </p:nvSpPr>
          <p:spPr bwMode="auto">
            <a:xfrm>
              <a:off x="1046047" y="3537371"/>
              <a:ext cx="455574" cy="224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solidFill>
                    <a:srgbClr val="FB2D0B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DB</a:t>
              </a:r>
              <a:endParaRPr lang="en-US" altLang="ko-KR" sz="1600"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</p:grpSp>
      <p:sp>
        <p:nvSpPr>
          <p:cNvPr id="110" name="AutoShape 9"/>
          <p:cNvSpPr>
            <a:spLocks noChangeArrowheads="1"/>
          </p:cNvSpPr>
          <p:nvPr/>
        </p:nvSpPr>
        <p:spPr bwMode="auto">
          <a:xfrm>
            <a:off x="3283539" y="4475722"/>
            <a:ext cx="747712" cy="552450"/>
          </a:xfrm>
          <a:prstGeom prst="flowChartDocumen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SAM File</a:t>
            </a:r>
          </a:p>
        </p:txBody>
      </p:sp>
      <p:sp>
        <p:nvSpPr>
          <p:cNvPr id="111" name="AutoShape 9"/>
          <p:cNvSpPr>
            <a:spLocks noChangeArrowheads="1"/>
          </p:cNvSpPr>
          <p:nvPr/>
        </p:nvSpPr>
        <p:spPr bwMode="auto">
          <a:xfrm>
            <a:off x="3283539" y="5434572"/>
            <a:ext cx="747712" cy="552450"/>
          </a:xfrm>
          <a:prstGeom prst="flowChartDocumen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SAM File</a:t>
            </a:r>
          </a:p>
        </p:txBody>
      </p:sp>
      <p:cxnSp>
        <p:nvCxnSpPr>
          <p:cNvPr id="129" name="Shape 67"/>
          <p:cNvCxnSpPr>
            <a:cxnSpLocks noChangeShapeType="1"/>
            <a:stCxn id="108" idx="4"/>
            <a:endCxn id="111" idx="1"/>
          </p:cNvCxnSpPr>
          <p:nvPr/>
        </p:nvCxnSpPr>
        <p:spPr bwMode="auto">
          <a:xfrm>
            <a:off x="1784621" y="5335353"/>
            <a:ext cx="1498918" cy="375444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0" name="Shape 67"/>
          <p:cNvCxnSpPr>
            <a:cxnSpLocks noChangeShapeType="1"/>
            <a:stCxn id="105" idx="4"/>
            <a:endCxn id="110" idx="1"/>
          </p:cNvCxnSpPr>
          <p:nvPr/>
        </p:nvCxnSpPr>
        <p:spPr bwMode="auto">
          <a:xfrm>
            <a:off x="2216421" y="4614628"/>
            <a:ext cx="1067118" cy="137319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1" name="직선 화살표 연결선 78"/>
          <p:cNvCxnSpPr>
            <a:cxnSpLocks noChangeShapeType="1"/>
            <a:stCxn id="110" idx="3"/>
            <a:endCxn id="98" idx="1"/>
          </p:cNvCxnSpPr>
          <p:nvPr/>
        </p:nvCxnSpPr>
        <p:spPr bwMode="auto">
          <a:xfrm>
            <a:off x="4031251" y="4751947"/>
            <a:ext cx="1263377" cy="5159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32" name="Shape 80"/>
          <p:cNvCxnSpPr>
            <a:cxnSpLocks noChangeShapeType="1"/>
            <a:stCxn id="111" idx="3"/>
            <a:endCxn id="54" idx="3"/>
          </p:cNvCxnSpPr>
          <p:nvPr/>
        </p:nvCxnSpPr>
        <p:spPr bwMode="auto">
          <a:xfrm flipV="1">
            <a:off x="4031251" y="4449039"/>
            <a:ext cx="3510631" cy="1261758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pic>
        <p:nvPicPr>
          <p:cNvPr id="133" name="Picture 5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2079" y="4412222"/>
            <a:ext cx="64293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4" name="Picture 5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4564" y="5339322"/>
            <a:ext cx="64293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5" name="Picture 5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2458" y="3539097"/>
            <a:ext cx="642938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6" name="Picture 5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3896" y="4412222"/>
            <a:ext cx="64293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" name="Picture 5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1501" y="5339322"/>
            <a:ext cx="64293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8" name="Picture 5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1196" y="3628790"/>
            <a:ext cx="642938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9" name="Picture 5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2634" y="4501915"/>
            <a:ext cx="64293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" name="Text Box 20"/>
          <p:cNvSpPr txBox="1">
            <a:spLocks noChangeArrowheads="1"/>
          </p:cNvSpPr>
          <p:nvPr/>
        </p:nvSpPr>
        <p:spPr bwMode="auto">
          <a:xfrm>
            <a:off x="6736334" y="4840003"/>
            <a:ext cx="6127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(Load)</a:t>
            </a:r>
            <a:endParaRPr lang="en-US" altLang="ko-KR" sz="1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41" name="Text Box 20"/>
          <p:cNvSpPr txBox="1">
            <a:spLocks noChangeArrowheads="1"/>
          </p:cNvSpPr>
          <p:nvPr/>
        </p:nvSpPr>
        <p:spPr bwMode="auto">
          <a:xfrm>
            <a:off x="6381342" y="3477295"/>
            <a:ext cx="6127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(Load)</a:t>
            </a:r>
            <a:endParaRPr lang="en-US" altLang="ko-KR" sz="1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42" name="Text Box 20"/>
          <p:cNvSpPr txBox="1">
            <a:spLocks noChangeArrowheads="1"/>
          </p:cNvSpPr>
          <p:nvPr/>
        </p:nvSpPr>
        <p:spPr bwMode="auto">
          <a:xfrm>
            <a:off x="2257769" y="5905923"/>
            <a:ext cx="7521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(Unload)</a:t>
            </a:r>
            <a:endParaRPr lang="en-US" altLang="ko-KR" sz="1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43" name="Text Box 20"/>
          <p:cNvSpPr txBox="1">
            <a:spLocks noChangeArrowheads="1"/>
          </p:cNvSpPr>
          <p:nvPr/>
        </p:nvSpPr>
        <p:spPr bwMode="auto">
          <a:xfrm>
            <a:off x="2247772" y="4045926"/>
            <a:ext cx="7521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(Unload)</a:t>
            </a:r>
            <a:endParaRPr lang="en-US" altLang="ko-KR" sz="1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44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022156" y="6431473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16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022158" y="6443905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70" name="순서도: 자기 디스크 69"/>
          <p:cNvSpPr/>
          <p:nvPr/>
        </p:nvSpPr>
        <p:spPr>
          <a:xfrm>
            <a:off x="2247434" y="1988840"/>
            <a:ext cx="936104" cy="864096"/>
          </a:xfrm>
          <a:prstGeom prst="flowChartMagneticDisk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기간계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DB1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1" name="순서도: 문서 70"/>
          <p:cNvSpPr/>
          <p:nvPr/>
        </p:nvSpPr>
        <p:spPr>
          <a:xfrm>
            <a:off x="375226" y="3068960"/>
            <a:ext cx="858095" cy="648072"/>
          </a:xfrm>
          <a:prstGeom prst="flowChartDocument">
            <a:avLst/>
          </a:prstGeom>
          <a:solidFill>
            <a:srgbClr val="EAEAEA"/>
          </a:solidFill>
          <a:ln w="25400" cap="flat" cmpd="sng" algn="ctr">
            <a:solidFill>
              <a:srgbClr val="B2B2B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SAM File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2" name="순서도: 데이터 71"/>
          <p:cNvSpPr/>
          <p:nvPr/>
        </p:nvSpPr>
        <p:spPr>
          <a:xfrm>
            <a:off x="5757824" y="1916832"/>
            <a:ext cx="936104" cy="648072"/>
          </a:xfrm>
          <a:prstGeom prst="flowChartInputOutput">
            <a:avLst/>
          </a:prstGeom>
          <a:solidFill>
            <a:srgbClr val="CCCCFF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Web Log</a:t>
            </a:r>
          </a:p>
        </p:txBody>
      </p:sp>
      <p:sp>
        <p:nvSpPr>
          <p:cNvPr id="73" name="순서도: 자기 디스크 72"/>
          <p:cNvSpPr/>
          <p:nvPr/>
        </p:nvSpPr>
        <p:spPr>
          <a:xfrm>
            <a:off x="2247434" y="4293096"/>
            <a:ext cx="936104" cy="864096"/>
          </a:xfrm>
          <a:prstGeom prst="flowChartMagneticDisk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기간계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DB2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4" name="순서도: 문서 73"/>
          <p:cNvSpPr/>
          <p:nvPr/>
        </p:nvSpPr>
        <p:spPr>
          <a:xfrm>
            <a:off x="375226" y="3861048"/>
            <a:ext cx="858095" cy="648072"/>
          </a:xfrm>
          <a:prstGeom prst="flowChartDocument">
            <a:avLst/>
          </a:prstGeom>
          <a:solidFill>
            <a:srgbClr val="EAEAEA"/>
          </a:solidFill>
          <a:ln w="25400" cap="flat" cmpd="sng" algn="ctr">
            <a:solidFill>
              <a:srgbClr val="B2B2B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XML Data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5" name="순서도: 자기 디스크 74"/>
          <p:cNvSpPr/>
          <p:nvPr/>
        </p:nvSpPr>
        <p:spPr>
          <a:xfrm>
            <a:off x="5523798" y="3429000"/>
            <a:ext cx="1170130" cy="1080120"/>
          </a:xfrm>
          <a:prstGeom prst="flowChartMagneticDisk">
            <a:avLst/>
          </a:prstGeom>
          <a:solidFill>
            <a:srgbClr val="F2FAA4"/>
          </a:solidFill>
          <a:ln w="25400" cap="flat" cmpd="sng" algn="ctr">
            <a:solidFill>
              <a:srgbClr val="CCCC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정보계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DW DB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6" name="순서도: 자기 디스크 75"/>
          <p:cNvSpPr/>
          <p:nvPr/>
        </p:nvSpPr>
        <p:spPr>
          <a:xfrm>
            <a:off x="7942066" y="3501008"/>
            <a:ext cx="1014113" cy="495672"/>
          </a:xfrm>
          <a:prstGeom prst="flowChartMagneticDisk">
            <a:avLst/>
          </a:prstGeom>
          <a:solidFill>
            <a:srgbClr val="F2FAA4"/>
          </a:solidFill>
          <a:ln w="25400" cap="flat" cmpd="sng" algn="ctr">
            <a:solidFill>
              <a:srgbClr val="CCCC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Data Mart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7" name="순서도: 문서 76"/>
          <p:cNvSpPr/>
          <p:nvPr/>
        </p:nvSpPr>
        <p:spPr>
          <a:xfrm>
            <a:off x="8098084" y="4941169"/>
            <a:ext cx="702078" cy="506479"/>
          </a:xfrm>
          <a:prstGeom prst="flowChartDocument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Excel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파일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8" name="순서도: 문서 77"/>
          <p:cNvSpPr/>
          <p:nvPr/>
        </p:nvSpPr>
        <p:spPr>
          <a:xfrm>
            <a:off x="4041633" y="1844824"/>
            <a:ext cx="624069" cy="432048"/>
          </a:xfrm>
          <a:prstGeom prst="flowChartDocument">
            <a:avLst/>
          </a:prstGeom>
          <a:solidFill>
            <a:srgbClr val="EAEAEA"/>
          </a:solidFill>
          <a:ln w="25400" cap="flat" cmpd="sng" algn="ctr">
            <a:solidFill>
              <a:srgbClr val="B2B2B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SAM File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79" name="Picture 1164" descr="DMExpress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014" y="1340768"/>
            <a:ext cx="918369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0" name="꺾인 연결선 79"/>
          <p:cNvCxnSpPr>
            <a:stCxn id="71" idx="3"/>
            <a:endCxn id="70" idx="2"/>
          </p:cNvCxnSpPr>
          <p:nvPr/>
        </p:nvCxnSpPr>
        <p:spPr>
          <a:xfrm flipV="1">
            <a:off x="1233321" y="2420888"/>
            <a:ext cx="1014113" cy="97210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81" name="꺾인 연결선 80"/>
          <p:cNvCxnSpPr>
            <a:stCxn id="71" idx="3"/>
            <a:endCxn id="73" idx="2"/>
          </p:cNvCxnSpPr>
          <p:nvPr/>
        </p:nvCxnSpPr>
        <p:spPr>
          <a:xfrm>
            <a:off x="1233321" y="3392996"/>
            <a:ext cx="1014113" cy="133214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82" name="Shape 67"/>
          <p:cNvCxnSpPr>
            <a:stCxn id="74" idx="3"/>
            <a:endCxn id="73" idx="3"/>
          </p:cNvCxnSpPr>
          <p:nvPr/>
        </p:nvCxnSpPr>
        <p:spPr>
          <a:xfrm>
            <a:off x="1233321" y="4185084"/>
            <a:ext cx="1482165" cy="972108"/>
          </a:xfrm>
          <a:prstGeom prst="bentConnector4">
            <a:avLst>
              <a:gd name="adj1" fmla="val 34211"/>
              <a:gd name="adj2" fmla="val 123516"/>
            </a:avLst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83" name="Shape 68"/>
          <p:cNvCxnSpPr>
            <a:stCxn id="74" idx="3"/>
            <a:endCxn id="70" idx="3"/>
          </p:cNvCxnSpPr>
          <p:nvPr/>
        </p:nvCxnSpPr>
        <p:spPr>
          <a:xfrm flipV="1">
            <a:off x="1233321" y="2852936"/>
            <a:ext cx="1482165" cy="1332148"/>
          </a:xfrm>
          <a:prstGeom prst="bentConnector2">
            <a:avLst/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pic>
        <p:nvPicPr>
          <p:cNvPr id="84" name="Picture 1164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7347" y="3503432"/>
            <a:ext cx="642990" cy="52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5" name="꺾인 연결선 30"/>
          <p:cNvCxnSpPr>
            <a:stCxn id="70" idx="1"/>
            <a:endCxn id="78" idx="1"/>
          </p:cNvCxnSpPr>
          <p:nvPr/>
        </p:nvCxnSpPr>
        <p:spPr>
          <a:xfrm rot="16200000" flipH="1">
            <a:off x="3342555" y="1361771"/>
            <a:ext cx="72008" cy="1326147"/>
          </a:xfrm>
          <a:prstGeom prst="bentConnector4">
            <a:avLst>
              <a:gd name="adj1" fmla="val -317465"/>
              <a:gd name="adj2" fmla="val 67647"/>
            </a:avLst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pic>
        <p:nvPicPr>
          <p:cNvPr id="86" name="Picture 1164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5529" y="1484785"/>
            <a:ext cx="642990" cy="52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7" name="직선 화살표 연결선 86"/>
          <p:cNvCxnSpPr/>
          <p:nvPr/>
        </p:nvCxnSpPr>
        <p:spPr>
          <a:xfrm rot="5400000">
            <a:off x="2146765" y="3601632"/>
            <a:ext cx="1584176" cy="172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dash"/>
            <a:headEnd type="arrow"/>
            <a:tailEnd type="arrow"/>
          </a:ln>
          <a:effectLst/>
        </p:spPr>
      </p:cxnSp>
      <p:pic>
        <p:nvPicPr>
          <p:cNvPr id="88" name="Picture 1164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1503" y="3284985"/>
            <a:ext cx="642990" cy="52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9" name="꺾인 연결선 30"/>
          <p:cNvCxnSpPr>
            <a:stCxn id="73" idx="4"/>
            <a:endCxn id="75" idx="2"/>
          </p:cNvCxnSpPr>
          <p:nvPr/>
        </p:nvCxnSpPr>
        <p:spPr>
          <a:xfrm flipV="1">
            <a:off x="3183538" y="3969060"/>
            <a:ext cx="2340260" cy="756084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pic>
        <p:nvPicPr>
          <p:cNvPr id="90" name="Picture 1164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1633" y="4129436"/>
            <a:ext cx="642990" cy="52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1" name="꺾인 연결선 30"/>
          <p:cNvCxnSpPr>
            <a:stCxn id="72" idx="3"/>
            <a:endCxn id="75" idx="1"/>
          </p:cNvCxnSpPr>
          <p:nvPr/>
        </p:nvCxnSpPr>
        <p:spPr>
          <a:xfrm rot="5400000">
            <a:off x="5688516" y="2985251"/>
            <a:ext cx="864096" cy="23402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pic>
        <p:nvPicPr>
          <p:cNvPr id="92" name="Picture 1164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0895" y="2708921"/>
            <a:ext cx="642990" cy="52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3" name="꺾인 연결선 30"/>
          <p:cNvCxnSpPr>
            <a:stCxn id="75" idx="4"/>
            <a:endCxn id="76" idx="2"/>
          </p:cNvCxnSpPr>
          <p:nvPr/>
        </p:nvCxnSpPr>
        <p:spPr>
          <a:xfrm flipV="1">
            <a:off x="6693928" y="3748844"/>
            <a:ext cx="1248139" cy="220216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94" name="순서도: 문서 93"/>
          <p:cNvSpPr/>
          <p:nvPr/>
        </p:nvSpPr>
        <p:spPr>
          <a:xfrm>
            <a:off x="6537911" y="5013176"/>
            <a:ext cx="624069" cy="432048"/>
          </a:xfrm>
          <a:prstGeom prst="flowChartDocument">
            <a:avLst/>
          </a:prstGeom>
          <a:solidFill>
            <a:srgbClr val="EAEAEA"/>
          </a:solidFill>
          <a:ln w="25400" cap="flat" cmpd="sng" algn="ctr">
            <a:solidFill>
              <a:srgbClr val="B2B2B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SAM File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95" name="꺾인 연결선 30"/>
          <p:cNvCxnSpPr>
            <a:stCxn id="75" idx="3"/>
            <a:endCxn id="94" idx="1"/>
          </p:cNvCxnSpPr>
          <p:nvPr/>
        </p:nvCxnSpPr>
        <p:spPr>
          <a:xfrm rot="16200000" flipH="1">
            <a:off x="5963347" y="4654636"/>
            <a:ext cx="720080" cy="429048"/>
          </a:xfrm>
          <a:prstGeom prst="bentConnector2">
            <a:avLst/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pic>
        <p:nvPicPr>
          <p:cNvPr id="96" name="Picture 1164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1807" y="4653137"/>
            <a:ext cx="642990" cy="52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7" name="꺾인 연결선 30"/>
          <p:cNvCxnSpPr>
            <a:stCxn id="76" idx="3"/>
            <a:endCxn id="77" idx="0"/>
          </p:cNvCxnSpPr>
          <p:nvPr/>
        </p:nvCxnSpPr>
        <p:spPr>
          <a:xfrm rot="5400000">
            <a:off x="7976879" y="4468858"/>
            <a:ext cx="944488" cy="172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pic>
        <p:nvPicPr>
          <p:cNvPr id="98" name="Picture 1164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9164" y="4201444"/>
            <a:ext cx="642990" cy="52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" name="TextBox 98"/>
          <p:cNvSpPr txBox="1"/>
          <p:nvPr/>
        </p:nvSpPr>
        <p:spPr>
          <a:xfrm>
            <a:off x="3651590" y="1559216"/>
            <a:ext cx="703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Unload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225876" y="4583552"/>
            <a:ext cx="703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Unload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467347" y="3935479"/>
            <a:ext cx="766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Loading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Picture 1164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7042" y="3359415"/>
            <a:ext cx="642990" cy="52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" name="TextBox 102"/>
          <p:cNvSpPr txBox="1"/>
          <p:nvPr/>
        </p:nvSpPr>
        <p:spPr>
          <a:xfrm>
            <a:off x="3981211" y="4666593"/>
            <a:ext cx="773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Transfer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892077" y="3791464"/>
            <a:ext cx="773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Transfer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927954" y="3874504"/>
            <a:ext cx="773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Transfer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629674" y="3082417"/>
            <a:ext cx="766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Loading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72480" y="2007684"/>
            <a:ext cx="112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DMExpress™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모서리가 둥근 사각형 설명선 107"/>
          <p:cNvSpPr/>
          <p:nvPr/>
        </p:nvSpPr>
        <p:spPr>
          <a:xfrm>
            <a:off x="3885616" y="2423311"/>
            <a:ext cx="1404156" cy="1368152"/>
          </a:xfrm>
          <a:prstGeom prst="wedgeRoundRectCallout">
            <a:avLst>
              <a:gd name="adj1" fmla="val -20833"/>
              <a:gd name="adj2" fmla="val 72722"/>
              <a:gd name="adj3" fmla="val 16667"/>
            </a:avLst>
          </a:prstGeom>
          <a:solidFill>
            <a:srgbClr val="FFFFCC"/>
          </a:solidFill>
          <a:ln w="25400" cap="flat" cmpd="sng" algn="ctr">
            <a:solidFill>
              <a:srgbClr val="0033C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기간계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DB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의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Table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을 직접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읽어서 가공하면서 </a:t>
            </a:r>
            <a:r>
              <a: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정보계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DW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load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이동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step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절감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</p:txBody>
      </p:sp>
      <p:sp>
        <p:nvSpPr>
          <p:cNvPr id="109" name="순서도: 문서 108"/>
          <p:cNvSpPr/>
          <p:nvPr/>
        </p:nvSpPr>
        <p:spPr>
          <a:xfrm>
            <a:off x="3729599" y="5087607"/>
            <a:ext cx="624069" cy="432048"/>
          </a:xfrm>
          <a:prstGeom prst="flowChartDocument">
            <a:avLst/>
          </a:prstGeom>
          <a:solidFill>
            <a:srgbClr val="EAEAEA"/>
          </a:solidFill>
          <a:ln w="25400" cap="flat" cmpd="sng" algn="ctr">
            <a:solidFill>
              <a:srgbClr val="B2B2B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SAM File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10" name="꺾인 연결선 30"/>
          <p:cNvCxnSpPr>
            <a:stCxn id="73" idx="4"/>
            <a:endCxn id="109" idx="1"/>
          </p:cNvCxnSpPr>
          <p:nvPr/>
        </p:nvCxnSpPr>
        <p:spPr>
          <a:xfrm>
            <a:off x="3183538" y="4725145"/>
            <a:ext cx="546061" cy="578487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111" name="꺾인 연결선 30"/>
          <p:cNvCxnSpPr>
            <a:stCxn id="109" idx="3"/>
            <a:endCxn id="75" idx="2"/>
          </p:cNvCxnSpPr>
          <p:nvPr/>
        </p:nvCxnSpPr>
        <p:spPr>
          <a:xfrm flipV="1">
            <a:off x="4353668" y="3969061"/>
            <a:ext cx="1170130" cy="1334571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pic>
        <p:nvPicPr>
          <p:cNvPr id="112" name="Picture 1164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7694" y="4943592"/>
            <a:ext cx="642990" cy="52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" name="모서리가 둥근 사각형 설명선 112"/>
          <p:cNvSpPr/>
          <p:nvPr/>
        </p:nvSpPr>
        <p:spPr>
          <a:xfrm>
            <a:off x="3807607" y="5591663"/>
            <a:ext cx="3822425" cy="576064"/>
          </a:xfrm>
          <a:prstGeom prst="wedgeRoundRectCallout">
            <a:avLst>
              <a:gd name="adj1" fmla="val -22802"/>
              <a:gd name="adj2" fmla="val -69257"/>
              <a:gd name="adj3" fmla="val 16667"/>
            </a:avLst>
          </a:prstGeom>
          <a:solidFill>
            <a:srgbClr val="FFFFCC"/>
          </a:solidFill>
          <a:ln w="25400" cap="flat" cmpd="sng" algn="ctr">
            <a:solidFill>
              <a:srgbClr val="0033C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SAM File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unload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후 시스템 자원을 이용하여 가공하여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DW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load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시스템 자원 활용도 높음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</p:txBody>
      </p:sp>
      <p:sp>
        <p:nvSpPr>
          <p:cNvPr id="114" name="모서리가 둥근 사각형 설명선 113"/>
          <p:cNvSpPr/>
          <p:nvPr/>
        </p:nvSpPr>
        <p:spPr>
          <a:xfrm>
            <a:off x="141200" y="4655559"/>
            <a:ext cx="1482165" cy="1368152"/>
          </a:xfrm>
          <a:prstGeom prst="wedgeRoundRectCallout">
            <a:avLst>
              <a:gd name="adj1" fmla="val 46916"/>
              <a:gd name="adj2" fmla="val -103690"/>
              <a:gd name="adj3" fmla="val 16667"/>
            </a:avLst>
          </a:prstGeom>
          <a:solidFill>
            <a:srgbClr val="FFFFCC"/>
          </a:solidFill>
          <a:ln w="25400" cap="flat" cmpd="sng" algn="ctr">
            <a:solidFill>
              <a:srgbClr val="0033C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SAM File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과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XML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데이터 </a:t>
            </a:r>
            <a:r>
              <a: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쉽고 간편하게 가공 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처리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개발 편리성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</p:txBody>
      </p:sp>
      <p:sp>
        <p:nvSpPr>
          <p:cNvPr id="115" name="모서리가 둥근 사각형 설명선 114"/>
          <p:cNvSpPr/>
          <p:nvPr/>
        </p:nvSpPr>
        <p:spPr>
          <a:xfrm>
            <a:off x="6849945" y="1775239"/>
            <a:ext cx="1560173" cy="1224136"/>
          </a:xfrm>
          <a:prstGeom prst="wedgeRoundRectCallout">
            <a:avLst>
              <a:gd name="adj1" fmla="val -81537"/>
              <a:gd name="adj2" fmla="val 40859"/>
              <a:gd name="adj3" fmla="val 16667"/>
            </a:avLst>
          </a:prstGeom>
          <a:solidFill>
            <a:srgbClr val="FFFFCC"/>
          </a:solidFill>
          <a:ln w="25400" cap="flat" cmpd="sng" algn="ctr">
            <a:solidFill>
              <a:srgbClr val="0033C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복잡한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Web Log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데이터를 쉽고 빠르게 처리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급증하는 데이터 처리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0" y="9593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accent1"/>
                </a:solidFill>
                <a:latin typeface="proxima-nova-n6"/>
              </a:rPr>
              <a:t>적용 가능 영역 예시</a:t>
            </a:r>
            <a:r>
              <a:rPr lang="en-US" altLang="ko-KR" sz="3200" b="1" dirty="0">
                <a:solidFill>
                  <a:schemeClr val="accent1"/>
                </a:solidFill>
                <a:latin typeface="proxima-nova-n6"/>
              </a:rPr>
              <a:t/>
            </a:r>
            <a:br>
              <a:rPr lang="en-US" altLang="ko-KR" sz="3200" b="1" dirty="0">
                <a:solidFill>
                  <a:schemeClr val="accent1"/>
                </a:solidFill>
                <a:latin typeface="proxima-nova-n6"/>
              </a:rPr>
            </a:br>
            <a:r>
              <a:rPr lang="en-US" altLang="ko-KR" sz="2000" b="1" dirty="0" smtClean="0">
                <a:solidFill>
                  <a:schemeClr val="accent1"/>
                </a:solidFill>
                <a:latin typeface="proxima-nova-n6"/>
              </a:rPr>
              <a:t>(</a:t>
            </a:r>
            <a:r>
              <a:rPr lang="ko-KR" altLang="en-US" sz="2000" b="1" dirty="0" smtClean="0">
                <a:solidFill>
                  <a:schemeClr val="accent1"/>
                </a:solidFill>
                <a:latin typeface="proxima-nova-n6"/>
              </a:rPr>
              <a:t>데이터 가공</a:t>
            </a:r>
            <a:r>
              <a:rPr lang="en-US" altLang="ko-KR" sz="2000" b="1" dirty="0" smtClean="0">
                <a:solidFill>
                  <a:schemeClr val="accent1"/>
                </a:solidFill>
                <a:latin typeface="proxima-nova-n6"/>
              </a:rPr>
              <a:t>, </a:t>
            </a:r>
            <a:r>
              <a:rPr lang="ko-KR" altLang="en-US" sz="2000" b="1" dirty="0" smtClean="0">
                <a:solidFill>
                  <a:schemeClr val="accent1"/>
                </a:solidFill>
                <a:latin typeface="proxima-nova-n6"/>
              </a:rPr>
              <a:t>이동</a:t>
            </a:r>
            <a:r>
              <a:rPr lang="en-US" altLang="ko-KR" sz="2000" b="1" dirty="0" smtClean="0">
                <a:solidFill>
                  <a:schemeClr val="accent1"/>
                </a:solidFill>
                <a:latin typeface="proxima-nova-n6"/>
              </a:rPr>
              <a:t>)</a:t>
            </a:r>
            <a:endParaRPr lang="en-US" altLang="ko-KR" sz="3200" b="1" dirty="0">
              <a:solidFill>
                <a:schemeClr val="accent1"/>
              </a:solidFill>
              <a:latin typeface="proxima-nova-n6"/>
            </a:endParaRPr>
          </a:p>
        </p:txBody>
      </p:sp>
    </p:spTree>
    <p:extLst>
      <p:ext uri="{BB962C8B-B14F-4D97-AF65-F5344CB8AC3E}">
        <p14:creationId xmlns:p14="http://schemas.microsoft.com/office/powerpoint/2010/main" val="341007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1" y="372100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산들바람" panose="02020600000000000000" pitchFamily="18" charset="-127"/>
                <a:ea typeface="a산들바람" panose="02020600000000000000" pitchFamily="18" charset="-127"/>
              </a:rPr>
              <a:t>개발은 단순하게 처리 시간은 짧게</a:t>
            </a:r>
            <a:endParaRPr lang="ko-KR" altLang="en-US" sz="4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산들바람" panose="02020600000000000000" pitchFamily="18" charset="-127"/>
              <a:ea typeface="a산들바람" panose="02020600000000000000" pitchFamily="18" charset="-127"/>
            </a:endParaRPr>
          </a:p>
        </p:txBody>
      </p:sp>
      <p:pic>
        <p:nvPicPr>
          <p:cNvPr id="52" name="Picture 7" descr="PP_template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709398" y="2450486"/>
            <a:ext cx="4072480" cy="92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587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7F0-1DAB-45FF-886A-76482D12BA4F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984" y="1376398"/>
            <a:ext cx="4928616" cy="3886200"/>
          </a:xfrm>
          <a:prstGeom prst="rect">
            <a:avLst/>
          </a:prstGeom>
        </p:spPr>
      </p:pic>
      <p:sp>
        <p:nvSpPr>
          <p:cNvPr id="6" name="구름 모양 설명선 5"/>
          <p:cNvSpPr/>
          <p:nvPr/>
        </p:nvSpPr>
        <p:spPr>
          <a:xfrm>
            <a:off x="235126" y="362606"/>
            <a:ext cx="2842591" cy="2027583"/>
          </a:xfrm>
          <a:prstGeom prst="cloudCallout">
            <a:avLst>
              <a:gd name="adj1" fmla="val 75321"/>
              <a:gd name="adj2" fmla="val 16911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내가 </a:t>
            </a:r>
            <a:r>
              <a:rPr kumimoji="0" lang="ko-KR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배트맨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이었다니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!?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타원형 설명선 6"/>
          <p:cNvSpPr/>
          <p:nvPr/>
        </p:nvSpPr>
        <p:spPr>
          <a:xfrm>
            <a:off x="6058661" y="2390189"/>
            <a:ext cx="2783752" cy="1858618"/>
          </a:xfrm>
          <a:prstGeom prst="wedgeEllipseCallout">
            <a:avLst>
              <a:gd name="adj1" fmla="val -43684"/>
              <a:gd name="adj2" fmla="val 47527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Question?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795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70" y="1751053"/>
            <a:ext cx="7947660" cy="328707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233326" y="1534969"/>
            <a:ext cx="1732127" cy="37192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1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7F0-1DAB-45FF-886A-76482D12BA4F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733425"/>
            <a:ext cx="682942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88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7F0-1DAB-45FF-886A-76482D12BA4F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785937"/>
            <a:ext cx="39624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6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95936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accent1"/>
                </a:solidFill>
                <a:latin typeface="proxima-nova-n6"/>
              </a:rPr>
              <a:t>회사 소개</a:t>
            </a:r>
            <a:endParaRPr lang="en-US" altLang="ko-KR" sz="3200" b="1" dirty="0">
              <a:solidFill>
                <a:schemeClr val="accent1"/>
              </a:solidFill>
              <a:latin typeface="proxima-nova-n6"/>
            </a:endParaRPr>
          </a:p>
        </p:txBody>
      </p:sp>
      <p:sp>
        <p:nvSpPr>
          <p:cNvPr id="49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022156" y="6431473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5" name="AutoShape 12" descr="Wide upward diagonal"/>
          <p:cNvSpPr>
            <a:spLocks noChangeArrowheads="1"/>
          </p:cNvSpPr>
          <p:nvPr/>
        </p:nvSpPr>
        <p:spPr bwMode="auto">
          <a:xfrm>
            <a:off x="205174" y="1241610"/>
            <a:ext cx="4629375" cy="13208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0" anchor="ctr"/>
          <a:lstStyle/>
          <a:p>
            <a:pPr marL="114300" indent="-114300" eaLnBrk="0" hangingPunct="0">
              <a:buClr>
                <a:srgbClr val="006CB7"/>
              </a:buClr>
              <a:buSzPct val="120000"/>
              <a:defRPr/>
            </a:pPr>
            <a:r>
              <a:rPr lang="en-US" sz="1800" b="1" dirty="0">
                <a:solidFill>
                  <a:srgbClr val="006BB7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Multinational Software Company</a:t>
            </a:r>
          </a:p>
          <a:p>
            <a:pPr marL="114300" indent="-114300" eaLnBrk="0" hangingPunct="0">
              <a:buClr>
                <a:srgbClr val="006CB7"/>
              </a:buClr>
              <a:buSzPct val="120000"/>
              <a:defRPr/>
            </a:pPr>
            <a:endParaRPr lang="en-US" sz="500" b="1" dirty="0">
              <a:solidFill>
                <a:srgbClr val="006BB7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CB7"/>
              </a:buClr>
              <a:buSzPct val="100000"/>
              <a:buFontTx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1968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년 설립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북미</a:t>
            </a:r>
            <a:r>
              <a:rPr lang="en-US" altLang="ko-KR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유럽 및 아시아 </a:t>
            </a:r>
            <a: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지역에서 영업</a:t>
            </a:r>
            <a:endParaRPr lang="en-US" sz="1600" dirty="0">
              <a:solidFill>
                <a:srgbClr val="00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defTabSz="403225" eaLnBrk="0" hangingPunct="0">
              <a:buClr>
                <a:srgbClr val="006CB7"/>
              </a:buClr>
              <a:buSzPct val="100000"/>
              <a:buFontTx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en-US" sz="16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50</a:t>
            </a:r>
            <a:r>
              <a:rPr lang="ko-KR" altLang="en-US" sz="14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년 </a:t>
            </a:r>
            <a:r>
              <a:rPr lang="ko-KR" altLang="en-US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이상 성능 혁신</a:t>
            </a:r>
            <a:endParaRPr lang="en-US" sz="1600" b="1" u="sng" dirty="0">
              <a:solidFill>
                <a:srgbClr val="FF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CB7"/>
              </a:buClr>
              <a:buSzPct val="100000"/>
              <a:buFontTx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25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개 이상의 특허 출원 및 발급</a:t>
            </a:r>
            <a:endParaRPr lang="en-US" sz="1600" dirty="0">
              <a:solidFill>
                <a:srgbClr val="00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CB7"/>
              </a:buClr>
              <a:buSzPct val="100000"/>
              <a:buFontTx/>
              <a:buChar char="•"/>
              <a:defRPr/>
            </a:pPr>
            <a:r>
              <a:rPr lang="en-US" altLang="ko-KR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투자자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:</a:t>
            </a:r>
          </a:p>
        </p:txBody>
      </p:sp>
      <p:sp>
        <p:nvSpPr>
          <p:cNvPr id="26" name="AutoShape 12" descr="Wide upward diagonal"/>
          <p:cNvSpPr>
            <a:spLocks noChangeArrowheads="1"/>
          </p:cNvSpPr>
          <p:nvPr/>
        </p:nvSpPr>
        <p:spPr bwMode="auto">
          <a:xfrm>
            <a:off x="205176" y="3056302"/>
            <a:ext cx="5018040" cy="13504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0" anchor="ctr"/>
          <a:lstStyle/>
          <a:p>
            <a:pPr marL="114300" indent="-114300" eaLnBrk="0" hangingPunct="0">
              <a:buSzPct val="120000"/>
              <a:defRPr/>
            </a:pPr>
            <a:r>
              <a:rPr lang="en-US" sz="1800" b="1" dirty="0">
                <a:solidFill>
                  <a:srgbClr val="006BB7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Large Global Customer Base</a:t>
            </a:r>
          </a:p>
          <a:p>
            <a:pPr marL="114300" indent="-114300" eaLnBrk="0" hangingPunct="0">
              <a:buSzPct val="120000"/>
              <a:defRPr/>
            </a:pPr>
            <a:endParaRPr lang="en-US" sz="500" b="1" dirty="0">
              <a:solidFill>
                <a:srgbClr val="006BB7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BB7"/>
              </a:buClr>
              <a:buSzPct val="100000"/>
              <a:buFontTx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기업 및 전세계의 정부에 대한 데이터 통합 및 데이터 보호 </a:t>
            </a:r>
            <a: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/>
            </a:r>
            <a:b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</a:br>
            <a: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솔루션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선두 업체</a:t>
            </a:r>
            <a:endParaRPr lang="en-US" sz="1600" dirty="0">
              <a:solidFill>
                <a:srgbClr val="00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BB7"/>
              </a:buClr>
              <a:buSzPct val="100000"/>
              <a:buFontTx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en-US" sz="16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68 </a:t>
            </a:r>
            <a:r>
              <a:rPr lang="ko-KR" altLang="en-US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개국에서 </a:t>
            </a:r>
            <a:r>
              <a:rPr lang="en-US" altLang="ko-KR" sz="16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15,000 </a:t>
            </a:r>
            <a:r>
              <a:rPr lang="ko-KR" altLang="en-US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개 이상 </a:t>
            </a:r>
            <a:r>
              <a:rPr lang="ko-KR" altLang="en-US" sz="14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제공</a:t>
            </a:r>
            <a:endParaRPr lang="en-US" altLang="ko-KR" sz="1400" b="1" u="sng" dirty="0" smtClean="0">
              <a:solidFill>
                <a:srgbClr val="FF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BB7"/>
              </a:buClr>
              <a:buSzPct val="100000"/>
              <a:buFontTx/>
              <a:buChar char="•"/>
              <a:defRPr/>
            </a:pPr>
            <a:r>
              <a:rPr lang="en-US" altLang="ko-KR" sz="1600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en-US" altLang="ko-KR" sz="16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Fortune</a:t>
            </a:r>
            <a:r>
              <a:rPr lang="en-US" altLang="ko-KR" sz="14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100 </a:t>
            </a:r>
            <a:r>
              <a:rPr lang="ko-KR" altLang="en-US" sz="14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기업 </a:t>
            </a:r>
            <a:r>
              <a:rPr lang="en-US" altLang="ko-KR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95% </a:t>
            </a:r>
            <a:r>
              <a:rPr lang="ko-KR" altLang="en-US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이상</a:t>
            </a:r>
            <a:r>
              <a:rPr lang="en-US" altLang="ko-KR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, </a:t>
            </a:r>
            <a:r>
              <a:rPr lang="en-US" altLang="ko-KR" sz="16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Dow Jones</a:t>
            </a:r>
            <a:r>
              <a:rPr lang="en-US" altLang="ko-KR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u="sng" dirty="0" err="1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상장사</a:t>
            </a:r>
            <a:r>
              <a:rPr lang="ko-KR" altLang="en-US" sz="14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en-US" altLang="ko-KR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80% </a:t>
            </a:r>
            <a:r>
              <a:rPr lang="ko-KR" altLang="en-US" sz="14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이상</a:t>
            </a:r>
            <a:endParaRPr lang="en-US" sz="1400" b="1" u="sng" dirty="0">
              <a:solidFill>
                <a:srgbClr val="FF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27" name="AutoShape 12" descr="Wide upward diagonal"/>
          <p:cNvSpPr>
            <a:spLocks noChangeArrowheads="1"/>
          </p:cNvSpPr>
          <p:nvPr/>
        </p:nvSpPr>
        <p:spPr bwMode="auto">
          <a:xfrm>
            <a:off x="205179" y="4435945"/>
            <a:ext cx="4432449" cy="189204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0" anchor="ctr"/>
          <a:lstStyle/>
          <a:p>
            <a:pPr marL="114300" indent="-114300" eaLnBrk="0" hangingPunct="0">
              <a:buClr>
                <a:srgbClr val="006CB7"/>
              </a:buClr>
              <a:buSzPct val="120000"/>
              <a:defRPr/>
            </a:pPr>
            <a:r>
              <a:rPr lang="en-US" sz="1800" b="1" dirty="0">
                <a:solidFill>
                  <a:srgbClr val="006BB7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Syncsort Data Integration Offerings</a:t>
            </a:r>
          </a:p>
          <a:p>
            <a:pPr marL="114300" indent="-114300" eaLnBrk="0" hangingPunct="0">
              <a:buClr>
                <a:srgbClr val="006CB7"/>
              </a:buClr>
              <a:buSzPct val="120000"/>
              <a:defRPr/>
            </a:pPr>
            <a:endParaRPr lang="en-US" sz="500" b="1" dirty="0">
              <a:solidFill>
                <a:srgbClr val="006BB7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CB7"/>
              </a:buClr>
              <a:buSzPct val="100000"/>
              <a:buFontTx/>
              <a:buChar char="•"/>
              <a:defRPr/>
            </a:pPr>
            <a:r>
              <a:rPr lang="ko-KR" altLang="en-US" sz="1600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dirty="0" err="1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빅</a:t>
            </a:r>
            <a:r>
              <a:rPr lang="ko-KR" altLang="en-US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데이터의 통합</a:t>
            </a:r>
            <a:r>
              <a:rPr lang="en-US" altLang="ko-KR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최적화 및 </a:t>
            </a:r>
            <a:r>
              <a:rPr lang="ko-KR" altLang="en-US" sz="1400" b="1" dirty="0" err="1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마이그레이션을</a:t>
            </a:r>
            <a:r>
              <a:rPr lang="ko-KR" altLang="en-US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위한 </a:t>
            </a:r>
            <a: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/>
            </a:r>
            <a:b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</a:br>
            <a:r>
              <a:rPr lang="ko-KR" altLang="en-US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고성능</a:t>
            </a:r>
            <a:r>
              <a:rPr lang="en-US" altLang="ko-KR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특수 용도의 데이터 통합 </a:t>
            </a:r>
            <a:r>
              <a:rPr lang="ko-KR" altLang="en-US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솔루션 </a:t>
            </a:r>
            <a:r>
              <a:rPr lang="en-US" altLang="ko-KR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DMExpress ™ </a:t>
            </a:r>
            <a:r>
              <a:rPr lang="ko-KR" altLang="en-US" sz="1400" b="1" dirty="0" err="1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제품군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CB7"/>
              </a:buClr>
              <a:buSzPct val="100000"/>
              <a:buFontTx/>
              <a:buChar char="•"/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z</a:t>
            </a:r>
            <a:r>
              <a:rPr lang="en-US" altLang="ko-KR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/OS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및 </a:t>
            </a:r>
            <a:r>
              <a:rPr lang="en-US" altLang="ko-KR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SAS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메인 프레임 환경을 위한 </a:t>
            </a:r>
            <a:r>
              <a:rPr lang="en-US" altLang="ko-KR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MFX™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고성능 </a:t>
            </a:r>
            <a: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/>
            </a:r>
            <a:b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</a:br>
            <a:r>
              <a:rPr lang="ko-KR" altLang="en-US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정렬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솔루션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cxnSp>
        <p:nvCxnSpPr>
          <p:cNvPr id="28" name="Straight Connector 23"/>
          <p:cNvCxnSpPr/>
          <p:nvPr/>
        </p:nvCxnSpPr>
        <p:spPr bwMode="auto">
          <a:xfrm>
            <a:off x="205176" y="1525007"/>
            <a:ext cx="31242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4"/>
          <p:cNvCxnSpPr/>
          <p:nvPr/>
        </p:nvCxnSpPr>
        <p:spPr bwMode="auto">
          <a:xfrm>
            <a:off x="205176" y="3365682"/>
            <a:ext cx="31242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26"/>
          <p:cNvCxnSpPr/>
          <p:nvPr/>
        </p:nvCxnSpPr>
        <p:spPr bwMode="auto">
          <a:xfrm>
            <a:off x="205176" y="4898869"/>
            <a:ext cx="31242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2" name="Content Placeholder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6156622"/>
              </p:ext>
            </p:extLst>
          </p:nvPr>
        </p:nvGraphicFramePr>
        <p:xfrm>
          <a:off x="5083459" y="1123664"/>
          <a:ext cx="390976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3" name="Picture 258" descr="EXPERIAN2CLRRGB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57211" y="1657620"/>
            <a:ext cx="864096" cy="330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65" descr="orange-log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36037" y="4873963"/>
            <a:ext cx="376241" cy="407595"/>
          </a:xfrm>
          <a:prstGeom prst="rect">
            <a:avLst/>
          </a:prstGeom>
        </p:spPr>
      </p:pic>
      <p:pic>
        <p:nvPicPr>
          <p:cNvPr id="45" name="Picture 66" descr="Sprin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85370" y="4937122"/>
            <a:ext cx="658701" cy="293317"/>
          </a:xfrm>
          <a:prstGeom prst="rect">
            <a:avLst/>
          </a:prstGeom>
        </p:spPr>
      </p:pic>
      <p:pic>
        <p:nvPicPr>
          <p:cNvPr id="47" name="Picture 67" descr="default.gif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92407" y="5788968"/>
            <a:ext cx="858742" cy="182880"/>
          </a:xfrm>
          <a:prstGeom prst="rect">
            <a:avLst/>
          </a:prstGeom>
        </p:spPr>
      </p:pic>
      <p:pic>
        <p:nvPicPr>
          <p:cNvPr id="48" name="Picture 68" descr="Comscore_962x167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089936" y="1724639"/>
            <a:ext cx="929705" cy="174843"/>
          </a:xfrm>
          <a:prstGeom prst="rect">
            <a:avLst/>
          </a:prstGeom>
        </p:spPr>
      </p:pic>
      <p:pic>
        <p:nvPicPr>
          <p:cNvPr id="50" name="Picture 69" descr="nationwide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65244" y="3257953"/>
            <a:ext cx="987946" cy="452928"/>
          </a:xfrm>
          <a:prstGeom prst="rect">
            <a:avLst/>
          </a:prstGeom>
        </p:spPr>
      </p:pic>
      <p:pic>
        <p:nvPicPr>
          <p:cNvPr id="51" name="Picture 70" descr="The_co-operative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853800" y="5811442"/>
            <a:ext cx="1000449" cy="15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Picture 10" descr="http://www.fai.gov/img/DNB%20LOGO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62133" y="1630654"/>
            <a:ext cx="579960" cy="322200"/>
          </a:xfrm>
          <a:prstGeom prst="rect">
            <a:avLst/>
          </a:prstGeom>
          <a:noFill/>
        </p:spPr>
      </p:pic>
      <p:pic>
        <p:nvPicPr>
          <p:cNvPr id="53" name="Picture 72" descr="global payments.gif"/>
          <p:cNvPicPr>
            <a:picLocks noChangeAspect="1"/>
          </p:cNvPicPr>
          <p:nvPr/>
        </p:nvPicPr>
        <p:blipFill>
          <a:blip r:embed="rId15" cstate="print"/>
          <a:srcRect t="25636" b="23455"/>
          <a:stretch>
            <a:fillRect/>
          </a:stretch>
        </p:blipFill>
        <p:spPr>
          <a:xfrm>
            <a:off x="6226610" y="1631013"/>
            <a:ext cx="785807" cy="400046"/>
          </a:xfrm>
          <a:prstGeom prst="rect">
            <a:avLst/>
          </a:prstGeom>
        </p:spPr>
      </p:pic>
      <p:pic>
        <p:nvPicPr>
          <p:cNvPr id="54" name="Picture 73" descr="barclays capital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345034" y="2480084"/>
            <a:ext cx="936035" cy="325149"/>
          </a:xfrm>
          <a:prstGeom prst="rect">
            <a:avLst/>
          </a:prstGeom>
        </p:spPr>
      </p:pic>
      <p:pic>
        <p:nvPicPr>
          <p:cNvPr id="55" name="Picture 38" descr="RM_BBVA_Compass_logo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537063" y="2534353"/>
            <a:ext cx="1022952" cy="227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4" descr="http://acadianacenterforthearts.org/Images/Interior/logos/jp%20morgan%20chase%20logo.jpg"/>
          <p:cNvPicPr>
            <a:picLocks noChangeAspect="1" noChangeArrowheads="1"/>
          </p:cNvPicPr>
          <p:nvPr/>
        </p:nvPicPr>
        <p:blipFill>
          <a:blip r:embed="rId18" cstate="print"/>
          <a:srcRect t="11323" b="12001"/>
          <a:stretch>
            <a:fillRect/>
          </a:stretch>
        </p:blipFill>
        <p:spPr bwMode="auto">
          <a:xfrm>
            <a:off x="7716641" y="2529605"/>
            <a:ext cx="1102319" cy="225169"/>
          </a:xfrm>
          <a:prstGeom prst="rect">
            <a:avLst/>
          </a:prstGeom>
          <a:noFill/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5338768" y="4078497"/>
            <a:ext cx="928342" cy="394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0" cstate="print"/>
          <a:srcRect b="16928"/>
          <a:stretch>
            <a:fillRect/>
          </a:stretch>
        </p:blipFill>
        <p:spPr bwMode="auto">
          <a:xfrm>
            <a:off x="6623727" y="4131871"/>
            <a:ext cx="850392" cy="32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5" descr="Overstock.png"/>
          <p:cNvPicPr>
            <a:picLocks noChangeAspect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5906127" y="5774037"/>
            <a:ext cx="896112" cy="20397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60" name="Picture 6" descr="http://4.bp.blogspot.com/_j-gJc72HO_Y/TJkH4zLJlHI/AAAAAAAAANA/y3CqnhTPDME/s1600/HCA.jpg"/>
          <p:cNvPicPr>
            <a:picLocks noChangeAspect="1" noChangeArrowheads="1"/>
          </p:cNvPicPr>
          <p:nvPr/>
        </p:nvPicPr>
        <p:blipFill>
          <a:blip r:embed="rId22" cstate="print"/>
          <a:srcRect t="32128" b="33312"/>
          <a:stretch>
            <a:fillRect/>
          </a:stretch>
        </p:blipFill>
        <p:spPr bwMode="auto">
          <a:xfrm>
            <a:off x="6528735" y="3359540"/>
            <a:ext cx="822960" cy="284415"/>
          </a:xfrm>
          <a:prstGeom prst="rect">
            <a:avLst/>
          </a:prstGeom>
          <a:noFill/>
        </p:spPr>
      </p:pic>
      <p:pic>
        <p:nvPicPr>
          <p:cNvPr id="61" name="Picture 8" descr="http://www.dsea.org/Images/NEA-logoBlueRGB.jp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768910" y="4137864"/>
            <a:ext cx="823573" cy="314706"/>
          </a:xfrm>
          <a:prstGeom prst="rect">
            <a:avLst/>
          </a:prstGeom>
          <a:noFill/>
        </p:spPr>
      </p:pic>
      <p:pic>
        <p:nvPicPr>
          <p:cNvPr id="62" name="Picture 10" descr="Presbyterian Healthcare Services">
            <a:hlinkClick r:id="rId24"/>
          </p:cNvPr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7488856" y="3377861"/>
            <a:ext cx="1151509" cy="131852"/>
          </a:xfrm>
          <a:prstGeom prst="rect">
            <a:avLst/>
          </a:prstGeom>
          <a:noFill/>
        </p:spPr>
      </p:pic>
      <p:pic>
        <p:nvPicPr>
          <p:cNvPr id="63" name="Picture 12" descr="http://berryscoop.com/wp-content/uploads/2010/01/610px-verizon-wireless-logo.png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7872088" y="4906263"/>
            <a:ext cx="927481" cy="366431"/>
          </a:xfrm>
          <a:prstGeom prst="rect">
            <a:avLst/>
          </a:prstGeom>
          <a:noFill/>
        </p:spPr>
      </p:pic>
      <p:pic>
        <p:nvPicPr>
          <p:cNvPr id="64" name="Picture 14" descr="http://t3.gstatic.com/images?q=tbn:ANd9GcTdsOw4mGcfDDX59afYhjKXWeDNjllzWkWM_w74vcvq5s6BI_RpGA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5212375" y="5650600"/>
            <a:ext cx="635794" cy="450056"/>
          </a:xfrm>
          <a:prstGeom prst="rect">
            <a:avLst/>
          </a:prstGeom>
          <a:noFill/>
        </p:spPr>
      </p:pic>
      <p:pic>
        <p:nvPicPr>
          <p:cNvPr id="65" name="Picture 4" descr="Logo of MetroPCS"/>
          <p:cNvPicPr>
            <a:picLocks noChangeAspect="1" noChangeArrowheads="1"/>
          </p:cNvPicPr>
          <p:nvPr/>
        </p:nvPicPr>
        <p:blipFill>
          <a:blip r:embed="rId28" cstate="print"/>
          <a:srcRect t="38616" b="39966"/>
          <a:stretch>
            <a:fillRect/>
          </a:stretch>
        </p:blipFill>
        <p:spPr bwMode="auto">
          <a:xfrm>
            <a:off x="5883559" y="5003514"/>
            <a:ext cx="978408" cy="209550"/>
          </a:xfrm>
          <a:prstGeom prst="rect">
            <a:avLst/>
          </a:prstGeom>
          <a:noFill/>
        </p:spPr>
      </p:pic>
      <p:pic>
        <p:nvPicPr>
          <p:cNvPr id="66" name="Picture 4" descr="Centerbridge Partners, L.P. Logo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56" y="2470645"/>
            <a:ext cx="166687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941455" y="2341664"/>
            <a:ext cx="82296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2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9593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/>
                </a:solidFill>
                <a:latin typeface="proxima-nova-n6"/>
              </a:rPr>
              <a:t>누구나 쉽게 사용</a:t>
            </a:r>
            <a:r>
              <a:rPr lang="en-US" altLang="ko-KR" sz="3200" b="1" dirty="0">
                <a:solidFill>
                  <a:schemeClr val="accent1"/>
                </a:solidFill>
                <a:latin typeface="proxima-nova-n6"/>
              </a:rPr>
              <a:t/>
            </a:r>
            <a:br>
              <a:rPr lang="en-US" altLang="ko-KR" sz="3200" b="1" dirty="0">
                <a:solidFill>
                  <a:schemeClr val="accent1"/>
                </a:solidFill>
                <a:latin typeface="proxima-nova-n6"/>
              </a:rPr>
            </a:br>
            <a:r>
              <a:rPr lang="en-US" altLang="ko-KR" sz="2000" b="1" dirty="0">
                <a:solidFill>
                  <a:schemeClr val="accent1"/>
                </a:solidFill>
                <a:latin typeface="proxima-nova-n6"/>
              </a:rPr>
              <a:t>(Ease of Use)</a:t>
            </a:r>
            <a:endParaRPr lang="en-US" altLang="ko-KR" sz="3200" b="1" dirty="0">
              <a:solidFill>
                <a:schemeClr val="accent1"/>
              </a:solidFill>
              <a:latin typeface="proxima-nova-n6"/>
            </a:endParaRPr>
          </a:p>
        </p:txBody>
      </p:sp>
      <p:sp>
        <p:nvSpPr>
          <p:cNvPr id="20" name="Left Arrow 137"/>
          <p:cNvSpPr/>
          <p:nvPr/>
        </p:nvSpPr>
        <p:spPr>
          <a:xfrm>
            <a:off x="4120474" y="2804417"/>
            <a:ext cx="319315" cy="595085"/>
          </a:xfrm>
          <a:prstGeom prst="lef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36"/>
          <p:cNvSpPr/>
          <p:nvPr/>
        </p:nvSpPr>
        <p:spPr>
          <a:xfrm>
            <a:off x="4426382" y="2133602"/>
            <a:ext cx="4167287" cy="20743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Rounded Rectangle 79"/>
          <p:cNvSpPr/>
          <p:nvPr/>
        </p:nvSpPr>
        <p:spPr>
          <a:xfrm>
            <a:off x="836723" y="1065242"/>
            <a:ext cx="3142472" cy="865414"/>
          </a:xfrm>
          <a:prstGeom prst="roundRect">
            <a:avLst>
              <a:gd name="adj" fmla="val 2381"/>
            </a:avLst>
          </a:prstGeom>
          <a:solidFill>
            <a:srgbClr val="569F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6723" y="1039479"/>
            <a:ext cx="3142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1400" b="1" dirty="0" err="1">
                <a:solidFill>
                  <a:srgbClr val="FFFFFF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DMExpress</a:t>
            </a:r>
            <a:r>
              <a:rPr lang="en-US" sz="1400" b="1" dirty="0">
                <a:solidFill>
                  <a:srgbClr val="FFFFFF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 Workstation</a:t>
            </a:r>
          </a:p>
        </p:txBody>
      </p:sp>
      <p:pic>
        <p:nvPicPr>
          <p:cNvPr id="14" name="Picture 131" descr="workstatio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8078" y="1347978"/>
            <a:ext cx="554699" cy="51904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22" name="TextBox 21"/>
          <p:cNvSpPr txBox="1"/>
          <p:nvPr/>
        </p:nvSpPr>
        <p:spPr>
          <a:xfrm>
            <a:off x="2405229" y="1508086"/>
            <a:ext cx="1480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/>
                </a:solidFill>
                <a:latin typeface="Calibri" pitchFamily="34" charset="0"/>
                <a:ea typeface="ＭＳ Ｐゴシック"/>
                <a:cs typeface="Calibri" pitchFamily="34" charset="0"/>
              </a:rPr>
              <a:t>Windows based </a:t>
            </a:r>
            <a:r>
              <a:rPr lang="en-GB" sz="1200" dirty="0">
                <a:solidFill>
                  <a:schemeClr val="bg1"/>
                </a:solidFill>
                <a:latin typeface="Calibri" pitchFamily="34" charset="0"/>
                <a:ea typeface="ＭＳ Ｐゴシック"/>
                <a:cs typeface="Calibri" pitchFamily="34" charset="0"/>
              </a:rPr>
              <a:t>GUI</a:t>
            </a:r>
          </a:p>
        </p:txBody>
      </p:sp>
      <p:pic>
        <p:nvPicPr>
          <p:cNvPr id="1030" name="Picture 6" descr="http://cfs8.tistory.com/upload_control/download.blog?fhandle=YmxvZzU4OTg1QGZzOC50aXN0b3J5LmNvbTovYXR0YWNoLzUvNTc3LnBuZw==&amp;tt_attachpath=/blog/58985/attach/ip57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98" y="1491049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788" y="4345126"/>
            <a:ext cx="3210401" cy="2211705"/>
          </a:xfrm>
          <a:prstGeom prst="rect">
            <a:avLst/>
          </a:prstGeom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074" y="2021413"/>
            <a:ext cx="3206115" cy="2211705"/>
          </a:xfrm>
          <a:prstGeom prst="rect">
            <a:avLst/>
          </a:prstGeom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</p:pic>
      <p:sp>
        <p:nvSpPr>
          <p:cNvPr id="34" name="TextBox 33"/>
          <p:cNvSpPr txBox="1"/>
          <p:nvPr/>
        </p:nvSpPr>
        <p:spPr>
          <a:xfrm>
            <a:off x="4478568" y="2209343"/>
            <a:ext cx="1302327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25" indent="-111125"/>
            <a:r>
              <a:rPr lang="ko-KR" altLang="en-US" sz="1300" b="1" dirty="0" smtClean="0">
                <a:solidFill>
                  <a:srgbClr val="005596"/>
                </a:solidFill>
                <a:latin typeface="Calibri" pitchFamily="34" charset="0"/>
                <a:cs typeface="Calibri" pitchFamily="34" charset="0"/>
              </a:rPr>
              <a:t>작업유형</a:t>
            </a:r>
            <a:r>
              <a:rPr lang="en-US" altLang="ko-KR" sz="1300" b="1" dirty="0">
                <a:solidFill>
                  <a:srgbClr val="00559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1300" b="1" dirty="0" smtClean="0">
                <a:solidFill>
                  <a:srgbClr val="005596"/>
                </a:solidFill>
                <a:latin typeface="Calibri" pitchFamily="34" charset="0"/>
                <a:cs typeface="Calibri" pitchFamily="34" charset="0"/>
              </a:rPr>
              <a:t>선택</a:t>
            </a:r>
            <a:endParaRPr lang="en-US" sz="1300" b="1" dirty="0" smtClean="0">
              <a:solidFill>
                <a:srgbClr val="005596"/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Sort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Copy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Merge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Join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Aggregate</a:t>
            </a:r>
          </a:p>
          <a:p>
            <a:pPr marL="111125" indent="-111125">
              <a:buFont typeface="Arial" pitchFamily="34" charset="0"/>
              <a:buChar char="•"/>
            </a:pPr>
            <a:endParaRPr lang="en-US" sz="1200" dirty="0" smtClean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Connection </a:t>
            </a: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정보</a:t>
            </a:r>
            <a:endParaRPr lang="en-US" sz="1200" dirty="0" smtClean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Partition</a:t>
            </a:r>
          </a:p>
          <a:p>
            <a:pPr marL="111125" indent="-111125">
              <a:buFont typeface="Arial" pitchFamily="34" charset="0"/>
              <a:buChar char="•"/>
            </a:pPr>
            <a:endParaRPr lang="en-US" sz="1200" dirty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Left Arrow 137"/>
          <p:cNvSpPr/>
          <p:nvPr/>
        </p:nvSpPr>
        <p:spPr>
          <a:xfrm>
            <a:off x="4128936" y="5115824"/>
            <a:ext cx="319315" cy="595085"/>
          </a:xfrm>
          <a:prstGeom prst="lef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136"/>
          <p:cNvSpPr/>
          <p:nvPr/>
        </p:nvSpPr>
        <p:spPr>
          <a:xfrm>
            <a:off x="4434844" y="4445009"/>
            <a:ext cx="4167287" cy="20743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78562" y="4503816"/>
            <a:ext cx="203307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25" indent="-111125"/>
            <a:r>
              <a:rPr lang="ko-KR" altLang="en-US" sz="1300" b="1" dirty="0" smtClean="0">
                <a:solidFill>
                  <a:srgbClr val="005596"/>
                </a:solidFill>
                <a:latin typeface="Calibri" pitchFamily="34" charset="0"/>
                <a:cs typeface="Calibri" pitchFamily="34" charset="0"/>
              </a:rPr>
              <a:t>실행 작업 배치</a:t>
            </a:r>
            <a:endParaRPr lang="en-US" sz="1300" b="1" dirty="0" smtClean="0">
              <a:solidFill>
                <a:srgbClr val="005596"/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DMExpress</a:t>
            </a: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 Task </a:t>
            </a: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선택 및 실행 순서 배치 작업</a:t>
            </a:r>
            <a:endParaRPr lang="en-US" sz="1200" dirty="0" smtClean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실행 중 생성되는 임시 파일 </a:t>
            </a:r>
            <a:r>
              <a:rPr lang="en-US" altLang="ko-KR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altLang="ko-KR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</a:b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유지 여부 체크</a:t>
            </a:r>
            <a:endParaRPr lang="en-US" altLang="ko-KR" sz="1000" dirty="0" smtClean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개별 </a:t>
            </a:r>
            <a:r>
              <a:rPr lang="en-US" altLang="ko-KR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Task </a:t>
            </a: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단위 테스트 작업 후 이상 유무 확인 가능</a:t>
            </a:r>
            <a:endParaRPr lang="en-US" altLang="ko-KR" sz="1000" dirty="0" smtClean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3rd Part Application</a:t>
            </a: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 을</a:t>
            </a:r>
            <a:r>
              <a: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배치 작업</a:t>
            </a:r>
            <a:r>
              <a:rPr lang="en-US" altLang="ko-KR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창에 추가 가능</a:t>
            </a:r>
            <a:endParaRPr lang="en-US" sz="1200" dirty="0" smtClean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8" name="Straight Connector 158"/>
          <p:cNvCxnSpPr/>
          <p:nvPr/>
        </p:nvCxnSpPr>
        <p:spPr bwMode="auto">
          <a:xfrm rot="5400000">
            <a:off x="4831855" y="3186670"/>
            <a:ext cx="1920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158"/>
          <p:cNvCxnSpPr/>
          <p:nvPr/>
        </p:nvCxnSpPr>
        <p:spPr bwMode="auto">
          <a:xfrm rot="5400000">
            <a:off x="6228852" y="3169599"/>
            <a:ext cx="1920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5841707" y="2209340"/>
            <a:ext cx="1302327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25" indent="-111125"/>
            <a:r>
              <a:rPr lang="ko-KR" altLang="en-US" sz="1300" b="1" dirty="0" smtClean="0">
                <a:solidFill>
                  <a:srgbClr val="005596"/>
                </a:solidFill>
                <a:latin typeface="Calibri" pitchFamily="34" charset="0"/>
                <a:cs typeface="Calibri" pitchFamily="34" charset="0"/>
              </a:rPr>
              <a:t>데이터 연결</a:t>
            </a:r>
            <a:endParaRPr lang="en-US" sz="1300" b="1" dirty="0" smtClean="0">
              <a:solidFill>
                <a:srgbClr val="005596"/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File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Database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Cloud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ODBC </a:t>
            </a:r>
            <a:r>
              <a:rPr lang="en-US" sz="8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(Excel, Access)</a:t>
            </a:r>
            <a:endParaRPr lang="en-US" sz="1200" b="1" dirty="0" smtClean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SAP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Hadoop</a:t>
            </a:r>
          </a:p>
          <a:p>
            <a:pPr marL="111125" indent="-111125">
              <a:buFont typeface="Arial" pitchFamily="34" charset="0"/>
              <a:buChar char="•"/>
            </a:pPr>
            <a:endParaRPr lang="en-US" sz="1200" dirty="0" smtClean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Metadata</a:t>
            </a:r>
          </a:p>
          <a:p>
            <a:pPr marL="111125" indent="-111125">
              <a:buFont typeface="Arial" pitchFamily="34" charset="0"/>
              <a:buChar char="•"/>
            </a:pPr>
            <a:endParaRPr lang="en-US" sz="1200" dirty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55636" y="2217804"/>
            <a:ext cx="1302327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25" indent="-111125"/>
            <a:r>
              <a:rPr lang="ko-KR" altLang="en-US" sz="1300" b="1" dirty="0" smtClean="0">
                <a:solidFill>
                  <a:srgbClr val="005596"/>
                </a:solidFill>
                <a:latin typeface="Calibri" pitchFamily="34" charset="0"/>
                <a:cs typeface="Calibri" pitchFamily="34" charset="0"/>
              </a:rPr>
              <a:t>데이터 처리</a:t>
            </a:r>
            <a:endParaRPr lang="en-US" sz="1300" b="1" dirty="0" smtClean="0">
              <a:solidFill>
                <a:srgbClr val="005596"/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Condition</a:t>
            </a:r>
            <a:endParaRPr lang="en-US" sz="1200" dirty="0" smtClean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Filter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Function</a:t>
            </a:r>
            <a:endParaRPr lang="en-US" sz="1200" dirty="0" smtClean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Pivot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Date Time </a:t>
            </a: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연산</a:t>
            </a:r>
            <a:endParaRPr lang="en-US" sz="1200" dirty="0" smtClean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endParaRPr lang="en-US" sz="1200" dirty="0" smtClean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Save Target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Native ODBC</a:t>
            </a:r>
          </a:p>
          <a:p>
            <a:pPr marL="111125" indent="-111125">
              <a:buFont typeface="Arial" pitchFamily="34" charset="0"/>
              <a:buChar char="•"/>
            </a:pPr>
            <a:endParaRPr lang="en-US" sz="1200" dirty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8519" y="2039058"/>
            <a:ext cx="430887" cy="1996682"/>
          </a:xfrm>
          <a:prstGeom prst="rect">
            <a:avLst/>
          </a:prstGeom>
          <a:solidFill>
            <a:schemeClr val="accent4">
              <a:alpha val="23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vert="eaVert" wrap="none" tIns="72000" bIns="72000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Task Editor </a:t>
            </a: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단위 작업 창</a:t>
            </a: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6984" y="4350462"/>
            <a:ext cx="430887" cy="1924548"/>
          </a:xfrm>
          <a:prstGeom prst="rect">
            <a:avLst/>
          </a:prstGeom>
          <a:solidFill>
            <a:schemeClr val="accent4">
              <a:alpha val="23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vert="eaVert" wrap="none" tIns="72000" bIns="72000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Job Editor </a:t>
            </a: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배치 작업 창</a:t>
            </a: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Connector 158"/>
          <p:cNvCxnSpPr/>
          <p:nvPr/>
        </p:nvCxnSpPr>
        <p:spPr bwMode="auto">
          <a:xfrm rot="5400000">
            <a:off x="5551522" y="5498077"/>
            <a:ext cx="1920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6544432" y="4503813"/>
            <a:ext cx="2033079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25" indent="-111125"/>
            <a:r>
              <a:rPr lang="ko-KR" altLang="en-US" sz="1300" b="1" dirty="0" smtClean="0">
                <a:solidFill>
                  <a:srgbClr val="005596"/>
                </a:solidFill>
                <a:latin typeface="Calibri" pitchFamily="34" charset="0"/>
                <a:cs typeface="Calibri" pitchFamily="34" charset="0"/>
              </a:rPr>
              <a:t>유용한 기능</a:t>
            </a:r>
            <a:endParaRPr lang="en-US" sz="1300" b="1" dirty="0" smtClean="0">
              <a:solidFill>
                <a:srgbClr val="005596"/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스케줄러를 이용한 실행</a:t>
            </a:r>
            <a:r>
              <a:rPr lang="en-US" altLang="ko-KR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altLang="ko-KR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</a:br>
            <a:r>
              <a:rPr lang="en-US" altLang="ko-KR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시간 별</a:t>
            </a:r>
            <a:r>
              <a:rPr lang="en-US" altLang="ko-KR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일자 별</a:t>
            </a:r>
            <a:r>
              <a:rPr lang="en-US" altLang="ko-KR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매달 말</a:t>
            </a:r>
            <a:r>
              <a:rPr lang="en-US" altLang="ko-KR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사용자 지정 가능</a:t>
            </a:r>
            <a:r>
              <a:rPr lang="en-US" altLang="ko-KR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en-US" sz="1200" dirty="0" smtClean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실행 후 로그 확인 작업 및 실행 결과 메일로 전송 기능 </a:t>
            </a:r>
            <a:endParaRPr lang="en-US" altLang="ko-KR" sz="1000" dirty="0" smtClean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Appl.</a:t>
            </a:r>
            <a:r>
              <a:rPr lang="en-US" altLang="ko-KR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변경 영향도 체크 기능</a:t>
            </a:r>
            <a:endParaRPr lang="en-US" altLang="ko-KR" sz="1000" dirty="0" smtClean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Help </a:t>
            </a: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기능을 이용한 쉽고 편리한 문제 해결</a:t>
            </a:r>
            <a:endParaRPr lang="en-US" sz="1200" dirty="0" smtClean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022156" y="6431473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28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593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accent1"/>
                </a:solidFill>
                <a:latin typeface="proxima-nova-n6"/>
              </a:rPr>
              <a:t>간단한 화면 구성</a:t>
            </a:r>
            <a:r>
              <a:rPr lang="en-US" altLang="ko-KR" sz="3200" b="1" dirty="0">
                <a:solidFill>
                  <a:schemeClr val="accent1"/>
                </a:solidFill>
                <a:latin typeface="proxima-nova-n6"/>
              </a:rPr>
              <a:t/>
            </a:r>
            <a:br>
              <a:rPr lang="en-US" altLang="ko-KR" sz="3200" b="1" dirty="0">
                <a:solidFill>
                  <a:schemeClr val="accent1"/>
                </a:solidFill>
                <a:latin typeface="proxima-nova-n6"/>
              </a:rPr>
            </a:br>
            <a:r>
              <a:rPr lang="en-US" altLang="ko-KR" sz="2000" b="1" dirty="0">
                <a:solidFill>
                  <a:schemeClr val="accent1"/>
                </a:solidFill>
                <a:latin typeface="proxima-nova-n6"/>
              </a:rPr>
              <a:t>(</a:t>
            </a:r>
            <a:r>
              <a:rPr lang="en-US" altLang="ko-KR" sz="2000" b="1" dirty="0" smtClean="0">
                <a:solidFill>
                  <a:schemeClr val="accent1"/>
                </a:solidFill>
                <a:latin typeface="proxima-nova-n6"/>
              </a:rPr>
              <a:t>Simple Screen)</a:t>
            </a:r>
            <a:endParaRPr lang="en-US" altLang="ko-KR" sz="3200" b="1" dirty="0">
              <a:solidFill>
                <a:schemeClr val="accent1"/>
              </a:solidFill>
              <a:latin typeface="proxima-nova-n6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022156" y="6431473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02" y="1207767"/>
            <a:ext cx="8743950" cy="493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1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593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accent1"/>
                </a:solidFill>
                <a:latin typeface="proxima-nova-n6"/>
              </a:rPr>
              <a:t>쉬운</a:t>
            </a:r>
            <a:r>
              <a:rPr lang="en-US" altLang="ko-KR" sz="3200" b="1" dirty="0" smtClean="0">
                <a:solidFill>
                  <a:schemeClr val="accent1"/>
                </a:solidFill>
                <a:latin typeface="proxima-nova-n6"/>
              </a:rPr>
              <a:t> </a:t>
            </a:r>
            <a:r>
              <a:rPr lang="ko-KR" altLang="en-US" sz="3200" b="1" dirty="0" smtClean="0">
                <a:solidFill>
                  <a:schemeClr val="accent1"/>
                </a:solidFill>
                <a:latin typeface="proxima-nova-n6"/>
              </a:rPr>
              <a:t>스크립트 방식 개발 지원</a:t>
            </a:r>
            <a:r>
              <a:rPr lang="en-US" altLang="ko-KR" sz="3200" b="1" dirty="0">
                <a:solidFill>
                  <a:schemeClr val="accent1"/>
                </a:solidFill>
                <a:latin typeface="proxima-nova-n6"/>
              </a:rPr>
              <a:t/>
            </a:r>
            <a:br>
              <a:rPr lang="en-US" altLang="ko-KR" sz="3200" b="1" dirty="0">
                <a:solidFill>
                  <a:schemeClr val="accent1"/>
                </a:solidFill>
                <a:latin typeface="proxima-nova-n6"/>
              </a:rPr>
            </a:br>
            <a:r>
              <a:rPr lang="en-US" altLang="ko-KR" sz="2000" b="1" dirty="0">
                <a:solidFill>
                  <a:schemeClr val="accent1"/>
                </a:solidFill>
                <a:latin typeface="proxima-nova-n6"/>
              </a:rPr>
              <a:t>(</a:t>
            </a:r>
            <a:r>
              <a:rPr lang="en-US" altLang="ko-KR" sz="2000" b="1" dirty="0" smtClean="0">
                <a:solidFill>
                  <a:schemeClr val="accent1"/>
                </a:solidFill>
                <a:latin typeface="proxima-nova-n6"/>
              </a:rPr>
              <a:t>Simple Script)</a:t>
            </a:r>
            <a:endParaRPr lang="en-US" altLang="ko-KR" sz="3200" b="1" dirty="0">
              <a:solidFill>
                <a:schemeClr val="accent1"/>
              </a:solidFill>
              <a:latin typeface="proxima-nova-n6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022156" y="6431473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7" y="1074213"/>
            <a:ext cx="8736325" cy="51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1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7F0-1DAB-45FF-886A-76482D12BA4F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982" y="1486929"/>
            <a:ext cx="4572000" cy="370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38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593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/>
                </a:solidFill>
                <a:latin typeface="proxima-nova-n6"/>
              </a:rPr>
              <a:t>다양한 데이터 연결</a:t>
            </a:r>
            <a:r>
              <a:rPr lang="en-US" altLang="ko-KR" sz="3200" b="1" dirty="0">
                <a:solidFill>
                  <a:schemeClr val="accent1"/>
                </a:solidFill>
                <a:latin typeface="proxima-nova-n6"/>
              </a:rPr>
              <a:t/>
            </a:r>
            <a:br>
              <a:rPr lang="en-US" altLang="ko-KR" sz="3200" b="1" dirty="0">
                <a:solidFill>
                  <a:schemeClr val="accent1"/>
                </a:solidFill>
                <a:latin typeface="proxima-nova-n6"/>
              </a:rPr>
            </a:br>
            <a:r>
              <a:rPr lang="en-US" altLang="ko-KR" sz="2000" b="1" dirty="0">
                <a:solidFill>
                  <a:schemeClr val="accent1"/>
                </a:solidFill>
                <a:latin typeface="proxima-nova-n6"/>
              </a:rPr>
              <a:t>(Smart Connection)</a:t>
            </a:r>
            <a:endParaRPr lang="en-US" altLang="ko-KR" sz="3200" b="1" dirty="0">
              <a:solidFill>
                <a:schemeClr val="accent1"/>
              </a:solidFill>
              <a:latin typeface="proxima-nova-n6"/>
            </a:endParaRPr>
          </a:p>
        </p:txBody>
      </p: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218438" y="931911"/>
            <a:ext cx="2961473" cy="2858467"/>
            <a:chOff x="2294467" y="1981732"/>
            <a:chExt cx="3213100" cy="3101340"/>
          </a:xfrm>
        </p:grpSpPr>
        <p:pic>
          <p:nvPicPr>
            <p:cNvPr id="9" name="Picture 2" descr="Distribute Your Dat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4467" y="1981732"/>
              <a:ext cx="3213100" cy="3101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250275" y="3362679"/>
              <a:ext cx="476092" cy="159462"/>
            </a:xfrm>
            <a:prstGeom prst="rect">
              <a:avLst/>
            </a:prstGeom>
            <a:solidFill>
              <a:srgbClr val="0068AF"/>
            </a:solidFill>
          </p:spPr>
          <p:txBody>
            <a:bodyPr wrap="none" lIns="0" tIns="0" rIns="0" bIns="36000" rtlCol="0">
              <a:spAutoFit/>
            </a:bodyPr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DMExpress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58854" y="2953971"/>
              <a:ext cx="473454" cy="159462"/>
            </a:xfrm>
            <a:prstGeom prst="rect">
              <a:avLst/>
            </a:prstGeom>
            <a:solidFill>
              <a:srgbClr val="0068AF"/>
            </a:solidFill>
          </p:spPr>
          <p:txBody>
            <a:bodyPr wrap="none" lIns="36000" tIns="36000" rIns="36000" bIns="0" rtlCol="0">
              <a:spAutoFit/>
            </a:bodyPr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Windows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031890" y="646336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314919"/>
              </p:ext>
            </p:extLst>
          </p:nvPr>
        </p:nvGraphicFramePr>
        <p:xfrm>
          <a:off x="184568" y="3733800"/>
          <a:ext cx="8807031" cy="2644866"/>
        </p:xfrm>
        <a:graphic>
          <a:graphicData uri="http://schemas.openxmlformats.org/drawingml/2006/table">
            <a:tbl>
              <a:tblPr firstRow="1" bandRow="1"/>
              <a:tblGrid>
                <a:gridCol w="728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6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7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08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1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97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87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04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482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72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959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4690">
                <a:tc gridSpan="13"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연결 가능한</a:t>
                      </a:r>
                      <a:r>
                        <a:rPr lang="ko-KR" altLang="en-US" sz="16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데이터</a:t>
                      </a:r>
                      <a:r>
                        <a:rPr lang="en-US" altLang="ko-KR" sz="16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목록 </a:t>
                      </a:r>
                      <a:r>
                        <a:rPr lang="en-US" altLang="ko-KR" sz="16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6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다양한 파일 형태 데이터도 연결 가능</a:t>
                      </a:r>
                      <a:r>
                        <a:rPr lang="en-US" altLang="ko-KR" sz="16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endParaRPr lang="en-US" altLang="ko-KR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16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Connect</a:t>
                      </a:r>
                      <a:endParaRPr 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Amazon Redshift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Amazon S3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Apache Avro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Apache Parquet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DB2/</a:t>
                      </a:r>
                    </a:p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UDB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Green</a:t>
                      </a:r>
                    </a:p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plum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JDBC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My SQL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err="1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Netezza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NoSQL Databases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endParaRPr 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ODBC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4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Current version on AWS</a:t>
                      </a:r>
                      <a:endParaRPr 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Current version</a:t>
                      </a:r>
                      <a:r>
                        <a:rPr lang="en-US" sz="105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on AWS</a:t>
                      </a:r>
                      <a:endParaRPr 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1.7.6</a:t>
                      </a:r>
                      <a:endParaRPr 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1.6</a:t>
                      </a:r>
                      <a:endParaRPr 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9.7 and higher</a:t>
                      </a:r>
                      <a:endParaRPr 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4.2 and higher</a:t>
                      </a:r>
                      <a:endParaRPr 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3.0 compliant</a:t>
                      </a:r>
                      <a:endParaRPr 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5.1.73</a:t>
                      </a:r>
                      <a:endParaRPr 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7.0.3</a:t>
                      </a:r>
                    </a:p>
                    <a:p>
                      <a:pPr algn="ctr"/>
                      <a:r>
                        <a:rPr lang="en-US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and </a:t>
                      </a:r>
                    </a:p>
                    <a:p>
                      <a:pPr algn="ctr"/>
                      <a:r>
                        <a:rPr lang="en-US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higher</a:t>
                      </a:r>
                      <a:endParaRPr 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Hive</a:t>
                      </a:r>
                    </a:p>
                    <a:p>
                      <a:pPr algn="ctr"/>
                      <a:r>
                        <a:rPr lang="en-US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Hive Server 2</a:t>
                      </a:r>
                      <a:endParaRPr 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Other NoSQL Databases</a:t>
                      </a:r>
                      <a:endParaRPr 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Level 3</a:t>
                      </a:r>
                    </a:p>
                    <a:p>
                      <a:pPr algn="ctr"/>
                      <a:r>
                        <a:rPr lang="en-US" altLang="ko-KR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compliant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712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Connect</a:t>
                      </a:r>
                      <a:endParaRPr 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Oracle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err="1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Qlik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SQL Server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Sybase </a:t>
                      </a:r>
                      <a:endParaRPr lang="en-US" sz="1050" b="1" dirty="0" smtClean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ASE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Sybase </a:t>
                      </a:r>
                      <a:endParaRPr lang="en-US" sz="1050" b="1" dirty="0" smtClean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IQ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err="1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Teradata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err="1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Vertica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IBM </a:t>
                      </a:r>
                      <a:r>
                        <a:rPr lang="en-US" sz="1050" b="1" dirty="0" err="1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Websphere</a:t>
                      </a:r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MQ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Salesforce.com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Hadoop</a:t>
                      </a:r>
                    </a:p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(HDFS)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Tableau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55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10g </a:t>
                      </a:r>
                      <a:r>
                        <a:rPr lang="ko-KR" altLang="en-US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이상</a:t>
                      </a:r>
                      <a:endParaRPr 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QlikView</a:t>
                      </a:r>
                      <a:r>
                        <a:rPr lang="en-US" sz="1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data </a:t>
                      </a:r>
                      <a:r>
                        <a:rPr lang="en-US" sz="10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eXchange</a:t>
                      </a:r>
                      <a:r>
                        <a:rPr lang="en-US" sz="1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files</a:t>
                      </a:r>
                      <a:endParaRPr lang="en-US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2008 and higher</a:t>
                      </a:r>
                      <a:endParaRPr 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15.0 </a:t>
                      </a:r>
                      <a:r>
                        <a:rPr 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and higher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15.0 and</a:t>
                      </a:r>
                    </a:p>
                    <a:p>
                      <a:pPr algn="ctr"/>
                      <a:r>
                        <a:rPr lang="en-US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higher</a:t>
                      </a:r>
                      <a:endParaRPr 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TD14</a:t>
                      </a:r>
                      <a:endParaRPr 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6.0 and higher</a:t>
                      </a:r>
                      <a:endParaRPr 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7.0.1.3</a:t>
                      </a:r>
                      <a:r>
                        <a:rPr lang="en-US" sz="105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and higher</a:t>
                      </a:r>
                      <a:endParaRPr 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23.0, 24.0 and 25.0</a:t>
                      </a:r>
                      <a:endParaRPr 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ECC 6.0 and </a:t>
                      </a:r>
                      <a:endParaRPr lang="en-US" sz="1050" b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en-US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higher</a:t>
                      </a:r>
                      <a:endParaRPr 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Apache 2.x</a:t>
                      </a:r>
                      <a:endParaRPr 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TDE API</a:t>
                      </a:r>
                      <a:endParaRPr 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8" name="그룹 77"/>
          <p:cNvGrpSpPr>
            <a:grpSpLocks noChangeAspect="1"/>
          </p:cNvGrpSpPr>
          <p:nvPr/>
        </p:nvGrpSpPr>
        <p:grpSpPr>
          <a:xfrm>
            <a:off x="5422300" y="1187068"/>
            <a:ext cx="3461653" cy="2203920"/>
            <a:chOff x="569799" y="1246720"/>
            <a:chExt cx="7620000" cy="4851400"/>
          </a:xfrm>
        </p:grpSpPr>
        <p:pic>
          <p:nvPicPr>
            <p:cNvPr id="79" name="Picture 2" descr="http://www.esector.co.jp/product/syncsort_dmx/img/dm1_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799" y="1246720"/>
              <a:ext cx="7620000" cy="4851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직사각형 79"/>
            <p:cNvSpPr/>
            <p:nvPr/>
          </p:nvSpPr>
          <p:spPr>
            <a:xfrm>
              <a:off x="1297577" y="5869577"/>
              <a:ext cx="1210492" cy="228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744787" y="5386251"/>
              <a:ext cx="1445011" cy="228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770914" y="3108314"/>
              <a:ext cx="104067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0" bIns="0" rtlCol="0">
              <a:noAutofit/>
            </a:bodyPr>
            <a:lstStyle/>
            <a:p>
              <a:pPr algn="ctr"/>
              <a:r>
                <a:rPr lang="en-US" altLang="ko-KR" sz="12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DB</a:t>
              </a:r>
              <a:endParaRPr lang="ko-KR" altLang="en-US" sz="12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132115" y="2485651"/>
              <a:ext cx="104067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0" bIns="0" rtlCol="0">
              <a:noAutofit/>
            </a:bodyPr>
            <a:lstStyle/>
            <a:p>
              <a:pPr algn="ctr"/>
              <a:r>
                <a:rPr lang="en-US" altLang="ko-KR" sz="12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DB</a:t>
              </a:r>
              <a:endParaRPr lang="ko-KR" altLang="en-US" sz="12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70857" y="3735335"/>
              <a:ext cx="146304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0" bIns="0" rtlCol="0">
              <a:noAutofit/>
            </a:bodyPr>
            <a:lstStyle/>
            <a:p>
              <a:pPr algn="ctr"/>
              <a:r>
                <a:rPr lang="ko-KR" altLang="en-US" sz="1050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Aharoni" panose="02010803020104030203" pitchFamily="2" charset="-79"/>
                </a:rPr>
                <a:t>원격 저장소</a:t>
              </a:r>
              <a:endPara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457951" y="4192536"/>
              <a:ext cx="173184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0" bIns="0" rtlCol="0">
              <a:noAutofit/>
            </a:bodyPr>
            <a:lstStyle/>
            <a:p>
              <a:pPr algn="ctr"/>
              <a:r>
                <a:rPr lang="en-US" altLang="ko-KR" sz="105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Excel, Access</a:t>
              </a:r>
              <a:endParaRPr lang="ko-KR" altLang="en-US" sz="105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69799" y="4663956"/>
              <a:ext cx="173184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0" bIns="0" rtlCol="0">
              <a:noAutofit/>
            </a:bodyPr>
            <a:lstStyle/>
            <a:p>
              <a:pPr algn="ctr"/>
              <a:r>
                <a:rPr lang="en-US" altLang="ko-KR" sz="105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Excel, Access</a:t>
              </a:r>
              <a:endParaRPr lang="ko-KR" altLang="en-US" sz="105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 rot="20794211">
              <a:off x="1698491" y="5418551"/>
              <a:ext cx="424949" cy="276999"/>
            </a:xfrm>
            <a:prstGeom prst="rect">
              <a:avLst/>
            </a:prstGeom>
            <a:noFill/>
          </p:spPr>
          <p:txBody>
            <a:bodyPr wrap="none" tIns="0" bIns="0" rtlCol="0">
              <a:noAutofit/>
            </a:bodyPr>
            <a:lstStyle/>
            <a:p>
              <a:pPr algn="ctr"/>
              <a:r>
                <a:rPr lang="en-US" altLang="ko-KR" sz="9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File</a:t>
              </a:r>
              <a:endParaRPr lang="ko-KR" altLang="en-US" sz="9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 rot="20794211">
              <a:off x="7350231" y="4934575"/>
              <a:ext cx="424949" cy="276999"/>
            </a:xfrm>
            <a:prstGeom prst="rect">
              <a:avLst/>
            </a:prstGeom>
            <a:noFill/>
          </p:spPr>
          <p:txBody>
            <a:bodyPr wrap="none" tIns="0" bIns="0" rtlCol="0">
              <a:noAutofit/>
            </a:bodyPr>
            <a:lstStyle/>
            <a:p>
              <a:pPr algn="ctr"/>
              <a:r>
                <a:rPr lang="en-US" altLang="ko-KR" sz="9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File</a:t>
              </a:r>
              <a:endParaRPr lang="ko-KR" altLang="en-US" sz="9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0462" y="5128809"/>
              <a:ext cx="790575" cy="47625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9032" y="5173029"/>
              <a:ext cx="790575" cy="47625"/>
            </a:xfrm>
            <a:prstGeom prst="rect">
              <a:avLst/>
            </a:prstGeom>
          </p:spPr>
        </p:pic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6927" y="5212212"/>
              <a:ext cx="790575" cy="47625"/>
            </a:xfrm>
            <a:prstGeom prst="rect">
              <a:avLst/>
            </a:prstGeom>
          </p:spPr>
        </p:pic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49983" y="5260104"/>
              <a:ext cx="790575" cy="47625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6913" y="5299288"/>
              <a:ext cx="790575" cy="47625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3303954" y="4989951"/>
              <a:ext cx="1733262" cy="508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solidFill>
                    <a:srgbClr val="070095"/>
                  </a:solidFill>
                </a:rPr>
                <a:t>Workstation</a:t>
              </a:r>
              <a:endParaRPr lang="ko-KR" altLang="en-US" sz="900" b="1" dirty="0">
                <a:solidFill>
                  <a:srgbClr val="070095"/>
                </a:solidFill>
              </a:endParaRPr>
            </a:p>
          </p:txBody>
        </p:sp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02329" y="1564942"/>
              <a:ext cx="57150" cy="695325"/>
            </a:xfrm>
            <a:prstGeom prst="rect">
              <a:avLst/>
            </a:prstGeom>
          </p:spPr>
        </p:pic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67640" y="1612834"/>
              <a:ext cx="57150" cy="695325"/>
            </a:xfrm>
            <a:prstGeom prst="rect">
              <a:avLst/>
            </a:prstGeom>
          </p:spPr>
        </p:pic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24241" y="1608472"/>
              <a:ext cx="57150" cy="695325"/>
            </a:xfrm>
            <a:prstGeom prst="rect">
              <a:avLst/>
            </a:prstGeom>
          </p:spPr>
        </p:pic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89551" y="1595403"/>
              <a:ext cx="57150" cy="695325"/>
            </a:xfrm>
            <a:prstGeom prst="rect">
              <a:avLst/>
            </a:prstGeom>
          </p:spPr>
        </p:pic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46152" y="1573624"/>
              <a:ext cx="57150" cy="695325"/>
            </a:xfrm>
            <a:prstGeom prst="rect">
              <a:avLst/>
            </a:prstGeom>
          </p:spPr>
        </p:pic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06723" y="1550941"/>
              <a:ext cx="314325" cy="742950"/>
            </a:xfrm>
            <a:prstGeom prst="rect">
              <a:avLst/>
            </a:prstGeom>
          </p:spPr>
        </p:pic>
        <p:pic>
          <p:nvPicPr>
            <p:cNvPr id="101" name="그림 10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24590" y="1546579"/>
              <a:ext cx="314325" cy="742950"/>
            </a:xfrm>
            <a:prstGeom prst="rect">
              <a:avLst/>
            </a:prstGeom>
          </p:spPr>
        </p:pic>
        <p:pic>
          <p:nvPicPr>
            <p:cNvPr id="102" name="그림 10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42451" y="1559635"/>
              <a:ext cx="314325" cy="742950"/>
            </a:xfrm>
            <a:prstGeom prst="rect">
              <a:avLst/>
            </a:prstGeom>
          </p:spPr>
        </p:pic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60314" y="1546564"/>
              <a:ext cx="314325" cy="742950"/>
            </a:xfrm>
            <a:prstGeom prst="rect">
              <a:avLst/>
            </a:prstGeom>
          </p:spPr>
        </p:pic>
        <p:pic>
          <p:nvPicPr>
            <p:cNvPr id="104" name="그림 10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21423" y="1550914"/>
              <a:ext cx="314325" cy="742950"/>
            </a:xfrm>
            <a:prstGeom prst="rect">
              <a:avLst/>
            </a:prstGeom>
          </p:spPr>
        </p:pic>
        <p:sp>
          <p:nvSpPr>
            <p:cNvPr id="105" name="TextBox 104"/>
            <p:cNvSpPr txBox="1"/>
            <p:nvPr/>
          </p:nvSpPr>
          <p:spPr>
            <a:xfrm>
              <a:off x="4307478" y="1516713"/>
              <a:ext cx="2150473" cy="10162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latin typeface="+mj-ea"/>
                  <a:ea typeface="+mj-ea"/>
                </a:rPr>
                <a:t>IT </a:t>
              </a:r>
              <a:r>
                <a:rPr lang="ko-KR" altLang="en-US" sz="800" b="1" dirty="0" smtClean="0">
                  <a:latin typeface="+mj-ea"/>
                  <a:ea typeface="+mj-ea"/>
                </a:rPr>
                <a:t>비 전문가도 쉽게 데이터 추출 가능 </a:t>
              </a:r>
              <a:endParaRPr lang="ko-KR" altLang="en-US" sz="800" b="1" dirty="0">
                <a:latin typeface="+mj-ea"/>
                <a:ea typeface="+mj-ea"/>
              </a:endParaRPr>
            </a:p>
          </p:txBody>
        </p:sp>
      </p:grpSp>
      <p:sp>
        <p:nvSpPr>
          <p:cNvPr id="106" name="Left Arrow 137"/>
          <p:cNvSpPr/>
          <p:nvPr/>
        </p:nvSpPr>
        <p:spPr>
          <a:xfrm>
            <a:off x="3077198" y="1569550"/>
            <a:ext cx="328715" cy="595085"/>
          </a:xfrm>
          <a:prstGeom prst="lef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107" name="Rectangle 136"/>
          <p:cNvSpPr/>
          <p:nvPr/>
        </p:nvSpPr>
        <p:spPr>
          <a:xfrm>
            <a:off x="3383106" y="1508336"/>
            <a:ext cx="1881325" cy="65710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ko-KR" altLang="en-US" sz="1050" dirty="0" smtClean="0">
                <a:solidFill>
                  <a:srgbClr val="000000"/>
                </a:solidFill>
              </a:rPr>
              <a:t>네트워크에 </a:t>
            </a:r>
            <a:r>
              <a:rPr lang="ko-KR" altLang="en-US" sz="1050" dirty="0">
                <a:solidFill>
                  <a:srgbClr val="000000"/>
                </a:solidFill>
              </a:rPr>
              <a:t>연결된 모든 파일과 </a:t>
            </a:r>
            <a:r>
              <a:rPr lang="en-US" altLang="ko-KR" sz="1050" dirty="0" smtClean="0">
                <a:solidFill>
                  <a:srgbClr val="000000"/>
                </a:solidFill>
              </a:rPr>
              <a:t>DB </a:t>
            </a:r>
            <a:r>
              <a:rPr lang="ko-KR" altLang="en-US" sz="1050" dirty="0">
                <a:solidFill>
                  <a:srgbClr val="000000"/>
                </a:solidFill>
              </a:rPr>
              <a:t>데이터를 </a:t>
            </a:r>
            <a:r>
              <a:rPr lang="ko-KR" altLang="en-US" sz="1050" dirty="0" smtClean="0">
                <a:solidFill>
                  <a:srgbClr val="000000"/>
                </a:solidFill>
              </a:rPr>
              <a:t>읽어서 이동 </a:t>
            </a:r>
            <a:r>
              <a:rPr lang="ko-KR" altLang="en-US" sz="1050" dirty="0">
                <a:solidFill>
                  <a:srgbClr val="000000"/>
                </a:solidFill>
              </a:rPr>
              <a:t>저장할 수 있습니다</a:t>
            </a:r>
            <a:r>
              <a:rPr lang="en-US" altLang="ko-KR" sz="1050" dirty="0">
                <a:solidFill>
                  <a:srgbClr val="000000"/>
                </a:solidFill>
              </a:rPr>
              <a:t>.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10" name="Left Arrow 137"/>
          <p:cNvSpPr/>
          <p:nvPr/>
        </p:nvSpPr>
        <p:spPr>
          <a:xfrm rot="10800000">
            <a:off x="5121236" y="2347092"/>
            <a:ext cx="328715" cy="595085"/>
          </a:xfrm>
          <a:prstGeom prst="lef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111" name="Rectangle 136"/>
          <p:cNvSpPr/>
          <p:nvPr/>
        </p:nvSpPr>
        <p:spPr>
          <a:xfrm>
            <a:off x="3230701" y="2321137"/>
            <a:ext cx="1881325" cy="7285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ko-KR" sz="1050" dirty="0">
                <a:solidFill>
                  <a:srgbClr val="000000"/>
                </a:solidFill>
              </a:rPr>
              <a:t>SQL </a:t>
            </a:r>
            <a:r>
              <a:rPr lang="ko-KR" altLang="en-US" sz="1050" dirty="0">
                <a:solidFill>
                  <a:srgbClr val="000000"/>
                </a:solidFill>
              </a:rPr>
              <a:t>작업 없이 </a:t>
            </a:r>
            <a:r>
              <a:rPr lang="en-US" altLang="ko-KR" sz="1050" dirty="0">
                <a:solidFill>
                  <a:srgbClr val="000000"/>
                </a:solidFill>
              </a:rPr>
              <a:t>DB </a:t>
            </a:r>
            <a:r>
              <a:rPr lang="ko-KR" altLang="en-US" sz="1050" dirty="0">
                <a:solidFill>
                  <a:srgbClr val="000000"/>
                </a:solidFill>
              </a:rPr>
              <a:t>데이터를 읽어서 사용자가 원하는 </a:t>
            </a:r>
            <a:r>
              <a:rPr lang="ko-KR" altLang="en-US" sz="1050" dirty="0" smtClean="0">
                <a:solidFill>
                  <a:srgbClr val="000000"/>
                </a:solidFill>
              </a:rPr>
              <a:t>위치로 </a:t>
            </a:r>
            <a:r>
              <a:rPr lang="ko-KR" altLang="en-US" sz="1050" dirty="0">
                <a:solidFill>
                  <a:srgbClr val="000000"/>
                </a:solidFill>
              </a:rPr>
              <a:t>이동하여 </a:t>
            </a:r>
            <a:r>
              <a:rPr lang="en-US" altLang="ko-KR" sz="1050" dirty="0">
                <a:solidFill>
                  <a:srgbClr val="000000"/>
                </a:solidFill>
              </a:rPr>
              <a:t>Report </a:t>
            </a:r>
            <a:r>
              <a:rPr lang="ko-KR" altLang="en-US" sz="1050" dirty="0">
                <a:solidFill>
                  <a:srgbClr val="000000"/>
                </a:solidFill>
              </a:rPr>
              <a:t>작업에 활용할 수 있습니다</a:t>
            </a:r>
            <a:r>
              <a:rPr lang="en-US" altLang="ko-KR" sz="1050" dirty="0">
                <a:solidFill>
                  <a:srgbClr val="000000"/>
                </a:solidFill>
              </a:rPr>
              <a:t>.</a:t>
            </a:r>
            <a:endParaRPr lang="en-US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23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593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accent1"/>
                </a:solidFill>
                <a:latin typeface="proxima-nova-n6"/>
              </a:rPr>
              <a:t>데이터 연결 및 처리 구조</a:t>
            </a:r>
            <a:r>
              <a:rPr lang="en-US" altLang="ko-KR" sz="3200" b="1" dirty="0">
                <a:solidFill>
                  <a:schemeClr val="accent1"/>
                </a:solidFill>
                <a:latin typeface="proxima-nova-n6"/>
              </a:rPr>
              <a:t/>
            </a:r>
            <a:br>
              <a:rPr lang="en-US" altLang="ko-KR" sz="3200" b="1" dirty="0">
                <a:solidFill>
                  <a:schemeClr val="accent1"/>
                </a:solidFill>
                <a:latin typeface="proxima-nova-n6"/>
              </a:rPr>
            </a:br>
            <a:r>
              <a:rPr lang="en-US" altLang="ko-KR" sz="2000" b="1" dirty="0" smtClean="0">
                <a:solidFill>
                  <a:schemeClr val="accent1"/>
                </a:solidFill>
                <a:latin typeface="proxima-nova-n6"/>
              </a:rPr>
              <a:t>(Data Connection &amp; Simple Step)</a:t>
            </a:r>
            <a:endParaRPr lang="en-US" altLang="ko-KR" sz="3200" b="1" dirty="0">
              <a:solidFill>
                <a:schemeClr val="accent1"/>
              </a:solidFill>
              <a:latin typeface="proxima-nova-n6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012436" y="6443905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" y="1061664"/>
            <a:ext cx="8486775" cy="31203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15" y="4270571"/>
            <a:ext cx="1653540" cy="8734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156" y="4263903"/>
            <a:ext cx="1920240" cy="8667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3313" y="4257236"/>
            <a:ext cx="1926907" cy="88011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4365" y="4303907"/>
            <a:ext cx="886778" cy="78676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5727" y="4313909"/>
            <a:ext cx="886778" cy="78676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5428" y="4721234"/>
            <a:ext cx="1532792" cy="369332"/>
          </a:xfrm>
          <a:prstGeom prst="rect">
            <a:avLst/>
          </a:prstGeom>
          <a:solidFill>
            <a:srgbClr val="F0F8FF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추출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02401" y="4697289"/>
            <a:ext cx="1532792" cy="369332"/>
          </a:xfrm>
          <a:prstGeom prst="rect">
            <a:avLst/>
          </a:prstGeom>
          <a:solidFill>
            <a:srgbClr val="F0F8FF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가공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29079" y="4705215"/>
            <a:ext cx="1532792" cy="369332"/>
          </a:xfrm>
          <a:prstGeom prst="rect">
            <a:avLst/>
          </a:prstGeom>
          <a:solidFill>
            <a:srgbClr val="F0F8FF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저장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4368" y="5480780"/>
            <a:ext cx="886778" cy="78676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5730" y="5490782"/>
            <a:ext cx="886778" cy="786765"/>
          </a:xfrm>
          <a:prstGeom prst="rect">
            <a:avLst/>
          </a:prstGeom>
        </p:spPr>
      </p:pic>
      <p:pic>
        <p:nvPicPr>
          <p:cNvPr id="54" name="Rectangle 921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2221" y="5679399"/>
            <a:ext cx="1950000" cy="40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5" name="Group 88"/>
          <p:cNvGrpSpPr>
            <a:grpSpLocks noChangeAspect="1"/>
          </p:cNvGrpSpPr>
          <p:nvPr/>
        </p:nvGrpSpPr>
        <p:grpSpPr>
          <a:xfrm>
            <a:off x="4129358" y="5582578"/>
            <a:ext cx="818159" cy="701730"/>
            <a:chOff x="1985010" y="4123740"/>
            <a:chExt cx="849115" cy="728274"/>
          </a:xfrm>
        </p:grpSpPr>
        <p:pic>
          <p:nvPicPr>
            <p:cNvPr id="56" name="Picture 66" descr="gear_blue.png"/>
            <p:cNvPicPr>
              <a:picLocks noChangeAspect="1"/>
            </p:cNvPicPr>
            <p:nvPr/>
          </p:nvPicPr>
          <p:blipFill>
            <a:blip r:embed="rId8" cstate="screen"/>
            <a:stretch>
              <a:fillRect/>
            </a:stretch>
          </p:blipFill>
          <p:spPr>
            <a:xfrm>
              <a:off x="1985010" y="4306622"/>
              <a:ext cx="503440" cy="545392"/>
            </a:xfrm>
            <a:prstGeom prst="rect">
              <a:avLst/>
            </a:prstGeo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</p:pic>
        <p:pic>
          <p:nvPicPr>
            <p:cNvPr id="57" name="Picture 65" descr="gear_blue.png"/>
            <p:cNvPicPr>
              <a:picLocks noChangeAspect="1"/>
            </p:cNvPicPr>
            <p:nvPr/>
          </p:nvPicPr>
          <p:blipFill>
            <a:blip r:embed="rId9" cstate="screen"/>
            <a:stretch>
              <a:fillRect/>
            </a:stretch>
          </p:blipFill>
          <p:spPr>
            <a:xfrm>
              <a:off x="2423164" y="4123740"/>
              <a:ext cx="410961" cy="445205"/>
            </a:xfrm>
            <a:prstGeom prst="rect">
              <a:avLst/>
            </a:prstGeo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</p:pic>
      </p:grpSp>
      <p:pic>
        <p:nvPicPr>
          <p:cNvPr id="58" name="Picture 8" descr="excel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816" y="5433449"/>
            <a:ext cx="804672" cy="80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71039" y="530598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 smtClean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예시</a:t>
            </a:r>
            <a:r>
              <a:rPr lang="en-US" altLang="ko-KR" dirty="0" smtClean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0" name="Picture 60" descr="Distributor-report-128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7803211" y="5261177"/>
            <a:ext cx="715424" cy="715423"/>
          </a:xfrm>
          <a:prstGeom prst="rect">
            <a:avLst/>
          </a:prstGeom>
        </p:spPr>
      </p:pic>
      <p:pic>
        <p:nvPicPr>
          <p:cNvPr id="61" name="Picture 62" descr="Sales-report-128.png"/>
          <p:cNvPicPr>
            <a:picLocks noChangeAspect="1"/>
          </p:cNvPicPr>
          <p:nvPr/>
        </p:nvPicPr>
        <p:blipFill>
          <a:blip r:embed="rId12" cstate="screen"/>
          <a:stretch>
            <a:fillRect/>
          </a:stretch>
        </p:blipFill>
        <p:spPr>
          <a:xfrm>
            <a:off x="8160923" y="5584837"/>
            <a:ext cx="715424" cy="71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6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1140</TotalTime>
  <Words>1111</Words>
  <Application>Microsoft Office PowerPoint</Application>
  <PresentationFormat>화면 슬라이드 쇼(4:3)</PresentationFormat>
  <Paragraphs>395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41" baseType="lpstr">
      <vt:lpstr>Aharoni</vt:lpstr>
      <vt:lpstr>HY견고딕</vt:lpstr>
      <vt:lpstr>proxima-nova-n6</vt:lpstr>
      <vt:lpstr>굴림</vt:lpstr>
      <vt:lpstr>나눔고딕</vt:lpstr>
      <vt:lpstr>바탕</vt:lpstr>
      <vt:lpstr>Arial</vt:lpstr>
      <vt:lpstr>a산들바람</vt:lpstr>
      <vt:lpstr>a아시아헤드2</vt:lpstr>
      <vt:lpstr>Calibri</vt:lpstr>
      <vt:lpstr>Calibri Light</vt:lpstr>
      <vt:lpstr>Courier New</vt:lpstr>
      <vt:lpstr>HY헤드라인M</vt:lpstr>
      <vt:lpstr>MS PGothic</vt:lpstr>
      <vt:lpstr>Times New Roman</vt:lpstr>
      <vt:lpstr>Wingdings</vt:lpstr>
      <vt:lpstr>나눔스퀘어 ExtraBold</vt:lpstr>
      <vt:lpstr>나눔스퀘어라운드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JOON</dc:creator>
  <cp:lastModifiedBy>USER</cp:lastModifiedBy>
  <cp:revision>58</cp:revision>
  <dcterms:created xsi:type="dcterms:W3CDTF">2016-05-08T11:12:13Z</dcterms:created>
  <dcterms:modified xsi:type="dcterms:W3CDTF">2021-10-27T14:01:35Z</dcterms:modified>
</cp:coreProperties>
</file>