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41"/>
  </p:notesMasterIdLst>
  <p:sldIdLst>
    <p:sldId id="259" r:id="rId2"/>
    <p:sldId id="256" r:id="rId3"/>
    <p:sldId id="271" r:id="rId4"/>
    <p:sldId id="273" r:id="rId5"/>
    <p:sldId id="272" r:id="rId6"/>
    <p:sldId id="288" r:id="rId7"/>
    <p:sldId id="295" r:id="rId8"/>
    <p:sldId id="324" r:id="rId9"/>
    <p:sldId id="275" r:id="rId10"/>
    <p:sldId id="297" r:id="rId11"/>
    <p:sldId id="325" r:id="rId12"/>
    <p:sldId id="296" r:id="rId13"/>
    <p:sldId id="276" r:id="rId14"/>
    <p:sldId id="277" r:id="rId15"/>
    <p:sldId id="294" r:id="rId16"/>
    <p:sldId id="335" r:id="rId17"/>
    <p:sldId id="336" r:id="rId18"/>
    <p:sldId id="337" r:id="rId19"/>
    <p:sldId id="319" r:id="rId20"/>
    <p:sldId id="326" r:id="rId21"/>
    <p:sldId id="327" r:id="rId22"/>
    <p:sldId id="339" r:id="rId23"/>
    <p:sldId id="340" r:id="rId24"/>
    <p:sldId id="342" r:id="rId25"/>
    <p:sldId id="338" r:id="rId26"/>
    <p:sldId id="307" r:id="rId27"/>
    <p:sldId id="316" r:id="rId28"/>
    <p:sldId id="328" r:id="rId29"/>
    <p:sldId id="341" r:id="rId30"/>
    <p:sldId id="309" r:id="rId31"/>
    <p:sldId id="323" r:id="rId32"/>
    <p:sldId id="315" r:id="rId33"/>
    <p:sldId id="310" r:id="rId34"/>
    <p:sldId id="311" r:id="rId35"/>
    <p:sldId id="318" r:id="rId36"/>
    <p:sldId id="333" r:id="rId37"/>
    <p:sldId id="332" r:id="rId38"/>
    <p:sldId id="331" r:id="rId39"/>
    <p:sldId id="290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7568B"/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3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67D49-239C-4169-8C80-272BC4A5A46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67D49-239C-4169-8C80-272BC4A5A46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4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5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7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72850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509352"/>
            <a:ext cx="1676797" cy="2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504713"/>
            <a:ext cx="0" cy="23173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5" Type="http://schemas.openxmlformats.org/officeDocument/2006/relationships/image" Target="../media/image61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gif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jpeg"/><Relationship Id="rId9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e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12.jpe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image" Target="../media/image11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eg"/><Relationship Id="rId11" Type="http://schemas.openxmlformats.org/officeDocument/2006/relationships/image" Target="../media/image120.png"/><Relationship Id="rId5" Type="http://schemas.openxmlformats.org/officeDocument/2006/relationships/image" Target="../media/image114.jpe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7.png"/><Relationship Id="rId4" Type="http://schemas.openxmlformats.org/officeDocument/2006/relationships/image" Target="../media/image113.jpeg"/><Relationship Id="rId9" Type="http://schemas.openxmlformats.org/officeDocument/2006/relationships/image" Target="../media/image118.jpeg"/><Relationship Id="rId14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.bin"/><Relationship Id="rId18" Type="http://schemas.openxmlformats.org/officeDocument/2006/relationships/image" Target="../media/image149.jpeg"/><Relationship Id="rId26" Type="http://schemas.openxmlformats.org/officeDocument/2006/relationships/image" Target="../media/image157.jpeg"/><Relationship Id="rId3" Type="http://schemas.openxmlformats.org/officeDocument/2006/relationships/image" Target="../media/image141.jpe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7.png"/><Relationship Id="rId17" Type="http://schemas.openxmlformats.org/officeDocument/2006/relationships/image" Target="../media/image148.png"/><Relationship Id="rId25" Type="http://schemas.openxmlformats.org/officeDocument/2006/relationships/image" Target="../media/image156.jpeg"/><Relationship Id="rId33" Type="http://schemas.openxmlformats.org/officeDocument/2006/relationships/image" Target="../media/image16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51.jpeg"/><Relationship Id="rId29" Type="http://schemas.openxmlformats.org/officeDocument/2006/relationships/image" Target="../media/image160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6.jpeg"/><Relationship Id="rId24" Type="http://schemas.openxmlformats.org/officeDocument/2006/relationships/image" Target="../media/image155.jpeg"/><Relationship Id="rId32" Type="http://schemas.openxmlformats.org/officeDocument/2006/relationships/image" Target="../media/image163.png"/><Relationship Id="rId5" Type="http://schemas.openxmlformats.org/officeDocument/2006/relationships/image" Target="../media/image143.png"/><Relationship Id="rId15" Type="http://schemas.openxmlformats.org/officeDocument/2006/relationships/oleObject" Target="../embeddings/oleObject3.bin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hyperlink" Target="http://www.wooribank.com/" TargetMode="External"/><Relationship Id="rId19" Type="http://schemas.openxmlformats.org/officeDocument/2006/relationships/image" Target="../media/image150.png"/><Relationship Id="rId31" Type="http://schemas.openxmlformats.org/officeDocument/2006/relationships/image" Target="../media/image162.jpeg"/><Relationship Id="rId4" Type="http://schemas.openxmlformats.org/officeDocument/2006/relationships/image" Target="../media/image142.jpeg"/><Relationship Id="rId9" Type="http://schemas.openxmlformats.org/officeDocument/2006/relationships/image" Target="../media/image145.png"/><Relationship Id="rId14" Type="http://schemas.openxmlformats.org/officeDocument/2006/relationships/image" Target="../media/image139.png"/><Relationship Id="rId22" Type="http://schemas.openxmlformats.org/officeDocument/2006/relationships/image" Target="../media/image153.jpeg"/><Relationship Id="rId27" Type="http://schemas.openxmlformats.org/officeDocument/2006/relationships/image" Target="../media/image158.jpeg"/><Relationship Id="rId30" Type="http://schemas.openxmlformats.org/officeDocument/2006/relationships/image" Target="../media/image161.png"/><Relationship Id="rId8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jpeg"/><Relationship Id="rId18" Type="http://schemas.openxmlformats.org/officeDocument/2006/relationships/image" Target="../media/image181.jpeg"/><Relationship Id="rId26" Type="http://schemas.openxmlformats.org/officeDocument/2006/relationships/image" Target="../media/image189.jpeg"/><Relationship Id="rId39" Type="http://schemas.openxmlformats.org/officeDocument/2006/relationships/image" Target="../media/image202.jpeg"/><Relationship Id="rId21" Type="http://schemas.openxmlformats.org/officeDocument/2006/relationships/image" Target="../media/image184.jpeg"/><Relationship Id="rId34" Type="http://schemas.openxmlformats.org/officeDocument/2006/relationships/image" Target="../media/image197.jpeg"/><Relationship Id="rId7" Type="http://schemas.openxmlformats.org/officeDocument/2006/relationships/image" Target="../media/image170.jpeg"/><Relationship Id="rId2" Type="http://schemas.openxmlformats.org/officeDocument/2006/relationships/image" Target="../media/image165.jpeg"/><Relationship Id="rId16" Type="http://schemas.openxmlformats.org/officeDocument/2006/relationships/image" Target="../media/image179.jpeg"/><Relationship Id="rId20" Type="http://schemas.openxmlformats.org/officeDocument/2006/relationships/image" Target="../media/image183.jpeg"/><Relationship Id="rId29" Type="http://schemas.openxmlformats.org/officeDocument/2006/relationships/image" Target="../media/image192.jpeg"/><Relationship Id="rId41" Type="http://schemas.openxmlformats.org/officeDocument/2006/relationships/image" Target="../media/image20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jpeg"/><Relationship Id="rId11" Type="http://schemas.openxmlformats.org/officeDocument/2006/relationships/image" Target="../media/image174.jpeg"/><Relationship Id="rId24" Type="http://schemas.openxmlformats.org/officeDocument/2006/relationships/image" Target="../media/image187.jpeg"/><Relationship Id="rId32" Type="http://schemas.openxmlformats.org/officeDocument/2006/relationships/image" Target="../media/image195.jpeg"/><Relationship Id="rId37" Type="http://schemas.openxmlformats.org/officeDocument/2006/relationships/image" Target="../media/image200.png"/><Relationship Id="rId40" Type="http://schemas.openxmlformats.org/officeDocument/2006/relationships/image" Target="../media/image203.jpeg"/><Relationship Id="rId5" Type="http://schemas.openxmlformats.org/officeDocument/2006/relationships/image" Target="../media/image168.jpeg"/><Relationship Id="rId15" Type="http://schemas.openxmlformats.org/officeDocument/2006/relationships/image" Target="../media/image178.jpeg"/><Relationship Id="rId23" Type="http://schemas.openxmlformats.org/officeDocument/2006/relationships/image" Target="../media/image186.jpeg"/><Relationship Id="rId28" Type="http://schemas.openxmlformats.org/officeDocument/2006/relationships/image" Target="../media/image191.jpeg"/><Relationship Id="rId36" Type="http://schemas.openxmlformats.org/officeDocument/2006/relationships/image" Target="../media/image199.jpeg"/><Relationship Id="rId10" Type="http://schemas.openxmlformats.org/officeDocument/2006/relationships/image" Target="../media/image173.jpeg"/><Relationship Id="rId19" Type="http://schemas.openxmlformats.org/officeDocument/2006/relationships/image" Target="../media/image182.jpeg"/><Relationship Id="rId31" Type="http://schemas.openxmlformats.org/officeDocument/2006/relationships/image" Target="../media/image194.jpeg"/><Relationship Id="rId4" Type="http://schemas.openxmlformats.org/officeDocument/2006/relationships/image" Target="../media/image167.jpeg"/><Relationship Id="rId9" Type="http://schemas.openxmlformats.org/officeDocument/2006/relationships/image" Target="../media/image172.jpeg"/><Relationship Id="rId14" Type="http://schemas.openxmlformats.org/officeDocument/2006/relationships/image" Target="../media/image177.jpeg"/><Relationship Id="rId22" Type="http://schemas.openxmlformats.org/officeDocument/2006/relationships/image" Target="../media/image185.jpeg"/><Relationship Id="rId27" Type="http://schemas.openxmlformats.org/officeDocument/2006/relationships/image" Target="../media/image190.jpeg"/><Relationship Id="rId30" Type="http://schemas.openxmlformats.org/officeDocument/2006/relationships/image" Target="../media/image193.jpeg"/><Relationship Id="rId35" Type="http://schemas.openxmlformats.org/officeDocument/2006/relationships/image" Target="../media/image198.jpeg"/><Relationship Id="rId8" Type="http://schemas.openxmlformats.org/officeDocument/2006/relationships/image" Target="../media/image171.jpeg"/><Relationship Id="rId3" Type="http://schemas.openxmlformats.org/officeDocument/2006/relationships/image" Target="../media/image166.jpeg"/><Relationship Id="rId12" Type="http://schemas.openxmlformats.org/officeDocument/2006/relationships/image" Target="../media/image175.jpeg"/><Relationship Id="rId17" Type="http://schemas.openxmlformats.org/officeDocument/2006/relationships/image" Target="../media/image180.jpeg"/><Relationship Id="rId25" Type="http://schemas.openxmlformats.org/officeDocument/2006/relationships/image" Target="../media/image188.jpeg"/><Relationship Id="rId33" Type="http://schemas.openxmlformats.org/officeDocument/2006/relationships/image" Target="../media/image196.jpeg"/><Relationship Id="rId38" Type="http://schemas.openxmlformats.org/officeDocument/2006/relationships/image" Target="../media/image20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jpeg"/><Relationship Id="rId13" Type="http://schemas.openxmlformats.org/officeDocument/2006/relationships/image" Target="../media/image202.jpeg"/><Relationship Id="rId18" Type="http://schemas.openxmlformats.org/officeDocument/2006/relationships/image" Target="../media/image203.jpeg"/><Relationship Id="rId26" Type="http://schemas.openxmlformats.org/officeDocument/2006/relationships/image" Target="../media/image226.jpeg"/><Relationship Id="rId3" Type="http://schemas.openxmlformats.org/officeDocument/2006/relationships/image" Target="../media/image206.png"/><Relationship Id="rId21" Type="http://schemas.openxmlformats.org/officeDocument/2006/relationships/image" Target="../media/image221.jpeg"/><Relationship Id="rId7" Type="http://schemas.openxmlformats.org/officeDocument/2006/relationships/image" Target="../media/image210.jpeg"/><Relationship Id="rId12" Type="http://schemas.openxmlformats.org/officeDocument/2006/relationships/image" Target="../media/image215.jpeg"/><Relationship Id="rId17" Type="http://schemas.openxmlformats.org/officeDocument/2006/relationships/image" Target="../media/image201.jpeg"/><Relationship Id="rId25" Type="http://schemas.openxmlformats.org/officeDocument/2006/relationships/image" Target="../media/image225.jpeg"/><Relationship Id="rId2" Type="http://schemas.openxmlformats.org/officeDocument/2006/relationships/image" Target="../media/image205.jpeg"/><Relationship Id="rId16" Type="http://schemas.openxmlformats.org/officeDocument/2006/relationships/image" Target="../media/image218.jpeg"/><Relationship Id="rId20" Type="http://schemas.openxmlformats.org/officeDocument/2006/relationships/image" Target="../media/image220.jpeg"/><Relationship Id="rId29" Type="http://schemas.openxmlformats.org/officeDocument/2006/relationships/image" Target="../media/image2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eg"/><Relationship Id="rId11" Type="http://schemas.openxmlformats.org/officeDocument/2006/relationships/image" Target="../media/image214.jpeg"/><Relationship Id="rId24" Type="http://schemas.openxmlformats.org/officeDocument/2006/relationships/image" Target="../media/image224.jpeg"/><Relationship Id="rId32" Type="http://schemas.openxmlformats.org/officeDocument/2006/relationships/image" Target="../media/image232.jpeg"/><Relationship Id="rId5" Type="http://schemas.openxmlformats.org/officeDocument/2006/relationships/image" Target="../media/image208.jpeg"/><Relationship Id="rId15" Type="http://schemas.openxmlformats.org/officeDocument/2006/relationships/image" Target="../media/image217.jpeg"/><Relationship Id="rId23" Type="http://schemas.openxmlformats.org/officeDocument/2006/relationships/image" Target="../media/image223.jpeg"/><Relationship Id="rId28" Type="http://schemas.openxmlformats.org/officeDocument/2006/relationships/image" Target="../media/image228.jpeg"/><Relationship Id="rId10" Type="http://schemas.openxmlformats.org/officeDocument/2006/relationships/image" Target="../media/image213.jpeg"/><Relationship Id="rId19" Type="http://schemas.openxmlformats.org/officeDocument/2006/relationships/image" Target="../media/image219.jpeg"/><Relationship Id="rId31" Type="http://schemas.openxmlformats.org/officeDocument/2006/relationships/image" Target="../media/image231.jpeg"/><Relationship Id="rId4" Type="http://schemas.openxmlformats.org/officeDocument/2006/relationships/image" Target="../media/image207.png"/><Relationship Id="rId9" Type="http://schemas.openxmlformats.org/officeDocument/2006/relationships/image" Target="../media/image212.jpeg"/><Relationship Id="rId14" Type="http://schemas.openxmlformats.org/officeDocument/2006/relationships/image" Target="../media/image216.jpeg"/><Relationship Id="rId22" Type="http://schemas.openxmlformats.org/officeDocument/2006/relationships/image" Target="../media/image222.jpeg"/><Relationship Id="rId27" Type="http://schemas.openxmlformats.org/officeDocument/2006/relationships/image" Target="../media/image227.jpeg"/><Relationship Id="rId30" Type="http://schemas.openxmlformats.org/officeDocument/2006/relationships/image" Target="../media/image23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929329"/>
            <a:ext cx="685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DMExpress</a:t>
            </a:r>
            <a:r>
              <a:rPr lang="en-US" altLang="ko-KR" sz="3200" b="1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소개 자료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  <a:p>
            <a:pPr algn="ctr"/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3130580"/>
            <a:ext cx="6858000" cy="58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sz="1800" b="1" kern="0" dirty="0" err="1">
                <a:solidFill>
                  <a:srgbClr val="EB8F31"/>
                </a:solidFill>
                <a:latin typeface="+mj-ea"/>
                <a:ea typeface="+mj-ea"/>
              </a:rPr>
              <a:t>한국비지네스써비스</a:t>
            </a:r>
            <a:r>
              <a:rPr lang="ko-KR" altLang="en-US" sz="1800" b="1" kern="0" dirty="0" smtClean="0">
                <a:solidFill>
                  <a:srgbClr val="EB8F31"/>
                </a:solidFill>
                <a:latin typeface="+mj-ea"/>
                <a:ea typeface="+mj-ea"/>
              </a:rPr>
              <a:t>㈜</a:t>
            </a:r>
            <a:endParaRPr lang="en-US" altLang="ko-KR" sz="1800" b="1" kern="0" dirty="0">
              <a:solidFill>
                <a:srgbClr val="EB8F3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8" y="4291012"/>
            <a:ext cx="9639300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8" y="321734"/>
            <a:ext cx="9143995" cy="66232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고성능 </a:t>
            </a:r>
            <a:r>
              <a:rPr lang="en-US" altLang="ko-KR" sz="26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ETL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구현을 위한 완전히 통합된 </a:t>
            </a:r>
            <a:r>
              <a:rPr lang="ko-KR" altLang="en-US" sz="2600" b="1" dirty="0">
                <a:solidFill>
                  <a:schemeClr val="bg1"/>
                </a:solidFill>
                <a:latin typeface="+mn-lt"/>
                <a:cs typeface="Calibri" pitchFamily="34" charset="0"/>
              </a:rPr>
              <a:t>아키텍처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" y="-22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" y="748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 smtClean="0">
              <a:solidFill>
                <a:srgbClr val="000000"/>
              </a:solidFill>
              <a:latin typeface="Arial" pitchFamily="34" charset="0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7092" y="1343894"/>
            <a:ext cx="940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69FD3"/>
                </a:solidFill>
                <a:latin typeface="Calibri" pitchFamily="34" charset="0"/>
                <a:cs typeface="Calibri" pitchFamily="34" charset="0"/>
              </a:rPr>
              <a:t>Install in Minutes. Deploy in Weeks. Never Tune Again.</a:t>
            </a:r>
            <a:endParaRPr lang="en-US" sz="2400" b="1" dirty="0">
              <a:solidFill>
                <a:srgbClr val="569FD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1193033" y="1814945"/>
            <a:ext cx="77354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9" name="Group 109"/>
          <p:cNvGrpSpPr/>
          <p:nvPr/>
        </p:nvGrpSpPr>
        <p:grpSpPr>
          <a:xfrm>
            <a:off x="1216121" y="2809568"/>
            <a:ext cx="5334000" cy="566077"/>
            <a:chOff x="1216121" y="2809568"/>
            <a:chExt cx="5334000" cy="566077"/>
          </a:xfrm>
        </p:grpSpPr>
        <p:sp>
          <p:nvSpPr>
            <p:cNvPr id="210" name="Rectangle 110"/>
            <p:cNvSpPr/>
            <p:nvPr/>
          </p:nvSpPr>
          <p:spPr>
            <a:xfrm>
              <a:off x="1230765" y="2824911"/>
              <a:ext cx="5314950" cy="550161"/>
            </a:xfrm>
            <a:prstGeom prst="rect">
              <a:avLst/>
            </a:prstGeom>
            <a:solidFill>
              <a:srgbClr val="4EA7EE">
                <a:lumMod val="60000"/>
                <a:lumOff val="4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216121" y="3037091"/>
              <a:ext cx="533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User Interface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980912" y="2809568"/>
              <a:ext cx="2138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Task Editor │  Job Editor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203152" y="2835353"/>
              <a:ext cx="788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SDK </a:t>
              </a:r>
            </a:p>
          </p:txBody>
        </p:sp>
      </p:grpSp>
      <p:grpSp>
        <p:nvGrpSpPr>
          <p:cNvPr id="214" name="Group 115"/>
          <p:cNvGrpSpPr/>
          <p:nvPr/>
        </p:nvGrpSpPr>
        <p:grpSpPr>
          <a:xfrm>
            <a:off x="1050656" y="3409107"/>
            <a:ext cx="2417991" cy="1686796"/>
            <a:chOff x="1050656" y="3409107"/>
            <a:chExt cx="2417991" cy="1686796"/>
          </a:xfrm>
        </p:grpSpPr>
        <p:sp>
          <p:nvSpPr>
            <p:cNvPr id="215" name="Rectangle 116"/>
            <p:cNvSpPr/>
            <p:nvPr/>
          </p:nvSpPr>
          <p:spPr>
            <a:xfrm>
              <a:off x="1230765" y="3409107"/>
              <a:ext cx="2061844" cy="1686796"/>
            </a:xfrm>
            <a:prstGeom prst="rect">
              <a:avLst/>
            </a:prstGeom>
            <a:solidFill>
              <a:srgbClr val="658BAA">
                <a:alpha val="67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141546" y="3425909"/>
              <a:ext cx="223520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Shared File-based Metadata Repository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771381" y="4156701"/>
              <a:ext cx="103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Data </a:t>
              </a:r>
              <a:b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</a:br>
              <a: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Lineage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382407" y="4687655"/>
              <a:ext cx="173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Metadata Interchange</a:t>
              </a:r>
            </a:p>
          </p:txBody>
        </p:sp>
        <p:cxnSp>
          <p:nvCxnSpPr>
            <p:cNvPr id="219" name="Straight Connector 120"/>
            <p:cNvCxnSpPr/>
            <p:nvPr/>
          </p:nvCxnSpPr>
          <p:spPr bwMode="auto">
            <a:xfrm rot="5400000">
              <a:off x="1713088" y="4387533"/>
              <a:ext cx="402336" cy="0"/>
            </a:xfrm>
            <a:prstGeom prst="line">
              <a:avLst/>
            </a:prstGeom>
            <a:solidFill>
              <a:srgbClr val="005596"/>
            </a:solidFill>
            <a:ln w="9525" cap="flat" cmpd="sng" algn="ctr">
              <a:solidFill>
                <a:srgbClr val="0055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121"/>
            <p:cNvCxnSpPr/>
            <p:nvPr/>
          </p:nvCxnSpPr>
          <p:spPr bwMode="auto">
            <a:xfrm rot="5400000">
              <a:off x="2405238" y="4387533"/>
              <a:ext cx="402336" cy="0"/>
            </a:xfrm>
            <a:prstGeom prst="line">
              <a:avLst/>
            </a:prstGeom>
            <a:solidFill>
              <a:srgbClr val="005596"/>
            </a:solidFill>
            <a:ln w="9525" cap="flat" cmpd="sng" algn="ctr">
              <a:solidFill>
                <a:srgbClr val="0055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Box 220"/>
            <p:cNvSpPr txBox="1"/>
            <p:nvPr/>
          </p:nvSpPr>
          <p:spPr>
            <a:xfrm>
              <a:off x="2438131" y="4156701"/>
              <a:ext cx="103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Global</a:t>
              </a:r>
              <a:b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</a:br>
              <a: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Search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050656" y="4166226"/>
              <a:ext cx="103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Impact Analysis</a:t>
              </a:r>
            </a:p>
          </p:txBody>
        </p:sp>
      </p:grpSp>
      <p:grpSp>
        <p:nvGrpSpPr>
          <p:cNvPr id="223" name="Group 124"/>
          <p:cNvGrpSpPr/>
          <p:nvPr/>
        </p:nvGrpSpPr>
        <p:grpSpPr>
          <a:xfrm>
            <a:off x="6750242" y="3687642"/>
            <a:ext cx="2197495" cy="584775"/>
            <a:chOff x="6750242" y="3687642"/>
            <a:chExt cx="2197495" cy="584775"/>
          </a:xfrm>
        </p:grpSpPr>
        <p:sp>
          <p:nvSpPr>
            <p:cNvPr id="224" name="Left Arrow 125"/>
            <p:cNvSpPr/>
            <p:nvPr/>
          </p:nvSpPr>
          <p:spPr>
            <a:xfrm>
              <a:off x="6750242" y="3833091"/>
              <a:ext cx="584969" cy="277091"/>
            </a:xfrm>
            <a:prstGeom prst="leftArrow">
              <a:avLst>
                <a:gd name="adj1" fmla="val 50000"/>
                <a:gd name="adj2" fmla="val 61111"/>
              </a:avLst>
            </a:prstGeom>
            <a:gradFill flip="none" rotWithShape="1">
              <a:gsLst>
                <a:gs pos="0">
                  <a:srgbClr val="0055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354464" y="3687642"/>
              <a:ext cx="159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Small Footprint ETL Engine</a:t>
              </a:r>
            </a:p>
          </p:txBody>
        </p:sp>
      </p:grpSp>
      <p:grpSp>
        <p:nvGrpSpPr>
          <p:cNvPr id="226" name="Group 128"/>
          <p:cNvGrpSpPr/>
          <p:nvPr/>
        </p:nvGrpSpPr>
        <p:grpSpPr>
          <a:xfrm>
            <a:off x="6750242" y="4463496"/>
            <a:ext cx="2197495" cy="584775"/>
            <a:chOff x="6750242" y="4463496"/>
            <a:chExt cx="2197495" cy="584775"/>
          </a:xfrm>
        </p:grpSpPr>
        <p:sp>
          <p:nvSpPr>
            <p:cNvPr id="227" name="Left Arrow 129"/>
            <p:cNvSpPr/>
            <p:nvPr/>
          </p:nvSpPr>
          <p:spPr>
            <a:xfrm>
              <a:off x="6750242" y="4587394"/>
              <a:ext cx="584969" cy="277091"/>
            </a:xfrm>
            <a:prstGeom prst="leftArrow">
              <a:avLst>
                <a:gd name="adj1" fmla="val 50000"/>
                <a:gd name="adj2" fmla="val 61111"/>
              </a:avLst>
            </a:prstGeom>
            <a:gradFill flip="none" rotWithShape="1">
              <a:gsLst>
                <a:gs pos="0">
                  <a:srgbClr val="0055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354464" y="4463496"/>
              <a:ext cx="159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Self-tuning Optimizer</a:t>
              </a:r>
            </a:p>
          </p:txBody>
        </p:sp>
      </p:grpSp>
      <p:grpSp>
        <p:nvGrpSpPr>
          <p:cNvPr id="229" name="Group 134"/>
          <p:cNvGrpSpPr/>
          <p:nvPr/>
        </p:nvGrpSpPr>
        <p:grpSpPr>
          <a:xfrm>
            <a:off x="6750242" y="5225497"/>
            <a:ext cx="2416849" cy="584775"/>
            <a:chOff x="6750242" y="5225497"/>
            <a:chExt cx="2416849" cy="584775"/>
          </a:xfrm>
        </p:grpSpPr>
        <p:sp>
          <p:nvSpPr>
            <p:cNvPr id="230" name="Left Arrow 136"/>
            <p:cNvSpPr/>
            <p:nvPr/>
          </p:nvSpPr>
          <p:spPr>
            <a:xfrm>
              <a:off x="6750242" y="5364788"/>
              <a:ext cx="584969" cy="277091"/>
            </a:xfrm>
            <a:prstGeom prst="leftArrow">
              <a:avLst>
                <a:gd name="adj1" fmla="val 50000"/>
                <a:gd name="adj2" fmla="val 61111"/>
              </a:avLst>
            </a:prstGeom>
            <a:gradFill flip="none" rotWithShape="1">
              <a:gsLst>
                <a:gs pos="0">
                  <a:srgbClr val="0055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354464" y="5225497"/>
              <a:ext cx="1812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Native, Direct I/O Access</a:t>
              </a:r>
            </a:p>
          </p:txBody>
        </p:sp>
      </p:grpSp>
      <p:grpSp>
        <p:nvGrpSpPr>
          <p:cNvPr id="232" name="Group 146"/>
          <p:cNvGrpSpPr/>
          <p:nvPr/>
        </p:nvGrpSpPr>
        <p:grpSpPr>
          <a:xfrm>
            <a:off x="2009399" y="2021435"/>
            <a:ext cx="2055608" cy="519040"/>
            <a:chOff x="1709217" y="2021435"/>
            <a:chExt cx="2055608" cy="519040"/>
          </a:xfrm>
        </p:grpSpPr>
        <p:pic>
          <p:nvPicPr>
            <p:cNvPr id="233" name="Picture 147" descr="workstatio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217" y="2021435"/>
              <a:ext cx="554699" cy="519040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34" name="Picture 148" descr="workstatio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520" y="2021435"/>
              <a:ext cx="554699" cy="519040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35" name="Picture 149" descr="workstatio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0126" y="2021435"/>
              <a:ext cx="554699" cy="519040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36" name="Group 150"/>
          <p:cNvGrpSpPr/>
          <p:nvPr/>
        </p:nvGrpSpPr>
        <p:grpSpPr>
          <a:xfrm>
            <a:off x="5063702" y="2114162"/>
            <a:ext cx="1021116" cy="396823"/>
            <a:chOff x="4771216" y="2114162"/>
            <a:chExt cx="1021116" cy="396823"/>
          </a:xfrm>
        </p:grpSpPr>
        <p:pic>
          <p:nvPicPr>
            <p:cNvPr id="237" name="Picture 151" descr="SD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1216" y="2114162"/>
              <a:ext cx="405357" cy="396823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38" name="Picture 152" descr="SD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6975" y="2114162"/>
              <a:ext cx="405357" cy="396823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39" name="Group 153"/>
          <p:cNvGrpSpPr/>
          <p:nvPr/>
        </p:nvGrpSpPr>
        <p:grpSpPr>
          <a:xfrm>
            <a:off x="5132340" y="2595508"/>
            <a:ext cx="900546" cy="213886"/>
            <a:chOff x="4839854" y="2595508"/>
            <a:chExt cx="900546" cy="213886"/>
          </a:xfrm>
        </p:grpSpPr>
        <p:sp>
          <p:nvSpPr>
            <p:cNvPr id="240" name="Up Arrow 154"/>
            <p:cNvSpPr/>
            <p:nvPr/>
          </p:nvSpPr>
          <p:spPr>
            <a:xfrm rot="10800000">
              <a:off x="5486400" y="2595508"/>
              <a:ext cx="254000" cy="213886"/>
            </a:xfrm>
            <a:prstGeom prst="upArrow">
              <a:avLst/>
            </a:prstGeom>
            <a:gradFill>
              <a:gsLst>
                <a:gs pos="0">
                  <a:srgbClr val="FFFFFF"/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41" name="Up Arrow 155"/>
            <p:cNvSpPr/>
            <p:nvPr/>
          </p:nvSpPr>
          <p:spPr>
            <a:xfrm rot="10800000">
              <a:off x="4839854" y="2595508"/>
              <a:ext cx="254000" cy="213886"/>
            </a:xfrm>
            <a:prstGeom prst="upArrow">
              <a:avLst/>
            </a:prstGeom>
            <a:gradFill>
              <a:gsLst>
                <a:gs pos="0">
                  <a:srgbClr val="FFFFFF"/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242" name="Group 156"/>
          <p:cNvGrpSpPr/>
          <p:nvPr/>
        </p:nvGrpSpPr>
        <p:grpSpPr>
          <a:xfrm>
            <a:off x="2148749" y="2595508"/>
            <a:ext cx="1775166" cy="213886"/>
            <a:chOff x="1848567" y="2595508"/>
            <a:chExt cx="1775166" cy="213886"/>
          </a:xfrm>
        </p:grpSpPr>
        <p:sp>
          <p:nvSpPr>
            <p:cNvPr id="243" name="Up Arrow 157"/>
            <p:cNvSpPr/>
            <p:nvPr/>
          </p:nvSpPr>
          <p:spPr>
            <a:xfrm rot="10800000">
              <a:off x="1848567" y="2595508"/>
              <a:ext cx="254000" cy="213886"/>
            </a:xfrm>
            <a:prstGeom prst="upArrow">
              <a:avLst/>
            </a:prstGeom>
            <a:gradFill>
              <a:gsLst>
                <a:gs pos="0">
                  <a:srgbClr val="FFFFFF"/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44" name="Up Arrow 158"/>
            <p:cNvSpPr/>
            <p:nvPr/>
          </p:nvSpPr>
          <p:spPr>
            <a:xfrm rot="10800000">
              <a:off x="2618264" y="2595508"/>
              <a:ext cx="254000" cy="213886"/>
            </a:xfrm>
            <a:prstGeom prst="upArrow">
              <a:avLst/>
            </a:prstGeom>
            <a:gradFill>
              <a:gsLst>
                <a:gs pos="0">
                  <a:srgbClr val="FFFFFF"/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45" name="Up Arrow 159"/>
            <p:cNvSpPr/>
            <p:nvPr/>
          </p:nvSpPr>
          <p:spPr>
            <a:xfrm rot="10800000">
              <a:off x="3369733" y="2595508"/>
              <a:ext cx="254000" cy="213886"/>
            </a:xfrm>
            <a:prstGeom prst="upArrow">
              <a:avLst/>
            </a:prstGeom>
            <a:gradFill>
              <a:gsLst>
                <a:gs pos="0">
                  <a:srgbClr val="FFFFFF"/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246" name="Group 160"/>
          <p:cNvGrpSpPr/>
          <p:nvPr/>
        </p:nvGrpSpPr>
        <p:grpSpPr>
          <a:xfrm>
            <a:off x="1216121" y="5064449"/>
            <a:ext cx="5433998" cy="979875"/>
            <a:chOff x="1216121" y="5064449"/>
            <a:chExt cx="5433998" cy="979875"/>
          </a:xfrm>
        </p:grpSpPr>
        <p:sp>
          <p:nvSpPr>
            <p:cNvPr id="247" name="Rectangle 161"/>
            <p:cNvSpPr/>
            <p:nvPr/>
          </p:nvSpPr>
          <p:spPr>
            <a:xfrm>
              <a:off x="1216121" y="5097648"/>
              <a:ext cx="5341697" cy="944115"/>
            </a:xfrm>
            <a:prstGeom prst="rect">
              <a:avLst/>
            </a:prstGeom>
            <a:solidFill>
              <a:srgbClr val="658BAA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148340" y="5064449"/>
              <a:ext cx="34925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High Performance Connectivity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619603" y="5772077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Mainframe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992112" y="5635225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Files / XML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237500" y="5741289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Appliances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446513" y="5779774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Hadoop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062853" y="5779774"/>
              <a:ext cx="587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Cloud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304837" y="5798103"/>
              <a:ext cx="813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Real Time</a:t>
              </a:r>
            </a:p>
          </p:txBody>
        </p:sp>
        <p:pic>
          <p:nvPicPr>
            <p:cNvPr id="255" name="Picture 169" descr="ColumnarDatabas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4126" y="5323717"/>
              <a:ext cx="596360" cy="4801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56" name="Picture 170" descr="RDBM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2562" y="5534120"/>
              <a:ext cx="622226" cy="376611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57" name="Picture 171" descr="CRM-ERP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150" y="5418666"/>
              <a:ext cx="421570" cy="44815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58" name="Picture 172" descr="Realtim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3127" y="5364787"/>
              <a:ext cx="453115" cy="45311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59" name="Picture 173" descr="Cloud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2484" y="5448391"/>
              <a:ext cx="523395" cy="3500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60" name="Picture 174" descr="hadoop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7812" y="5411205"/>
              <a:ext cx="523002" cy="38987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61" name="Picture 175" descr="FilesXML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9392" y="5245849"/>
              <a:ext cx="361760" cy="43030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62" name="Picture 176" descr="Mainfram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0552" y="5186656"/>
              <a:ext cx="495629" cy="63723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63" name="Group 177"/>
          <p:cNvGrpSpPr/>
          <p:nvPr/>
        </p:nvGrpSpPr>
        <p:grpSpPr>
          <a:xfrm>
            <a:off x="6750242" y="2953355"/>
            <a:ext cx="2197495" cy="584775"/>
            <a:chOff x="6750242" y="2953355"/>
            <a:chExt cx="2197495" cy="584775"/>
          </a:xfrm>
        </p:grpSpPr>
        <p:sp>
          <p:nvSpPr>
            <p:cNvPr id="264" name="TextBox 263"/>
            <p:cNvSpPr txBox="1"/>
            <p:nvPr/>
          </p:nvSpPr>
          <p:spPr>
            <a:xfrm>
              <a:off x="7354464" y="2953355"/>
              <a:ext cx="159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rPr>
                <a:t>Template-driven Design</a:t>
              </a:r>
            </a:p>
          </p:txBody>
        </p:sp>
        <p:sp>
          <p:nvSpPr>
            <p:cNvPr id="265" name="Left Arrow 179"/>
            <p:cNvSpPr/>
            <p:nvPr/>
          </p:nvSpPr>
          <p:spPr>
            <a:xfrm>
              <a:off x="6750242" y="3101879"/>
              <a:ext cx="584969" cy="277091"/>
            </a:xfrm>
            <a:prstGeom prst="leftArrow">
              <a:avLst>
                <a:gd name="adj1" fmla="val 50000"/>
                <a:gd name="adj2" fmla="val 61111"/>
              </a:avLst>
            </a:prstGeom>
            <a:gradFill flip="none" rotWithShape="1">
              <a:gsLst>
                <a:gs pos="0">
                  <a:srgbClr val="0055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266" name="Group 180"/>
          <p:cNvGrpSpPr/>
          <p:nvPr/>
        </p:nvGrpSpPr>
        <p:grpSpPr>
          <a:xfrm>
            <a:off x="3288165" y="3395463"/>
            <a:ext cx="3260725" cy="1700440"/>
            <a:chOff x="3288165" y="3395463"/>
            <a:chExt cx="3260725" cy="1700440"/>
          </a:xfrm>
        </p:grpSpPr>
        <p:grpSp>
          <p:nvGrpSpPr>
            <p:cNvPr id="267" name="Group 154"/>
            <p:cNvGrpSpPr/>
            <p:nvPr/>
          </p:nvGrpSpPr>
          <p:grpSpPr>
            <a:xfrm>
              <a:off x="3288165" y="3395463"/>
              <a:ext cx="3260725" cy="1700440"/>
              <a:chOff x="3288165" y="3395463"/>
              <a:chExt cx="3260725" cy="1700440"/>
            </a:xfrm>
          </p:grpSpPr>
          <p:sp>
            <p:nvSpPr>
              <p:cNvPr id="269" name="Rectangle 183"/>
              <p:cNvSpPr/>
              <p:nvPr/>
            </p:nvSpPr>
            <p:spPr>
              <a:xfrm>
                <a:off x="3288165" y="3395463"/>
                <a:ext cx="3260725" cy="1700440"/>
              </a:xfrm>
              <a:prstGeom prst="rect">
                <a:avLst/>
              </a:prstGeom>
              <a:solidFill>
                <a:srgbClr val="4EA7EE"/>
              </a:solidFill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614555" y="3425909"/>
                <a:ext cx="262361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DMExpress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 Server Engine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427442" y="3781454"/>
                <a:ext cx="1280160" cy="446276"/>
              </a:xfrm>
              <a:prstGeom prst="rect">
                <a:avLst/>
              </a:prstGeom>
              <a:solidFill>
                <a:srgbClr val="658BA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High Performance </a:t>
                </a:r>
                <a:b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</a:br>
                <a: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Transformations 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5129030" y="3781454"/>
                <a:ext cx="1280160" cy="446276"/>
              </a:xfrm>
              <a:prstGeom prst="rect">
                <a:avLst/>
              </a:prstGeom>
              <a:solidFill>
                <a:srgbClr val="658BA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High Performance </a:t>
                </a:r>
                <a:b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</a:br>
                <a:r>
                  <a:rPr kumimoji="0" lang="en-US" sz="11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Functions</a:t>
                </a:r>
              </a:p>
            </p:txBody>
          </p:sp>
          <p:sp>
            <p:nvSpPr>
              <p:cNvPr id="273" name="Rectangle 187"/>
              <p:cNvSpPr/>
              <p:nvPr/>
            </p:nvSpPr>
            <p:spPr>
              <a:xfrm>
                <a:off x="3417705" y="4481858"/>
                <a:ext cx="2987040" cy="533400"/>
              </a:xfrm>
              <a:prstGeom prst="rect">
                <a:avLst/>
              </a:prstGeom>
              <a:solidFill>
                <a:srgbClr val="658BAA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cxnSp>
            <p:nvCxnSpPr>
              <p:cNvPr id="274" name="Straight Connector 188"/>
              <p:cNvCxnSpPr/>
              <p:nvPr/>
            </p:nvCxnSpPr>
            <p:spPr bwMode="auto">
              <a:xfrm rot="5400000">
                <a:off x="6111883" y="4356255"/>
                <a:ext cx="237744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FFFFFF">
                    <a:lumMod val="95000"/>
                  </a:srgb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75" name="Straight Connector 189"/>
              <p:cNvCxnSpPr/>
              <p:nvPr/>
            </p:nvCxnSpPr>
            <p:spPr bwMode="auto">
              <a:xfrm rot="5400000">
                <a:off x="4387223" y="4356255"/>
                <a:ext cx="237744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FFFFFF">
                    <a:lumMod val="95000"/>
                  </a:srgb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76" name="Straight Connector 190"/>
              <p:cNvCxnSpPr/>
              <p:nvPr/>
            </p:nvCxnSpPr>
            <p:spPr bwMode="auto">
              <a:xfrm rot="5400000">
                <a:off x="5212723" y="4356255"/>
                <a:ext cx="237744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FFFFFF">
                    <a:lumMod val="95000"/>
                  </a:srgb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77" name="Straight Connector 191"/>
              <p:cNvCxnSpPr/>
              <p:nvPr/>
            </p:nvCxnSpPr>
            <p:spPr bwMode="auto">
              <a:xfrm rot="5400000">
                <a:off x="3488063" y="4356255"/>
                <a:ext cx="237744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FFFFFF">
                    <a:lumMod val="95000"/>
                  </a:srgb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278" name="TextBox 277"/>
              <p:cNvSpPr txBox="1"/>
              <p:nvPr/>
            </p:nvSpPr>
            <p:spPr>
              <a:xfrm>
                <a:off x="4003757" y="4527000"/>
                <a:ext cx="2442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Automatic </a:t>
                </a:r>
                <a:b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</a:b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Continuous Optimization</a:t>
                </a:r>
              </a:p>
            </p:txBody>
          </p:sp>
        </p:grpSp>
        <p:pic>
          <p:nvPicPr>
            <p:cNvPr id="268" name="Picture 182" descr="AutoCont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7933" y="4548909"/>
              <a:ext cx="548617" cy="472227"/>
            </a:xfrm>
            <a:prstGeom prst="rect">
              <a:avLst/>
            </a:prstGeom>
          </p:spPr>
        </p:pic>
      </p:grpSp>
      <p:sp>
        <p:nvSpPr>
          <p:cNvPr id="279" name="Rectangle 193"/>
          <p:cNvSpPr/>
          <p:nvPr/>
        </p:nvSpPr>
        <p:spPr>
          <a:xfrm>
            <a:off x="1234440" y="2827020"/>
            <a:ext cx="5311140" cy="3200400"/>
          </a:xfrm>
          <a:prstGeom prst="rect">
            <a:avLst/>
          </a:prstGeom>
          <a:noFill/>
          <a:ln w="28575" cap="flat" cmpd="sng" algn="ctr">
            <a:solidFill>
              <a:srgbClr val="569FD3"/>
            </a:solidFill>
            <a:prstDash val="soli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5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8" y="321734"/>
            <a:ext cx="9143995" cy="662323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bg1"/>
                </a:solidFill>
                <a:latin typeface="+mn-lt"/>
                <a:cs typeface="Calibri" pitchFamily="34" charset="0"/>
              </a:rPr>
              <a:t>Connect All Data Sources. Deploy Everywhere.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" y="-22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" y="748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 smtClean="0">
              <a:solidFill>
                <a:srgbClr val="000000"/>
              </a:solidFill>
              <a:latin typeface="Arial" pitchFamily="34" charset="0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128" name="Rectangle 100"/>
          <p:cNvSpPr/>
          <p:nvPr/>
        </p:nvSpPr>
        <p:spPr>
          <a:xfrm>
            <a:off x="333833" y="1219200"/>
            <a:ext cx="5180276" cy="50945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29" name="Rounded Rectangle 79"/>
          <p:cNvSpPr/>
          <p:nvPr/>
        </p:nvSpPr>
        <p:spPr>
          <a:xfrm>
            <a:off x="1691597" y="1306284"/>
            <a:ext cx="2685144" cy="865414"/>
          </a:xfrm>
          <a:prstGeom prst="roundRect">
            <a:avLst>
              <a:gd name="adj" fmla="val 2381"/>
            </a:avLst>
          </a:prstGeom>
          <a:solidFill>
            <a:srgbClr val="569FD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30" name="Rounded Rectangle 36"/>
          <p:cNvSpPr/>
          <p:nvPr/>
        </p:nvSpPr>
        <p:spPr>
          <a:xfrm>
            <a:off x="1691597" y="3707076"/>
            <a:ext cx="2685144" cy="1016000"/>
          </a:xfrm>
          <a:prstGeom prst="roundRect">
            <a:avLst>
              <a:gd name="adj" fmla="val 2381"/>
            </a:avLst>
          </a:prstGeom>
          <a:solidFill>
            <a:srgbClr val="005596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31" name="AutoShape 47">
            <a:hlinkClick r:id="" action="ppaction://noaction"/>
          </p:cNvPr>
          <p:cNvSpPr>
            <a:spLocks noChangeAspect="1" noChangeArrowheads="1"/>
          </p:cNvSpPr>
          <p:nvPr/>
        </p:nvSpPr>
        <p:spPr bwMode="auto">
          <a:xfrm>
            <a:off x="1967620" y="3772099"/>
            <a:ext cx="2134286" cy="28980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9" tIns="0" rIns="91429" bIns="45714"/>
          <a:lstStyle/>
          <a:p>
            <a:pPr algn="ctr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616161"/>
              </a:buClr>
              <a:buFont typeface="Wingdings" pitchFamily="2" charset="2"/>
              <a:buNone/>
            </a:pPr>
            <a:r>
              <a:rPr lang="en-US" sz="1300" b="1" dirty="0" err="1" smtClean="0">
                <a:solidFill>
                  <a:srgbClr val="FFFFFF">
                    <a:lumMod val="95000"/>
                  </a:srgbClr>
                </a:solidFill>
                <a:ea typeface="ＭＳ Ｐゴシック" pitchFamily="-112" charset="-128"/>
                <a:cs typeface="Calibri" pitchFamily="34" charset="0"/>
              </a:rPr>
              <a:t>DMExpress</a:t>
            </a:r>
            <a:r>
              <a:rPr lang="en-US" sz="1300" b="1" dirty="0" smtClean="0">
                <a:solidFill>
                  <a:srgbClr val="FFFFFF">
                    <a:lumMod val="95000"/>
                  </a:srgbClr>
                </a:solidFill>
                <a:ea typeface="ＭＳ Ｐゴシック" pitchFamily="-112" charset="-128"/>
                <a:cs typeface="Calibri" pitchFamily="34" charset="0"/>
              </a:rPr>
              <a:t> Server Engine</a:t>
            </a:r>
            <a:endParaRPr lang="en-US" sz="1300" b="1" dirty="0">
              <a:solidFill>
                <a:srgbClr val="FFFFFF">
                  <a:lumMod val="95000"/>
                </a:srgbClr>
              </a:solidFill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132" name="AutoShape 41"/>
          <p:cNvCxnSpPr>
            <a:cxnSpLocks noChangeShapeType="1"/>
          </p:cNvCxnSpPr>
          <p:nvPr/>
        </p:nvCxnSpPr>
        <p:spPr bwMode="auto">
          <a:xfrm rot="5400000" flipH="1" flipV="1">
            <a:off x="1965082" y="2464898"/>
            <a:ext cx="548640" cy="2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33" name="Straight Arrow Connector 56"/>
          <p:cNvCxnSpPr/>
          <p:nvPr/>
        </p:nvCxnSpPr>
        <p:spPr bwMode="auto">
          <a:xfrm flipV="1">
            <a:off x="3618746" y="2978658"/>
            <a:ext cx="630036" cy="9994"/>
          </a:xfrm>
          <a:prstGeom prst="straightConnector1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3465539" y="2988652"/>
            <a:ext cx="82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>
                <a:solidFill>
                  <a:srgbClr val="000000"/>
                </a:solidFill>
                <a:ea typeface="ＭＳ Ｐゴシック" pitchFamily="-112" charset="-128"/>
                <a:cs typeface="Calibri" pitchFamily="34" charset="0"/>
              </a:rPr>
              <a:t>Check-in Check-out</a:t>
            </a:r>
            <a:endParaRPr lang="en-US" sz="1000" i="1" dirty="0">
              <a:solidFill>
                <a:srgbClr val="000000"/>
              </a:solidFill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135" name="Straight Arrow Connector 21"/>
          <p:cNvCxnSpPr/>
          <p:nvPr/>
        </p:nvCxnSpPr>
        <p:spPr bwMode="auto">
          <a:xfrm>
            <a:off x="3085657" y="4754869"/>
            <a:ext cx="0" cy="253556"/>
          </a:xfrm>
          <a:prstGeom prst="straightConnector1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6" name="AutoShape 41"/>
          <p:cNvCxnSpPr>
            <a:cxnSpLocks noChangeShapeType="1"/>
          </p:cNvCxnSpPr>
          <p:nvPr/>
        </p:nvCxnSpPr>
        <p:spPr bwMode="auto">
          <a:xfrm rot="5400000" flipH="1" flipV="1">
            <a:off x="2033659" y="3449626"/>
            <a:ext cx="411480" cy="2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75091" y="1298011"/>
            <a:ext cx="90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solidFill>
                  <a:srgbClr val="FFFFFF">
                    <a:lumMod val="65000"/>
                  </a:srgbClr>
                </a:solidFill>
                <a:ea typeface="ＭＳ Ｐゴシック"/>
                <a:cs typeface="Calibri" pitchFamily="34" charset="0"/>
              </a:rPr>
              <a:t>Clients</a:t>
            </a:r>
            <a:endParaRPr lang="en-GB" sz="2000" b="1" dirty="0">
              <a:solidFill>
                <a:srgbClr val="FFFFFF">
                  <a:lumMod val="65000"/>
                </a:srgbClr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5091" y="2528093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solidFill>
                  <a:srgbClr val="FFFFFF">
                    <a:lumMod val="65000"/>
                  </a:srgbClr>
                </a:solidFill>
                <a:ea typeface="ＭＳ Ｐゴシック"/>
                <a:cs typeface="Calibri" pitchFamily="34" charset="0"/>
              </a:rPr>
              <a:t>Server</a:t>
            </a:r>
            <a:endParaRPr lang="en-GB" sz="2000" b="1" dirty="0">
              <a:solidFill>
                <a:srgbClr val="FFFFFF">
                  <a:lumMod val="65000"/>
                </a:srgbClr>
              </a:solidFill>
              <a:ea typeface="ＭＳ Ｐゴシック"/>
              <a:cs typeface="Calibri" pitchFamily="34" charset="0"/>
            </a:endParaRPr>
          </a:p>
        </p:txBody>
      </p:sp>
      <p:cxnSp>
        <p:nvCxnSpPr>
          <p:cNvPr id="139" name="Straight Connector 15"/>
          <p:cNvCxnSpPr/>
          <p:nvPr/>
        </p:nvCxnSpPr>
        <p:spPr bwMode="auto">
          <a:xfrm>
            <a:off x="412044" y="2447543"/>
            <a:ext cx="5029200" cy="0"/>
          </a:xfrm>
          <a:prstGeom prst="line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013612" y="1280519"/>
            <a:ext cx="213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FFFFFF"/>
                </a:solidFill>
                <a:ea typeface="ＭＳ Ｐゴシック" pitchFamily="-112" charset="-128"/>
                <a:cs typeface="Calibri" pitchFamily="34" charset="0"/>
              </a:rPr>
              <a:t>DMExpress</a:t>
            </a:r>
            <a:r>
              <a:rPr lang="en-US" sz="1200" b="1" dirty="0" smtClean="0">
                <a:solidFill>
                  <a:srgbClr val="FFFFFF"/>
                </a:solidFill>
                <a:ea typeface="ＭＳ Ｐゴシック" pitchFamily="-112" charset="-128"/>
                <a:cs typeface="Calibri" pitchFamily="34" charset="0"/>
              </a:rPr>
              <a:t> Workstations</a:t>
            </a:r>
            <a:endParaRPr lang="en-US" sz="1200" b="1" dirty="0">
              <a:solidFill>
                <a:srgbClr val="FFFFFF"/>
              </a:solidFill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142" name="Straight Arrow Connector 82"/>
          <p:cNvCxnSpPr/>
          <p:nvPr/>
        </p:nvCxnSpPr>
        <p:spPr bwMode="auto">
          <a:xfrm>
            <a:off x="2214801" y="4754869"/>
            <a:ext cx="0" cy="253556"/>
          </a:xfrm>
          <a:prstGeom prst="straightConnector1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3" name="Straight Arrow Connector 85"/>
          <p:cNvCxnSpPr/>
          <p:nvPr/>
        </p:nvCxnSpPr>
        <p:spPr bwMode="auto">
          <a:xfrm>
            <a:off x="3927487" y="4754869"/>
            <a:ext cx="0" cy="253556"/>
          </a:xfrm>
          <a:prstGeom prst="straightConnector1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4" name="Straight Connector 86"/>
          <p:cNvCxnSpPr/>
          <p:nvPr/>
        </p:nvCxnSpPr>
        <p:spPr bwMode="auto">
          <a:xfrm>
            <a:off x="412044" y="5052193"/>
            <a:ext cx="5029200" cy="0"/>
          </a:xfrm>
          <a:prstGeom prst="line">
            <a:avLst/>
          </a:prstGeom>
          <a:solidFill>
            <a:srgbClr val="00559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75091" y="5092496"/>
            <a:ext cx="118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solidFill>
                  <a:srgbClr val="FFFFFF">
                    <a:lumMod val="65000"/>
                  </a:srgbClr>
                </a:solidFill>
                <a:ea typeface="ＭＳ Ｐゴシック"/>
                <a:cs typeface="Calibri" pitchFamily="34" charset="0"/>
              </a:rPr>
              <a:t>Sources </a:t>
            </a:r>
            <a:br>
              <a:rPr lang="en-GB" sz="2000" b="1" dirty="0" smtClean="0">
                <a:solidFill>
                  <a:srgbClr val="FFFFFF">
                    <a:lumMod val="65000"/>
                  </a:srgbClr>
                </a:solidFill>
                <a:ea typeface="ＭＳ Ｐゴシック"/>
                <a:cs typeface="Calibri" pitchFamily="34" charset="0"/>
              </a:rPr>
            </a:br>
            <a:r>
              <a:rPr lang="en-GB" sz="2000" b="1" dirty="0" smtClean="0">
                <a:solidFill>
                  <a:srgbClr val="FFFFFF">
                    <a:lumMod val="65000"/>
                  </a:srgbClr>
                </a:solidFill>
                <a:ea typeface="ＭＳ Ｐゴシック"/>
                <a:cs typeface="Calibri" pitchFamily="34" charset="0"/>
              </a:rPr>
              <a:t>&amp; Targets</a:t>
            </a:r>
            <a:endParaRPr lang="en-GB" sz="2000" b="1" dirty="0">
              <a:solidFill>
                <a:srgbClr val="FFFFFF">
                  <a:lumMod val="65000"/>
                </a:srgbClr>
              </a:solidFill>
              <a:ea typeface="ＭＳ Ｐゴシック"/>
              <a:cs typeface="Calibri" pitchFamily="34" charset="0"/>
            </a:endParaRPr>
          </a:p>
        </p:txBody>
      </p:sp>
      <p:pic>
        <p:nvPicPr>
          <p:cNvPr id="147" name="Picture 121" descr="DMXServerEng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6307" y="4036333"/>
            <a:ext cx="572396" cy="576904"/>
          </a:xfrm>
          <a:prstGeom prst="rect">
            <a:avLst/>
          </a:prstGeom>
        </p:spPr>
      </p:pic>
      <p:pic>
        <p:nvPicPr>
          <p:cNvPr id="148" name="Picture 124" descr="Flatfi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4861" y="2787040"/>
            <a:ext cx="573047" cy="404504"/>
          </a:xfrm>
          <a:prstGeom prst="rect">
            <a:avLst/>
          </a:prstGeom>
        </p:spPr>
      </p:pic>
      <p:sp>
        <p:nvSpPr>
          <p:cNvPr id="149" name="Rectangle 125"/>
          <p:cNvSpPr/>
          <p:nvPr/>
        </p:nvSpPr>
        <p:spPr>
          <a:xfrm>
            <a:off x="2395182" y="2758524"/>
            <a:ext cx="1251073" cy="54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616161"/>
              </a:buClr>
              <a:buFont typeface="Wingdings" pitchFamily="2" charset="2"/>
              <a:buNone/>
            </a:pPr>
            <a:r>
              <a:rPr lang="en-US" sz="1200" dirty="0" smtClean="0">
                <a:solidFill>
                  <a:srgbClr val="005596"/>
                </a:solidFill>
                <a:ea typeface="ＭＳ Ｐゴシック" pitchFamily="-60" charset="-128"/>
                <a:cs typeface="Calibri" pitchFamily="34" charset="0"/>
              </a:rPr>
              <a:t>Flat File Based Metadata Repository</a:t>
            </a:r>
            <a:endParaRPr lang="en-US" sz="1200" dirty="0">
              <a:solidFill>
                <a:srgbClr val="005596"/>
              </a:solidFill>
              <a:ea typeface="ＭＳ Ｐゴシック" pitchFamily="-60" charset="-128"/>
              <a:cs typeface="Calibri" pitchFamily="34" charset="0"/>
            </a:endParaRPr>
          </a:p>
        </p:txBody>
      </p:sp>
      <p:pic>
        <p:nvPicPr>
          <p:cNvPr id="150" name="Picture 129" descr="3rdPar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3167" y="2705828"/>
            <a:ext cx="595380" cy="639158"/>
          </a:xfrm>
          <a:prstGeom prst="rect">
            <a:avLst/>
          </a:prstGeom>
        </p:spPr>
      </p:pic>
      <p:sp>
        <p:nvSpPr>
          <p:cNvPr id="151" name="Rectangle 130"/>
          <p:cNvSpPr/>
          <p:nvPr/>
        </p:nvSpPr>
        <p:spPr>
          <a:xfrm>
            <a:off x="4307664" y="3368210"/>
            <a:ext cx="127000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616161"/>
              </a:buClr>
              <a:buFont typeface="Wingdings" pitchFamily="2" charset="2"/>
              <a:buNone/>
            </a:pPr>
            <a:r>
              <a:rPr lang="en-US" sz="1200" dirty="0" smtClean="0">
                <a:solidFill>
                  <a:srgbClr val="005596"/>
                </a:solidFill>
                <a:ea typeface="ＭＳ Ｐゴシック" pitchFamily="-60" charset="-128"/>
                <a:cs typeface="Calibri" pitchFamily="34" charset="0"/>
              </a:rPr>
              <a:t>3</a:t>
            </a:r>
            <a:r>
              <a:rPr lang="en-US" sz="1200" baseline="30000" dirty="0" smtClean="0">
                <a:solidFill>
                  <a:srgbClr val="005596"/>
                </a:solidFill>
                <a:ea typeface="ＭＳ Ｐゴシック" pitchFamily="-60" charset="-128"/>
                <a:cs typeface="Calibri" pitchFamily="34" charset="0"/>
              </a:rPr>
              <a:t>rd</a:t>
            </a:r>
            <a:r>
              <a:rPr lang="en-US" sz="1200" dirty="0" smtClean="0">
                <a:solidFill>
                  <a:srgbClr val="005596"/>
                </a:solidFill>
                <a:ea typeface="ＭＳ Ｐゴシック" pitchFamily="-60" charset="-128"/>
                <a:cs typeface="Calibri" pitchFamily="34" charset="0"/>
              </a:rPr>
              <a:t> Party Version Control Tool</a:t>
            </a:r>
            <a:endParaRPr lang="en-US" sz="1200" dirty="0">
              <a:solidFill>
                <a:srgbClr val="005596"/>
              </a:solidFill>
              <a:ea typeface="ＭＳ Ｐゴシック" pitchFamily="-60" charset="-128"/>
              <a:cs typeface="Calibri" pitchFamily="34" charset="0"/>
            </a:endParaRPr>
          </a:p>
        </p:txBody>
      </p:sp>
      <p:pic>
        <p:nvPicPr>
          <p:cNvPr id="152" name="Picture 131" descr="workstatio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97464" y="1575891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53" name="Picture 132" descr="workstatio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5706" y="1575892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54" name="Picture 133" descr="workstatio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0858" y="1583590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grpSp>
        <p:nvGrpSpPr>
          <p:cNvPr id="155" name="Group 134"/>
          <p:cNvGrpSpPr/>
          <p:nvPr/>
        </p:nvGrpSpPr>
        <p:grpSpPr>
          <a:xfrm>
            <a:off x="5589970" y="1221401"/>
            <a:ext cx="3992757" cy="1108363"/>
            <a:chOff x="5589970" y="1308485"/>
            <a:chExt cx="3992757" cy="1108363"/>
          </a:xfrm>
        </p:grpSpPr>
        <p:grpSp>
          <p:nvGrpSpPr>
            <p:cNvPr id="156" name="Group 147"/>
            <p:cNvGrpSpPr/>
            <p:nvPr/>
          </p:nvGrpSpPr>
          <p:grpSpPr>
            <a:xfrm>
              <a:off x="5589970" y="1524221"/>
              <a:ext cx="3262387" cy="595085"/>
              <a:chOff x="5589970" y="1524221"/>
              <a:chExt cx="3262387" cy="595085"/>
            </a:xfrm>
          </p:grpSpPr>
          <p:sp>
            <p:nvSpPr>
              <p:cNvPr id="158" name="Left Arrow 137"/>
              <p:cNvSpPr/>
              <p:nvPr/>
            </p:nvSpPr>
            <p:spPr>
              <a:xfrm>
                <a:off x="5589970" y="1524221"/>
                <a:ext cx="319315" cy="595085"/>
              </a:xfrm>
              <a:prstGeom prst="leftArrow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75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108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pic>
            <p:nvPicPr>
              <p:cNvPr id="159" name="Picture 138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6220955" y="1595183"/>
                <a:ext cx="467224" cy="467224"/>
              </a:xfrm>
              <a:prstGeom prst="rect">
                <a:avLst/>
              </a:prstGeom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6775891" y="1644129"/>
                <a:ext cx="2076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ea typeface="ＭＳ Ｐゴシック"/>
                    <a:cs typeface="Calibri" pitchFamily="34" charset="0"/>
                  </a:rPr>
                  <a:t>Windows based GUI</a:t>
                </a:r>
              </a:p>
            </p:txBody>
          </p:sp>
        </p:grpSp>
        <p:sp>
          <p:nvSpPr>
            <p:cNvPr id="157" name="Rectangle 136"/>
            <p:cNvSpPr/>
            <p:nvPr/>
          </p:nvSpPr>
          <p:spPr>
            <a:xfrm>
              <a:off x="5895879" y="1308485"/>
              <a:ext cx="3686848" cy="1108363"/>
            </a:xfrm>
            <a:prstGeom prst="rect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161" name="Group 140"/>
          <p:cNvGrpSpPr/>
          <p:nvPr/>
        </p:nvGrpSpPr>
        <p:grpSpPr>
          <a:xfrm>
            <a:off x="5589970" y="2446099"/>
            <a:ext cx="3992757" cy="1323879"/>
            <a:chOff x="5589970" y="2547697"/>
            <a:chExt cx="3992757" cy="1323879"/>
          </a:xfrm>
        </p:grpSpPr>
        <p:grpSp>
          <p:nvGrpSpPr>
            <p:cNvPr id="162" name="Group 151"/>
            <p:cNvGrpSpPr/>
            <p:nvPr/>
          </p:nvGrpSpPr>
          <p:grpSpPr>
            <a:xfrm>
              <a:off x="5589970" y="2624051"/>
              <a:ext cx="3758345" cy="1179702"/>
              <a:chOff x="5589970" y="2624051"/>
              <a:chExt cx="3758345" cy="1179702"/>
            </a:xfrm>
          </p:grpSpPr>
          <p:sp>
            <p:nvSpPr>
              <p:cNvPr id="164" name="Left Arrow 143"/>
              <p:cNvSpPr/>
              <p:nvPr/>
            </p:nvSpPr>
            <p:spPr>
              <a:xfrm>
                <a:off x="5589970" y="2857996"/>
                <a:ext cx="319315" cy="595085"/>
              </a:xfrm>
              <a:prstGeom prst="leftArrow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75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108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pic>
            <p:nvPicPr>
              <p:cNvPr id="165" name="Picture 144"/>
              <p:cNvPicPr>
                <a:picLocks noChangeAspect="1"/>
              </p:cNvPicPr>
              <p:nvPr/>
            </p:nvPicPr>
            <p:blipFill>
              <a:blip r:embed="rId8" cstate="screen"/>
              <a:stretch>
                <a:fillRect/>
              </a:stretch>
            </p:blipFill>
            <p:spPr>
              <a:xfrm>
                <a:off x="6467411" y="3266964"/>
                <a:ext cx="456841" cy="536789"/>
              </a:xfrm>
              <a:prstGeom prst="rect">
                <a:avLst/>
              </a:prstGeom>
            </p:spPr>
          </p:pic>
          <p:pic>
            <p:nvPicPr>
              <p:cNvPr id="166" name="Picture 145"/>
              <p:cNvPicPr>
                <a:picLocks noChangeAspect="1"/>
              </p:cNvPicPr>
              <p:nvPr/>
            </p:nvPicPr>
            <p:blipFill>
              <a:blip r:embed="rId9" cstate="screen"/>
              <a:stretch>
                <a:fillRect/>
              </a:stretch>
            </p:blipFill>
            <p:spPr>
              <a:xfrm>
                <a:off x="6225584" y="2624051"/>
                <a:ext cx="489640" cy="489640"/>
              </a:xfrm>
              <a:prstGeom prst="rect">
                <a:avLst/>
              </a:prstGeom>
            </p:spPr>
          </p:pic>
          <p:pic>
            <p:nvPicPr>
              <p:cNvPr id="167" name="Picture 146"/>
              <p:cNvPicPr>
                <a:picLocks noChangeAspect="1"/>
              </p:cNvPicPr>
              <p:nvPr/>
            </p:nvPicPr>
            <p:blipFill>
              <a:blip r:embed="rId10" cstate="screen"/>
              <a:stretch>
                <a:fillRect/>
              </a:stretch>
            </p:blipFill>
            <p:spPr>
              <a:xfrm>
                <a:off x="7176087" y="2691551"/>
                <a:ext cx="731219" cy="372778"/>
              </a:xfrm>
              <a:prstGeom prst="rect">
                <a:avLst/>
              </a:prstGeom>
            </p:spPr>
          </p:pic>
          <p:pic>
            <p:nvPicPr>
              <p:cNvPr id="168" name="Picture 147"/>
              <p:cNvPicPr>
                <a:picLocks noChangeAspect="1"/>
              </p:cNvPicPr>
              <p:nvPr/>
            </p:nvPicPr>
            <p:blipFill>
              <a:blip r:embed="rId11" cstate="screen"/>
              <a:srcRect l="8612"/>
              <a:stretch>
                <a:fillRect/>
              </a:stretch>
            </p:blipFill>
            <p:spPr>
              <a:xfrm>
                <a:off x="8105755" y="2627087"/>
                <a:ext cx="1242560" cy="606991"/>
              </a:xfrm>
              <a:prstGeom prst="rect">
                <a:avLst/>
              </a:prstGeom>
            </p:spPr>
          </p:pic>
          <p:pic>
            <p:nvPicPr>
              <p:cNvPr id="169" name="Picture 148"/>
              <p:cNvPicPr>
                <a:picLocks noChangeAspect="1"/>
              </p:cNvPicPr>
              <p:nvPr/>
            </p:nvPicPr>
            <p:blipFill>
              <a:blip r:embed="rId12" cstate="screen"/>
              <a:stretch>
                <a:fillRect/>
              </a:stretch>
            </p:blipFill>
            <p:spPr>
              <a:xfrm>
                <a:off x="7824884" y="3280677"/>
                <a:ext cx="1130985" cy="410438"/>
              </a:xfrm>
              <a:prstGeom prst="rect">
                <a:avLst/>
              </a:prstGeom>
            </p:spPr>
          </p:pic>
          <p:pic>
            <p:nvPicPr>
              <p:cNvPr id="170" name="Picture 149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7160221" y="3293197"/>
                <a:ext cx="467224" cy="467224"/>
              </a:xfrm>
              <a:prstGeom prst="rect">
                <a:avLst/>
              </a:prstGeom>
            </p:spPr>
          </p:pic>
        </p:grpSp>
        <p:sp>
          <p:nvSpPr>
            <p:cNvPr id="163" name="Rectangle 142"/>
            <p:cNvSpPr/>
            <p:nvPr/>
          </p:nvSpPr>
          <p:spPr>
            <a:xfrm>
              <a:off x="5895879" y="2547697"/>
              <a:ext cx="3686848" cy="1323879"/>
            </a:xfrm>
            <a:prstGeom prst="rect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171" name="Group 150"/>
          <p:cNvGrpSpPr/>
          <p:nvPr/>
        </p:nvGrpSpPr>
        <p:grpSpPr>
          <a:xfrm>
            <a:off x="5589970" y="4232231"/>
            <a:ext cx="4034178" cy="2085879"/>
            <a:chOff x="5589970" y="4087091"/>
            <a:chExt cx="4034178" cy="2085879"/>
          </a:xfrm>
        </p:grpSpPr>
        <p:grpSp>
          <p:nvGrpSpPr>
            <p:cNvPr id="172" name="Group 154"/>
            <p:cNvGrpSpPr/>
            <p:nvPr/>
          </p:nvGrpSpPr>
          <p:grpSpPr>
            <a:xfrm>
              <a:off x="5589970" y="4094764"/>
              <a:ext cx="4034178" cy="1981824"/>
              <a:chOff x="5589970" y="4287189"/>
              <a:chExt cx="4034178" cy="1981824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929728" y="4287189"/>
                <a:ext cx="1302327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Relational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DB2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Informix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MySQL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Oracle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SQL Server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Sybase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Teradata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Native ODBC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DataDirect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</p:txBody>
          </p:sp>
          <p:sp>
            <p:nvSpPr>
              <p:cNvPr id="175" name="Left Arrow 154"/>
              <p:cNvSpPr/>
              <p:nvPr/>
            </p:nvSpPr>
            <p:spPr>
              <a:xfrm>
                <a:off x="5589970" y="5094950"/>
                <a:ext cx="319315" cy="595085"/>
              </a:xfrm>
              <a:prstGeom prst="leftArrow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75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108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-112" charset="-128"/>
                  <a:cs typeface="+mn-cs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321821" y="4287189"/>
                <a:ext cx="1302327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Appliances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Greenplum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Netezza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Vertica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Cloud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SOAP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Salesforce.com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130332" y="4287189"/>
                <a:ext cx="130232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Real Time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MQ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SOAP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596"/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Other / ERP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Files / XML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FTP / SFTP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Mainframe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Hadoop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 / HDFS</a:t>
                </a:r>
              </a:p>
              <a:p>
                <a:pPr marL="111125" marR="0" lvl="0" indent="-111125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ＭＳ Ｐゴシック" pitchFamily="-60" charset="-128"/>
                    <a:cs typeface="Calibri" pitchFamily="34" charset="0"/>
                  </a:rPr>
                  <a:t>SAP</a:t>
                </a: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ＭＳ Ｐゴシック" pitchFamily="-60" charset="-128"/>
                  <a:cs typeface="Calibri" pitchFamily="34" charset="0"/>
                </a:endParaRPr>
              </a:p>
            </p:txBody>
          </p:sp>
          <p:cxnSp>
            <p:nvCxnSpPr>
              <p:cNvPr id="178" name="Straight Connector 157"/>
              <p:cNvCxnSpPr/>
              <p:nvPr/>
            </p:nvCxnSpPr>
            <p:spPr bwMode="auto">
              <a:xfrm rot="5400000">
                <a:off x="6119549" y="5308893"/>
                <a:ext cx="1920240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005596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Straight Connector 158"/>
              <p:cNvCxnSpPr/>
              <p:nvPr/>
            </p:nvCxnSpPr>
            <p:spPr bwMode="auto">
              <a:xfrm rot="5400000">
                <a:off x="7380315" y="5308893"/>
                <a:ext cx="1920240" cy="0"/>
              </a:xfrm>
              <a:prstGeom prst="line">
                <a:avLst/>
              </a:prstGeom>
              <a:solidFill>
                <a:srgbClr val="005596"/>
              </a:solidFill>
              <a:ln w="9525" cap="flat" cmpd="sng" algn="ctr">
                <a:solidFill>
                  <a:srgbClr val="005596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3" name="Rectangle 152"/>
            <p:cNvSpPr/>
            <p:nvPr/>
          </p:nvSpPr>
          <p:spPr>
            <a:xfrm>
              <a:off x="5895879" y="4087091"/>
              <a:ext cx="3686848" cy="2085879"/>
            </a:xfrm>
            <a:prstGeom prst="rect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195" name="Group 88"/>
          <p:cNvGrpSpPr/>
          <p:nvPr/>
        </p:nvGrpSpPr>
        <p:grpSpPr>
          <a:xfrm>
            <a:off x="1294019" y="5133445"/>
            <a:ext cx="4288861" cy="1225788"/>
            <a:chOff x="1337561" y="4741567"/>
            <a:chExt cx="4288861" cy="1225788"/>
          </a:xfrm>
        </p:grpSpPr>
        <p:sp>
          <p:nvSpPr>
            <p:cNvPr id="196" name="TextBox 195"/>
            <p:cNvSpPr txBox="1"/>
            <p:nvPr/>
          </p:nvSpPr>
          <p:spPr>
            <a:xfrm>
              <a:off x="4595906" y="5410318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Mainframe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075567" y="5712194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Files / XML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337561" y="5710500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Appliances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561363" y="5110136"/>
              <a:ext cx="103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Hadoop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00611" y="5087045"/>
              <a:ext cx="587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Cloud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13019" y="5721134"/>
              <a:ext cx="813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ea typeface="ＭＳ Ｐゴシック" pitchFamily="-60" charset="-128"/>
                  <a:cs typeface="Calibri" pitchFamily="34" charset="0"/>
                </a:rPr>
                <a:t>Real Time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-60" charset="-128"/>
                <a:cs typeface="Calibri" pitchFamily="34" charset="0"/>
              </a:endParaRPr>
            </a:p>
          </p:txBody>
        </p:sp>
        <p:pic>
          <p:nvPicPr>
            <p:cNvPr id="202" name="Picture 98" descr="ColumnarDatabase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4187" y="5292928"/>
              <a:ext cx="596360" cy="4801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3" name="Picture 99" descr="RDBMS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8865" y="5449452"/>
              <a:ext cx="622226" cy="376611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4" name="Picture 101" descr="CRM-ERP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7848" y="4772119"/>
              <a:ext cx="421570" cy="44815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5" name="Picture 109" descr="Realtime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1309" y="5257029"/>
              <a:ext cx="453115" cy="45311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6" name="Picture 112" descr="Cloud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40242" y="4755662"/>
              <a:ext cx="523395" cy="3500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7" name="Picture 113" descr="hadoop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2662" y="4741567"/>
              <a:ext cx="523002" cy="38987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08" name="Picture 114" descr="FilesXML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32847" y="5284335"/>
              <a:ext cx="361760" cy="43030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80" name="Picture 115" descr="Mainframe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76855" y="4824897"/>
              <a:ext cx="495629" cy="63723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490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지원 환경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5562" y="1260402"/>
          <a:ext cx="9316814" cy="3319837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7967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Source/Target Packages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5562" y="4701309"/>
          <a:ext cx="9316810" cy="136206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수백 번 검증된 특허 받은 알고리즘의 효과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Rectangle 72"/>
          <p:cNvSpPr/>
          <p:nvPr/>
        </p:nvSpPr>
        <p:spPr>
          <a:xfrm>
            <a:off x="5491861" y="2156413"/>
            <a:ext cx="4051301" cy="3114040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Trapezoid 70"/>
          <p:cNvSpPr/>
          <p:nvPr/>
        </p:nvSpPr>
        <p:spPr>
          <a:xfrm rot="10800000">
            <a:off x="5479162" y="5278073"/>
            <a:ext cx="4064000" cy="408940"/>
          </a:xfrm>
          <a:prstGeom prst="trapezoid">
            <a:avLst>
              <a:gd name="adj" fmla="val 36771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8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 bwMode="auto">
          <a:xfrm rot="5400000">
            <a:off x="2831456" y="4046256"/>
            <a:ext cx="429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23235" y="1943564"/>
            <a:ext cx="3506788" cy="187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47"/>
          <p:cNvSpPr/>
          <p:nvPr/>
        </p:nvSpPr>
        <p:spPr>
          <a:xfrm>
            <a:off x="2378596" y="3830474"/>
            <a:ext cx="704548" cy="1981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5099" y="1211622"/>
            <a:ext cx="425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Syncsort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는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1968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년 이후 </a:t>
            </a:r>
            <a:endParaRPr lang="en-US" altLang="ko-KR" sz="1800" b="1" dirty="0" smtClean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  <a:p>
            <a:pPr algn="ctr" eaLnBrk="0" hangingPunct="0"/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고성능 </a:t>
            </a:r>
            <a:r>
              <a:rPr lang="en-US" altLang="ko-KR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분야의 시장 선도자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!</a:t>
            </a:r>
            <a:endParaRPr lang="en-US" sz="1800" b="1" dirty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5762" y="2390847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762" y="3116271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Join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762" y="385292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Aggregate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762" y="467847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Copy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16" name="Picture 53" descr="Gnome-View-Sort-Descending-48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45844" y="2270751"/>
            <a:ext cx="609525" cy="609524"/>
          </a:xfrm>
          <a:prstGeom prst="rect">
            <a:avLst/>
          </a:prstGeom>
        </p:spPr>
      </p:pic>
      <p:pic>
        <p:nvPicPr>
          <p:cNvPr id="17" name="Picture 54" descr="Arrow-jion-right-48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44281" y="2994613"/>
            <a:ext cx="612648" cy="612648"/>
          </a:xfrm>
          <a:prstGeom prst="rect">
            <a:avLst/>
          </a:prstGeom>
        </p:spPr>
      </p:pic>
      <p:pic>
        <p:nvPicPr>
          <p:cNvPr id="18" name="Picture 55" descr="Copy-128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644281" y="4556814"/>
            <a:ext cx="612648" cy="612648"/>
          </a:xfrm>
          <a:prstGeom prst="rect">
            <a:avLst/>
          </a:prstGeom>
        </p:spPr>
      </p:pic>
      <p:pic>
        <p:nvPicPr>
          <p:cNvPr id="19" name="Picture 56" descr="Sum-UI-64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44281" y="3731264"/>
            <a:ext cx="612648" cy="612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6865" y="2421631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6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2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6865" y="314704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865" y="388370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ko-KR" alt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6865" y="470925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Direct, block level read I/O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25" name="Straight Connector 64"/>
          <p:cNvCxnSpPr/>
          <p:nvPr/>
        </p:nvCxnSpPr>
        <p:spPr bwMode="auto">
          <a:xfrm>
            <a:off x="5491862" y="29565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65"/>
          <p:cNvCxnSpPr/>
          <p:nvPr/>
        </p:nvCxnSpPr>
        <p:spPr bwMode="auto">
          <a:xfrm>
            <a:off x="5491862" y="36423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66"/>
          <p:cNvCxnSpPr/>
          <p:nvPr/>
        </p:nvCxnSpPr>
        <p:spPr bwMode="auto">
          <a:xfrm>
            <a:off x="5491862" y="44297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67"/>
          <p:cNvCxnSpPr/>
          <p:nvPr/>
        </p:nvCxnSpPr>
        <p:spPr bwMode="auto">
          <a:xfrm>
            <a:off x="5491862" y="52679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23765" y="5587814"/>
            <a:ext cx="1587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80% of ETL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03071" y="4086284"/>
            <a:ext cx="3695147" cy="21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58843" y="1260776"/>
            <a:ext cx="425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데이터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Sort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는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ETL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의 모든 측면에 영향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en-US" kern="0" dirty="0">
                <a:solidFill>
                  <a:srgbClr val="FFFFFF"/>
                </a:solidFill>
                <a:ea typeface="ＭＳ Ｐゴシック"/>
              </a:rPr>
              <a:t>ETL World </a:t>
            </a:r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세계 신기록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89846" y="1124750"/>
            <a:ext cx="868521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/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DMExpress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™ v4.8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5.4TB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raw TPC-H data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추출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변환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정제와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로드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Vertica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Analytic Database) -&gt;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57</a:t>
            </a:r>
            <a:r>
              <a:rPr lang="ko-KR" altLang="en-US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21</a:t>
            </a:r>
            <a:r>
              <a:rPr lang="ko-KR" altLang="en-US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51</a:t>
            </a:r>
            <a:b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Server : HP Blade System c7000 x86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OS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RedHat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Linux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DSS Labs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의해 독립적으로 </a:t>
            </a:r>
            <a:r>
              <a:rPr lang="ko-KR" altLang="en-US" sz="1600" kern="0" dirty="0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검증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[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신  기록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] - DMExpress, 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Vertica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HP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5.4TB 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처리 시간 </a:t>
            </a: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57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21.51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endParaRPr lang="en-US" altLang="ko-KR" sz="1600" i="1" u="sng" kern="0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  [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종전기록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]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Microsoft, Unisys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1.0TB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처리 시간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25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20.00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13" name="그룹 9"/>
          <p:cNvGrpSpPr>
            <a:grpSpLocks/>
          </p:cNvGrpSpPr>
          <p:nvPr/>
        </p:nvGrpSpPr>
        <p:grpSpPr bwMode="auto">
          <a:xfrm>
            <a:off x="5091694" y="1828318"/>
            <a:ext cx="4403725" cy="4197350"/>
            <a:chOff x="4226916" y="1535489"/>
            <a:chExt cx="4710022" cy="4433977"/>
          </a:xfrm>
        </p:grpSpPr>
        <p:sp>
          <p:nvSpPr>
            <p:cNvPr id="14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>
                <a:solidFill>
                  <a:srgbClr val="000000"/>
                </a:solidFill>
                <a:latin typeface="Times New Roman" pitchFamily="18" charset="0"/>
                <a:ea typeface="ＭＳ Ｐゴシック" pitchFamily="-60" charset="-128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2809" y="3059908"/>
            <a:ext cx="24574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B2B2B2">
                <a:alpha val="5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45066" y="3701310"/>
            <a:ext cx="4207159" cy="461665"/>
          </a:xfrm>
          <a:prstGeom prst="rect">
            <a:avLst/>
          </a:prstGeom>
          <a:solidFill>
            <a:srgbClr val="FFFFFF">
              <a:lumMod val="95000"/>
              <a:alpha val="30000"/>
            </a:srgbClr>
          </a:solidFill>
          <a:ln w="15875">
            <a:solidFill>
              <a:srgbClr val="FFFFFF">
                <a:lumMod val="6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1.0TB 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처리 시간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: 10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분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37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초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55916" y="401513"/>
            <a:ext cx="3197801" cy="545691"/>
          </a:xfrm>
          <a:prstGeom prst="roundRect">
            <a:avLst/>
          </a:prstGeom>
          <a:solidFill>
            <a:srgbClr val="FFFF99"/>
          </a:solidFill>
          <a:ln w="25400" cap="flat" cmpd="sng" algn="ctr">
            <a:solidFill>
              <a:srgbClr val="FF99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Arial"/>
              </a:rPr>
              <a:t>시간에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ＭＳ Ｐゴシック"/>
              </a:rPr>
              <a:t>5.65 Terabytes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Arial"/>
              </a:rPr>
              <a:t>처리</a:t>
            </a:r>
            <a:endParaRPr lang="ko-KR" altLang="en-US" sz="16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7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 smtClean="0">
                <a:solidFill>
                  <a:srgbClr val="FFFFFF"/>
                </a:solidFill>
                <a:ea typeface="ＭＳ Ｐゴシック"/>
              </a:rPr>
              <a:t>기능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graphicFrame>
        <p:nvGraphicFramePr>
          <p:cNvPr id="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05823"/>
              </p:ext>
            </p:extLst>
          </p:nvPr>
        </p:nvGraphicFramePr>
        <p:xfrm>
          <a:off x="297372" y="1409701"/>
          <a:ext cx="4593119" cy="4070823"/>
        </p:xfrm>
        <a:graphic>
          <a:graphicData uri="http://schemas.openxmlformats.org/drawingml/2006/table">
            <a:tbl>
              <a:tblPr/>
              <a:tblGrid>
                <a:gridCol w="100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정렬 기능으로 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키 적용 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시스템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5~10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배의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성능 지원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사용자가 정의한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 Order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 없이 필요한 레코드나 필드 추출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MERGE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이상의 파일을 한 개의 파일로 병합하는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Left,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Right, Inner, Outer Join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서로 다른 파일을 비교할 수 있으며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CDC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기능도 구현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REFORMAT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Source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파일에서 필요한 필드만 선택하여 추출가능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레이아웃 변경 및 추가된 신규 필드 추가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FILTER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데이터 파티션과 레코드 선택 추출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조건에 따른 데이터 추출 기능으로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SUMMARIZE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중복 데이터 제거 및 마스터 성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추출 기능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키 별 합산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(Group by)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16528"/>
              </p:ext>
            </p:extLst>
          </p:nvPr>
        </p:nvGraphicFramePr>
        <p:xfrm>
          <a:off x="4993465" y="1413591"/>
          <a:ext cx="4522574" cy="4064342"/>
        </p:xfrm>
        <a:graphic>
          <a:graphicData uri="http://schemas.openxmlformats.org/drawingml/2006/table">
            <a:tbl>
              <a:tblPr/>
              <a:tblGrid>
                <a:gridCol w="95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Conversion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File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Level, Record Level, Field Level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변환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필드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이나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변경하여 출력 가능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Aggregate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키 별 최대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평균 값을 구하는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레코드에 순차적으로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고성능 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Aggregate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기능을 고성능으로 처리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레코드의 필드 간 사칙연산을 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Date/Time </a:t>
                      </a: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일자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 데이터에 대한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+, -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Blank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레코드를 일괄적으로 제거하는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개발 방식 </a:t>
            </a:r>
            <a:r>
              <a:rPr lang="en-US" altLang="ko-KR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GUI </a:t>
            </a:r>
            <a:r>
              <a:rPr lang="en-US" sz="2000" kern="0" dirty="0" smtClean="0">
                <a:solidFill>
                  <a:srgbClr val="FFFFFF"/>
                </a:solidFill>
                <a:ea typeface="ＭＳ Ｐゴシック"/>
              </a:rPr>
              <a:t>(</a:t>
            </a:r>
            <a:r>
              <a:rPr lang="ko-KR" altLang="en-US" sz="2000" kern="0" dirty="0" smtClean="0">
                <a:solidFill>
                  <a:srgbClr val="FFFFFF"/>
                </a:solidFill>
                <a:ea typeface="ＭＳ Ｐゴシック"/>
              </a:rPr>
              <a:t>간단한 화면 구성</a:t>
            </a:r>
            <a:r>
              <a:rPr lang="en-US" altLang="ko-KR" sz="2000" kern="0" dirty="0" smtClean="0">
                <a:solidFill>
                  <a:srgbClr val="FFFFFF"/>
                </a:solidFill>
                <a:ea typeface="ＭＳ Ｐゴシック"/>
              </a:rPr>
              <a:t>)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endParaRPr lang="en-US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569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DMExpress GUI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5574" y="1146167"/>
            <a:ext cx="7021715" cy="526628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534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Partition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7" y="1748745"/>
            <a:ext cx="4367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220" y="1712232"/>
            <a:ext cx="44291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2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ko-KR" altLang="en-US" sz="2600" b="1" kern="0" dirty="0">
                <a:solidFill>
                  <a:srgbClr val="FFFFFF"/>
                </a:solidFill>
                <a:latin typeface="Calibri" pitchFamily="34" charset="0"/>
                <a:ea typeface="ＭＳ Ｐゴシック"/>
              </a:rPr>
              <a:t>개발 방식 </a:t>
            </a:r>
            <a:r>
              <a:rPr lang="en-US" altLang="ko-KR" sz="2600" b="1" kern="0" dirty="0">
                <a:solidFill>
                  <a:srgbClr val="FFFFFF"/>
                </a:solidFill>
                <a:latin typeface="Calibri" pitchFamily="34" charset="0"/>
                <a:ea typeface="ＭＳ Ｐゴシック"/>
              </a:rPr>
              <a:t>: </a:t>
            </a:r>
            <a:r>
              <a:rPr lang="en-US" altLang="ko-KR" sz="2600" b="1" kern="0" dirty="0" err="1">
                <a:solidFill>
                  <a:srgbClr val="FFFFFF"/>
                </a:solidFill>
                <a:latin typeface="Calibri" pitchFamily="34" charset="0"/>
                <a:ea typeface="ＭＳ Ｐゴシック"/>
              </a:rPr>
              <a:t>DMExpress</a:t>
            </a:r>
            <a:r>
              <a:rPr lang="en-US" altLang="ko-KR" sz="2600" b="1" kern="0" dirty="0">
                <a:solidFill>
                  <a:srgbClr val="FFFFFF"/>
                </a:solidFill>
                <a:latin typeface="Calibri" pitchFamily="34" charset="0"/>
                <a:ea typeface="ＭＳ Ｐゴシック"/>
              </a:rPr>
              <a:t> Script</a:t>
            </a:r>
            <a:endParaRPr lang="en-US" altLang="ko-KR" sz="2200" b="1" kern="0" dirty="0">
              <a:solidFill>
                <a:srgbClr val="FFFFFF"/>
              </a:solidFill>
              <a:latin typeface="Calibri" pitchFamily="34" charset="0"/>
              <a:ea typeface="ＭＳ Ｐゴシック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1106642"/>
            <a:ext cx="873632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proxima-nova-n6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proxima-nova-n6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proxima-nova-n6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proxima-nova-n6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proxima-nova-n6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765" y="1936382"/>
            <a:ext cx="283808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DMExpress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DMExpress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방식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DMExpress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분야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SQL Migration</a:t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DI Acceleration</a:t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Batch Solution</a:t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Big Data Solution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42728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 smtClean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: JOIN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75804" y="1610639"/>
            <a:ext cx="4248978" cy="12192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 Lake,NJ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Lake,NJ,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807B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22" name="AutoShape 13"/>
          <p:cNvCxnSpPr>
            <a:cxnSpLocks noChangeShapeType="1"/>
            <a:stCxn id="26" idx="4"/>
            <a:endCxn id="20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15"/>
          <p:cNvCxnSpPr>
            <a:cxnSpLocks noChangeShapeType="1"/>
            <a:endCxn id="26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16"/>
          <p:cNvCxnSpPr>
            <a:cxnSpLocks noChangeShapeType="1"/>
            <a:endCxn id="26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4310205" y="3026534"/>
            <a:ext cx="1598840" cy="606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3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 smtClean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복합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기능을 한 번에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1668" y="2514600"/>
            <a:ext cx="2895600" cy="2895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807B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200005 CHK   83.73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200002 SAV  834.23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200001 MFUND 23.89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200011 CHK   62.92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200014 MFUND  5.92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200010 CHK   35.98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200012 MFUND  3.98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59981" y="44196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SAV,834.23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563997" y="3276600"/>
            <a:ext cx="1504859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9981" y="25908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CHK,182.63</a:t>
            </a:r>
          </a:p>
        </p:txBody>
      </p:sp>
      <p:cxnSp>
        <p:nvCxnSpPr>
          <p:cNvPr id="11" name="AutoShape 8"/>
          <p:cNvCxnSpPr>
            <a:cxnSpLocks noChangeShapeType="1"/>
          </p:cNvCxnSpPr>
          <p:nvPr/>
        </p:nvCxnSpPr>
        <p:spPr bwMode="auto">
          <a:xfrm>
            <a:off x="3807268" y="3810000"/>
            <a:ext cx="756729" cy="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9"/>
          <p:cNvCxnSpPr>
            <a:cxnSpLocks noChangeShapeType="1"/>
            <a:stCxn id="9" idx="6"/>
            <a:endCxn id="10" idx="1"/>
          </p:cNvCxnSpPr>
          <p:nvPr/>
        </p:nvCxnSpPr>
        <p:spPr bwMode="auto">
          <a:xfrm flipV="1">
            <a:off x="6068856" y="2971800"/>
            <a:ext cx="791125" cy="8382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0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6068856" y="3810000"/>
            <a:ext cx="791125" cy="9906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714500" y="1282700"/>
            <a:ext cx="6146800" cy="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sz="2400" b="0" dirty="0">
                <a:latin typeface="Arial" charset="0"/>
                <a:ea typeface="굴림" charset="-127"/>
              </a:rPr>
              <a:t>All in One Pass!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2068" y="1830610"/>
            <a:ext cx="9144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800" b="0" dirty="0">
                <a:latin typeface="Arial" charset="0"/>
                <a:ea typeface="굴림" charset="-127"/>
              </a:rPr>
              <a:t>Sorted, filtered, reformatted, aggregated and partitioned.</a:t>
            </a:r>
          </a:p>
        </p:txBody>
      </p:sp>
    </p:spTree>
    <p:extLst>
      <p:ext uri="{BB962C8B-B14F-4D97-AF65-F5344CB8AC3E}">
        <p14:creationId xmlns:p14="http://schemas.microsoft.com/office/powerpoint/2010/main" val="31750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적용 사례 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  <a:cs typeface="+mn-cs"/>
              </a:rPr>
              <a:t>전사 </a:t>
            </a:r>
            <a:r>
              <a:rPr lang="ko-KR" altLang="en-US" kern="0" dirty="0">
                <a:solidFill>
                  <a:srgbClr val="FFFFFF"/>
                </a:solidFill>
                <a:ea typeface="ＭＳ Ｐゴシック"/>
                <a:cs typeface="+mn-cs"/>
              </a:rPr>
              <a:t>배치 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  <a:cs typeface="+mn-cs"/>
              </a:rPr>
              <a:t>업무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1895" y="3090410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96145" y="3103110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238295" y="2918960"/>
            <a:ext cx="127419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Source DB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428974" y="3360432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136945" y="3555547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253082" y="3531735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240632" y="2888797"/>
            <a:ext cx="12366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Target DB</a:t>
            </a:r>
          </a:p>
        </p:txBody>
      </p:sp>
      <p:grpSp>
        <p:nvGrpSpPr>
          <p:cNvPr id="14" name="그룹 63"/>
          <p:cNvGrpSpPr>
            <a:grpSpLocks/>
          </p:cNvGrpSpPr>
          <p:nvPr/>
        </p:nvGrpSpPr>
        <p:grpSpPr bwMode="auto">
          <a:xfrm>
            <a:off x="1093832" y="3387272"/>
            <a:ext cx="1009650" cy="998538"/>
            <a:chOff x="719042" y="3249992"/>
            <a:chExt cx="1009587" cy="660504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17" name="Shape 67"/>
          <p:cNvCxnSpPr>
            <a:cxnSpLocks noChangeShapeType="1"/>
            <a:endCxn id="10" idx="1"/>
          </p:cNvCxnSpPr>
          <p:nvPr/>
        </p:nvCxnSpPr>
        <p:spPr bwMode="auto">
          <a:xfrm flipV="1">
            <a:off x="2103482" y="3831772"/>
            <a:ext cx="1033463" cy="539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562520" y="3387272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35532" y="4682672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542970" y="1196522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대용량 데이터 가공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시간 </a:t>
            </a:r>
            <a:r>
              <a:rPr lang="en-US" altLang="ko-KR" sz="1200" dirty="0">
                <a:latin typeface="+mn-ea"/>
              </a:rPr>
              <a:t>Open </a:t>
            </a:r>
            <a:r>
              <a:rPr lang="ko-KR" altLang="en-US" sz="1200" dirty="0">
                <a:latin typeface="+mn-ea"/>
              </a:rPr>
              <a:t>전에 데이터를 처리하기 위한 야간 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배치 요건을 </a:t>
            </a:r>
            <a:r>
              <a:rPr lang="en-US" altLang="ko-KR" sz="1200" dirty="0">
                <a:latin typeface="+mn-ea"/>
              </a:rPr>
              <a:t>DMExpress Script </a:t>
            </a:r>
            <a:r>
              <a:rPr lang="ko-KR" altLang="en-US" sz="1200" dirty="0">
                <a:latin typeface="+mn-ea"/>
              </a:rPr>
              <a:t>로 개발 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에서 조건 별로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Sort, Merge, Join, Filter, Reformat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Target Table</a:t>
            </a:r>
            <a:r>
              <a:rPr lang="ko-KR" altLang="en-US" sz="1200" dirty="0">
                <a:latin typeface="+mn-ea"/>
              </a:rPr>
              <a:t>에 적재하기 전 데이터 </a:t>
            </a:r>
            <a:r>
              <a:rPr lang="en-US" altLang="ko-KR" sz="1200" dirty="0">
                <a:latin typeface="+mn-ea"/>
              </a:rPr>
              <a:t>Conversion </a:t>
            </a:r>
            <a:r>
              <a:rPr lang="ko-KR" altLang="en-US" sz="1200" dirty="0">
                <a:latin typeface="+mn-ea"/>
              </a:rPr>
              <a:t>작업 병행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965620" y="5763760"/>
            <a:ext cx="178677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Reformat)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5253082" y="4395335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23" name="꺾인 연결선 77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3884657" y="3831772"/>
            <a:ext cx="1368425" cy="22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5" name="직선 화살표 연결선 78"/>
          <p:cNvCxnSpPr>
            <a:cxnSpLocks noChangeShapeType="1"/>
            <a:stCxn id="10" idx="3"/>
            <a:endCxn id="22" idx="1"/>
          </p:cNvCxnSpPr>
          <p:nvPr/>
        </p:nvCxnSpPr>
        <p:spPr bwMode="auto">
          <a:xfrm>
            <a:off x="3884657" y="3831772"/>
            <a:ext cx="1368425" cy="839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6" name="Shape 79"/>
          <p:cNvCxnSpPr>
            <a:cxnSpLocks noChangeShapeType="1"/>
            <a:stCxn id="12" idx="3"/>
          </p:cNvCxnSpPr>
          <p:nvPr/>
        </p:nvCxnSpPr>
        <p:spPr bwMode="auto">
          <a:xfrm>
            <a:off x="6016670" y="3853997"/>
            <a:ext cx="1412875" cy="111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7" name="Shape 80"/>
          <p:cNvCxnSpPr>
            <a:cxnSpLocks noChangeShapeType="1"/>
            <a:stCxn id="22" idx="3"/>
          </p:cNvCxnSpPr>
          <p:nvPr/>
        </p:nvCxnSpPr>
        <p:spPr bwMode="auto">
          <a:xfrm flipV="1">
            <a:off x="6000795" y="4368347"/>
            <a:ext cx="1933575" cy="303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8" name="순서도: 화면 표시 27"/>
          <p:cNvSpPr/>
          <p:nvPr/>
        </p:nvSpPr>
        <p:spPr bwMode="auto">
          <a:xfrm>
            <a:off x="7600995" y="5306560"/>
            <a:ext cx="800100" cy="638175"/>
          </a:xfrm>
          <a:prstGeom prst="flowChartDisplay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ko-KR" altLang="en-US" sz="11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결과조회</a:t>
            </a:r>
          </a:p>
        </p:txBody>
      </p:sp>
      <p:cxnSp>
        <p:nvCxnSpPr>
          <p:cNvPr id="29" name="직선 화살표 연결선 82"/>
          <p:cNvCxnSpPr>
            <a:cxnSpLocks noChangeShapeType="1"/>
            <a:stCxn id="42" idx="3"/>
            <a:endCxn id="28" idx="1"/>
          </p:cNvCxnSpPr>
          <p:nvPr/>
        </p:nvCxnSpPr>
        <p:spPr bwMode="auto">
          <a:xfrm flipV="1">
            <a:off x="6692945" y="5625647"/>
            <a:ext cx="908050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30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5007" y="345871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63"/>
          <p:cNvGrpSpPr>
            <a:grpSpLocks/>
          </p:cNvGrpSpPr>
          <p:nvPr/>
        </p:nvGrpSpPr>
        <p:grpSpPr bwMode="auto">
          <a:xfrm>
            <a:off x="1598657" y="4034972"/>
            <a:ext cx="1009650" cy="998538"/>
            <a:chOff x="719042" y="3249992"/>
            <a:chExt cx="1009587" cy="660504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34" name="그룹 63"/>
          <p:cNvGrpSpPr>
            <a:grpSpLocks/>
          </p:cNvGrpSpPr>
          <p:nvPr/>
        </p:nvGrpSpPr>
        <p:grpSpPr bwMode="auto">
          <a:xfrm>
            <a:off x="1166857" y="4755697"/>
            <a:ext cx="1009650" cy="998538"/>
            <a:chOff x="719042" y="3249992"/>
            <a:chExt cx="1009587" cy="660504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136945" y="439533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136945" y="535418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39" name="Shape 67"/>
          <p:cNvCxnSpPr>
            <a:cxnSpLocks noChangeShapeType="1"/>
            <a:endCxn id="38" idx="1"/>
          </p:cNvCxnSpPr>
          <p:nvPr/>
        </p:nvCxnSpPr>
        <p:spPr bwMode="auto">
          <a:xfrm>
            <a:off x="2176507" y="5254172"/>
            <a:ext cx="960438" cy="3762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" name="Shape 67"/>
          <p:cNvCxnSpPr>
            <a:cxnSpLocks noChangeShapeType="1"/>
            <a:endCxn id="37" idx="1"/>
          </p:cNvCxnSpPr>
          <p:nvPr/>
        </p:nvCxnSpPr>
        <p:spPr bwMode="auto">
          <a:xfrm>
            <a:off x="2608307" y="4535035"/>
            <a:ext cx="528638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직선 화살표 연결선 78"/>
          <p:cNvCxnSpPr>
            <a:cxnSpLocks noChangeShapeType="1"/>
            <a:stCxn id="37" idx="3"/>
            <a:endCxn id="22" idx="1"/>
          </p:cNvCxnSpPr>
          <p:nvPr/>
        </p:nvCxnSpPr>
        <p:spPr bwMode="auto">
          <a:xfrm>
            <a:off x="3884657" y="4671560"/>
            <a:ext cx="13684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945232" y="5360535"/>
            <a:ext cx="747713" cy="55245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43" name="직선 화살표 연결선 78"/>
          <p:cNvCxnSpPr>
            <a:cxnSpLocks noChangeShapeType="1"/>
            <a:stCxn id="38" idx="3"/>
            <a:endCxn id="42" idx="1"/>
          </p:cNvCxnSpPr>
          <p:nvPr/>
        </p:nvCxnSpPr>
        <p:spPr bwMode="auto">
          <a:xfrm>
            <a:off x="3884657" y="5630410"/>
            <a:ext cx="2060575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44" name="Shape 80"/>
          <p:cNvCxnSpPr>
            <a:cxnSpLocks noChangeShapeType="1"/>
            <a:stCxn id="42" idx="0"/>
          </p:cNvCxnSpPr>
          <p:nvPr/>
        </p:nvCxnSpPr>
        <p:spPr bwMode="auto">
          <a:xfrm rot="5400000" flipH="1" flipV="1">
            <a:off x="6630239" y="4056403"/>
            <a:ext cx="992188" cy="161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45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445" y="43318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570" y="52589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7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/>
              </a:rPr>
              <a:t>적용 사례 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/>
              </a:rPr>
              <a:t>: </a:t>
            </a: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/>
              </a:rPr>
              <a:t>통합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/>
              </a:rPr>
              <a:t> </a:t>
            </a:r>
            <a:r>
              <a:rPr lang="en-US" altLang="ko-KR" sz="2800" kern="0" dirty="0" smtClean="0">
                <a:solidFill>
                  <a:srgbClr val="FFFFFF"/>
                </a:solidFill>
                <a:latin typeface="+mn-lt"/>
                <a:ea typeface="ＭＳ Ｐゴシック"/>
                <a:cs typeface="ＭＳ Ｐゴシック"/>
              </a:rPr>
              <a:t>DB </a:t>
            </a:r>
            <a:r>
              <a:rPr lang="ko-KR" altLang="en-US" sz="2800" kern="0" dirty="0">
                <a:solidFill>
                  <a:srgbClr val="FFFFFF"/>
                </a:solidFill>
                <a:latin typeface="+mn-lt"/>
                <a:ea typeface="ＭＳ Ｐゴシック"/>
                <a:cs typeface="ＭＳ Ｐゴシック"/>
              </a:rPr>
              <a:t>정제 작업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542970" y="1107510"/>
            <a:ext cx="8864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분 야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외부 기관별 대용량 파일 데이터와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간 데이터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데이터 정제와 적재를 자동화와 월 배치 작업 시간 단축</a:t>
            </a:r>
          </a:p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방 식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에서 파일을 읽어서 원하는 형태로 정제 후 파일로 저장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DB   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를 이용해서 파일의 데이터를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로 적재하며 적재하기 전 데이터 변환 진행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DB to DB     : DB</a:t>
            </a:r>
            <a:r>
              <a:rPr lang="ko-KR" altLang="en-US" sz="1200" dirty="0">
                <a:latin typeface="+mn-ea"/>
              </a:rPr>
              <a:t>간의 데이터 이동을 쉽게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방식으로 지원하며 고속으로 데이터 전송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52689" y="2876465"/>
            <a:ext cx="9077325" cy="3533775"/>
            <a:chOff x="23813" y="2714625"/>
            <a:chExt cx="9077325" cy="3533775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36525" y="29162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4672013" y="2928938"/>
              <a:ext cx="200025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3813" y="4357688"/>
              <a:ext cx="10937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정제 및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기간별 분류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5029200" y="3143250"/>
              <a:ext cx="1423988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[DW</a:t>
              </a:r>
              <a:r>
                <a:rPr kumimoji="1" lang="ko-KR" altLang="en-US" sz="1400" b="1">
                  <a:latin typeface="굴림" pitchFamily="50" charset="-127"/>
                </a:rPr>
                <a:t>적재</a:t>
              </a:r>
              <a:r>
                <a:rPr kumimoji="1" lang="en-US" altLang="ko-KR" sz="1400" b="1">
                  <a:latin typeface="굴림" pitchFamily="50" charset="-127"/>
                </a:rPr>
                <a:t>/</a:t>
              </a:r>
              <a:r>
                <a:rPr kumimoji="1" lang="ko-KR" altLang="en-US" sz="1400" b="1">
                  <a:latin typeface="굴림" pitchFamily="50" charset="-127"/>
                </a:rPr>
                <a:t>확장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674688" y="2744788"/>
              <a:ext cx="6826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RAW</a:t>
              </a:r>
            </a:p>
          </p:txBody>
        </p:sp>
        <p:sp>
          <p:nvSpPr>
            <p:cNvPr id="53" name="Text Box 45"/>
            <p:cNvSpPr txBox="1">
              <a:spLocks noChangeArrowheads="1"/>
            </p:cNvSpPr>
            <p:nvPr/>
          </p:nvSpPr>
          <p:spPr bwMode="auto">
            <a:xfrm>
              <a:off x="2600325" y="3121025"/>
              <a:ext cx="1477963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</a:t>
              </a:r>
              <a:r>
                <a:rPr kumimoji="1" lang="ko-KR" altLang="en-US" sz="1400" b="1">
                  <a:latin typeface="굴림" pitchFamily="50" charset="-127"/>
                </a:rPr>
                <a:t>분석결과 조회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5243518" y="3643314"/>
              <a:ext cx="1009650" cy="1008062"/>
              <a:chOff x="580" y="2478"/>
              <a:chExt cx="636" cy="635"/>
            </a:xfrm>
            <a:gradFill>
              <a:gsLst>
                <a:gs pos="0">
                  <a:srgbClr val="FFC000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</p:grpSpPr>
          <p:sp>
            <p:nvSpPr>
              <p:cNvPr id="91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2" name="Text Box 7"/>
              <p:cNvSpPr txBox="1">
                <a:spLocks noChangeArrowheads="1"/>
              </p:cNvSpPr>
              <p:nvPr/>
            </p:nvSpPr>
            <p:spPr bwMode="auto">
              <a:xfrm>
                <a:off x="756" y="2750"/>
                <a:ext cx="319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800" dirty="0">
                    <a:solidFill>
                      <a:srgbClr val="FF0000"/>
                    </a:solidFill>
                    <a:latin typeface="굴림" pitchFamily="50" charset="-127"/>
                  </a:rPr>
                  <a:t>DB</a:t>
                </a:r>
              </a:p>
            </p:txBody>
          </p:sp>
        </p:grp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242888" y="3214688"/>
              <a:ext cx="668337" cy="552450"/>
            </a:xfrm>
            <a:prstGeom prst="flowChartDocumen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기관별</a:t>
              </a:r>
              <a: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</a:b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파일</a:t>
              </a:r>
              <a:endParaRPr kumimoji="1" lang="en-US" altLang="ko-KR" sz="12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>
              <a:off x="1100138" y="3643313"/>
              <a:ext cx="763587" cy="646112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ko-KR" altLang="en-US" sz="1200">
                  <a:latin typeface="+mn-ea"/>
                </a:rPr>
                <a:t>누적파일</a:t>
              </a:r>
              <a:endParaRPr kumimoji="1" lang="en-US" altLang="ko-KR" sz="1200" dirty="0">
                <a:latin typeface="+mn-ea"/>
              </a:endParaRP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5411788" y="2714625"/>
              <a:ext cx="550862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DW</a:t>
              </a:r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136650" y="46434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1720850" y="5878513"/>
              <a:ext cx="665163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ODS</a:t>
              </a:r>
            </a:p>
          </p:txBody>
        </p:sp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1557338" y="5126038"/>
              <a:ext cx="1009650" cy="660400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1865313" y="5394325"/>
              <a:ext cx="396875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200" b="1">
                  <a:solidFill>
                    <a:srgbClr val="FB2D0B"/>
                  </a:solidFill>
                  <a:latin typeface="굴림" pitchFamily="50" charset="-127"/>
                </a:rPr>
                <a:t>DB</a:t>
              </a:r>
              <a:endParaRPr kumimoji="1" lang="en-US" altLang="ko-KR" sz="1800">
                <a:latin typeface="굴림" pitchFamily="50" charset="-127"/>
              </a:endParaRPr>
            </a:p>
          </p:txBody>
        </p:sp>
        <p:cxnSp>
          <p:nvCxnSpPr>
            <p:cNvPr id="62" name="Shape 61"/>
            <p:cNvCxnSpPr>
              <a:cxnSpLocks noChangeShapeType="1"/>
              <a:stCxn id="55" idx="2"/>
              <a:endCxn id="56" idx="1"/>
            </p:cNvCxnSpPr>
            <p:nvPr/>
          </p:nvCxnSpPr>
          <p:spPr bwMode="auto">
            <a:xfrm rot="16200000" flipH="1">
              <a:off x="719932" y="3586956"/>
              <a:ext cx="236538" cy="523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3" name="Shape 63"/>
            <p:cNvCxnSpPr>
              <a:cxnSpLocks noChangeShapeType="1"/>
              <a:stCxn id="56" idx="3"/>
              <a:endCxn id="60" idx="1"/>
            </p:cNvCxnSpPr>
            <p:nvPr/>
          </p:nvCxnSpPr>
          <p:spPr bwMode="auto">
            <a:xfrm>
              <a:off x="1863725" y="3967163"/>
              <a:ext cx="198438" cy="1158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386013" y="2916238"/>
              <a:ext cx="1820862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3016250" y="2714625"/>
              <a:ext cx="604838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STA</a:t>
              </a: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7172325" y="2928938"/>
              <a:ext cx="171450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Text Box 37"/>
            <p:cNvSpPr txBox="1">
              <a:spLocks noChangeArrowheads="1"/>
            </p:cNvSpPr>
            <p:nvPr/>
          </p:nvSpPr>
          <p:spPr bwMode="auto">
            <a:xfrm>
              <a:off x="7783513" y="2716213"/>
              <a:ext cx="531812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DM</a:t>
              </a:r>
            </a:p>
          </p:txBody>
        </p:sp>
        <p:cxnSp>
          <p:nvCxnSpPr>
            <p:cNvPr id="68" name="Shape 67"/>
            <p:cNvCxnSpPr>
              <a:cxnSpLocks noChangeShapeType="1"/>
              <a:stCxn id="60" idx="4"/>
            </p:cNvCxnSpPr>
            <p:nvPr/>
          </p:nvCxnSpPr>
          <p:spPr bwMode="auto">
            <a:xfrm flipV="1">
              <a:off x="2566988" y="4651375"/>
              <a:ext cx="3181350" cy="8048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69" name="Group 5"/>
            <p:cNvGrpSpPr>
              <a:grpSpLocks/>
            </p:cNvGrpSpPr>
            <p:nvPr/>
          </p:nvGrpSpPr>
          <p:grpSpPr bwMode="auto">
            <a:xfrm>
              <a:off x="7529534" y="3357562"/>
              <a:ext cx="1009650" cy="660396"/>
              <a:chOff x="580" y="2478"/>
              <a:chExt cx="636" cy="635"/>
            </a:xfr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</p:grpSpPr>
          <p:sp>
            <p:nvSpPr>
              <p:cNvPr id="89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0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7529534" y="4286256"/>
              <a:ext cx="1009650" cy="660396"/>
              <a:chOff x="580" y="2478"/>
              <a:chExt cx="636" cy="635"/>
            </a:xfr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grpSpPr>
          <p:sp>
            <p:nvSpPr>
              <p:cNvPr id="87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8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sp>
          <p:nvSpPr>
            <p:cNvPr id="71" name="순서도: 화면 표시 74"/>
            <p:cNvSpPr>
              <a:spLocks noChangeArrowheads="1"/>
            </p:cNvSpPr>
            <p:nvPr/>
          </p:nvSpPr>
          <p:spPr bwMode="auto">
            <a:xfrm>
              <a:off x="2671763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/>
                <a:t>분포도</a:t>
              </a:r>
            </a:p>
          </p:txBody>
        </p:sp>
        <p:sp>
          <p:nvSpPr>
            <p:cNvPr id="72" name="순서도: 화면 표시 75"/>
            <p:cNvSpPr>
              <a:spLocks noChangeArrowheads="1"/>
            </p:cNvSpPr>
            <p:nvPr/>
          </p:nvSpPr>
          <p:spPr bwMode="auto">
            <a:xfrm>
              <a:off x="3386138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>
                  <a:solidFill>
                    <a:srgbClr val="000000"/>
                  </a:solidFill>
                </a:rPr>
                <a:t>기관별</a:t>
              </a:r>
            </a:p>
          </p:txBody>
        </p:sp>
        <p:cxnSp>
          <p:nvCxnSpPr>
            <p:cNvPr id="73" name="꺾인 연결선 77"/>
            <p:cNvCxnSpPr>
              <a:cxnSpLocks noChangeShapeType="1"/>
              <a:stCxn id="60" idx="4"/>
              <a:endCxn id="71" idx="2"/>
            </p:cNvCxnSpPr>
            <p:nvPr/>
          </p:nvCxnSpPr>
          <p:spPr bwMode="auto">
            <a:xfrm flipV="1">
              <a:off x="2566988" y="3929063"/>
              <a:ext cx="354012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4" name="꺾인 연결선 79"/>
            <p:cNvCxnSpPr>
              <a:cxnSpLocks noChangeShapeType="1"/>
              <a:stCxn id="60" idx="4"/>
              <a:endCxn id="72" idx="2"/>
            </p:cNvCxnSpPr>
            <p:nvPr/>
          </p:nvCxnSpPr>
          <p:spPr bwMode="auto">
            <a:xfrm flipV="1">
              <a:off x="2566988" y="3929063"/>
              <a:ext cx="1068387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253163" y="3687763"/>
              <a:ext cx="1276350" cy="460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6" name="직선 화살표 연결선 84"/>
            <p:cNvCxnSpPr>
              <a:cxnSpLocks noChangeShapeType="1"/>
            </p:cNvCxnSpPr>
            <p:nvPr/>
          </p:nvCxnSpPr>
          <p:spPr bwMode="auto">
            <a:xfrm>
              <a:off x="6253163" y="4148138"/>
              <a:ext cx="1276350" cy="4683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pic>
          <p:nvPicPr>
            <p:cNvPr id="77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43075" y="414337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1600200" y="4572000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80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8788" y="5153025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3886200" y="5653088"/>
              <a:ext cx="15255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변환 및 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82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08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6432550" y="3571875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전송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cxnSp>
          <p:nvCxnSpPr>
            <p:cNvPr id="84" name="Shape 95"/>
            <p:cNvCxnSpPr>
              <a:cxnSpLocks noChangeShapeType="1"/>
            </p:cNvCxnSpPr>
            <p:nvPr/>
          </p:nvCxnSpPr>
          <p:spPr bwMode="auto">
            <a:xfrm flipH="1">
              <a:off x="8034338" y="4616450"/>
              <a:ext cx="504825" cy="330200"/>
            </a:xfrm>
            <a:prstGeom prst="curvedConnector4">
              <a:avLst>
                <a:gd name="adj1" fmla="val -45282"/>
                <a:gd name="adj2" fmla="val 169231"/>
              </a:avLst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pic>
          <p:nvPicPr>
            <p:cNvPr id="85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6763" y="4933950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7667625" y="5467350"/>
              <a:ext cx="14335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집계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/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분석을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 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위한 연산작업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9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proxima-nova-n6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proxima-nova-n6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proxima-nova-n6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proxima-nova-n6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proxima-nova-n6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적용 사례 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N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생명</a:t>
            </a:r>
            <a:r>
              <a:rPr lang="en-US" altLang="ko-KR" sz="1800" kern="0" dirty="0" smtClean="0">
                <a:solidFill>
                  <a:srgbClr val="FFFFFF"/>
                </a:solidFill>
                <a:ea typeface="ＭＳ Ｐゴシック"/>
                <a:cs typeface="+mn-cs"/>
              </a:rPr>
              <a:t> (</a:t>
            </a:r>
            <a:r>
              <a:rPr lang="ko-KR" altLang="en-US" sz="1800" kern="0" dirty="0" smtClean="0">
                <a:solidFill>
                  <a:srgbClr val="FFFFFF"/>
                </a:solidFill>
                <a:ea typeface="ＭＳ Ｐゴシック"/>
                <a:cs typeface="+mn-cs"/>
              </a:rPr>
              <a:t>계리시스템</a:t>
            </a:r>
            <a:r>
              <a:rPr lang="en-US" altLang="ko-KR" sz="1800" kern="0" dirty="0" smtClean="0">
                <a:solidFill>
                  <a:srgbClr val="FFFFFF"/>
                </a:solidFill>
                <a:ea typeface="ＭＳ Ｐゴシック"/>
                <a:cs typeface="+mn-cs"/>
              </a:rPr>
              <a:t>)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1895" y="3090410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96145" y="3103110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004615" y="2918960"/>
            <a:ext cx="15985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관련 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DB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428974" y="3360432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675425" y="3555547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547722" y="3531735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240632" y="2888797"/>
            <a:ext cx="152958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계리시스템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DB</a:t>
            </a:r>
            <a:endParaRPr lang="en-US" altLang="ko-KR" sz="1800" dirty="0">
              <a:solidFill>
                <a:srgbClr val="C0C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14" name="그룹 63"/>
          <p:cNvGrpSpPr>
            <a:grpSpLocks/>
          </p:cNvGrpSpPr>
          <p:nvPr/>
        </p:nvGrpSpPr>
        <p:grpSpPr bwMode="auto">
          <a:xfrm>
            <a:off x="1093832" y="3387272"/>
            <a:ext cx="1009650" cy="998538"/>
            <a:chOff x="719042" y="3249992"/>
            <a:chExt cx="1009587" cy="660504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17" name="Shape 67"/>
          <p:cNvCxnSpPr>
            <a:cxnSpLocks noChangeShapeType="1"/>
            <a:stCxn id="15" idx="4"/>
            <a:endCxn id="10" idx="1"/>
          </p:cNvCxnSpPr>
          <p:nvPr/>
        </p:nvCxnSpPr>
        <p:spPr bwMode="auto">
          <a:xfrm flipV="1">
            <a:off x="2103482" y="3831772"/>
            <a:ext cx="1571943" cy="547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40040" y="3387272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013052" y="4682672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542970" y="1196522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계리시스템에 필요한 </a:t>
            </a:r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smtClean="0">
                <a:latin typeface="+mn-ea"/>
              </a:rPr>
              <a:t>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가공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 </a:t>
            </a:r>
            <a:r>
              <a:rPr lang="ko-KR" altLang="en-US" sz="1200" dirty="0">
                <a:latin typeface="+mn-ea"/>
              </a:rPr>
              <a:t>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다른 시스템에 존재하는 데이터를 주기적으로 계리시스템으로 이동하는 </a:t>
            </a:r>
            <a:r>
              <a:rPr lang="ko-KR" altLang="en-US" sz="1200" dirty="0">
                <a:latin typeface="+mn-ea"/>
              </a:rPr>
              <a:t>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업무 요건에 맞게 </a:t>
            </a:r>
            <a:r>
              <a:rPr lang="en-US" altLang="ko-KR" sz="1200" dirty="0" err="1" smtClean="0">
                <a:latin typeface="+mn-ea"/>
              </a:rPr>
              <a:t>DMExpress</a:t>
            </a:r>
            <a:r>
              <a:rPr lang="en-US" altLang="ko-KR" sz="1200" dirty="0" smtClean="0">
                <a:latin typeface="+mn-ea"/>
              </a:rPr>
              <a:t> Application</a:t>
            </a:r>
            <a:r>
              <a:rPr lang="ko-KR" altLang="en-US" sz="1200" dirty="0" smtClean="0">
                <a:latin typeface="+mn-ea"/>
              </a:rPr>
              <a:t>을 개발 </a:t>
            </a:r>
            <a:r>
              <a:rPr lang="ko-KR" altLang="en-US" sz="1200" dirty="0">
                <a:latin typeface="+mn-ea"/>
              </a:rPr>
              <a:t>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타 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의 데이터를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ko-KR" altLang="en-US" sz="1200" dirty="0" smtClean="0">
                <a:latin typeface="+mn-ea"/>
              </a:rPr>
              <a:t>계리시스템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en-US" altLang="ko-KR" sz="1200" dirty="0" smtClean="0">
                <a:latin typeface="+mn-ea"/>
              </a:rPr>
              <a:t>load</a:t>
            </a:r>
            <a:r>
              <a:rPr lang="ko-KR" altLang="en-US" sz="1200" dirty="0" smtClean="0">
                <a:latin typeface="+mn-ea"/>
              </a:rPr>
              <a:t>하는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대량의 데이터를 쉽고 빠르게 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적재하는 업무에 적용 사용 중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44841" y="5790747"/>
            <a:ext cx="220368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</a:t>
            </a: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Reformat, 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5686514" y="4446928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23" name="꺾인 연결선 77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4423137" y="3831772"/>
            <a:ext cx="1124585" cy="230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5" name="직선 화살표 연결선 78"/>
          <p:cNvCxnSpPr>
            <a:cxnSpLocks noChangeShapeType="1"/>
            <a:stCxn id="10" idx="3"/>
            <a:endCxn id="22" idx="1"/>
          </p:cNvCxnSpPr>
          <p:nvPr/>
        </p:nvCxnSpPr>
        <p:spPr bwMode="auto">
          <a:xfrm>
            <a:off x="4423137" y="3831772"/>
            <a:ext cx="1263377" cy="891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6" name="Shape 79"/>
          <p:cNvCxnSpPr>
            <a:cxnSpLocks noChangeShapeType="1"/>
            <a:stCxn id="12" idx="3"/>
            <a:endCxn id="8" idx="2"/>
          </p:cNvCxnSpPr>
          <p:nvPr/>
        </p:nvCxnSpPr>
        <p:spPr bwMode="auto">
          <a:xfrm>
            <a:off x="6311310" y="3854791"/>
            <a:ext cx="1117664" cy="975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7" name="Shape 80"/>
          <p:cNvCxnSpPr>
            <a:cxnSpLocks noChangeShapeType="1"/>
            <a:stCxn id="22" idx="3"/>
            <a:endCxn id="8" idx="3"/>
          </p:cNvCxnSpPr>
          <p:nvPr/>
        </p:nvCxnSpPr>
        <p:spPr bwMode="auto">
          <a:xfrm flipV="1">
            <a:off x="6434227" y="4368652"/>
            <a:ext cx="1499541" cy="35450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30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527" y="345871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63"/>
          <p:cNvGrpSpPr>
            <a:grpSpLocks/>
          </p:cNvGrpSpPr>
          <p:nvPr/>
        </p:nvGrpSpPr>
        <p:grpSpPr bwMode="auto">
          <a:xfrm>
            <a:off x="1598657" y="4034972"/>
            <a:ext cx="1009650" cy="998538"/>
            <a:chOff x="719042" y="3249992"/>
            <a:chExt cx="1009587" cy="660504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34" name="그룹 63"/>
          <p:cNvGrpSpPr>
            <a:grpSpLocks/>
          </p:cNvGrpSpPr>
          <p:nvPr/>
        </p:nvGrpSpPr>
        <p:grpSpPr bwMode="auto">
          <a:xfrm>
            <a:off x="1166857" y="4755697"/>
            <a:ext cx="1009650" cy="998538"/>
            <a:chOff x="719042" y="3249992"/>
            <a:chExt cx="1009587" cy="660504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675425" y="439533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675425" y="535418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39" name="Shape 67"/>
          <p:cNvCxnSpPr>
            <a:cxnSpLocks noChangeShapeType="1"/>
            <a:stCxn id="35" idx="4"/>
            <a:endCxn id="38" idx="1"/>
          </p:cNvCxnSpPr>
          <p:nvPr/>
        </p:nvCxnSpPr>
        <p:spPr bwMode="auto">
          <a:xfrm>
            <a:off x="2176507" y="5254966"/>
            <a:ext cx="1498918" cy="3754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" name="Shape 67"/>
          <p:cNvCxnSpPr>
            <a:cxnSpLocks noChangeShapeType="1"/>
            <a:stCxn id="32" idx="4"/>
            <a:endCxn id="37" idx="1"/>
          </p:cNvCxnSpPr>
          <p:nvPr/>
        </p:nvCxnSpPr>
        <p:spPr bwMode="auto">
          <a:xfrm>
            <a:off x="2608307" y="4534241"/>
            <a:ext cx="1067118" cy="1373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직선 화살표 연결선 78"/>
          <p:cNvCxnSpPr>
            <a:cxnSpLocks noChangeShapeType="1"/>
            <a:stCxn id="37" idx="3"/>
            <a:endCxn id="22" idx="1"/>
          </p:cNvCxnSpPr>
          <p:nvPr/>
        </p:nvCxnSpPr>
        <p:spPr bwMode="auto">
          <a:xfrm>
            <a:off x="4423137" y="4671560"/>
            <a:ext cx="1263377" cy="515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44" name="Shape 80"/>
          <p:cNvCxnSpPr>
            <a:cxnSpLocks noChangeShapeType="1"/>
            <a:stCxn id="38" idx="3"/>
            <a:endCxn id="8" idx="3"/>
          </p:cNvCxnSpPr>
          <p:nvPr/>
        </p:nvCxnSpPr>
        <p:spPr bwMode="auto">
          <a:xfrm flipV="1">
            <a:off x="4423137" y="4368652"/>
            <a:ext cx="3510631" cy="126175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45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3965" y="43318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6450" y="52589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4344" y="345871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782" y="43318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387" y="525893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3082" y="3548403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520" y="4421528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7128220" y="4759616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6773228" y="3396908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649655" y="5825536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639658" y="3965539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751957" y="1308720"/>
            <a:ext cx="2333109" cy="1800200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2797034" y="1308720"/>
            <a:ext cx="2304256" cy="1800200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Acceleration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813258" y="1308720"/>
            <a:ext cx="2304256" cy="1800200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6829482" y="1308720"/>
            <a:ext cx="2304256" cy="1800200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</p:spTree>
    <p:extLst>
      <p:ext uri="{BB962C8B-B14F-4D97-AF65-F5344CB8AC3E}">
        <p14:creationId xmlns:p14="http://schemas.microsoft.com/office/powerpoint/2010/main" val="13712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899" y="2391832"/>
            <a:ext cx="5972175" cy="3429000"/>
            <a:chOff x="260899" y="2391832"/>
            <a:chExt cx="5972175" cy="34290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99" y="2391832"/>
              <a:ext cx="5972175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312342" y="2417233"/>
              <a:ext cx="4157133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02667" y="3479798"/>
              <a:ext cx="829734" cy="2228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2855393" y="3783744"/>
            <a:ext cx="640015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4071" y="3081864"/>
            <a:ext cx="2387600" cy="27855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4887"/>
              </p:ext>
            </p:extLst>
          </p:nvPr>
        </p:nvGraphicFramePr>
        <p:xfrm>
          <a:off x="4770923" y="2966738"/>
          <a:ext cx="4847207" cy="13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대비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err="1" smtClean="0"/>
                        <a:t>DMExpress</a:t>
                      </a:r>
                      <a:r>
                        <a:rPr lang="ko-KR" altLang="en-US" sz="1400" dirty="0" smtClean="0"/>
                        <a:t>성능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시간 </a:t>
                      </a:r>
                      <a:r>
                        <a:rPr lang="en-US" altLang="ko-KR" sz="1400" dirty="0" smtClean="0"/>
                        <a:t>54</a:t>
                      </a:r>
                      <a:r>
                        <a:rPr lang="ko-KR" altLang="en-US" sz="1400" dirty="0" smtClean="0"/>
                        <a:t>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0.16 Days)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r>
                        <a:rPr lang="ko-KR" altLang="en-US" sz="1400" dirty="0" smtClean="0"/>
                        <a:t>시간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( 3 Days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8Hours)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배 이상 향상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시간 이상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물결 19"/>
          <p:cNvSpPr/>
          <p:nvPr/>
        </p:nvSpPr>
        <p:spPr>
          <a:xfrm>
            <a:off x="4813258" y="4431695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작업 시간 단축으로 인한 서비스 개선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주말 작업으로 가능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1" name="물결 20"/>
          <p:cNvSpPr/>
          <p:nvPr/>
        </p:nvSpPr>
        <p:spPr>
          <a:xfrm>
            <a:off x="6457443" y="4445001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Offloading</a:t>
            </a:r>
            <a:r>
              <a:rPr lang="ko-KR" altLang="en-US" sz="1200" b="1" dirty="0" smtClean="0"/>
              <a:t>에 의한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파일 시스템 사용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(DB</a:t>
            </a:r>
            <a:r>
              <a:rPr lang="ko-KR" altLang="en-US" sz="1200" b="1" dirty="0" smtClean="0"/>
              <a:t>자원 사용 절감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2" name="물결 21"/>
          <p:cNvSpPr/>
          <p:nvPr/>
        </p:nvSpPr>
        <p:spPr>
          <a:xfrm>
            <a:off x="8097663" y="4466167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Temp Table </a:t>
            </a:r>
          </a:p>
          <a:p>
            <a:pPr algn="ctr"/>
            <a:r>
              <a:rPr lang="ko-KR" altLang="en-US" sz="1200" b="1" dirty="0" smtClean="0"/>
              <a:t>사용량 감소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(DB</a:t>
            </a:r>
            <a:r>
              <a:rPr lang="ko-KR" altLang="en-US" sz="1200" b="1" dirty="0" smtClean="0"/>
              <a:t>스토리지 절감</a:t>
            </a:r>
            <a:r>
              <a:rPr lang="en-US" altLang="ko-KR" sz="1200" b="1" dirty="0" smtClean="0"/>
              <a:t>)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2" y="3163124"/>
            <a:ext cx="895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32584"/>
          <a:stretch>
            <a:fillRect/>
          </a:stretch>
        </p:blipFill>
        <p:spPr bwMode="auto">
          <a:xfrm>
            <a:off x="5339096" y="1913465"/>
            <a:ext cx="3837594" cy="411321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grpSp>
        <p:nvGrpSpPr>
          <p:cNvPr id="25" name="Group 17"/>
          <p:cNvGrpSpPr/>
          <p:nvPr/>
        </p:nvGrpSpPr>
        <p:grpSpPr>
          <a:xfrm>
            <a:off x="5164929" y="3459235"/>
            <a:ext cx="3094892" cy="1993557"/>
            <a:chOff x="2133600" y="1066800"/>
            <a:chExt cx="2819400" cy="1676400"/>
          </a:xfrm>
        </p:grpSpPr>
        <p:sp>
          <p:nvSpPr>
            <p:cNvPr id="26" name="Right Arrow 18"/>
            <p:cNvSpPr/>
            <p:nvPr/>
          </p:nvSpPr>
          <p:spPr bwMode="auto">
            <a:xfrm>
              <a:off x="2133600" y="1348199"/>
              <a:ext cx="1541078" cy="937801"/>
            </a:xfrm>
            <a:prstGeom prst="rightArrow">
              <a:avLst>
                <a:gd name="adj1" fmla="val 50000"/>
                <a:gd name="adj2" fmla="val 54190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  <a:sp3d extrusionH="254000"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20% of PL/SQL</a:t>
              </a:r>
            </a:p>
          </p:txBody>
        </p:sp>
        <p:sp>
          <p:nvSpPr>
            <p:cNvPr id="27" name="Pie 19"/>
            <p:cNvSpPr/>
            <p:nvPr/>
          </p:nvSpPr>
          <p:spPr bwMode="auto">
            <a:xfrm>
              <a:off x="2914650" y="1066800"/>
              <a:ext cx="1809750" cy="1676400"/>
            </a:xfrm>
            <a:prstGeom prst="pie">
              <a:avLst>
                <a:gd name="adj1" fmla="val 12945194"/>
                <a:gd name="adj2" fmla="val 8436994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LeftFacing"/>
              <a:lightRig rig="threePt" dir="t"/>
            </a:scene3d>
            <a:sp3d extrusionH="254000">
              <a:extrusionClr>
                <a:srgbClr val="C00000"/>
              </a:extrusion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28" name="Right Arrow 20"/>
            <p:cNvSpPr/>
            <p:nvPr/>
          </p:nvSpPr>
          <p:spPr bwMode="auto">
            <a:xfrm>
              <a:off x="3411922" y="1500599"/>
              <a:ext cx="1541078" cy="937801"/>
            </a:xfrm>
            <a:prstGeom prst="rightArrow">
              <a:avLst>
                <a:gd name="adj1" fmla="val 50000"/>
                <a:gd name="adj2" fmla="val 5419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  <a:sp3d extrusionH="381000"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80% of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Time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 &amp; Resources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65147" y="3459235"/>
            <a:ext cx="438426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69FD3"/>
              </a:buCl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상위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20% jobs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에 주목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</a:br>
            <a:endParaRPr 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장시간의 작업들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대부분 복잡함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대부분 자원 집약적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대부분 불안정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오류가 자주 발생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pic>
        <p:nvPicPr>
          <p:cNvPr id="36" name="Picture 2" descr="http://www.syncsort.com/Collateral/Images/English-US/landing/DI_Acceleration_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464" y="2492677"/>
            <a:ext cx="6492666" cy="26790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04466" y="5338216"/>
            <a:ext cx="7827871" cy="8847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데이터 처리 작업의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병목현상 제거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50%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이상 절감 가능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현재의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H/W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자원을 적게 사용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메모리 사용량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50%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절감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CPU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사용량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60%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절감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GUI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개발 환경 제공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1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주일 안에 적용 가능하며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핸드코딩 대비 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75%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정도의 개발 생산성</a:t>
            </a:r>
            <a:endParaRPr lang="en-US" altLang="ko-KR" sz="16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pic>
        <p:nvPicPr>
          <p:cNvPr id="36" name="Picture 2" descr="http://www.syncsort.com/Collateral/Images/English-US/landing/DI_Acceleration_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464" y="2492677"/>
            <a:ext cx="6492666" cy="26790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04466" y="5338216"/>
            <a:ext cx="7827871" cy="8847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데이터 처리 작업의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병목현상 제거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50%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이상 절감 가능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현재의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H/W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자원을 적게 사용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메모리 사용량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50%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절감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CPU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사용량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60%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절감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16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GUI 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개발 환경 제공 </a:t>
            </a:r>
            <a:r>
              <a:rPr lang="en-US" altLang="ko-KR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1</a:t>
            </a:r>
            <a:r>
              <a:rPr lang="ko-KR" altLang="en-US" sz="16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주일 안에 적용 가능하며 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핸드코딩 대비 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75%</a:t>
            </a:r>
            <a:r>
              <a:rPr lang="ko-KR" altLang="en-US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정도의 개발 생산성</a:t>
            </a:r>
            <a:endParaRPr lang="en-US" altLang="ko-KR" sz="16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104466" y="2677537"/>
            <a:ext cx="7970761" cy="2351314"/>
            <a:chOff x="512839" y="2653696"/>
            <a:chExt cx="7970761" cy="2351314"/>
          </a:xfrm>
        </p:grpSpPr>
        <p:sp>
          <p:nvSpPr>
            <p:cNvPr id="54" name="Rounded Rectangle 22"/>
            <p:cNvSpPr/>
            <p:nvPr/>
          </p:nvSpPr>
          <p:spPr bwMode="auto">
            <a:xfrm>
              <a:off x="512839" y="2653696"/>
              <a:ext cx="7970761" cy="2351314"/>
            </a:xfrm>
            <a:prstGeom prst="roundRect">
              <a:avLst>
                <a:gd name="adj" fmla="val 2470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Straight Connector 17"/>
            <p:cNvCxnSpPr/>
            <p:nvPr/>
          </p:nvCxnSpPr>
          <p:spPr bwMode="auto">
            <a:xfrm rot="5400000">
              <a:off x="8027986" y="3775604"/>
              <a:ext cx="352425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15"/>
            <p:cNvCxnSpPr/>
            <p:nvPr/>
          </p:nvCxnSpPr>
          <p:spPr bwMode="auto">
            <a:xfrm rot="10800000" flipV="1">
              <a:off x="3289298" y="3577167"/>
              <a:ext cx="3962402" cy="3937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81002" y="4010277"/>
              <a:ext cx="2695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DI Challenges: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1002" y="3048580"/>
              <a:ext cx="2695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DI Tools Focus: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7"/>
            <p:cNvSpPr/>
            <p:nvPr/>
          </p:nvSpPr>
          <p:spPr bwMode="auto">
            <a:xfrm>
              <a:off x="2351086" y="3947214"/>
              <a:ext cx="5866250" cy="630620"/>
            </a:xfrm>
            <a:prstGeom prst="rect">
              <a:avLst/>
            </a:prstGeom>
            <a:gradFill>
              <a:gsLst>
                <a:gs pos="86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8"/>
            <p:cNvSpPr/>
            <p:nvPr/>
          </p:nvSpPr>
          <p:spPr bwMode="auto">
            <a:xfrm>
              <a:off x="2351086" y="2970069"/>
              <a:ext cx="5866250" cy="630620"/>
            </a:xfrm>
            <a:prstGeom prst="rect">
              <a:avLst/>
            </a:prstGeom>
            <a:gradFill>
              <a:gsLst>
                <a:gs pos="86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 bwMode="auto">
            <a:xfrm flipH="1">
              <a:off x="7081836" y="2969753"/>
              <a:ext cx="1135500" cy="630936"/>
            </a:xfrm>
            <a:prstGeom prst="rect">
              <a:avLst/>
            </a:prstGeom>
            <a:solidFill>
              <a:srgbClr val="FE5303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10"/>
            <p:cNvSpPr/>
            <p:nvPr/>
          </p:nvSpPr>
          <p:spPr bwMode="auto">
            <a:xfrm>
              <a:off x="3486586" y="3947214"/>
              <a:ext cx="4730750" cy="630936"/>
            </a:xfrm>
            <a:prstGeom prst="rect">
              <a:avLst/>
            </a:prstGeom>
            <a:solidFill>
              <a:srgbClr val="FE5303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98522" y="3033856"/>
              <a:ext cx="3672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80% Features</a:t>
              </a:r>
              <a:endParaRPr lang="en-US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24110" y="4035343"/>
              <a:ext cx="3672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80% Performance</a:t>
              </a:r>
              <a:endParaRPr lang="en-US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81835" y="3019346"/>
              <a:ext cx="1144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20% </a:t>
              </a:r>
              <a:b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Performance</a:t>
              </a:r>
              <a:endParaRPr lang="en-US" sz="14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9478" y="3999061"/>
              <a:ext cx="1144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20% </a:t>
              </a:r>
              <a:b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4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Features</a:t>
              </a:r>
              <a:endParaRPr lang="en-US" sz="14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1305964"/>
            <a:ext cx="99059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데이터 통합 문제의 </a:t>
            </a:r>
            <a:r>
              <a:rPr lang="en-US" altLang="ko-K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80%</a:t>
            </a:r>
            <a:r>
              <a:rPr lang="ko-KR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가 </a:t>
            </a:r>
            <a:r>
              <a:rPr lang="en-US" altLang="ko-K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/>
            </a:r>
            <a:br>
              <a:rPr lang="en-US" altLang="ko-K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</a:br>
            <a:r>
              <a:rPr lang="ko-KR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데이터 처리 </a:t>
            </a:r>
            <a:r>
              <a:rPr lang="ko-KR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병목 현상에서 비롯되었습니다</a:t>
            </a:r>
            <a:r>
              <a:rPr lang="en-US" altLang="ko-K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.</a:t>
            </a:r>
            <a:endParaRPr lang="ko-KR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1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70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빅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데이터의 통합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최적화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마이그레이션을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위한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특수 용도의 데이터 통합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 ™ </a:t>
            </a:r>
            <a:r>
              <a:rPr lang="ko-KR" altLang="en-US" sz="1400" b="1" dirty="0" err="1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제품군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/OS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및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SAS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메인 프레임 환경을 위한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정렬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25007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365682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898869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80084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28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6" name="Picture 4" descr="Centerbridge Partners, L.P. 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99" y="2470645"/>
            <a:ext cx="1666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42898" y="2341664"/>
            <a:ext cx="82296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6126"/>
              </p:ext>
            </p:extLst>
          </p:nvPr>
        </p:nvGraphicFramePr>
        <p:xfrm>
          <a:off x="374121" y="1196975"/>
          <a:ext cx="9138180" cy="5019553"/>
        </p:xfrm>
        <a:graphic>
          <a:graphicData uri="http://schemas.openxmlformats.org/drawingml/2006/table">
            <a:tbl>
              <a:tblPr/>
              <a:tblGrid>
                <a:gridCol w="9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0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785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DI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Key Information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Industry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Challenge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Solution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Benefit Impact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IBM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DataStage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금융 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대출 자산 시스템에 대한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준수 불이행으로 대출 발생이 지연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M/F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데이터를 변환 및 가공 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DataStage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Load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정확한 시간에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CDC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대출발생 프로세스 관련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충족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 작업을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 미만으로 속도개선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CDC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 미만으로 속도개선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의료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VIP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고객 유지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정확한 시간에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CDC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고객이탈 방지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월 작업에서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일작업으로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DW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새로운 예측분석 서비스의 지연으로 인한 매출감소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(SLAs : 5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일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)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의 느린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Aggregation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작업 대체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를 위해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Pre-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Sort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예정대로 새로운 서비스 개시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Met production SLAs.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주 단위에서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시간으로 프로세스 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데이터 생성이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36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 이상 걸리는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ODS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에 기반하여 의사결정이 지연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CDC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매일 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억 건의 업데이트가 일어나는 데이터 저장소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에 충족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명의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주요 업무 사용자에게 적시에 정보 제공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Microsoft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게임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웹 분석 작업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1-2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일 지연됨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수 백 라인의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의 대체작업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에 충족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2-3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일 작업을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시간으로 단축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사용자 응답시간 개선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통신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어플리케이션 최신화 작업 중 데이터 변환의 병목현상으로 인한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신규 고객 서비스가 중지 됨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다중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DMExpress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환경에 접목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데이터 변환시간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192hr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8hr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로 단축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일 동안 중지되었던 신규 고객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provisioning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해결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itchFamily="18" charset="0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데이터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프로세싱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불능으로 인한 서비스 모델 및 대리점 판매에 장애발생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환경에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Sort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Merge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각 대리점의 고객 위주의 맞춤형 홍보에 요구되었던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충족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Informatica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금융서비스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18M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에서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100M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레코드로 데이터 폭증으로 인한 일일 거래 감시 레포트 지연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87%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속도 개선되는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작업 진행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SLA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충족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ＭＳ Ｐゴシック"/>
                        </a:rPr>
                        <a:t>데이터 사이즈에 대한 목표된 성장 준수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40" descr="64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269" y="2055667"/>
            <a:ext cx="82232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269" y="2512203"/>
            <a:ext cx="8429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8" descr="RM_BBVA_Compass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107" y="3646489"/>
            <a:ext cx="877888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424" y="4104607"/>
            <a:ext cx="6207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056" y="4656919"/>
            <a:ext cx="68738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http://www.geographicresearch.com/wp-content/themes/gri/img/logos/logo-partner-d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40" y="294097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1269" y="5266661"/>
            <a:ext cx="801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9520" y="5849534"/>
            <a:ext cx="881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739065" y="1933579"/>
            <a:ext cx="144462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- 4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→1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미만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 CDC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미만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1741" y="2486029"/>
            <a:ext cx="15441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DW :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월작업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-&gt;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일작업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6550" y="3009904"/>
            <a:ext cx="12009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 단위 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-&gt; 5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000" y="4143379"/>
            <a:ext cx="113845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2~3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 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-&gt; 5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72413" y="4705354"/>
            <a:ext cx="1282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192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</a:t>
            </a:r>
            <a:r>
              <a:rPr kumimoji="0" lang="en-US" altLang="ko-KR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-&gt; 8</a:t>
            </a: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0849" y="3600453"/>
            <a:ext cx="11977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적시에 정보 제공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6500" y="5267329"/>
            <a:ext cx="16385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대리점별 맞춤 홍보 가능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6500" y="5810254"/>
            <a:ext cx="16385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1200" b="1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사이즈 증가 대처</a:t>
            </a:r>
            <a:endParaRPr kumimoji="0" lang="en-US" altLang="ko-KR" sz="1200" b="1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0734" y="2629521"/>
            <a:ext cx="7882466" cy="3432612"/>
            <a:chOff x="1210734" y="2629521"/>
            <a:chExt cx="7882466" cy="3432612"/>
          </a:xfrm>
        </p:grpSpPr>
        <p:sp>
          <p:nvSpPr>
            <p:cNvPr id="4" name="직사각형 3"/>
            <p:cNvSpPr/>
            <p:nvPr/>
          </p:nvSpPr>
          <p:spPr>
            <a:xfrm>
              <a:off x="1210734" y="2629521"/>
              <a:ext cx="7882466" cy="3432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416745" y="2714625"/>
              <a:ext cx="7444152" cy="3151965"/>
              <a:chOff x="1416745" y="2714625"/>
              <a:chExt cx="7444152" cy="3151965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1416745" y="2916238"/>
                <a:ext cx="1984131" cy="2889250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>
                  <a:solidFill>
                    <a:srgbClr val="00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7014512" y="2928941"/>
                <a:ext cx="1846385" cy="1690687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>
                  <a:solidFill>
                    <a:srgbClr val="00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  <p:sp>
            <p:nvSpPr>
              <p:cNvPr id="61" name="Text Box 36"/>
              <p:cNvSpPr txBox="1">
                <a:spLocks noChangeArrowheads="1"/>
              </p:cNvSpPr>
              <p:nvPr/>
            </p:nvSpPr>
            <p:spPr bwMode="auto">
              <a:xfrm>
                <a:off x="1794424" y="2744789"/>
                <a:ext cx="1274195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dirty="0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Source DB</a:t>
                </a:r>
              </a:p>
            </p:txBody>
          </p:sp>
          <p:grpSp>
            <p:nvGrpSpPr>
              <p:cNvPr id="62" name="Group 5"/>
              <p:cNvGrpSpPr>
                <a:grpSpLocks/>
              </p:cNvGrpSpPr>
              <p:nvPr/>
            </p:nvGrpSpPr>
            <p:grpSpPr bwMode="auto">
              <a:xfrm>
                <a:off x="7506355" y="3186260"/>
                <a:ext cx="931926" cy="1008220"/>
                <a:chOff x="580" y="2478"/>
                <a:chExt cx="636" cy="635"/>
              </a:xfrm>
              <a:gradFill>
                <a:gsLst>
                  <a:gs pos="0">
                    <a:srgbClr val="FFC000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</p:grpSpPr>
            <p:sp>
              <p:nvSpPr>
                <p:cNvPr id="63" name="AutoShape 6"/>
                <p:cNvSpPr>
                  <a:spLocks noChangeArrowheads="1"/>
                </p:cNvSpPr>
                <p:nvPr/>
              </p:nvSpPr>
              <p:spPr bwMode="auto">
                <a:xfrm>
                  <a:off x="580" y="2478"/>
                  <a:ext cx="636" cy="635"/>
                </a:xfrm>
                <a:prstGeom prst="flowChartMagneticDisk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ko-KR" altLang="en-US" sz="10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  <p:sp>
              <p:nvSpPr>
                <p:cNvPr id="6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43" y="2750"/>
                  <a:ext cx="334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  <a:latin typeface="a아시아헤드2" panose="02020600000000000000" pitchFamily="18" charset="-127"/>
                      <a:ea typeface="a아시아헤드2" panose="02020600000000000000" pitchFamily="18" charset="-127"/>
                    </a:rPr>
                    <a:t>DB</a:t>
                  </a:r>
                </a:p>
              </p:txBody>
            </p:sp>
          </p:grpSp>
          <p:sp>
            <p:nvSpPr>
              <p:cNvPr id="65" name="AutoShape 9"/>
              <p:cNvSpPr>
                <a:spLocks noChangeArrowheads="1"/>
              </p:cNvSpPr>
              <p:nvPr/>
            </p:nvSpPr>
            <p:spPr bwMode="auto">
              <a:xfrm>
                <a:off x="3544482" y="3381375"/>
                <a:ext cx="690196" cy="552450"/>
              </a:xfrm>
              <a:prstGeom prst="flowChartDocumen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SAM File</a:t>
                </a:r>
              </a:p>
            </p:txBody>
          </p:sp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5497839" y="3357563"/>
                <a:ext cx="704850" cy="646112"/>
              </a:xfrm>
              <a:prstGeom prst="flowChartMulti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Output</a:t>
                </a:r>
              </a:p>
            </p:txBody>
          </p:sp>
          <p:sp>
            <p:nvSpPr>
              <p:cNvPr id="67" name="Text Box 37"/>
              <p:cNvSpPr txBox="1">
                <a:spLocks noChangeArrowheads="1"/>
              </p:cNvSpPr>
              <p:nvPr/>
            </p:nvSpPr>
            <p:spPr bwMode="auto">
              <a:xfrm>
                <a:off x="7323027" y="2714625"/>
                <a:ext cx="1236685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dirty="0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Target DB</a:t>
                </a:r>
              </a:p>
            </p:txBody>
          </p:sp>
          <p:grpSp>
            <p:nvGrpSpPr>
              <p:cNvPr id="68" name="그룹 63"/>
              <p:cNvGrpSpPr>
                <a:grpSpLocks/>
              </p:cNvGrpSpPr>
              <p:nvPr/>
            </p:nvGrpSpPr>
            <p:grpSpPr bwMode="auto">
              <a:xfrm>
                <a:off x="1658532" y="3213100"/>
                <a:ext cx="931985" cy="998538"/>
                <a:chOff x="719042" y="3249992"/>
                <a:chExt cx="1009587" cy="660504"/>
              </a:xfrm>
            </p:grpSpPr>
            <p:sp>
              <p:nvSpPr>
                <p:cNvPr id="69" name="AutoShape 6"/>
                <p:cNvSpPr>
                  <a:spLocks noChangeArrowheads="1"/>
                </p:cNvSpPr>
                <p:nvPr/>
              </p:nvSpPr>
              <p:spPr bwMode="auto">
                <a:xfrm>
                  <a:off x="719042" y="3249992"/>
                  <a:ext cx="1009587" cy="660504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0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  <p:sp>
              <p:nvSpPr>
                <p:cNvPr id="7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27081" y="3537371"/>
                  <a:ext cx="493508" cy="223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>
                      <a:solidFill>
                        <a:srgbClr val="FB2D0B"/>
                      </a:solidFill>
                      <a:latin typeface="a아시아헤드2" panose="02020600000000000000" pitchFamily="18" charset="-127"/>
                      <a:ea typeface="a아시아헤드2" panose="02020600000000000000" pitchFamily="18" charset="-127"/>
                    </a:rPr>
                    <a:t>DB</a:t>
                  </a:r>
                  <a:endParaRPr lang="en-US" altLang="ko-KR" sz="16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</p:grpSp>
          <p:cxnSp>
            <p:nvCxnSpPr>
              <p:cNvPr id="71" name="Shape 67"/>
              <p:cNvCxnSpPr>
                <a:cxnSpLocks noChangeShapeType="1"/>
                <a:endCxn id="65" idx="1"/>
              </p:cNvCxnSpPr>
              <p:nvPr/>
            </p:nvCxnSpPr>
            <p:spPr bwMode="auto">
              <a:xfrm flipV="1">
                <a:off x="2590516" y="3657603"/>
                <a:ext cx="953966" cy="5397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837846" y="3213103"/>
                <a:ext cx="5902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(Sort)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4835746" y="4508503"/>
                <a:ext cx="56951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(Join)</a:t>
                </a:r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4339953" y="5589591"/>
                <a:ext cx="1786771" cy="276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(Conversion, Reformat)</a:t>
                </a:r>
              </a:p>
            </p:txBody>
          </p:sp>
          <p:sp>
            <p:nvSpPr>
              <p:cNvPr id="75" name="AutoShape 9"/>
              <p:cNvSpPr>
                <a:spLocks noChangeArrowheads="1"/>
              </p:cNvSpPr>
              <p:nvPr/>
            </p:nvSpPr>
            <p:spPr bwMode="auto">
              <a:xfrm>
                <a:off x="5497840" y="4221163"/>
                <a:ext cx="690197" cy="552450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Output</a:t>
                </a:r>
              </a:p>
            </p:txBody>
          </p:sp>
          <p:cxnSp>
            <p:nvCxnSpPr>
              <p:cNvPr id="76" name="꺾인 연결선 77"/>
              <p:cNvCxnSpPr>
                <a:cxnSpLocks noChangeShapeType="1"/>
                <a:stCxn id="65" idx="3"/>
                <a:endCxn id="66" idx="1"/>
              </p:cNvCxnSpPr>
              <p:nvPr/>
            </p:nvCxnSpPr>
            <p:spPr bwMode="auto">
              <a:xfrm>
                <a:off x="4234678" y="3657603"/>
                <a:ext cx="1263162" cy="2222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77" name="직선 화살표 연결선 78"/>
              <p:cNvCxnSpPr>
                <a:cxnSpLocks noChangeShapeType="1"/>
                <a:stCxn id="65" idx="3"/>
                <a:endCxn id="75" idx="1"/>
              </p:cNvCxnSpPr>
              <p:nvPr/>
            </p:nvCxnSpPr>
            <p:spPr bwMode="auto">
              <a:xfrm>
                <a:off x="4234678" y="3657600"/>
                <a:ext cx="1263162" cy="8397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78" name="Shape 79"/>
              <p:cNvCxnSpPr>
                <a:cxnSpLocks noChangeShapeType="1"/>
                <a:stCxn id="66" idx="3"/>
              </p:cNvCxnSpPr>
              <p:nvPr/>
            </p:nvCxnSpPr>
            <p:spPr bwMode="auto">
              <a:xfrm>
                <a:off x="6202691" y="3679828"/>
                <a:ext cx="1304192" cy="1111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79" name="Shape 80"/>
              <p:cNvCxnSpPr>
                <a:cxnSpLocks noChangeShapeType="1"/>
                <a:stCxn id="75" idx="3"/>
              </p:cNvCxnSpPr>
              <p:nvPr/>
            </p:nvCxnSpPr>
            <p:spPr bwMode="auto">
              <a:xfrm flipV="1">
                <a:off x="6188036" y="4194178"/>
                <a:ext cx="1784838" cy="303213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sp>
            <p:nvSpPr>
              <p:cNvPr id="80" name="순서도: 화면 표시 79"/>
              <p:cNvSpPr/>
              <p:nvPr/>
            </p:nvSpPr>
            <p:spPr bwMode="auto">
              <a:xfrm>
                <a:off x="7665143" y="5132391"/>
                <a:ext cx="738554" cy="638175"/>
              </a:xfrm>
              <a:prstGeom prst="flowChartDisplay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100" b="1" dirty="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결과조회</a:t>
                </a:r>
              </a:p>
            </p:txBody>
          </p:sp>
          <p:cxnSp>
            <p:nvCxnSpPr>
              <p:cNvPr id="81" name="직선 화살표 연결선 82"/>
              <p:cNvCxnSpPr>
                <a:cxnSpLocks noChangeShapeType="1"/>
                <a:stCxn id="94" idx="3"/>
                <a:endCxn id="80" idx="1"/>
              </p:cNvCxnSpPr>
              <p:nvPr/>
            </p:nvCxnSpPr>
            <p:spPr bwMode="auto">
              <a:xfrm flipV="1">
                <a:off x="6826943" y="5451478"/>
                <a:ext cx="838200" cy="1111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pic>
            <p:nvPicPr>
              <p:cNvPr id="82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75002" y="3284538"/>
                <a:ext cx="593481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3" name="그룹 63"/>
              <p:cNvGrpSpPr>
                <a:grpSpLocks/>
              </p:cNvGrpSpPr>
              <p:nvPr/>
            </p:nvGrpSpPr>
            <p:grpSpPr bwMode="auto">
              <a:xfrm>
                <a:off x="2124523" y="3860800"/>
                <a:ext cx="931985" cy="998538"/>
                <a:chOff x="719042" y="3249992"/>
                <a:chExt cx="1009587" cy="660504"/>
              </a:xfrm>
            </p:grpSpPr>
            <p:sp>
              <p:nvSpPr>
                <p:cNvPr id="84" name="AutoShape 6"/>
                <p:cNvSpPr>
                  <a:spLocks noChangeArrowheads="1"/>
                </p:cNvSpPr>
                <p:nvPr/>
              </p:nvSpPr>
              <p:spPr bwMode="auto">
                <a:xfrm>
                  <a:off x="719042" y="3249992"/>
                  <a:ext cx="1009587" cy="660504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0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  <p:sp>
              <p:nvSpPr>
                <p:cNvPr id="8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27081" y="3537371"/>
                  <a:ext cx="493508" cy="223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>
                      <a:solidFill>
                        <a:srgbClr val="FB2D0B"/>
                      </a:solidFill>
                      <a:latin typeface="a아시아헤드2" panose="02020600000000000000" pitchFamily="18" charset="-127"/>
                      <a:ea typeface="a아시아헤드2" panose="02020600000000000000" pitchFamily="18" charset="-127"/>
                    </a:rPr>
                    <a:t>DB</a:t>
                  </a:r>
                  <a:endParaRPr lang="en-US" altLang="ko-KR" sz="16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</p:grpSp>
          <p:grpSp>
            <p:nvGrpSpPr>
              <p:cNvPr id="86" name="그룹 63"/>
              <p:cNvGrpSpPr>
                <a:grpSpLocks/>
              </p:cNvGrpSpPr>
              <p:nvPr/>
            </p:nvGrpSpPr>
            <p:grpSpPr bwMode="auto">
              <a:xfrm>
                <a:off x="1725940" y="4581525"/>
                <a:ext cx="931985" cy="998538"/>
                <a:chOff x="719042" y="3249992"/>
                <a:chExt cx="1009587" cy="660504"/>
              </a:xfrm>
            </p:grpSpPr>
            <p:sp>
              <p:nvSpPr>
                <p:cNvPr id="87" name="AutoShape 6"/>
                <p:cNvSpPr>
                  <a:spLocks noChangeArrowheads="1"/>
                </p:cNvSpPr>
                <p:nvPr/>
              </p:nvSpPr>
              <p:spPr bwMode="auto">
                <a:xfrm>
                  <a:off x="719042" y="3249992"/>
                  <a:ext cx="1009587" cy="660504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6200000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0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  <p:sp>
              <p:nvSpPr>
                <p:cNvPr id="8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27081" y="3537371"/>
                  <a:ext cx="493508" cy="223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600">
                      <a:solidFill>
                        <a:srgbClr val="FB2D0B"/>
                      </a:solidFill>
                      <a:latin typeface="a아시아헤드2" panose="02020600000000000000" pitchFamily="18" charset="-127"/>
                      <a:ea typeface="a아시아헤드2" panose="02020600000000000000" pitchFamily="18" charset="-127"/>
                    </a:rPr>
                    <a:t>DB</a:t>
                  </a:r>
                  <a:endParaRPr lang="en-US" altLang="ko-KR" sz="1600">
                    <a:solidFill>
                      <a:srgbClr val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endParaRPr>
                </a:p>
              </p:txBody>
            </p:sp>
          </p:grpSp>
          <p:sp>
            <p:nvSpPr>
              <p:cNvPr id="89" name="AutoShape 9"/>
              <p:cNvSpPr>
                <a:spLocks noChangeArrowheads="1"/>
              </p:cNvSpPr>
              <p:nvPr/>
            </p:nvSpPr>
            <p:spPr bwMode="auto">
              <a:xfrm>
                <a:off x="3544482" y="4221163"/>
                <a:ext cx="690196" cy="552450"/>
              </a:xfrm>
              <a:prstGeom prst="flowChartDocumen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SAM File</a:t>
                </a:r>
              </a:p>
            </p:txBody>
          </p:sp>
          <p:sp>
            <p:nvSpPr>
              <p:cNvPr id="90" name="AutoShape 9"/>
              <p:cNvSpPr>
                <a:spLocks noChangeArrowheads="1"/>
              </p:cNvSpPr>
              <p:nvPr/>
            </p:nvSpPr>
            <p:spPr bwMode="auto">
              <a:xfrm>
                <a:off x="3544482" y="5180013"/>
                <a:ext cx="690196" cy="552450"/>
              </a:xfrm>
              <a:prstGeom prst="flowChartDocumen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SAM File</a:t>
                </a:r>
              </a:p>
            </p:txBody>
          </p:sp>
          <p:cxnSp>
            <p:nvCxnSpPr>
              <p:cNvPr id="91" name="Shape 67"/>
              <p:cNvCxnSpPr>
                <a:cxnSpLocks noChangeShapeType="1"/>
                <a:endCxn id="90" idx="1"/>
              </p:cNvCxnSpPr>
              <p:nvPr/>
            </p:nvCxnSpPr>
            <p:spPr bwMode="auto">
              <a:xfrm>
                <a:off x="2657924" y="5080000"/>
                <a:ext cx="886558" cy="376238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2" name="Shape 67"/>
              <p:cNvCxnSpPr>
                <a:cxnSpLocks noChangeShapeType="1"/>
                <a:endCxn id="89" idx="1"/>
              </p:cNvCxnSpPr>
              <p:nvPr/>
            </p:nvCxnSpPr>
            <p:spPr bwMode="auto">
              <a:xfrm>
                <a:off x="3056509" y="4360866"/>
                <a:ext cx="487974" cy="13652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3" name="직선 화살표 연결선 78"/>
              <p:cNvCxnSpPr>
                <a:cxnSpLocks noChangeShapeType="1"/>
                <a:stCxn id="89" idx="3"/>
                <a:endCxn id="75" idx="1"/>
              </p:cNvCxnSpPr>
              <p:nvPr/>
            </p:nvCxnSpPr>
            <p:spPr bwMode="auto">
              <a:xfrm>
                <a:off x="4234678" y="4497391"/>
                <a:ext cx="1263162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sp>
            <p:nvSpPr>
              <p:cNvPr id="94" name="AutoShape 9"/>
              <p:cNvSpPr>
                <a:spLocks noChangeArrowheads="1"/>
              </p:cNvSpPr>
              <p:nvPr/>
            </p:nvSpPr>
            <p:spPr bwMode="auto">
              <a:xfrm>
                <a:off x="6136748" y="5186363"/>
                <a:ext cx="690197" cy="55245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Output</a:t>
                </a:r>
              </a:p>
            </p:txBody>
          </p:sp>
          <p:cxnSp>
            <p:nvCxnSpPr>
              <p:cNvPr id="95" name="직선 화살표 연결선 78"/>
              <p:cNvCxnSpPr>
                <a:cxnSpLocks noChangeShapeType="1"/>
                <a:stCxn id="90" idx="3"/>
                <a:endCxn id="94" idx="1"/>
              </p:cNvCxnSpPr>
              <p:nvPr/>
            </p:nvCxnSpPr>
            <p:spPr bwMode="auto">
              <a:xfrm>
                <a:off x="4234679" y="5456238"/>
                <a:ext cx="1902069" cy="635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96" name="Shape 80"/>
              <p:cNvCxnSpPr>
                <a:cxnSpLocks noChangeShapeType="1"/>
                <a:stCxn id="94" idx="0"/>
              </p:cNvCxnSpPr>
              <p:nvPr/>
            </p:nvCxnSpPr>
            <p:spPr bwMode="auto">
              <a:xfrm rot="5400000" flipH="1" flipV="1">
                <a:off x="6730900" y="3944388"/>
                <a:ext cx="992188" cy="1491762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</p:cxnSp>
          <p:pic>
            <p:nvPicPr>
              <p:cNvPr id="97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40945" y="4157666"/>
                <a:ext cx="593480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8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77982" y="5084766"/>
                <a:ext cx="593480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1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sp>
        <p:nvSpPr>
          <p:cNvPr id="50" name="Rectangle 34"/>
          <p:cNvSpPr/>
          <p:nvPr/>
        </p:nvSpPr>
        <p:spPr bwMode="auto">
          <a:xfrm>
            <a:off x="1618747" y="2517040"/>
            <a:ext cx="6749149" cy="366848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12244" y="2629521"/>
            <a:ext cx="5762171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0282" y="2612587"/>
            <a:ext cx="5702082" cy="35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sp>
        <p:nvSpPr>
          <p:cNvPr id="50" name="Rectangle 281"/>
          <p:cNvSpPr/>
          <p:nvPr/>
        </p:nvSpPr>
        <p:spPr bwMode="auto">
          <a:xfrm>
            <a:off x="401642" y="2595653"/>
            <a:ext cx="4545012" cy="3686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764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Trapezoid 35"/>
          <p:cNvSpPr/>
          <p:nvPr/>
        </p:nvSpPr>
        <p:spPr bwMode="auto">
          <a:xfrm>
            <a:off x="643062" y="4185162"/>
            <a:ext cx="4189292" cy="462185"/>
          </a:xfrm>
          <a:prstGeom prst="trapezoid">
            <a:avLst>
              <a:gd name="adj" fmla="val 360753"/>
            </a:avLst>
          </a:prstGeom>
          <a:gradFill flip="none" rotWithShape="1">
            <a:gsLst>
              <a:gs pos="0">
                <a:srgbClr val="012ECC">
                  <a:alpha val="75000"/>
                </a:srgbClr>
              </a:gs>
              <a:gs pos="9000">
                <a:srgbClr val="88D7F6">
                  <a:alpha val="75000"/>
                </a:srgbClr>
              </a:gs>
              <a:gs pos="100000">
                <a:srgbClr val="FFFFFF">
                  <a:alpha val="75000"/>
                </a:srgb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2" name="Picture 337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982" y="2855367"/>
            <a:ext cx="1595044" cy="1348316"/>
          </a:xfrm>
          <a:prstGeom prst="rect">
            <a:avLst/>
          </a:prstGeom>
        </p:spPr>
      </p:pic>
      <p:pic>
        <p:nvPicPr>
          <p:cNvPr id="53" name="Picture 3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2042" y="4577318"/>
            <a:ext cx="1251401" cy="1110211"/>
          </a:xfrm>
          <a:prstGeom prst="rect">
            <a:avLst/>
          </a:prstGeom>
        </p:spPr>
      </p:pic>
      <p:pic>
        <p:nvPicPr>
          <p:cNvPr id="54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452" y="4635469"/>
            <a:ext cx="1400988" cy="993908"/>
          </a:xfrm>
          <a:prstGeom prst="rect">
            <a:avLst/>
          </a:prstGeom>
        </p:spPr>
      </p:pic>
      <p:pic>
        <p:nvPicPr>
          <p:cNvPr id="55" name="Picture 33"/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792" y="4587249"/>
            <a:ext cx="1234832" cy="109034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39252" y="5681619"/>
            <a:ext cx="12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Hadoop </a:t>
            </a:r>
            <a:b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Connectivity</a:t>
            </a:r>
            <a:endParaRPr lang="en-US" sz="1200" b="1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Proxima Nova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05469" y="5681619"/>
            <a:ext cx="12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Hadoop</a:t>
            </a:r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 </a:t>
            </a:r>
            <a:b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ETL</a:t>
            </a:r>
            <a:endParaRPr lang="en-US" sz="1200" b="1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Proxima Nova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36890" y="5681619"/>
            <a:ext cx="12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Hadoop</a:t>
            </a:r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 </a:t>
            </a:r>
            <a:b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roxima Nova Regular"/>
              </a:rPr>
              <a:t>Sort</a:t>
            </a:r>
            <a:endParaRPr lang="en-US" sz="1200" b="1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Proxima Nova Regular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07444" y="2595653"/>
            <a:ext cx="4545012" cy="3674097"/>
            <a:chOff x="5107444" y="2595653"/>
            <a:chExt cx="4545012" cy="3674097"/>
          </a:xfrm>
        </p:grpSpPr>
        <p:sp>
          <p:nvSpPr>
            <p:cNvPr id="99" name="Rectangle 281"/>
            <p:cNvSpPr/>
            <p:nvPr/>
          </p:nvSpPr>
          <p:spPr bwMode="auto">
            <a:xfrm>
              <a:off x="5107444" y="2595653"/>
              <a:ext cx="4545012" cy="36740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764A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098" name="Picture 2" descr="Data Transform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265" y="2671857"/>
              <a:ext cx="4214857" cy="3538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2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1607092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Migration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3254450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4993330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6723239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Big Data Solution</a:t>
            </a:r>
          </a:p>
        </p:txBody>
      </p: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7874254" y="2857560"/>
            <a:ext cx="1578254" cy="1545336"/>
            <a:chOff x="7517689" y="1746949"/>
            <a:chExt cx="2630424" cy="2575560"/>
          </a:xfrm>
        </p:grpSpPr>
        <p:pic>
          <p:nvPicPr>
            <p:cNvPr id="20" name="Picture 193" descr="Slide 10 artwork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689" y="1746949"/>
              <a:ext cx="2630424" cy="2575560"/>
            </a:xfrm>
            <a:prstGeom prst="rect">
              <a:avLst/>
            </a:prstGeom>
          </p:spPr>
        </p:pic>
        <p:grpSp>
          <p:nvGrpSpPr>
            <p:cNvPr id="21" name="Group 194"/>
            <p:cNvGrpSpPr/>
            <p:nvPr/>
          </p:nvGrpSpPr>
          <p:grpSpPr>
            <a:xfrm>
              <a:off x="7854083" y="2088630"/>
              <a:ext cx="2002608" cy="1511364"/>
              <a:chOff x="1033928" y="3856675"/>
              <a:chExt cx="2002608" cy="1511364"/>
            </a:xfrm>
          </p:grpSpPr>
          <p:sp>
            <p:nvSpPr>
              <p:cNvPr id="22" name="Rectangle 185"/>
              <p:cNvSpPr/>
              <p:nvPr/>
            </p:nvSpPr>
            <p:spPr bwMode="auto">
              <a:xfrm>
                <a:off x="1033928" y="3951740"/>
                <a:ext cx="2002608" cy="14162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407" tIns="42203" rIns="84407" bIns="4220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44022" eaLnBrk="0" hangingPunct="0"/>
                <a:endParaRPr lang="en-US" sz="2215" dirty="0">
                  <a:latin typeface="Calibri" pitchFamily="34" charset="0"/>
                  <a:ea typeface="ＭＳ Ｐゴシック" charset="-128"/>
                  <a:cs typeface="Calibri" pitchFamily="34" charset="0"/>
                </a:endParaRPr>
              </a:p>
            </p:txBody>
          </p:sp>
          <p:pic>
            <p:nvPicPr>
              <p:cNvPr id="23" name="Picture 6" descr="http://img1.findthebest.com/sites/default/files/1400/media/images/Tableau_Business_Software_83406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464" y="3856675"/>
                <a:ext cx="1273519" cy="4453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http://www.analyticsvidhya.com/blog/wp-content/uploads/2015/01/Qlikview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6223" y="4187060"/>
                <a:ext cx="629823" cy="4453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88" descr="http://www.fuzzyl.com/wp-content/uploads/teradata-logo.jpe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995" y="5006209"/>
                <a:ext cx="668657" cy="222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8" descr="http://nth.com/wordpress/wp-content/uploads/2014/06/Vertica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0300" y="4376977"/>
                <a:ext cx="549736" cy="324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2" descr="http://www.ndm.net/datawarehouse/images/stories/logo/greenplum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5033" y="4893909"/>
                <a:ext cx="785337" cy="194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4" descr="http://blogs-images.forbes.com/thomasbrewster/files/2015/01/Oracle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273" b="41904"/>
              <a:stretch/>
            </p:blipFill>
            <p:spPr bwMode="auto">
              <a:xfrm>
                <a:off x="2234698" y="4705677"/>
                <a:ext cx="785337" cy="117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4" descr="http://www.fuzzyl.com/wp-content/uploads/NET_IBM_RGB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444444">
                      <a:alpha val="5882"/>
                    </a:srgbClr>
                  </a:clrFrom>
                  <a:clrTo>
                    <a:srgbClr val="44444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053" y="4754311"/>
                <a:ext cx="785337" cy="184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0" name="Picture 8" descr="http://www.clker.com/cliparts/2/0/1/d/1231686170190013628kattekrab_Mainframe.svg.h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77" y="5388957"/>
            <a:ext cx="760230" cy="90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s://cdn1.iconfinder.com/data/icons/database/PNG/256/Database_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19" y="4400849"/>
            <a:ext cx="892316" cy="8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clipartbest.com/cliparts/7ca/j7r/7caj7rz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72" y="2464387"/>
            <a:ext cx="134112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www.uksap.ru/content/top_navigation/new/UMO/file_tex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19" y="3297122"/>
            <a:ext cx="747077" cy="7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https://biwizard.files.wordpress.com/2013/05/bi-icon.png?w=43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86" y="4187045"/>
            <a:ext cx="1972691" cy="19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http://2.bp.blogspot.com/-ixUuunnRXDw/T7VgRSAqz1I/AAAAAAAAAOI/z6VRKZChEx0/s1600/server+rack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79" y="3368619"/>
            <a:ext cx="1991440" cy="20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://www.balasubramanyamlanka.com/wp-content/uploads/2015/04/hadoop-histor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4" y="4400849"/>
            <a:ext cx="745623" cy="7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17"/>
          <p:cNvCxnSpPr/>
          <p:nvPr/>
        </p:nvCxnSpPr>
        <p:spPr bwMode="auto">
          <a:xfrm>
            <a:off x="2207385" y="3297122"/>
            <a:ext cx="643180" cy="74707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18"/>
          <p:cNvCxnSpPr/>
          <p:nvPr/>
        </p:nvCxnSpPr>
        <p:spPr bwMode="auto">
          <a:xfrm>
            <a:off x="1697692" y="3953659"/>
            <a:ext cx="831283" cy="30896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3" name="Straight Connector 19"/>
          <p:cNvCxnSpPr>
            <a:stCxn id="31" idx="3"/>
          </p:cNvCxnSpPr>
          <p:nvPr/>
        </p:nvCxnSpPr>
        <p:spPr bwMode="auto">
          <a:xfrm flipV="1">
            <a:off x="1763735" y="4596838"/>
            <a:ext cx="765240" cy="25016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20"/>
          <p:cNvCxnSpPr/>
          <p:nvPr/>
        </p:nvCxnSpPr>
        <p:spPr bwMode="auto">
          <a:xfrm flipV="1">
            <a:off x="2207385" y="4705208"/>
            <a:ext cx="743919" cy="113713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5" name="Straight Connector 21"/>
          <p:cNvCxnSpPr/>
          <p:nvPr/>
        </p:nvCxnSpPr>
        <p:spPr bwMode="auto">
          <a:xfrm>
            <a:off x="3809121" y="4400849"/>
            <a:ext cx="692013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22"/>
          <p:cNvCxnSpPr/>
          <p:nvPr/>
        </p:nvCxnSpPr>
        <p:spPr bwMode="auto">
          <a:xfrm>
            <a:off x="6701894" y="4999363"/>
            <a:ext cx="113137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22"/>
          <p:cNvCxnSpPr/>
          <p:nvPr/>
        </p:nvCxnSpPr>
        <p:spPr bwMode="auto">
          <a:xfrm>
            <a:off x="6628441" y="3868404"/>
            <a:ext cx="113137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5504" y="3182456"/>
            <a:ext cx="962025" cy="40005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53030" y="4200824"/>
            <a:ext cx="962025" cy="40005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95523" y="3630228"/>
            <a:ext cx="962025" cy="40005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97792" y="4841097"/>
            <a:ext cx="962025" cy="400050"/>
          </a:xfrm>
          <a:prstGeom prst="rect">
            <a:avLst/>
          </a:prstGeom>
        </p:spPr>
      </p:pic>
      <p:pic>
        <p:nvPicPr>
          <p:cNvPr id="61" name="Picture 2" descr="https://intranet.syncsort.com/Marketing/DI/Collateral%20and%20Graphics/Herbert%20the%20Syncsort%20Elephant/Herbert%20transparent%20backgrounds/Herbert-at-His-Desk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18" y="4719207"/>
            <a:ext cx="1704191" cy="1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적용 분야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" name="Picture 1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0428" y="2177799"/>
            <a:ext cx="459150" cy="459148"/>
          </a:xfrm>
          <a:prstGeom prst="rect">
            <a:avLst/>
          </a:prstGeom>
        </p:spPr>
      </p:pic>
      <p:pic>
        <p:nvPicPr>
          <p:cNvPr id="51" name="Picture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" y="1973835"/>
            <a:ext cx="522022" cy="663151"/>
          </a:xfrm>
          <a:prstGeom prst="rect">
            <a:avLst/>
          </a:prstGeom>
        </p:spPr>
      </p:pic>
      <p:pic>
        <p:nvPicPr>
          <p:cNvPr id="52" name="Picture 10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0730" y="2751426"/>
            <a:ext cx="1291170" cy="776330"/>
          </a:xfrm>
          <a:prstGeom prst="rect">
            <a:avLst/>
          </a:prstGeom>
        </p:spPr>
      </p:pic>
      <p:pic>
        <p:nvPicPr>
          <p:cNvPr id="53" name="Picture 65" descr="Database-1-128x128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145" y="2573024"/>
            <a:ext cx="375711" cy="375710"/>
          </a:xfrm>
          <a:prstGeom prst="rect">
            <a:avLst/>
          </a:prstGeom>
        </p:spPr>
      </p:pic>
      <p:pic>
        <p:nvPicPr>
          <p:cNvPr id="54" name="Picture 66" descr="Database-1-128x128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873" y="2573354"/>
            <a:ext cx="375711" cy="375710"/>
          </a:xfrm>
          <a:prstGeom prst="rect">
            <a:avLst/>
          </a:prstGeom>
        </p:spPr>
      </p:pic>
      <p:pic>
        <p:nvPicPr>
          <p:cNvPr id="55" name="Picture 7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759" y="2459330"/>
            <a:ext cx="562442" cy="562441"/>
          </a:xfrm>
          <a:prstGeom prst="rect">
            <a:avLst/>
          </a:prstGeom>
        </p:spPr>
      </p:pic>
      <p:pic>
        <p:nvPicPr>
          <p:cNvPr id="56" name="Picture 8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224" y="2853135"/>
            <a:ext cx="561598" cy="56159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16982" y="1400542"/>
            <a:ext cx="1460026" cy="37456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algn="ctr">
              <a:defRPr sz="1600">
                <a:latin typeface="Calibri"/>
                <a:cs typeface="Calibri"/>
              </a:defRPr>
            </a:lvl1pPr>
          </a:lstStyle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Data Sources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7558" y="1418511"/>
            <a:ext cx="2480734" cy="3385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Data Warehouse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36933" y="1405510"/>
            <a:ext cx="1930350" cy="3385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Business Intelligence</a:t>
            </a:r>
          </a:p>
        </p:txBody>
      </p:sp>
      <p:sp>
        <p:nvSpPr>
          <p:cNvPr id="63" name="Rounded Rectangle 129"/>
          <p:cNvSpPr/>
          <p:nvPr/>
        </p:nvSpPr>
        <p:spPr bwMode="auto">
          <a:xfrm>
            <a:off x="3230334" y="2374575"/>
            <a:ext cx="627315" cy="571831"/>
          </a:xfrm>
          <a:prstGeom prst="roundRect">
            <a:avLst>
              <a:gd name="adj" fmla="val 8434"/>
            </a:avLst>
          </a:prstGeom>
          <a:gradFill>
            <a:gsLst>
              <a:gs pos="25000">
                <a:srgbClr val="FF6600"/>
              </a:gs>
              <a:gs pos="100000">
                <a:srgbClr val="FFC000">
                  <a:alpha val="25000"/>
                </a:srgbClr>
              </a:gs>
            </a:gsLst>
            <a:lin ang="5400000" scaled="1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</a:bodyPr>
          <a:lstStyle/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64" name="Picture 130" descr="Gear-6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7776" y="2527992"/>
            <a:ext cx="448626" cy="40894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230334" y="2360672"/>
            <a:ext cx="627315" cy="26160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ETL</a:t>
            </a:r>
          </a:p>
        </p:txBody>
      </p:sp>
      <p:sp>
        <p:nvSpPr>
          <p:cNvPr id="66" name="Can 133"/>
          <p:cNvSpPr/>
          <p:nvPr/>
        </p:nvSpPr>
        <p:spPr bwMode="auto">
          <a:xfrm>
            <a:off x="4928667" y="2269629"/>
            <a:ext cx="2204267" cy="864343"/>
          </a:xfrm>
          <a:prstGeom prst="can">
            <a:avLst>
              <a:gd name="adj" fmla="val 18016"/>
            </a:avLst>
          </a:prstGeom>
          <a:gradFill flip="none" rotWithShape="1">
            <a:gsLst>
              <a:gs pos="25000">
                <a:srgbClr val="FFC000"/>
              </a:gs>
              <a:gs pos="100000">
                <a:srgbClr val="FFC000">
                  <a:alpha val="25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</a:bodyPr>
          <a:lstStyle/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67" name="Straight Connector 136"/>
          <p:cNvCxnSpPr/>
          <p:nvPr/>
        </p:nvCxnSpPr>
        <p:spPr bwMode="auto">
          <a:xfrm>
            <a:off x="6027544" y="2531247"/>
            <a:ext cx="0" cy="5008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68" name="Picture 17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46692" y="2095534"/>
            <a:ext cx="1168400" cy="781198"/>
          </a:xfrm>
          <a:prstGeom prst="rect">
            <a:avLst/>
          </a:prstGeom>
        </p:spPr>
      </p:pic>
      <p:pic>
        <p:nvPicPr>
          <p:cNvPr id="69" name="Picture 17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59964" y="2543624"/>
            <a:ext cx="999066" cy="90792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939965" y="1418511"/>
            <a:ext cx="120425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ETL</a:t>
            </a:r>
          </a:p>
        </p:txBody>
      </p:sp>
      <p:grpSp>
        <p:nvGrpSpPr>
          <p:cNvPr id="71" name="Group 187"/>
          <p:cNvGrpSpPr/>
          <p:nvPr/>
        </p:nvGrpSpPr>
        <p:grpSpPr>
          <a:xfrm>
            <a:off x="3947706" y="2515967"/>
            <a:ext cx="839454" cy="292896"/>
            <a:chOff x="2209800" y="2633184"/>
            <a:chExt cx="411480" cy="292896"/>
          </a:xfrm>
        </p:grpSpPr>
        <p:cxnSp>
          <p:nvCxnSpPr>
            <p:cNvPr id="72" name="Straight Arrow Connector 188"/>
            <p:cNvCxnSpPr/>
            <p:nvPr/>
          </p:nvCxnSpPr>
          <p:spPr bwMode="auto">
            <a:xfrm>
              <a:off x="2213512" y="2633184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189"/>
            <p:cNvCxnSpPr/>
            <p:nvPr/>
          </p:nvCxnSpPr>
          <p:spPr bwMode="auto">
            <a:xfrm>
              <a:off x="2213512" y="278130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190"/>
            <p:cNvCxnSpPr/>
            <p:nvPr/>
          </p:nvCxnSpPr>
          <p:spPr bwMode="auto">
            <a:xfrm>
              <a:off x="2209800" y="292608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5" name="Group 191"/>
          <p:cNvGrpSpPr/>
          <p:nvPr/>
        </p:nvGrpSpPr>
        <p:grpSpPr>
          <a:xfrm>
            <a:off x="7219718" y="2508904"/>
            <a:ext cx="539737" cy="292896"/>
            <a:chOff x="2209800" y="2633184"/>
            <a:chExt cx="411480" cy="292896"/>
          </a:xfrm>
        </p:grpSpPr>
        <p:cxnSp>
          <p:nvCxnSpPr>
            <p:cNvPr id="76" name="Straight Arrow Connector 192"/>
            <p:cNvCxnSpPr/>
            <p:nvPr/>
          </p:nvCxnSpPr>
          <p:spPr bwMode="auto">
            <a:xfrm>
              <a:off x="2213512" y="2633184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193"/>
            <p:cNvCxnSpPr/>
            <p:nvPr/>
          </p:nvCxnSpPr>
          <p:spPr bwMode="auto">
            <a:xfrm>
              <a:off x="2213512" y="278130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194"/>
            <p:cNvCxnSpPr/>
            <p:nvPr/>
          </p:nvCxnSpPr>
          <p:spPr bwMode="auto">
            <a:xfrm>
              <a:off x="2209800" y="292608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Rounded Rectangle 40"/>
          <p:cNvSpPr/>
          <p:nvPr/>
        </p:nvSpPr>
        <p:spPr bwMode="auto">
          <a:xfrm>
            <a:off x="5151266" y="2487011"/>
            <a:ext cx="627315" cy="571831"/>
          </a:xfrm>
          <a:prstGeom prst="roundRect">
            <a:avLst>
              <a:gd name="adj" fmla="val 8434"/>
            </a:avLst>
          </a:prstGeom>
          <a:gradFill>
            <a:gsLst>
              <a:gs pos="25000">
                <a:srgbClr val="FF6600"/>
              </a:gs>
              <a:gs pos="100000">
                <a:srgbClr val="FFC000">
                  <a:alpha val="25000"/>
                </a:srgbClr>
              </a:gs>
            </a:gsLst>
            <a:lin ang="5400000" scaled="1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</a:bodyPr>
          <a:lstStyle/>
          <a:p>
            <a:pPr defTabSz="91435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80" name="Picture 41" descr="Gear-6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86" y="2486883"/>
            <a:ext cx="448626" cy="40894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157945" y="2826019"/>
            <a:ext cx="627315" cy="26160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ELT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97234" y="2478758"/>
            <a:ext cx="874965" cy="6117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Analytic Query &amp; Reporting</a:t>
            </a:r>
          </a:p>
        </p:txBody>
      </p:sp>
      <p:grpSp>
        <p:nvGrpSpPr>
          <p:cNvPr id="83" name="Group 43"/>
          <p:cNvGrpSpPr/>
          <p:nvPr/>
        </p:nvGrpSpPr>
        <p:grpSpPr>
          <a:xfrm>
            <a:off x="2237348" y="2517636"/>
            <a:ext cx="839454" cy="292896"/>
            <a:chOff x="2209800" y="2633184"/>
            <a:chExt cx="411480" cy="292896"/>
          </a:xfrm>
        </p:grpSpPr>
        <p:cxnSp>
          <p:nvCxnSpPr>
            <p:cNvPr id="84" name="Straight Arrow Connector 44"/>
            <p:cNvCxnSpPr/>
            <p:nvPr/>
          </p:nvCxnSpPr>
          <p:spPr bwMode="auto">
            <a:xfrm>
              <a:off x="2213512" y="2633184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Straight Arrow Connector 45"/>
            <p:cNvCxnSpPr/>
            <p:nvPr/>
          </p:nvCxnSpPr>
          <p:spPr bwMode="auto">
            <a:xfrm>
              <a:off x="2213512" y="278130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Straight Arrow Connector 46"/>
            <p:cNvCxnSpPr/>
            <p:nvPr/>
          </p:nvCxnSpPr>
          <p:spPr bwMode="auto">
            <a:xfrm>
              <a:off x="2209800" y="2926080"/>
              <a:ext cx="4077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7" name="Straight Connector 4"/>
          <p:cNvCxnSpPr/>
          <p:nvPr/>
        </p:nvCxnSpPr>
        <p:spPr bwMode="auto">
          <a:xfrm>
            <a:off x="684714" y="3652090"/>
            <a:ext cx="89154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 rot="16200000">
            <a:off x="-179959" y="2166384"/>
            <a:ext cx="1269713" cy="461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5" tIns="45718" rIns="91435" bIns="45718" rtlCol="0">
            <a:spAutoFit/>
          </a:bodyPr>
          <a:lstStyle/>
          <a:p>
            <a:pPr algn="ctr"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Calibri"/>
                <a:cs typeface="Calibri"/>
              </a:rPr>
              <a:t>Before</a:t>
            </a:r>
          </a:p>
        </p:txBody>
      </p:sp>
      <p:grpSp>
        <p:nvGrpSpPr>
          <p:cNvPr id="89" name="Group 102"/>
          <p:cNvGrpSpPr/>
          <p:nvPr/>
        </p:nvGrpSpPr>
        <p:grpSpPr>
          <a:xfrm>
            <a:off x="224060" y="3916412"/>
            <a:ext cx="9411940" cy="2127233"/>
            <a:chOff x="206823" y="3789393"/>
            <a:chExt cx="8687944" cy="2127233"/>
          </a:xfrm>
        </p:grpSpPr>
        <p:cxnSp>
          <p:nvCxnSpPr>
            <p:cNvPr id="90" name="Straight Arrow Connector 104"/>
            <p:cNvCxnSpPr/>
            <p:nvPr/>
          </p:nvCxnSpPr>
          <p:spPr bwMode="auto">
            <a:xfrm>
              <a:off x="3636126" y="5708210"/>
              <a:ext cx="36576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25000">
                    <a:schemeClr val="accent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91" name="Picture 10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288" y="4566669"/>
              <a:ext cx="423831" cy="459148"/>
            </a:xfrm>
            <a:prstGeom prst="rect">
              <a:avLst/>
            </a:prstGeom>
          </p:spPr>
        </p:pic>
        <p:pic>
          <p:nvPicPr>
            <p:cNvPr id="92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902" y="4362686"/>
              <a:ext cx="481866" cy="663151"/>
            </a:xfrm>
            <a:prstGeom prst="rect">
              <a:avLst/>
            </a:prstGeom>
          </p:spPr>
        </p:pic>
        <p:pic>
          <p:nvPicPr>
            <p:cNvPr id="93" name="Picture 10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82491" y="5140296"/>
              <a:ext cx="1191849" cy="776330"/>
            </a:xfrm>
            <a:prstGeom prst="rect">
              <a:avLst/>
            </a:prstGeom>
          </p:spPr>
        </p:pic>
        <p:pic>
          <p:nvPicPr>
            <p:cNvPr id="94" name="Picture 109" descr="Database-1-128x128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2412" y="4961894"/>
              <a:ext cx="346810" cy="375710"/>
            </a:xfrm>
            <a:prstGeom prst="rect">
              <a:avLst/>
            </a:prstGeom>
          </p:spPr>
        </p:pic>
        <p:pic>
          <p:nvPicPr>
            <p:cNvPr id="95" name="Picture 110" descr="Database-1-128x128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6008" y="4962224"/>
              <a:ext cx="346810" cy="375710"/>
            </a:xfrm>
            <a:prstGeom prst="rect">
              <a:avLst/>
            </a:prstGeom>
          </p:spPr>
        </p:pic>
        <p:pic>
          <p:nvPicPr>
            <p:cNvPr id="96" name="Picture 1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363" y="4848181"/>
              <a:ext cx="519177" cy="562441"/>
            </a:xfrm>
            <a:prstGeom prst="rect">
              <a:avLst/>
            </a:prstGeom>
          </p:spPr>
        </p:pic>
        <p:pic>
          <p:nvPicPr>
            <p:cNvPr id="97" name="Picture 1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332" y="5242004"/>
              <a:ext cx="518398" cy="561598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825185" y="3789393"/>
              <a:ext cx="1347716" cy="374571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alibri"/>
                  <a:cs typeface="Calibri"/>
                </a:defRPr>
              </a:lvl1pPr>
            </a:lstStyle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Data Sources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81102" y="3807381"/>
              <a:ext cx="22899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dk1"/>
                  </a:solidFill>
                  <a:latin typeface="Calibri"/>
                  <a:cs typeface="Calibri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Data Warehouse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0" name="Can 118"/>
            <p:cNvSpPr/>
            <p:nvPr/>
          </p:nvSpPr>
          <p:spPr bwMode="auto">
            <a:xfrm>
              <a:off x="4620587" y="4658479"/>
              <a:ext cx="2034708" cy="864343"/>
            </a:xfrm>
            <a:prstGeom prst="can">
              <a:avLst>
                <a:gd name="adj" fmla="val 18016"/>
              </a:avLst>
            </a:prstGeom>
            <a:gradFill flip="none" rotWithShape="1">
              <a:gsLst>
                <a:gs pos="25000">
                  <a:srgbClr val="FFC000"/>
                </a:gs>
                <a:gs pos="100000">
                  <a:srgbClr val="FFC000">
                    <a:alpha val="25000"/>
                  </a:srgbClr>
                </a:gs>
              </a:gsLst>
              <a:lin ang="5400000" scaled="1"/>
              <a:tileRect/>
            </a:gra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5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Analytic Query &amp; Reporting</a:t>
              </a:r>
            </a:p>
          </p:txBody>
        </p:sp>
        <p:pic>
          <p:nvPicPr>
            <p:cNvPr id="101" name="Picture 1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3378" y="4484404"/>
              <a:ext cx="1078523" cy="781198"/>
            </a:xfrm>
            <a:prstGeom prst="rect">
              <a:avLst/>
            </a:prstGeom>
          </p:spPr>
        </p:pic>
        <p:pic>
          <p:nvPicPr>
            <p:cNvPr id="102" name="Picture 1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2552" y="4932494"/>
              <a:ext cx="922215" cy="90792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784860" y="3807381"/>
              <a:ext cx="111161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35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ETL</a:t>
              </a:r>
            </a:p>
          </p:txBody>
        </p:sp>
        <p:grpSp>
          <p:nvGrpSpPr>
            <p:cNvPr id="104" name="Group 123"/>
            <p:cNvGrpSpPr/>
            <p:nvPr/>
          </p:nvGrpSpPr>
          <p:grpSpPr>
            <a:xfrm>
              <a:off x="6735393" y="4897773"/>
              <a:ext cx="498219" cy="292896"/>
              <a:chOff x="2209800" y="2633184"/>
              <a:chExt cx="411480" cy="292896"/>
            </a:xfrm>
          </p:grpSpPr>
          <p:cxnSp>
            <p:nvCxnSpPr>
              <p:cNvPr id="121" name="Straight Arrow Connector 146"/>
              <p:cNvCxnSpPr/>
              <p:nvPr/>
            </p:nvCxnSpPr>
            <p:spPr bwMode="auto">
              <a:xfrm>
                <a:off x="2213512" y="2633184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2" name="Straight Arrow Connector 147"/>
              <p:cNvCxnSpPr/>
              <p:nvPr/>
            </p:nvCxnSpPr>
            <p:spPr bwMode="auto">
              <a:xfrm>
                <a:off x="2213512" y="278130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3" name="Straight Arrow Connector 148"/>
              <p:cNvCxnSpPr/>
              <p:nvPr/>
            </p:nvCxnSpPr>
            <p:spPr bwMode="auto">
              <a:xfrm>
                <a:off x="2209800" y="292608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05" name="Group 124"/>
            <p:cNvGrpSpPr/>
            <p:nvPr/>
          </p:nvGrpSpPr>
          <p:grpSpPr>
            <a:xfrm>
              <a:off x="2152986" y="4906505"/>
              <a:ext cx="383945" cy="292896"/>
              <a:chOff x="2209800" y="2633184"/>
              <a:chExt cx="411480" cy="292896"/>
            </a:xfrm>
          </p:grpSpPr>
          <p:cxnSp>
            <p:nvCxnSpPr>
              <p:cNvPr id="118" name="Straight Arrow Connector 143"/>
              <p:cNvCxnSpPr/>
              <p:nvPr/>
            </p:nvCxnSpPr>
            <p:spPr bwMode="auto">
              <a:xfrm>
                <a:off x="2213512" y="2633184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9" name="Straight Arrow Connector 144"/>
              <p:cNvCxnSpPr/>
              <p:nvPr/>
            </p:nvCxnSpPr>
            <p:spPr bwMode="auto">
              <a:xfrm>
                <a:off x="2213512" y="278130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0" name="Straight Arrow Connector 145"/>
              <p:cNvCxnSpPr/>
              <p:nvPr/>
            </p:nvCxnSpPr>
            <p:spPr bwMode="auto">
              <a:xfrm>
                <a:off x="2209800" y="292608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06" name="Group 126"/>
            <p:cNvGrpSpPr/>
            <p:nvPr/>
          </p:nvGrpSpPr>
          <p:grpSpPr>
            <a:xfrm>
              <a:off x="4135757" y="4898812"/>
              <a:ext cx="383945" cy="292896"/>
              <a:chOff x="2209800" y="2633184"/>
              <a:chExt cx="411480" cy="292896"/>
            </a:xfrm>
          </p:grpSpPr>
          <p:cxnSp>
            <p:nvCxnSpPr>
              <p:cNvPr id="115" name="Straight Arrow Connector 140"/>
              <p:cNvCxnSpPr/>
              <p:nvPr/>
            </p:nvCxnSpPr>
            <p:spPr bwMode="auto">
              <a:xfrm>
                <a:off x="2213512" y="2633184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6" name="Straight Arrow Connector 141"/>
              <p:cNvCxnSpPr/>
              <p:nvPr/>
            </p:nvCxnSpPr>
            <p:spPr bwMode="auto">
              <a:xfrm>
                <a:off x="2213512" y="278130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7" name="Straight Arrow Connector 142"/>
              <p:cNvCxnSpPr/>
              <p:nvPr/>
            </p:nvCxnSpPr>
            <p:spPr bwMode="auto">
              <a:xfrm>
                <a:off x="2209800" y="2926080"/>
                <a:ext cx="40776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gradFill flip="none" rotWithShape="1">
                  <a:gsLst>
                    <a:gs pos="25000">
                      <a:schemeClr val="accent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07" name="Round Same Side Corner Rectangle 127"/>
            <p:cNvSpPr/>
            <p:nvPr/>
          </p:nvSpPr>
          <p:spPr bwMode="auto">
            <a:xfrm rot="10800000">
              <a:off x="2659699" y="5061340"/>
              <a:ext cx="1371600" cy="855285"/>
            </a:xfrm>
            <a:prstGeom prst="round2SameRect">
              <a:avLst>
                <a:gd name="adj1" fmla="val 7322"/>
                <a:gd name="adj2" fmla="val 0"/>
              </a:avLst>
            </a:prstGeom>
            <a:gradFill>
              <a:gsLst>
                <a:gs pos="25000">
                  <a:schemeClr val="accent1"/>
                </a:gs>
                <a:gs pos="100000">
                  <a:schemeClr val="accent1">
                    <a:alpha val="67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5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108" name="Picture 128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9235" y="5307687"/>
              <a:ext cx="1181479" cy="279419"/>
            </a:xfrm>
            <a:prstGeom prst="rect">
              <a:avLst/>
            </a:prstGeom>
          </p:spPr>
        </p:pic>
        <p:sp>
          <p:nvSpPr>
            <p:cNvPr id="109" name="Round Same Side Corner Rectangle 132"/>
            <p:cNvSpPr/>
            <p:nvPr/>
          </p:nvSpPr>
          <p:spPr bwMode="auto">
            <a:xfrm>
              <a:off x="2661160" y="4566689"/>
              <a:ext cx="1371600" cy="488983"/>
            </a:xfrm>
            <a:prstGeom prst="round2SameRect">
              <a:avLst>
                <a:gd name="adj1" fmla="val 8631"/>
                <a:gd name="adj2" fmla="val 0"/>
              </a:avLst>
            </a:prstGeom>
            <a:solidFill>
              <a:srgbClr val="63AD23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5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pic>
          <p:nvPicPr>
            <p:cNvPr id="110" name="Picture 134" descr="Gear-64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1726" y="4728627"/>
              <a:ext cx="329963" cy="325844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661160" y="456282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cs typeface="Calibri"/>
                </a:rPr>
                <a:t>DMX-h ETL</a:t>
              </a:r>
            </a:p>
          </p:txBody>
        </p:sp>
        <p:pic>
          <p:nvPicPr>
            <p:cNvPr id="112" name="Picture 137" descr="Gear-64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6126" y="4728627"/>
              <a:ext cx="329963" cy="325844"/>
            </a:xfrm>
            <a:prstGeom prst="rect">
              <a:avLst/>
            </a:prstGeom>
          </p:spPr>
        </p:pic>
        <p:pic>
          <p:nvPicPr>
            <p:cNvPr id="113" name="Picture 138" descr="Gear-64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78926" y="4728627"/>
              <a:ext cx="329963" cy="325844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 rot="16200000">
              <a:off x="-214958" y="4635104"/>
              <a:ext cx="1269713" cy="4261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1435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/>
                  <a:cs typeface="Calibri"/>
                </a:rPr>
                <a:t>After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70801" y="3945493"/>
            <a:ext cx="1930350" cy="3385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313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dirty="0" err="1"/>
              <a:t>DMExpress</a:t>
            </a:r>
            <a:r>
              <a:rPr lang="en-US" altLang="ko-KR" dirty="0"/>
              <a:t> </a:t>
            </a:r>
            <a:r>
              <a:rPr lang="ko-KR" altLang="en-US" dirty="0" smtClean="0"/>
              <a:t>국내 </a:t>
            </a:r>
            <a:r>
              <a:rPr lang="ko-KR" altLang="en-US" dirty="0" err="1"/>
              <a:t>고객사</a:t>
            </a:r>
            <a:r>
              <a:rPr lang="ko-KR" altLang="en-US" dirty="0"/>
              <a:t> 현황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76637" y="2755413"/>
            <a:ext cx="1735265" cy="1646019"/>
            <a:chOff x="6001417" y="2458752"/>
            <a:chExt cx="1735265" cy="1646019"/>
          </a:xfrm>
        </p:grpSpPr>
        <p:pic>
          <p:nvPicPr>
            <p:cNvPr id="4" name="Picture 18" descr="http://cfile7.uf.tistory.com/image/2508CC3952DE88901E178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417" y="2458752"/>
              <a:ext cx="1721104" cy="129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0" descr="http://www.allthatspeaker.com/data/file/calendar/3034620843_5Pi4QJHd_capital28529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578" y="2813943"/>
              <a:ext cx="1721104" cy="129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2" descr="http://www.ewall.co.kr/img/customer/b_1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955" y="3660778"/>
              <a:ext cx="1276350" cy="31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42594"/>
              </p:ext>
            </p:extLst>
          </p:nvPr>
        </p:nvGraphicFramePr>
        <p:xfrm>
          <a:off x="515937" y="1376362"/>
          <a:ext cx="1752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비트맵 이미지" r:id="rId6" imgW="2438095" imgH="990738" progId="Paint.Picture">
                  <p:embed/>
                </p:oleObj>
              </mc:Choice>
              <mc:Fallback>
                <p:oleObj name="비트맵 이미지" r:id="rId6" imgW="2438095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" y="1376362"/>
                        <a:ext cx="1752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6796" dir="3806097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1196" y="1540615"/>
            <a:ext cx="1250950" cy="500063"/>
          </a:xfrm>
          <a:prstGeom prst="rect">
            <a:avLst/>
          </a:prstGeom>
          <a:noFill/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30231" y="1556766"/>
            <a:ext cx="1317625" cy="536575"/>
          </a:xfrm>
          <a:prstGeom prst="rect">
            <a:avLst/>
          </a:prstGeom>
          <a:noFill/>
        </p:spPr>
      </p:pic>
      <p:pic>
        <p:nvPicPr>
          <p:cNvPr id="11" name="Picture 23" descr="2007032716405413127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17207" y="3052532"/>
            <a:ext cx="1413497" cy="652383"/>
          </a:xfrm>
          <a:prstGeom prst="rect">
            <a:avLst/>
          </a:prstGeom>
          <a:noFill/>
        </p:spPr>
      </p:pic>
      <p:pic>
        <p:nvPicPr>
          <p:cNvPr id="12" name="Picture 29" descr="logo_0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81581" y="4526761"/>
            <a:ext cx="1905000" cy="609600"/>
          </a:xfrm>
          <a:prstGeom prst="rect">
            <a:avLst/>
          </a:prstGeom>
          <a:noFill/>
        </p:spPr>
      </p:pic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75998"/>
              </p:ext>
            </p:extLst>
          </p:nvPr>
        </p:nvGraphicFramePr>
        <p:xfrm>
          <a:off x="4400056" y="4768492"/>
          <a:ext cx="1447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비트맵 이미지" r:id="rId13" imgW="1448002" imgH="628571" progId="Paint.Picture">
                  <p:embed/>
                </p:oleObj>
              </mc:Choice>
              <mc:Fallback>
                <p:oleObj name="비트맵 이미지" r:id="rId13" imgW="1448002" imgH="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056" y="4768492"/>
                        <a:ext cx="1447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22112"/>
              </p:ext>
            </p:extLst>
          </p:nvPr>
        </p:nvGraphicFramePr>
        <p:xfrm>
          <a:off x="676276" y="5680076"/>
          <a:ext cx="1980524" cy="35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비트맵 이미지" r:id="rId15" imgW="2200582" imgH="390580" progId="Paint.Picture">
                  <p:embed/>
                </p:oleObj>
              </mc:Choice>
              <mc:Fallback>
                <p:oleObj name="비트맵 이미지" r:id="rId15" imgW="2200582" imgH="3905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6" y="5680076"/>
                        <a:ext cx="1980524" cy="35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6796" dir="3806097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18219" y="4923952"/>
            <a:ext cx="1514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http://newsmanager2.etomato.com/userfiles/image/%EC%9D%B4%EC%A2%85%ED%98%B8/12mertiz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24" y="4120147"/>
            <a:ext cx="1239012" cy="54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ttp://anyfloss.com/home/wp-content/uploads/2013/07/%EC%8B%9C%ED%8B%B0%EC%9D%80%ED%96%89-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70" y="2205644"/>
            <a:ext cx="1143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http://newsmanager2.etomato.com/userfiles/image/%EC%9D%B4%EC%A2%85%ED%98%B8/img_20120312133247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2" y="5574964"/>
            <a:ext cx="1857375" cy="5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한화생명에 대한 이미지 검색결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04" y="2307957"/>
            <a:ext cx="1583263" cy="5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kb손해보험에 대한 이미지 검색결과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23" y="1449462"/>
            <a:ext cx="2195170" cy="76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국민은행에 대한 이미지 검색결과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96" y="3848582"/>
            <a:ext cx="2209914" cy="45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NH농협생명에 대한 이미지 검색결과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21" y="2319313"/>
            <a:ext cx="228981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국세청에 대한 이미지 검색결과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73" y="1634678"/>
            <a:ext cx="1428750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보험개발원에 대한 이미지 검색결과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84" y="2728884"/>
            <a:ext cx="1666875" cy="3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도로교통공단에 대한 이미지 검색결과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17" y="3613023"/>
            <a:ext cx="1633728" cy="37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" descr="MG손해보험에 대한 이미지 검색결과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7" y="4768492"/>
            <a:ext cx="1877639" cy="4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수협은행에 대한 이미지 검색결과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40" y="4609309"/>
            <a:ext cx="1493520" cy="4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8164" y="3586656"/>
            <a:ext cx="1763078" cy="491490"/>
          </a:xfrm>
          <a:prstGeom prst="rect">
            <a:avLst/>
          </a:prstGeom>
        </p:spPr>
      </p:pic>
      <p:pic>
        <p:nvPicPr>
          <p:cNvPr id="32" name="Picture 26" descr="KT에 대한 이미지 검색결과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6" y="2429904"/>
            <a:ext cx="76009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05592" y="3124272"/>
            <a:ext cx="1592580" cy="518160"/>
          </a:xfrm>
          <a:prstGeom prst="rect">
            <a:avLst/>
          </a:prstGeom>
        </p:spPr>
      </p:pic>
      <p:pic>
        <p:nvPicPr>
          <p:cNvPr id="1045" name="Picture 21" descr="íêµ­ê³ ì©ì ë³´ì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96" y="5288262"/>
            <a:ext cx="1905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dirty="0" err="1"/>
              <a:t>DMExpress</a:t>
            </a:r>
            <a:r>
              <a:rPr lang="en-US" altLang="ko-KR" dirty="0"/>
              <a:t> </a:t>
            </a:r>
            <a:r>
              <a:rPr lang="ko-KR" altLang="en-US" dirty="0"/>
              <a:t>해외 </a:t>
            </a:r>
            <a:r>
              <a:rPr lang="ko-KR" altLang="en-US" dirty="0" err="1"/>
              <a:t>고객사</a:t>
            </a:r>
            <a:r>
              <a:rPr lang="ko-KR" altLang="en-US" dirty="0"/>
              <a:t> 현황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" name="Picture 19" descr="n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1975" y="3378200"/>
            <a:ext cx="1206500" cy="6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67" descr="shell"/>
          <p:cNvPicPr>
            <a:picLocks noChangeAspect="1" noChangeArrowheads="1"/>
          </p:cNvPicPr>
          <p:nvPr/>
        </p:nvPicPr>
        <p:blipFill>
          <a:blip r:embed="rId3" cstate="print"/>
          <a:srcRect l="16034" r="16878"/>
          <a:stretch>
            <a:fillRect/>
          </a:stretch>
        </p:blipFill>
        <p:spPr bwMode="auto">
          <a:xfrm>
            <a:off x="3368675" y="1828800"/>
            <a:ext cx="10096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8" descr="b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1762125"/>
            <a:ext cx="960437" cy="12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9" descr="chevron"/>
          <p:cNvPicPr>
            <a:picLocks noChangeAspect="1" noChangeArrowheads="1"/>
          </p:cNvPicPr>
          <p:nvPr/>
        </p:nvPicPr>
        <p:blipFill>
          <a:blip r:embed="rId5" cstate="print"/>
          <a:srcRect l="15424" t="13318" r="14395" b="15221"/>
          <a:stretch>
            <a:fillRect/>
          </a:stretch>
        </p:blipFill>
        <p:spPr bwMode="auto">
          <a:xfrm>
            <a:off x="7296150" y="1208088"/>
            <a:ext cx="8667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0" descr="exxon"/>
          <p:cNvPicPr>
            <a:picLocks noChangeAspect="1" noChangeArrowheads="1"/>
          </p:cNvPicPr>
          <p:nvPr/>
        </p:nvPicPr>
        <p:blipFill>
          <a:blip r:embed="rId6" cstate="print"/>
          <a:srcRect t="37755" b="40816"/>
          <a:stretch>
            <a:fillRect/>
          </a:stretch>
        </p:blipFill>
        <p:spPr bwMode="auto">
          <a:xfrm>
            <a:off x="1860550" y="1301750"/>
            <a:ext cx="124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1" descr="conoc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 cstate="print"/>
          <a:srcRect t="21448" r="-1964" b="23593"/>
          <a:stretch>
            <a:fillRect/>
          </a:stretch>
        </p:blipFill>
        <p:spPr>
          <a:xfrm>
            <a:off x="1978025" y="1706563"/>
            <a:ext cx="1319213" cy="325437"/>
          </a:xfrm>
          <a:noFill/>
        </p:spPr>
      </p:pic>
      <p:pic>
        <p:nvPicPr>
          <p:cNvPr id="9" name="Picture 181" descr="marath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4494213" y="1924050"/>
            <a:ext cx="1552575" cy="568325"/>
          </a:xfrm>
          <a:prstGeom prst="rect">
            <a:avLst/>
          </a:prstGeom>
          <a:noFill/>
        </p:spPr>
      </p:pic>
      <p:pic>
        <p:nvPicPr>
          <p:cNvPr id="10" name="Picture 190" descr="enbrid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4371975" y="3295650"/>
            <a:ext cx="2436813" cy="285750"/>
          </a:xfrm>
          <a:prstGeom prst="rect">
            <a:avLst/>
          </a:prstGeom>
          <a:noFill/>
        </p:spPr>
      </p:pic>
      <p:pic>
        <p:nvPicPr>
          <p:cNvPr id="11" name="Picture 173" descr="valer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5963" y="1233488"/>
            <a:ext cx="1898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4" descr="gm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61350" y="2144713"/>
            <a:ext cx="117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5" descr="ford"/>
          <p:cNvPicPr>
            <a:picLocks noChangeAspect="1" noChangeArrowheads="1"/>
          </p:cNvPicPr>
          <p:nvPr/>
        </p:nvPicPr>
        <p:blipFill>
          <a:blip r:embed="rId12" cstate="print"/>
          <a:srcRect t="14436" b="20451"/>
          <a:stretch>
            <a:fillRect/>
          </a:stretch>
        </p:blipFill>
        <p:spPr bwMode="auto">
          <a:xfrm>
            <a:off x="4548189" y="2546350"/>
            <a:ext cx="1052512" cy="51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6" descr="daimler"/>
          <p:cNvPicPr>
            <a:picLocks noChangeAspect="1" noChangeArrowheads="1"/>
          </p:cNvPicPr>
          <p:nvPr/>
        </p:nvPicPr>
        <p:blipFill>
          <a:blip r:embed="rId13" cstate="print"/>
          <a:srcRect t="33333" b="31111"/>
          <a:stretch>
            <a:fillRect/>
          </a:stretch>
        </p:blipFill>
        <p:spPr bwMode="auto">
          <a:xfrm>
            <a:off x="590550" y="1212850"/>
            <a:ext cx="1143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77" descr="toyot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55963" y="2863850"/>
            <a:ext cx="92398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78" descr="honda"/>
          <p:cNvPicPr>
            <a:picLocks noChangeAspect="1" noChangeArrowheads="1"/>
          </p:cNvPicPr>
          <p:nvPr/>
        </p:nvPicPr>
        <p:blipFill>
          <a:blip r:embed="rId15" cstate="print"/>
          <a:srcRect l="8618" t="15526" r="14363" b="17351"/>
          <a:stretch>
            <a:fillRect/>
          </a:stretch>
        </p:blipFill>
        <p:spPr bwMode="auto">
          <a:xfrm>
            <a:off x="6027739" y="2022475"/>
            <a:ext cx="1058862" cy="72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79" descr="continental"/>
          <p:cNvPicPr>
            <a:picLocks noChangeAspect="1" noChangeArrowheads="1"/>
          </p:cNvPicPr>
          <p:nvPr/>
        </p:nvPicPr>
        <p:blipFill>
          <a:blip r:embed="rId16" cstate="print"/>
          <a:srcRect l="12253" r="17297"/>
          <a:stretch>
            <a:fillRect/>
          </a:stretch>
        </p:blipFill>
        <p:spPr bwMode="auto">
          <a:xfrm>
            <a:off x="1844675" y="2103438"/>
            <a:ext cx="936625" cy="113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80" descr="united"/>
          <p:cNvPicPr>
            <a:picLocks noChangeAspect="1" noChangeArrowheads="1"/>
          </p:cNvPicPr>
          <p:nvPr/>
        </p:nvPicPr>
        <p:blipFill>
          <a:blip r:embed="rId17" cstate="print"/>
          <a:srcRect t="29292" b="31314"/>
          <a:stretch>
            <a:fillRect/>
          </a:stretch>
        </p:blipFill>
        <p:spPr bwMode="auto">
          <a:xfrm>
            <a:off x="5248275" y="1231900"/>
            <a:ext cx="1885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0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>
          <a:xfrm>
            <a:off x="8267700" y="1290638"/>
            <a:ext cx="1179513" cy="709612"/>
          </a:xfrm>
          <a:prstGeom prst="rect">
            <a:avLst/>
          </a:prstGeom>
          <a:noFill/>
        </p:spPr>
      </p:pic>
      <p:pic>
        <p:nvPicPr>
          <p:cNvPr id="20" name="Picture 209" descr="aviall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772150" y="2816225"/>
            <a:ext cx="15017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468813" y="1654175"/>
            <a:ext cx="14700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scjohnson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330575" y="3948113"/>
            <a:ext cx="157321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 descr="pepsi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60388" y="3235325"/>
            <a:ext cx="915987" cy="64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 descr="coke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>
          <a:xfrm>
            <a:off x="592719" y="4400550"/>
            <a:ext cx="1001131" cy="839788"/>
          </a:xfrm>
          <a:prstGeom prst="rect">
            <a:avLst/>
          </a:prstGeom>
          <a:noFill/>
        </p:spPr>
      </p:pic>
      <p:pic>
        <p:nvPicPr>
          <p:cNvPr id="25" name="Picture 13" descr="71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53050" y="3709988"/>
            <a:ext cx="1128713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 descr="wal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920875" y="4746625"/>
            <a:ext cx="24733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5" descr="walmart"/>
          <p:cNvPicPr>
            <a:picLocks noChangeAspect="1" noChangeArrowheads="1"/>
          </p:cNvPicPr>
          <p:nvPr/>
        </p:nvPicPr>
        <p:blipFill>
          <a:blip r:embed="rId26" cstate="print"/>
          <a:srcRect r="1418" b="15176"/>
          <a:stretch>
            <a:fillRect/>
          </a:stretch>
        </p:blipFill>
        <p:spPr bwMode="auto">
          <a:xfrm>
            <a:off x="7577138" y="3460750"/>
            <a:ext cx="17668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8" descr="loreal"/>
          <p:cNvPicPr>
            <a:picLocks noChangeAspect="1" noChangeArrowheads="1"/>
          </p:cNvPicPr>
          <p:nvPr/>
        </p:nvPicPr>
        <p:blipFill>
          <a:blip r:embed="rId27" cstate="print"/>
          <a:srcRect l="8911" t="36633" r="8911" b="37624"/>
          <a:stretch>
            <a:fillRect/>
          </a:stretch>
        </p:blipFill>
        <p:spPr bwMode="auto">
          <a:xfrm>
            <a:off x="533400" y="3981450"/>
            <a:ext cx="1054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0" descr="mc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630988" y="4962525"/>
            <a:ext cx="13874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1" descr="nestle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180388" y="4492625"/>
            <a:ext cx="11588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1" descr="best buy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6627813" y="3903663"/>
            <a:ext cx="123507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 descr="pfizer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8045450" y="5818188"/>
            <a:ext cx="1398788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 descr="merck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671639" y="4135439"/>
            <a:ext cx="1325410" cy="39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9" descr="gsk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397750" y="24288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" descr="novartis"/>
          <p:cNvPicPr>
            <a:picLocks noChangeAspect="1" noChangeArrowheads="1"/>
          </p:cNvPicPr>
          <p:nvPr/>
        </p:nvPicPr>
        <p:blipFill>
          <a:blip r:embed="rId34" cstate="print"/>
          <a:srcRect l="8687" t="9926" r="12636" b="12903"/>
          <a:stretch>
            <a:fillRect/>
          </a:stretch>
        </p:blipFill>
        <p:spPr>
          <a:xfrm>
            <a:off x="4818063" y="4740276"/>
            <a:ext cx="681517" cy="531874"/>
          </a:xfrm>
          <a:prstGeom prst="rect">
            <a:avLst/>
          </a:prstGeom>
          <a:noFill/>
        </p:spPr>
      </p:pic>
      <p:pic>
        <p:nvPicPr>
          <p:cNvPr id="36" name="Picture 11" descr="jj"/>
          <p:cNvPicPr>
            <a:picLocks noChangeAspect="1" noChangeArrowheads="1"/>
          </p:cNvPicPr>
          <p:nvPr/>
        </p:nvPicPr>
        <p:blipFill>
          <a:blip r:embed="rId35" cstate="print"/>
          <a:srcRect t="35773" b="35773"/>
          <a:stretch>
            <a:fillRect/>
          </a:stretch>
        </p:blipFill>
        <p:spPr bwMode="auto">
          <a:xfrm>
            <a:off x="6918144" y="3200401"/>
            <a:ext cx="1276578" cy="36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6" descr="cigna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5732463" y="5159375"/>
            <a:ext cx="67211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9" descr="schering_plough"/>
          <p:cNvPicPr>
            <a:picLocks noChangeAspect="1" noChangeArrowheads="1"/>
          </p:cNvPicPr>
          <p:nvPr/>
        </p:nvPicPr>
        <p:blipFill>
          <a:blip r:embed="rId37" cstate="print"/>
          <a:srcRect b="37038"/>
          <a:stretch>
            <a:fillRect/>
          </a:stretch>
        </p:blipFill>
        <p:spPr bwMode="auto">
          <a:xfrm>
            <a:off x="549275" y="5435600"/>
            <a:ext cx="1272393" cy="2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 descr="cisco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316545" y="5272787"/>
            <a:ext cx="1303205" cy="72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5" descr="motorola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893246" y="5359897"/>
            <a:ext cx="1183330" cy="84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7" descr="sony"/>
          <p:cNvPicPr>
            <a:picLocks noChangeAspect="1" noChangeArrowheads="1"/>
          </p:cNvPicPr>
          <p:nvPr/>
        </p:nvPicPr>
        <p:blipFill>
          <a:blip r:embed="rId40" cstate="print"/>
          <a:srcRect t="33670" b="35017"/>
          <a:stretch>
            <a:fillRect/>
          </a:stretch>
        </p:blipFill>
        <p:spPr bwMode="auto">
          <a:xfrm>
            <a:off x="795620" y="5827287"/>
            <a:ext cx="949399" cy="2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3" descr="siemens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3186246" y="5467278"/>
            <a:ext cx="847592" cy="64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dirty="0" err="1"/>
              <a:t>DMExpress</a:t>
            </a:r>
            <a:r>
              <a:rPr lang="en-US" altLang="ko-KR" dirty="0"/>
              <a:t> </a:t>
            </a:r>
            <a:r>
              <a:rPr lang="ko-KR" altLang="en-US" dirty="0"/>
              <a:t>해외 </a:t>
            </a:r>
            <a:r>
              <a:rPr lang="ko-KR" altLang="en-US" dirty="0" err="1"/>
              <a:t>고객사</a:t>
            </a:r>
            <a:r>
              <a:rPr lang="ko-KR" altLang="en-US" dirty="0"/>
              <a:t> 현황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6" name="Picture 4" descr="m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 l="4057" t="24902" r="4057" b="34241"/>
          <a:stretch>
            <a:fillRect/>
          </a:stretch>
        </p:blipFill>
        <p:spPr>
          <a:xfrm>
            <a:off x="749300" y="2017713"/>
            <a:ext cx="1041505" cy="241281"/>
          </a:xfrm>
          <a:prstGeom prst="rect">
            <a:avLst/>
          </a:prstGeom>
          <a:noFill/>
          <a:ln/>
        </p:spPr>
      </p:pic>
      <p:pic>
        <p:nvPicPr>
          <p:cNvPr id="7" name="Picture 7" descr="aig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3482975"/>
            <a:ext cx="1200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Goldman Sach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325" y="2484438"/>
            <a:ext cx="685800" cy="685800"/>
          </a:xfrm>
          <a:prstGeom prst="rect">
            <a:avLst/>
          </a:prstGeom>
          <a:noFill/>
        </p:spPr>
      </p:pic>
      <p:pic>
        <p:nvPicPr>
          <p:cNvPr id="9" name="Picture 11" descr="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9813" y="1282700"/>
            <a:ext cx="1936750" cy="520700"/>
          </a:xfrm>
          <a:prstGeom prst="rect">
            <a:avLst/>
          </a:prstGeom>
          <a:noFill/>
        </p:spPr>
      </p:pic>
      <p:pic>
        <p:nvPicPr>
          <p:cNvPr id="10" name="Picture 14" descr="jp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8588" y="1374775"/>
            <a:ext cx="2266950" cy="533400"/>
          </a:xfrm>
          <a:prstGeom prst="rect">
            <a:avLst/>
          </a:prstGeom>
          <a:noFill/>
        </p:spPr>
      </p:pic>
      <p:pic>
        <p:nvPicPr>
          <p:cNvPr id="11" name="Picture 18" descr="bac"/>
          <p:cNvPicPr>
            <a:picLocks noChangeAspect="1" noChangeArrowheads="1"/>
          </p:cNvPicPr>
          <p:nvPr/>
        </p:nvPicPr>
        <p:blipFill>
          <a:blip r:embed="rId7" cstate="print"/>
          <a:srcRect l="-748" t="34445" r="748" b="23334"/>
          <a:stretch>
            <a:fillRect/>
          </a:stretch>
        </p:blipFill>
        <p:spPr bwMode="auto">
          <a:xfrm>
            <a:off x="4519613" y="1381125"/>
            <a:ext cx="1698625" cy="482600"/>
          </a:xfrm>
          <a:prstGeom prst="rect">
            <a:avLst/>
          </a:prstGeom>
          <a:noFill/>
        </p:spPr>
      </p:pic>
      <p:pic>
        <p:nvPicPr>
          <p:cNvPr id="12" name="Picture 21" descr="bnp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58826" y="1227138"/>
            <a:ext cx="1133475" cy="590550"/>
          </a:xfrm>
          <a:prstGeom prst="rect">
            <a:avLst/>
          </a:prstGeom>
          <a:noFill/>
          <a:ln/>
        </p:spPr>
      </p:pic>
      <p:pic>
        <p:nvPicPr>
          <p:cNvPr id="13" name="Picture 23" descr="amex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4000" y="2162175"/>
            <a:ext cx="857250" cy="819150"/>
          </a:xfrm>
          <a:prstGeom prst="rect">
            <a:avLst/>
          </a:prstGeom>
          <a:noFill/>
        </p:spPr>
      </p:pic>
      <p:pic>
        <p:nvPicPr>
          <p:cNvPr id="14" name="Picture 6" descr="accentur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0" cstate="print"/>
          <a:srcRect t="11552"/>
          <a:stretch>
            <a:fillRect/>
          </a:stretch>
        </p:blipFill>
        <p:spPr>
          <a:xfrm>
            <a:off x="4979988" y="2997200"/>
            <a:ext cx="1574800" cy="777875"/>
          </a:xfrm>
          <a:prstGeom prst="rect">
            <a:avLst/>
          </a:prstGeom>
          <a:noFill/>
          <a:ln/>
        </p:spPr>
      </p:pic>
      <p:pic>
        <p:nvPicPr>
          <p:cNvPr id="15" name="Picture 11" descr="h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95500" y="2906713"/>
            <a:ext cx="1214438" cy="958850"/>
          </a:xfrm>
          <a:prstGeom prst="rect">
            <a:avLst/>
          </a:prstGeom>
          <a:noFill/>
        </p:spPr>
      </p:pic>
      <p:pic>
        <p:nvPicPr>
          <p:cNvPr id="16" name="Picture 13" descr="su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22526" y="2041525"/>
            <a:ext cx="1228725" cy="676275"/>
          </a:xfrm>
          <a:prstGeom prst="rect">
            <a:avLst/>
          </a:prstGeom>
          <a:noFill/>
        </p:spPr>
      </p:pic>
      <p:pic>
        <p:nvPicPr>
          <p:cNvPr id="17" name="Picture 15" descr="motorol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3113" y="3159125"/>
            <a:ext cx="1228725" cy="876300"/>
          </a:xfrm>
          <a:prstGeom prst="rect">
            <a:avLst/>
          </a:prstGeom>
          <a:noFill/>
        </p:spPr>
      </p:pic>
      <p:pic>
        <p:nvPicPr>
          <p:cNvPr id="18" name="Picture 18" descr="verisig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67325" y="2141538"/>
            <a:ext cx="1428750" cy="733425"/>
          </a:xfrm>
          <a:prstGeom prst="rect">
            <a:avLst/>
          </a:prstGeom>
          <a:noFill/>
        </p:spPr>
      </p:pic>
      <p:pic>
        <p:nvPicPr>
          <p:cNvPr id="19" name="Picture 20" descr="lucen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4" y="4089400"/>
            <a:ext cx="1190625" cy="933450"/>
          </a:xfrm>
          <a:prstGeom prst="rect">
            <a:avLst/>
          </a:prstGeom>
          <a:noFill/>
        </p:spPr>
      </p:pic>
      <p:pic>
        <p:nvPicPr>
          <p:cNvPr id="20" name="Picture 3" descr="microsoft"/>
          <p:cNvPicPr>
            <a:picLocks noChangeAspect="1" noChangeArrowheads="1"/>
          </p:cNvPicPr>
          <p:nvPr/>
        </p:nvPicPr>
        <p:blipFill>
          <a:blip r:embed="rId16" cstate="print"/>
          <a:srcRect b="17102"/>
          <a:stretch>
            <a:fillRect/>
          </a:stretch>
        </p:blipFill>
        <p:spPr bwMode="auto">
          <a:xfrm>
            <a:off x="6924675" y="2468563"/>
            <a:ext cx="1181100" cy="781707"/>
          </a:xfrm>
          <a:prstGeom prst="rect">
            <a:avLst/>
          </a:prstGeom>
          <a:noFill/>
        </p:spPr>
      </p:pic>
      <p:pic>
        <p:nvPicPr>
          <p:cNvPr id="21" name="Picture 4" descr="cisc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07388" y="2800350"/>
            <a:ext cx="1057275" cy="590550"/>
          </a:xfrm>
          <a:prstGeom prst="rect">
            <a:avLst/>
          </a:prstGeom>
          <a:noFill/>
        </p:spPr>
      </p:pic>
      <p:pic>
        <p:nvPicPr>
          <p:cNvPr id="22" name="Picture 17" descr="sony"/>
          <p:cNvPicPr>
            <a:picLocks noChangeAspect="1" noChangeArrowheads="1"/>
          </p:cNvPicPr>
          <p:nvPr/>
        </p:nvPicPr>
        <p:blipFill>
          <a:blip r:embed="rId18" cstate="print"/>
          <a:srcRect t="33670" b="35017"/>
          <a:stretch>
            <a:fillRect/>
          </a:stretch>
        </p:blipFill>
        <p:spPr bwMode="auto">
          <a:xfrm>
            <a:off x="8329613" y="2119313"/>
            <a:ext cx="942975" cy="295275"/>
          </a:xfrm>
          <a:prstGeom prst="rect">
            <a:avLst/>
          </a:prstGeom>
          <a:noFill/>
        </p:spPr>
      </p:pic>
      <p:pic>
        <p:nvPicPr>
          <p:cNvPr id="23" name="Picture 3" descr="sprin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9" cstate="print"/>
          <a:srcRect l="19768" t="35374" r="16280" b="29932"/>
          <a:stretch>
            <a:fillRect/>
          </a:stretch>
        </p:blipFill>
        <p:spPr>
          <a:xfrm>
            <a:off x="8085129" y="3679820"/>
            <a:ext cx="855236" cy="297414"/>
          </a:xfrm>
          <a:noFill/>
          <a:ln/>
        </p:spPr>
      </p:pic>
      <p:pic>
        <p:nvPicPr>
          <p:cNvPr id="24" name="Picture 5" descr="vdf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>
          <a:xfrm>
            <a:off x="4981575" y="3994150"/>
            <a:ext cx="1428750" cy="876300"/>
          </a:xfrm>
          <a:prstGeom prst="rect">
            <a:avLst/>
          </a:prstGeom>
          <a:noFill/>
          <a:ln/>
        </p:spPr>
      </p:pic>
      <p:pic>
        <p:nvPicPr>
          <p:cNvPr id="25" name="Picture 6" descr="verizon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797800" y="4105275"/>
            <a:ext cx="1314450" cy="762000"/>
          </a:xfrm>
          <a:prstGeom prst="rect">
            <a:avLst/>
          </a:prstGeom>
          <a:noFill/>
        </p:spPr>
      </p:pic>
      <p:pic>
        <p:nvPicPr>
          <p:cNvPr id="26" name="Picture 9" descr="bell"/>
          <p:cNvPicPr>
            <a:picLocks noChangeAspect="1" noChangeArrowheads="1"/>
          </p:cNvPicPr>
          <p:nvPr/>
        </p:nvPicPr>
        <p:blipFill>
          <a:blip r:embed="rId22" cstate="print"/>
          <a:srcRect t="36879" b="32152"/>
          <a:stretch>
            <a:fillRect/>
          </a:stretch>
        </p:blipFill>
        <p:spPr bwMode="auto">
          <a:xfrm>
            <a:off x="3700458" y="4446581"/>
            <a:ext cx="1028700" cy="300880"/>
          </a:xfrm>
          <a:prstGeom prst="rect">
            <a:avLst/>
          </a:prstGeom>
          <a:noFill/>
        </p:spPr>
      </p:pic>
      <p:pic>
        <p:nvPicPr>
          <p:cNvPr id="27" name="Picture 13" descr="brasil"/>
          <p:cNvPicPr>
            <a:picLocks noChangeAspect="1" noChangeArrowheads="1"/>
          </p:cNvPicPr>
          <p:nvPr/>
        </p:nvPicPr>
        <p:blipFill>
          <a:blip r:embed="rId23" cstate="print"/>
          <a:srcRect l="9062" t="15865" r="9886" b="18130"/>
          <a:stretch>
            <a:fillRect/>
          </a:stretch>
        </p:blipFill>
        <p:spPr bwMode="auto">
          <a:xfrm>
            <a:off x="2476490" y="4324344"/>
            <a:ext cx="917160" cy="543194"/>
          </a:xfrm>
          <a:prstGeom prst="rect">
            <a:avLst/>
          </a:prstGeom>
          <a:noFill/>
        </p:spPr>
      </p:pic>
      <p:pic>
        <p:nvPicPr>
          <p:cNvPr id="28" name="Picture 14" descr="japan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35588" y="3025775"/>
            <a:ext cx="1133475" cy="209550"/>
          </a:xfrm>
          <a:prstGeom prst="rect">
            <a:avLst/>
          </a:prstGeom>
          <a:noFill/>
        </p:spPr>
      </p:pic>
      <p:pic>
        <p:nvPicPr>
          <p:cNvPr id="29" name="Picture 15" descr="newatt"/>
          <p:cNvPicPr>
            <a:picLocks noChangeAspect="1" noChangeArrowheads="1"/>
          </p:cNvPicPr>
          <p:nvPr/>
        </p:nvPicPr>
        <p:blipFill>
          <a:blip r:embed="rId25" cstate="print"/>
          <a:srcRect l="22124" r="16814"/>
          <a:stretch>
            <a:fillRect/>
          </a:stretch>
        </p:blipFill>
        <p:spPr>
          <a:xfrm>
            <a:off x="6834180" y="3533772"/>
            <a:ext cx="642103" cy="788670"/>
          </a:xfrm>
          <a:prstGeom prst="rect">
            <a:avLst/>
          </a:prstGeom>
          <a:noFill/>
          <a:ln/>
        </p:spPr>
      </p:pic>
      <p:pic>
        <p:nvPicPr>
          <p:cNvPr id="30" name="Picture 3" descr="army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262188" y="5235576"/>
            <a:ext cx="742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navy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>
          <a:xfrm>
            <a:off x="3346450" y="4946650"/>
            <a:ext cx="1381125" cy="1381125"/>
          </a:xfrm>
          <a:prstGeom prst="rect">
            <a:avLst/>
          </a:prstGeom>
          <a:noFill/>
          <a:ln/>
        </p:spPr>
      </p:pic>
      <p:pic>
        <p:nvPicPr>
          <p:cNvPr id="32" name="Picture 7" descr="sd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971550" y="5270500"/>
            <a:ext cx="990600" cy="990600"/>
          </a:xfrm>
          <a:prstGeom prst="rect">
            <a:avLst/>
          </a:prstGeom>
          <a:noFill/>
        </p:spPr>
      </p:pic>
      <p:pic>
        <p:nvPicPr>
          <p:cNvPr id="33" name="Picture 8" descr="dod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87400" y="3011489"/>
            <a:ext cx="1009650" cy="885825"/>
          </a:xfrm>
          <a:prstGeom prst="rect">
            <a:avLst/>
          </a:prstGeom>
          <a:noFill/>
        </p:spPr>
      </p:pic>
      <p:pic>
        <p:nvPicPr>
          <p:cNvPr id="34" name="Picture 9" descr="usda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972050" y="5200650"/>
            <a:ext cx="1428750" cy="981075"/>
          </a:xfrm>
          <a:prstGeom prst="rect">
            <a:avLst/>
          </a:prstGeom>
          <a:noFill/>
        </p:spPr>
      </p:pic>
      <p:pic>
        <p:nvPicPr>
          <p:cNvPr id="35" name="Picture 11" descr="la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877050" y="4973638"/>
            <a:ext cx="1285875" cy="1228725"/>
          </a:xfrm>
          <a:prstGeom prst="rect">
            <a:avLst/>
          </a:prstGeom>
          <a:noFill/>
        </p:spPr>
      </p:pic>
      <p:pic>
        <p:nvPicPr>
          <p:cNvPr id="36" name="Picture 14" descr="fbi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8450264" y="5249863"/>
            <a:ext cx="1038225" cy="77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0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0520" y="1718505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회  사  명 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한국비지네스써비스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설립 년도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: 1973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월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본        사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서울시 서초구 반포본동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직        원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50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명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국내 최초의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SW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전문 판매 지원 회사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1992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최초로 국내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Solution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공급지원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풍부한 경험과 기술축적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30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여 개 이상의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고객사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6288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10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21" y="5166011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kbscom.co.kr/data/bbsData/146961942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05" y="516519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5" y="5148261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kbscom.co.kr/data/bbsData/1507866553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49" y="5222493"/>
            <a:ext cx="1521694" cy="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0" y="5431010"/>
            <a:ext cx="1300889" cy="4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27705" y="1202342"/>
            <a:ext cx="9099755" cy="9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DMExpress</a:t>
            </a:r>
            <a:r>
              <a:rPr lang="ko-KR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는 데이터 통합을 스마트하게 지원하는 솔루션 입니다</a:t>
            </a:r>
            <a:r>
              <a:rPr lang="en-US" altLang="ko-KR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. (</a:t>
            </a:r>
            <a:r>
              <a:rPr lang="en-US" altLang="ko-KR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DMExpress</a:t>
            </a:r>
            <a:r>
              <a:rPr lang="en-US" altLang="ko-KR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 is Smarter Data Integration!)</a:t>
            </a: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더 작은 시스템 자원을 가지고 다양한 데이터를 초고속으로 수집하고 처리 하여 업무 전반의 작업을 지원하며</a:t>
            </a:r>
            <a:endParaRPr lang="en-US" altLang="ko-KR" sz="1400" b="1" dirty="0">
              <a:solidFill>
                <a:srgbClr val="000000">
                  <a:lumMod val="65000"/>
                  <a:lumOff val="35000"/>
                </a:srgbClr>
              </a:solidFill>
              <a:latin typeface="맑은 고딕" pitchFamily="50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성능을 개선할 수 있습니다</a:t>
            </a:r>
            <a:r>
              <a:rPr lang="en-US" altLang="ko-KR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itchFamily="50" charset="-127"/>
              </a:rPr>
              <a:t>.</a:t>
            </a:r>
          </a:p>
        </p:txBody>
      </p:sp>
      <p:pic>
        <p:nvPicPr>
          <p:cNvPr id="47" name="Picture 2" descr="http://www.syncsort.com/syncsort/media/images/di-img/Products/Product-Free-Database.png?width=236&amp;height=320&amp;ext=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7" y="2872952"/>
            <a:ext cx="2247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2" y="3079146"/>
            <a:ext cx="206806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" descr="http://www.syncsort.com/syncsort/media/images/di-img/Solutions/Product-ETLOptimizer.png?width=236&amp;height=320&amp;ext=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27" y="3015826"/>
            <a:ext cx="2247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56007" y="2431051"/>
            <a:ext cx="2692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764AC"/>
                </a:solidFill>
                <a:latin typeface="proxima-nova-n6"/>
                <a:ea typeface="ＭＳ Ｐゴシック" pitchFamily="-60" charset="-128"/>
              </a:rPr>
              <a:t>Smarter Data Integration - Free Up Your Database!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4374" y="2431046"/>
            <a:ext cx="315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764AC"/>
                </a:solidFill>
                <a:latin typeface="proxima-nova-n6"/>
                <a:ea typeface="ＭＳ Ｐゴシック" pitchFamily="-60" charset="-128"/>
              </a:rPr>
              <a:t>Smarter Data Transformations for 10x Faster Performance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32388" y="2431041"/>
            <a:ext cx="282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764AC"/>
                </a:solidFill>
                <a:latin typeface="proxima-nova-n6"/>
                <a:ea typeface="ＭＳ Ｐゴシック" pitchFamily="-60" charset="-128"/>
              </a:rPr>
              <a:t>Smarter Optimizer – No Tuning Required, Simply Faster!</a:t>
            </a:r>
          </a:p>
        </p:txBody>
      </p:sp>
    </p:spTree>
    <p:extLst>
      <p:ext uri="{BB962C8B-B14F-4D97-AF65-F5344CB8AC3E}">
        <p14:creationId xmlns:p14="http://schemas.microsoft.com/office/powerpoint/2010/main" val="38194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230405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325074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844576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484606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2228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163205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486865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19707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208144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332896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3" y="4207461"/>
            <a:ext cx="886778" cy="19114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136391"/>
            <a:ext cx="886778" cy="19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20770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데이터 처리 방식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96" name="Line 48"/>
          <p:cNvSpPr>
            <a:spLocks noChangeShapeType="1"/>
          </p:cNvSpPr>
          <p:nvPr/>
        </p:nvSpPr>
        <p:spPr bwMode="auto">
          <a:xfrm>
            <a:off x="600460" y="1332531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1135" y="1734168"/>
            <a:ext cx="3522663" cy="898525"/>
            <a:chOff x="921135" y="1734168"/>
            <a:chExt cx="3522663" cy="898525"/>
          </a:xfrm>
        </p:grpSpPr>
        <p:grpSp>
          <p:nvGrpSpPr>
            <p:cNvPr id="288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28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9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9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29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297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298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9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919548" y="3318493"/>
            <a:ext cx="3522662" cy="906463"/>
            <a:chOff x="919548" y="3318493"/>
            <a:chExt cx="3522662" cy="906463"/>
          </a:xfrm>
        </p:grpSpPr>
        <p:grpSp>
          <p:nvGrpSpPr>
            <p:cNvPr id="300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30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0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0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0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308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9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310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311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2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944948" y="4890118"/>
            <a:ext cx="3506787" cy="820738"/>
            <a:chOff x="944948" y="4890118"/>
            <a:chExt cx="3506787" cy="820738"/>
          </a:xfrm>
        </p:grpSpPr>
        <p:grpSp>
          <p:nvGrpSpPr>
            <p:cNvPr id="31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31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16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17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18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19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20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32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2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323" name="Line 48"/>
          <p:cNvSpPr>
            <a:spLocks noChangeShapeType="1"/>
          </p:cNvSpPr>
          <p:nvPr/>
        </p:nvSpPr>
        <p:spPr bwMode="auto">
          <a:xfrm>
            <a:off x="604474" y="2904156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Line 48"/>
          <p:cNvSpPr>
            <a:spLocks noChangeShapeType="1"/>
          </p:cNvSpPr>
          <p:nvPr/>
        </p:nvSpPr>
        <p:spPr bwMode="auto">
          <a:xfrm>
            <a:off x="609236" y="4537693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Line 48"/>
          <p:cNvSpPr>
            <a:spLocks noChangeShapeType="1"/>
          </p:cNvSpPr>
          <p:nvPr/>
        </p:nvSpPr>
        <p:spPr bwMode="auto">
          <a:xfrm>
            <a:off x="614748" y="6023593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 rot="5400000">
            <a:off x="4803367" y="27954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 rot="5400000">
            <a:off x="4813686" y="4429743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/>
          <p:nvPr/>
        </p:nvCxnSpPr>
        <p:spPr>
          <a:xfrm rot="5400000">
            <a:off x="4812892" y="59069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216072" y="1442068"/>
            <a:ext cx="4000500" cy="2214563"/>
            <a:chOff x="5216072" y="1442068"/>
            <a:chExt cx="4000500" cy="2214563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0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331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6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332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4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33" name="오른쪽 화살표 332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35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6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342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337" name="오른쪽 화살표 336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8" name="오른쪽 화살표 337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39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340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5216072" y="3742356"/>
            <a:ext cx="4000500" cy="2214562"/>
            <a:chOff x="5216072" y="3742356"/>
            <a:chExt cx="4000500" cy="2214562"/>
          </a:xfrm>
        </p:grpSpPr>
        <p:sp>
          <p:nvSpPr>
            <p:cNvPr id="348" name="모서리가 둥근 직사각형 347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9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350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3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1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36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2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36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53" name="오른쪽 화살표 352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4" name="오른쪽 화살표 353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5" name="오른쪽 화살표 354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56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7" name="오른쪽 화살표 356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58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359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17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" name="Picture 2" descr="dmexpres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1" y="3343276"/>
            <a:ext cx="8536345" cy="29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46515"/>
              </p:ext>
            </p:extLst>
          </p:nvPr>
        </p:nvGraphicFramePr>
        <p:xfrm>
          <a:off x="1225870" y="1227743"/>
          <a:ext cx="660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분 안에 설치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간단한 관리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템플릿 중심 개발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튜닝 불필요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2 </a:t>
                      </a: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일 교육으로 누구나 사용</a:t>
                      </a:r>
                      <a:endParaRPr lang="en-US" altLang="ko-KR" sz="22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30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1242478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50" y="1610053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1981380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2353151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2735976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en-US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구성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53" y="1348705"/>
            <a:ext cx="8182769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사각형 설명선 25"/>
          <p:cNvSpPr/>
          <p:nvPr/>
        </p:nvSpPr>
        <p:spPr>
          <a:xfrm>
            <a:off x="133839" y="4923606"/>
            <a:ext cx="2886321" cy="819472"/>
          </a:xfrm>
          <a:prstGeom prst="wedgeRoundRectCallout">
            <a:avLst>
              <a:gd name="adj1" fmla="val -22679"/>
              <a:gd name="adj2" fmla="val -69572"/>
              <a:gd name="adj3" fmla="val 16667"/>
            </a:avLst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윈도우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개발 후 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할 수 있으며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자원을 사용하여 작업도 가능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4163" y="2406928"/>
            <a:ext cx="462233" cy="229984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>
            <a:solidFill>
              <a:srgbClr val="FF0000"/>
            </a:solidFill>
            <a:prstDash val="solid"/>
          </a:ln>
        </p:spPr>
        <p:txBody>
          <a:bodyPr wrap="none" lIns="36000" tIns="7200" rIns="36000" bIns="72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GUI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82669" y="3501008"/>
            <a:ext cx="462233" cy="229984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>
            <a:solidFill>
              <a:srgbClr val="FF0000"/>
            </a:solidFill>
            <a:prstDash val="solid"/>
          </a:ln>
        </p:spPr>
        <p:txBody>
          <a:bodyPr wrap="none" lIns="36000" tIns="7200" rIns="36000" bIns="72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TGT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096" y="4870848"/>
            <a:ext cx="471851" cy="229984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>
            <a:solidFill>
              <a:srgbClr val="FF0000"/>
            </a:solidFill>
            <a:prstDash val="solid"/>
          </a:ln>
        </p:spPr>
        <p:txBody>
          <a:bodyPr wrap="none" lIns="36000" tIns="7200" rIns="36000" bIns="72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8609" y="5503272"/>
            <a:ext cx="531162" cy="229984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>
            <a:solidFill>
              <a:srgbClr val="FF0000"/>
            </a:solidFill>
            <a:prstDash val="solid"/>
          </a:ln>
        </p:spPr>
        <p:txBody>
          <a:bodyPr wrap="none" lIns="36000" tIns="7200" rIns="36000" bIns="72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ADM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8672239" y="3944369"/>
            <a:ext cx="1014113" cy="864096"/>
          </a:xfrm>
          <a:prstGeom prst="flowChartMagneticDisk">
            <a:avLst/>
          </a:prstGeom>
          <a:solidFill>
            <a:srgbClr val="FFC0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DBMS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굴림"/>
              <a:cs typeface="Verdana" pitchFamily="34" charset="0"/>
            </a:endParaRPr>
          </a:p>
        </p:txBody>
      </p:sp>
      <p:cxnSp>
        <p:nvCxnSpPr>
          <p:cNvPr id="42" name="직선 화살표 연결선 41"/>
          <p:cNvCxnSpPr>
            <a:stCxn id="47" idx="2"/>
            <a:endCxn id="33" idx="1"/>
          </p:cNvCxnSpPr>
          <p:nvPr/>
        </p:nvCxnSpPr>
        <p:spPr>
          <a:xfrm rot="16200000" flipH="1">
            <a:off x="8906744" y="3671817"/>
            <a:ext cx="537380" cy="7723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5" name="직선 화살표 연결선 44"/>
          <p:cNvCxnSpPr>
            <a:stCxn id="33" idx="3"/>
            <a:endCxn id="48" idx="0"/>
          </p:cNvCxnSpPr>
          <p:nvPr/>
        </p:nvCxnSpPr>
        <p:spPr>
          <a:xfrm rot="16200000" flipH="1">
            <a:off x="8931129" y="5056636"/>
            <a:ext cx="504056" cy="7723"/>
          </a:xfrm>
          <a:prstGeom prst="straightConnector1">
            <a:avLst/>
          </a:prstGeom>
          <a:noFill/>
          <a:ln w="47625" cap="flat" cmpd="sng" algn="ctr">
            <a:solidFill>
              <a:srgbClr val="0033CC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7" name="순서도: 문서 46"/>
          <p:cNvSpPr/>
          <p:nvPr/>
        </p:nvSpPr>
        <p:spPr>
          <a:xfrm>
            <a:off x="8859538" y="2936257"/>
            <a:ext cx="624069" cy="504056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SAM File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8" name="순서도: 문서 47"/>
          <p:cNvSpPr/>
          <p:nvPr/>
        </p:nvSpPr>
        <p:spPr>
          <a:xfrm>
            <a:off x="8874984" y="5312521"/>
            <a:ext cx="624069" cy="504056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SAM File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9" name="Shape 32"/>
          <p:cNvCxnSpPr>
            <a:endCxn id="29" idx="1"/>
          </p:cNvCxnSpPr>
          <p:nvPr/>
        </p:nvCxnSpPr>
        <p:spPr>
          <a:xfrm flipV="1">
            <a:off x="7627692" y="3616000"/>
            <a:ext cx="1054977" cy="96512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50" name="Shape 28"/>
          <p:cNvCxnSpPr>
            <a:endCxn id="31" idx="1"/>
          </p:cNvCxnSpPr>
          <p:nvPr/>
        </p:nvCxnSpPr>
        <p:spPr>
          <a:xfrm flipV="1">
            <a:off x="8095745" y="4985840"/>
            <a:ext cx="597351" cy="16341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3047178" y="4993606"/>
            <a:ext cx="554586" cy="67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97371" y="5816577"/>
            <a:ext cx="6021541" cy="29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3181855" y="4830158"/>
            <a:ext cx="2964329" cy="1119121"/>
          </a:xfrm>
          <a:prstGeom prst="wedgeRoundRectCallout">
            <a:avLst>
              <a:gd name="adj1" fmla="val 53791"/>
              <a:gd name="adj2" fmla="val 19629"/>
              <a:gd name="adj3" fmla="val 16667"/>
            </a:avLst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직접 실행가능하며 전문 스케줄러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연동도 가능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Sciprt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모두 지원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방식으로 편리하게 개발 가능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1878</Words>
  <Application>Microsoft Office PowerPoint</Application>
  <PresentationFormat>A4 용지(210x297mm)</PresentationFormat>
  <Paragraphs>616</Paragraphs>
  <Slides>39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60" baseType="lpstr">
      <vt:lpstr>a아시아헤드2</vt:lpstr>
      <vt:lpstr>HY동녘B</vt:lpstr>
      <vt:lpstr>Microsoft YaHei UI</vt:lpstr>
      <vt:lpstr>ＭＳ Ｐゴシック</vt:lpstr>
      <vt:lpstr>Proxima Nova Regular</vt:lpstr>
      <vt:lpstr>proxima-nova-n6</vt:lpstr>
      <vt:lpstr>굴림</vt:lpstr>
      <vt:lpstr>나눔바른고딕</vt:lpstr>
      <vt:lpstr>휴먼모음T</vt:lpstr>
      <vt:lpstr>Arial</vt:lpstr>
      <vt:lpstr>a산들바람</vt:lpstr>
      <vt:lpstr>a카리스마</vt:lpstr>
      <vt:lpstr>Calibri</vt:lpstr>
      <vt:lpstr>Calibri Light</vt:lpstr>
      <vt:lpstr>Courier New</vt:lpstr>
      <vt:lpstr>Times New Roman</vt:lpstr>
      <vt:lpstr>Verdana</vt:lpstr>
      <vt:lpstr>Wingdings</vt:lpstr>
      <vt:lpstr>맑은 고딕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데이터 처리 방식</vt:lpstr>
      <vt:lpstr>PowerPoint 프레젠테이션</vt:lpstr>
      <vt:lpstr>PowerPoint 프레젠테이션</vt:lpstr>
      <vt:lpstr>고성능 ETL구현을 위한 완전히 통합된 아키텍처</vt:lpstr>
      <vt:lpstr>Connect All Data Sources. Deploy Everywhere.</vt:lpstr>
      <vt:lpstr>DMExpress 지원 환경</vt:lpstr>
      <vt:lpstr>PowerPoint 프레젠테이션</vt:lpstr>
      <vt:lpstr>PowerPoint 프레젠테이션</vt:lpstr>
      <vt:lpstr>PowerPoint 프레젠테이션</vt:lpstr>
      <vt:lpstr>PowerPoint 프레젠테이션</vt:lpstr>
      <vt:lpstr>DMExpress GUI</vt:lpstr>
      <vt:lpstr>PowerPoint 프레젠테이션</vt:lpstr>
      <vt:lpstr>개발 방식 : DMExpress Script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 분야</vt:lpstr>
      <vt:lpstr>적용 분야</vt:lpstr>
      <vt:lpstr>적용 분야</vt:lpstr>
      <vt:lpstr>적용 분야</vt:lpstr>
      <vt:lpstr>적용 분야</vt:lpstr>
      <vt:lpstr>적용 분야</vt:lpstr>
      <vt:lpstr>적용 분야</vt:lpstr>
      <vt:lpstr>적용 분야</vt:lpstr>
      <vt:lpstr>적용 분야</vt:lpstr>
      <vt:lpstr>적용 분야</vt:lpstr>
      <vt:lpstr>적용 분야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LEE JOONSUK</cp:lastModifiedBy>
  <cp:revision>143</cp:revision>
  <dcterms:created xsi:type="dcterms:W3CDTF">2016-05-08T11:12:13Z</dcterms:created>
  <dcterms:modified xsi:type="dcterms:W3CDTF">2019-12-02T07:43:00Z</dcterms:modified>
</cp:coreProperties>
</file>