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277" r:id="rId5"/>
    <p:sldId id="278" r:id="rId6"/>
    <p:sldId id="296" r:id="rId7"/>
    <p:sldId id="298" r:id="rId8"/>
    <p:sldId id="279" r:id="rId9"/>
    <p:sldId id="289" r:id="rId10"/>
    <p:sldId id="292" r:id="rId11"/>
    <p:sldId id="280" r:id="rId12"/>
    <p:sldId id="281" r:id="rId13"/>
    <p:sldId id="282" r:id="rId14"/>
    <p:sldId id="283" r:id="rId15"/>
    <p:sldId id="291" r:id="rId16"/>
    <p:sldId id="294" r:id="rId17"/>
    <p:sldId id="284" r:id="rId18"/>
    <p:sldId id="285" r:id="rId19"/>
    <p:sldId id="286" r:id="rId20"/>
    <p:sldId id="297" r:id="rId21"/>
    <p:sldId id="288" r:id="rId22"/>
    <p:sldId id="290" r:id="rId23"/>
    <p:sldId id="293" r:id="rId24"/>
    <p:sldId id="29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35" autoAdjust="0"/>
    <p:restoredTop sz="94660"/>
  </p:normalViewPr>
  <p:slideViewPr>
    <p:cSldViewPr snapToGrid="0">
      <p:cViewPr varScale="1">
        <p:scale>
          <a:sx n="88" d="100"/>
          <a:sy n="88" d="100"/>
        </p:scale>
        <p:origin x="52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E5A13BA-CA5C-4B24-A263-9F4BB6EC9375}" type="datetimeFigureOut">
              <a:rPr lang="en-US" smtClean="0"/>
              <a:t>4/3/2022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D700096-D6E2-4CBC-A4A3-160571CC2AB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403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5A13BA-CA5C-4B24-A263-9F4BB6EC9375}"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00096-D6E2-4CBC-A4A3-160571CC2ABB}" type="slidenum">
              <a:rPr lang="en-US" smtClean="0"/>
              <a:t>‹#›</a:t>
            </a:fld>
            <a:endParaRPr lang="en-US"/>
          </a:p>
        </p:txBody>
      </p:sp>
    </p:spTree>
    <p:extLst>
      <p:ext uri="{BB962C8B-B14F-4D97-AF65-F5344CB8AC3E}">
        <p14:creationId xmlns:p14="http://schemas.microsoft.com/office/powerpoint/2010/main" val="323897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5A13BA-CA5C-4B24-A263-9F4BB6EC9375}"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00096-D6E2-4CBC-A4A3-160571CC2AB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25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5A13BA-CA5C-4B24-A263-9F4BB6EC9375}"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00096-D6E2-4CBC-A4A3-160571CC2AB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30041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5A13BA-CA5C-4B24-A263-9F4BB6EC9375}"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00096-D6E2-4CBC-A4A3-160571CC2ABB}" type="slidenum">
              <a:rPr lang="en-US" smtClean="0"/>
              <a:t>‹#›</a:t>
            </a:fld>
            <a:endParaRPr lang="en-US"/>
          </a:p>
        </p:txBody>
      </p:sp>
    </p:spTree>
    <p:extLst>
      <p:ext uri="{BB962C8B-B14F-4D97-AF65-F5344CB8AC3E}">
        <p14:creationId xmlns:p14="http://schemas.microsoft.com/office/powerpoint/2010/main" val="1374857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5A13BA-CA5C-4B24-A263-9F4BB6EC9375}"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00096-D6E2-4CBC-A4A3-160571CC2AB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71694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5A13BA-CA5C-4B24-A263-9F4BB6EC9375}"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00096-D6E2-4CBC-A4A3-160571CC2AB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3501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5A13BA-CA5C-4B24-A263-9F4BB6EC9375}"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00096-D6E2-4CBC-A4A3-160571CC2AB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4702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5A13BA-CA5C-4B24-A263-9F4BB6EC9375}"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00096-D6E2-4CBC-A4A3-160571CC2AB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907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5A13BA-CA5C-4B24-A263-9F4BB6EC9375}"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00096-D6E2-4CBC-A4A3-160571CC2ABB}" type="slidenum">
              <a:rPr lang="en-US" smtClean="0"/>
              <a:t>‹#›</a:t>
            </a:fld>
            <a:endParaRPr lang="en-US"/>
          </a:p>
        </p:txBody>
      </p:sp>
    </p:spTree>
    <p:extLst>
      <p:ext uri="{BB962C8B-B14F-4D97-AF65-F5344CB8AC3E}">
        <p14:creationId xmlns:p14="http://schemas.microsoft.com/office/powerpoint/2010/main" val="3443932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E5A13BA-CA5C-4B24-A263-9F4BB6EC9375}" type="datetimeFigureOut">
              <a:rPr lang="en-US" smtClean="0"/>
              <a:t>4/3/2022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700096-D6E2-4CBC-A4A3-160571CC2AB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300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13BA-CA5C-4B24-A263-9F4BB6EC9375}"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00096-D6E2-4CBC-A4A3-160571CC2ABB}" type="slidenum">
              <a:rPr lang="en-US" smtClean="0"/>
              <a:t>‹#›</a:t>
            </a:fld>
            <a:endParaRPr lang="en-US"/>
          </a:p>
        </p:txBody>
      </p:sp>
    </p:spTree>
    <p:extLst>
      <p:ext uri="{BB962C8B-B14F-4D97-AF65-F5344CB8AC3E}">
        <p14:creationId xmlns:p14="http://schemas.microsoft.com/office/powerpoint/2010/main" val="285877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5A13BA-CA5C-4B24-A263-9F4BB6EC9375}" type="datetimeFigureOut">
              <a:rPr lang="en-US" smtClean="0"/>
              <a:t>4/3/2022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700096-D6E2-4CBC-A4A3-160571CC2AB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9582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5A13BA-CA5C-4B24-A263-9F4BB6EC9375}" type="datetimeFigureOut">
              <a:rPr lang="en-US" smtClean="0"/>
              <a:t>4/3/2022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700096-D6E2-4CBC-A4A3-160571CC2AB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0138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5A13BA-CA5C-4B24-A263-9F4BB6EC9375}" type="datetimeFigureOut">
              <a:rPr lang="en-US" smtClean="0"/>
              <a:t>4/3/2022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700096-D6E2-4CBC-A4A3-160571CC2ABB}" type="slidenum">
              <a:rPr lang="en-US" smtClean="0"/>
              <a:t>‹#›</a:t>
            </a:fld>
            <a:endParaRPr lang="en-US"/>
          </a:p>
        </p:txBody>
      </p:sp>
    </p:spTree>
    <p:extLst>
      <p:ext uri="{BB962C8B-B14F-4D97-AF65-F5344CB8AC3E}">
        <p14:creationId xmlns:p14="http://schemas.microsoft.com/office/powerpoint/2010/main" val="293753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5A13BA-CA5C-4B24-A263-9F4BB6EC9375}"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00096-D6E2-4CBC-A4A3-160571CC2AB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3055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5A13BA-CA5C-4B24-A263-9F4BB6EC9375}" type="datetimeFigureOut">
              <a:rPr lang="en-US" smtClean="0"/>
              <a:t>4/3/2022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700096-D6E2-4CBC-A4A3-160571CC2ABB}" type="slidenum">
              <a:rPr lang="en-US" smtClean="0"/>
              <a:t>‹#›</a:t>
            </a:fld>
            <a:endParaRPr lang="en-US"/>
          </a:p>
        </p:txBody>
      </p:sp>
    </p:spTree>
    <p:extLst>
      <p:ext uri="{BB962C8B-B14F-4D97-AF65-F5344CB8AC3E}">
        <p14:creationId xmlns:p14="http://schemas.microsoft.com/office/powerpoint/2010/main" val="65148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5A13BA-CA5C-4B24-A263-9F4BB6EC9375}" type="datetimeFigureOut">
              <a:rPr lang="en-US" smtClean="0"/>
              <a:t>4/3/2022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700096-D6E2-4CBC-A4A3-160571CC2ABB}" type="slidenum">
              <a:rPr lang="en-US" smtClean="0"/>
              <a:t>‹#›</a:t>
            </a:fld>
            <a:endParaRPr lang="en-US"/>
          </a:p>
        </p:txBody>
      </p:sp>
    </p:spTree>
    <p:extLst>
      <p:ext uri="{BB962C8B-B14F-4D97-AF65-F5344CB8AC3E}">
        <p14:creationId xmlns:p14="http://schemas.microsoft.com/office/powerpoint/2010/main" val="489512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en.wikipedia.org/wiki/Criminal_frau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n.wikipedia.org/wiki/Me_Too_movement" TargetMode="Externa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b="1" smtClean="0"/>
              <a:t>DLD121 </a:t>
            </a:r>
            <a:r>
              <a:rPr lang="en-US" sz="4000" b="1" dirty="0"/>
              <a:t/>
            </a:r>
            <a:br>
              <a:rPr lang="en-US" sz="4000" b="1" dirty="0"/>
            </a:br>
            <a:r>
              <a:rPr lang="en-US" sz="4000" b="1" dirty="0"/>
              <a:t>Leadership </a:t>
            </a:r>
            <a:r>
              <a:rPr lang="en-US" sz="4000" b="1" dirty="0" smtClean="0"/>
              <a:t>Development: The Force of Character</a:t>
            </a:r>
            <a:endParaRPr lang="en-US" sz="4000" dirty="0"/>
          </a:p>
        </p:txBody>
      </p:sp>
      <p:sp>
        <p:nvSpPr>
          <p:cNvPr id="3" name="Subtitle 2"/>
          <p:cNvSpPr>
            <a:spLocks noGrp="1"/>
          </p:cNvSpPr>
          <p:nvPr>
            <p:ph type="subTitle" idx="1"/>
          </p:nvPr>
        </p:nvSpPr>
        <p:spPr/>
        <p:txBody>
          <a:bodyPr/>
          <a:lstStyle/>
          <a:p>
            <a:r>
              <a:rPr lang="en-US" sz="2800" b="1" dirty="0"/>
              <a:t>Dr. </a:t>
            </a:r>
            <a:r>
              <a:rPr lang="en-US" sz="2800" b="1" dirty="0" err="1"/>
              <a:t>Lanre</a:t>
            </a:r>
            <a:r>
              <a:rPr lang="en-US" sz="2800" b="1" dirty="0"/>
              <a:t> </a:t>
            </a:r>
            <a:r>
              <a:rPr lang="en-US" sz="2800" b="1" dirty="0" err="1"/>
              <a:t>Amodu</a:t>
            </a:r>
            <a:endParaRPr lang="en-US" sz="2800" b="1" dirty="0"/>
          </a:p>
          <a:p>
            <a:r>
              <a:rPr lang="en-US" sz="2800" b="1" dirty="0"/>
              <a:t>Department of Mass Communication</a:t>
            </a:r>
          </a:p>
          <a:p>
            <a:endParaRPr lang="en-US" dirty="0"/>
          </a:p>
        </p:txBody>
      </p:sp>
      <p:grpSp>
        <p:nvGrpSpPr>
          <p:cNvPr id="11" name="Group 10"/>
          <p:cNvGrpSpPr/>
          <p:nvPr/>
        </p:nvGrpSpPr>
        <p:grpSpPr>
          <a:xfrm>
            <a:off x="-8652" y="5839880"/>
            <a:ext cx="12209304" cy="1018120"/>
            <a:chOff x="0" y="5863905"/>
            <a:chExt cx="12209304" cy="1018120"/>
          </a:xfrm>
        </p:grpSpPr>
        <p:pic>
          <p:nvPicPr>
            <p:cNvPr id="7" name="Picture 6"/>
            <p:cNvPicPr>
              <a:picLocks noChangeAspect="1"/>
            </p:cNvPicPr>
            <p:nvPr/>
          </p:nvPicPr>
          <p:blipFill>
            <a:blip r:embed="rId2"/>
            <a:stretch>
              <a:fillRect/>
            </a:stretch>
          </p:blipFill>
          <p:spPr>
            <a:xfrm>
              <a:off x="8627404" y="5863905"/>
              <a:ext cx="3581900" cy="99409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p:cNvPicPr>
              <a:picLocks noChangeAspect="1"/>
            </p:cNvPicPr>
            <p:nvPr/>
          </p:nvPicPr>
          <p:blipFill>
            <a:blip r:embed="rId3"/>
            <a:stretch>
              <a:fillRect/>
            </a:stretch>
          </p:blipFill>
          <p:spPr>
            <a:xfrm>
              <a:off x="0" y="5863905"/>
              <a:ext cx="7236579" cy="1018120"/>
            </a:xfrm>
            <a:prstGeom prst="rect">
              <a:avLst/>
            </a:prstGeom>
          </p:spPr>
        </p:pic>
      </p:grpSp>
    </p:spTree>
    <p:extLst>
      <p:ext uri="{BB962C8B-B14F-4D97-AF65-F5344CB8AC3E}">
        <p14:creationId xmlns:p14="http://schemas.microsoft.com/office/powerpoint/2010/main" val="28850732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62149" y="744583"/>
            <a:ext cx="10528662" cy="5131285"/>
          </a:xfrm>
        </p:spPr>
        <p:txBody>
          <a:bodyPr>
            <a:normAutofit lnSpcReduction="10000"/>
          </a:bodyPr>
          <a:lstStyle/>
          <a:p>
            <a:pPr marL="0" indent="0">
              <a:buNone/>
            </a:pPr>
            <a:r>
              <a:rPr lang="en-US" sz="3700" b="1" baseline="30000" dirty="0"/>
              <a:t>Matt 12: 33 </a:t>
            </a:r>
            <a:r>
              <a:rPr lang="en-US" sz="3700" b="1" dirty="0">
                <a:solidFill>
                  <a:srgbClr val="002060"/>
                </a:solidFill>
              </a:rPr>
              <a:t>“A tree is identified by its fruit. If a tree is good, its fruit will be good. If a tree is bad, its fruit will be bad”.</a:t>
            </a:r>
            <a:r>
              <a:rPr lang="en-US" sz="3700" dirty="0">
                <a:solidFill>
                  <a:srgbClr val="002060"/>
                </a:solidFill>
              </a:rPr>
              <a:t> </a:t>
            </a:r>
            <a:endParaRPr lang="en-US" sz="3700" b="1" baseline="30000" dirty="0">
              <a:solidFill>
                <a:srgbClr val="002060"/>
              </a:solidFill>
            </a:endParaRPr>
          </a:p>
          <a:p>
            <a:pPr marL="0" indent="0">
              <a:buNone/>
            </a:pPr>
            <a:r>
              <a:rPr lang="en-US" sz="3700" b="1" baseline="30000" dirty="0"/>
              <a:t>John 8: 44  </a:t>
            </a:r>
            <a:r>
              <a:rPr lang="en-US" sz="3700" b="1" baseline="30000" dirty="0" smtClean="0"/>
              <a:t>“</a:t>
            </a:r>
            <a:r>
              <a:rPr lang="en-US" sz="3700" b="1" dirty="0" smtClean="0">
                <a:solidFill>
                  <a:srgbClr val="002060"/>
                </a:solidFill>
              </a:rPr>
              <a:t>For </a:t>
            </a:r>
            <a:r>
              <a:rPr lang="en-US" sz="3700" b="1" dirty="0">
                <a:solidFill>
                  <a:srgbClr val="002060"/>
                </a:solidFill>
              </a:rPr>
              <a:t>you are the children of your father the devil, and you love to do the evil things he does. He was a murderer from the beginning. He has always hated the truth, because there is no truth in him. When he lies, it is consistent with his character; for he is a liar and the father of lies</a:t>
            </a:r>
            <a:r>
              <a:rPr lang="en-US" sz="3700" b="1" dirty="0" smtClean="0"/>
              <a:t>.”</a:t>
            </a:r>
            <a:endParaRPr lang="aa-ET" sz="3700" b="1" dirty="0"/>
          </a:p>
          <a:p>
            <a:endParaRPr lang="en-GB" dirty="0"/>
          </a:p>
        </p:txBody>
      </p:sp>
      <p:grpSp>
        <p:nvGrpSpPr>
          <p:cNvPr id="7" name="Group 6"/>
          <p:cNvGrpSpPr/>
          <p:nvPr/>
        </p:nvGrpSpPr>
        <p:grpSpPr>
          <a:xfrm>
            <a:off x="88737" y="5720519"/>
            <a:ext cx="12196684" cy="1213209"/>
            <a:chOff x="88737" y="5720519"/>
            <a:chExt cx="12196684" cy="1213209"/>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2" name="Picture 1"/>
            <p:cNvPicPr>
              <a:picLocks noChangeAspect="1"/>
            </p:cNvPicPr>
            <p:nvPr/>
          </p:nvPicPr>
          <p:blipFill>
            <a:blip r:embed="rId3"/>
            <a:stretch>
              <a:fillRect/>
            </a:stretch>
          </p:blipFill>
          <p:spPr>
            <a:xfrm>
              <a:off x="8408029" y="5720519"/>
              <a:ext cx="3877392" cy="1213209"/>
            </a:xfrm>
            <a:prstGeom prst="rect">
              <a:avLst/>
            </a:prstGeom>
          </p:spPr>
        </p:pic>
      </p:grpSp>
    </p:spTree>
    <p:extLst>
      <p:ext uri="{BB962C8B-B14F-4D97-AF65-F5344CB8AC3E}">
        <p14:creationId xmlns:p14="http://schemas.microsoft.com/office/powerpoint/2010/main" val="3068759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01" y="581262"/>
            <a:ext cx="9601196" cy="1303867"/>
          </a:xfrm>
        </p:spPr>
        <p:txBody>
          <a:bodyPr>
            <a:normAutofit fontScale="90000"/>
          </a:bodyPr>
          <a:lstStyle/>
          <a:p>
            <a:r>
              <a:rPr lang="en-GB" b="1" dirty="0" smtClean="0"/>
              <a:t>Importance of Character in Leadership Development</a:t>
            </a:r>
            <a:endParaRPr lang="en-GB" b="1" dirty="0"/>
          </a:p>
        </p:txBody>
      </p:sp>
      <p:sp>
        <p:nvSpPr>
          <p:cNvPr id="4" name="Content Placeholder 3"/>
          <p:cNvSpPr>
            <a:spLocks noGrp="1"/>
          </p:cNvSpPr>
          <p:nvPr>
            <p:ph idx="1"/>
          </p:nvPr>
        </p:nvSpPr>
        <p:spPr>
          <a:xfrm>
            <a:off x="792479" y="1776548"/>
            <a:ext cx="10607040" cy="3798874"/>
          </a:xfrm>
        </p:spPr>
        <p:txBody>
          <a:bodyPr>
            <a:noAutofit/>
          </a:bodyPr>
          <a:lstStyle/>
          <a:p>
            <a:pPr marL="457200" indent="-457200">
              <a:buAutoNum type="arabicPeriod"/>
            </a:pPr>
            <a:r>
              <a:rPr lang="en-GB" sz="3600" b="1" dirty="0" smtClean="0"/>
              <a:t>Leadership is an amplifier: </a:t>
            </a:r>
            <a:r>
              <a:rPr lang="en-GB" sz="3600" dirty="0" smtClean="0"/>
              <a:t>it magnifies whatever character you are made of. 1 Sam 13:13-14</a:t>
            </a:r>
          </a:p>
          <a:p>
            <a:pPr marL="0" indent="0">
              <a:buNone/>
            </a:pPr>
            <a:r>
              <a:rPr lang="en-US" sz="3600" dirty="0" smtClean="0"/>
              <a:t>“That </a:t>
            </a:r>
            <a:r>
              <a:rPr lang="en-US" sz="3600" dirty="0"/>
              <a:t>was a </a:t>
            </a:r>
            <a:r>
              <a:rPr lang="en-US" sz="3600" dirty="0" smtClean="0"/>
              <a:t>foolish </a:t>
            </a:r>
            <a:r>
              <a:rPr lang="en-US" sz="3600" dirty="0"/>
              <a:t>thing to do,” Samuel said to Saul. “If you had kept the appointment that </a:t>
            </a:r>
            <a:r>
              <a:rPr lang="en-US" sz="3600" dirty="0" smtClean="0"/>
              <a:t>our</a:t>
            </a:r>
            <a:r>
              <a:rPr lang="en-US" sz="3600" dirty="0"/>
              <a:t> </a:t>
            </a:r>
            <a:r>
              <a:rPr lang="en-US" sz="3600" cap="small" dirty="0"/>
              <a:t>God</a:t>
            </a:r>
            <a:r>
              <a:rPr lang="en-US" sz="3600" dirty="0"/>
              <a:t> commanded, by now </a:t>
            </a:r>
            <a:r>
              <a:rPr lang="en-US" sz="3600" cap="small" dirty="0"/>
              <a:t>God</a:t>
            </a:r>
            <a:r>
              <a:rPr lang="en-US" sz="3600" dirty="0"/>
              <a:t> would have set a firm and lasting foundation under your kingly rule over Israel. </a:t>
            </a:r>
            <a:endParaRPr lang="en-GB" sz="3600" dirty="0"/>
          </a:p>
        </p:txBody>
      </p:sp>
      <p:grpSp>
        <p:nvGrpSpPr>
          <p:cNvPr id="7" name="Group 6"/>
          <p:cNvGrpSpPr/>
          <p:nvPr/>
        </p:nvGrpSpPr>
        <p:grpSpPr>
          <a:xfrm>
            <a:off x="88737" y="5848865"/>
            <a:ext cx="12196684" cy="1084863"/>
            <a:chOff x="88737" y="5848865"/>
            <a:chExt cx="12196684" cy="1084863"/>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2" name="Picture 1"/>
            <p:cNvPicPr>
              <a:picLocks noChangeAspect="1"/>
            </p:cNvPicPr>
            <p:nvPr/>
          </p:nvPicPr>
          <p:blipFill>
            <a:blip r:embed="rId3"/>
            <a:stretch>
              <a:fillRect/>
            </a:stretch>
          </p:blipFill>
          <p:spPr>
            <a:xfrm>
              <a:off x="8408029" y="5848865"/>
              <a:ext cx="3877392" cy="1069639"/>
            </a:xfrm>
            <a:prstGeom prst="rect">
              <a:avLst/>
            </a:prstGeom>
          </p:spPr>
        </p:pic>
      </p:grpSp>
    </p:spTree>
    <p:extLst>
      <p:ext uri="{BB962C8B-B14F-4D97-AF65-F5344CB8AC3E}">
        <p14:creationId xmlns:p14="http://schemas.microsoft.com/office/powerpoint/2010/main" val="26058724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GB"/>
          </a:p>
        </p:txBody>
      </p:sp>
      <p:sp>
        <p:nvSpPr>
          <p:cNvPr id="4" name="Content Placeholder 3"/>
          <p:cNvSpPr>
            <a:spLocks noGrp="1"/>
          </p:cNvSpPr>
          <p:nvPr>
            <p:ph idx="1"/>
          </p:nvPr>
        </p:nvSpPr>
        <p:spPr/>
        <p:txBody>
          <a:bodyPr>
            <a:noAutofit/>
          </a:bodyPr>
          <a:lstStyle/>
          <a:p>
            <a:pPr marL="0" indent="0">
              <a:buNone/>
            </a:pPr>
            <a:r>
              <a:rPr lang="en-US" sz="3600" dirty="0"/>
              <a:t>As it is, your kingly rule is already falling to pieces. </a:t>
            </a:r>
            <a:r>
              <a:rPr lang="en-US" sz="3600" cap="small" dirty="0"/>
              <a:t>God</a:t>
            </a:r>
            <a:r>
              <a:rPr lang="en-US" sz="3600" dirty="0"/>
              <a:t> is out looking for your replacement right now. This time he’ll do the choosing. When he finds him, he’ll appoint him leader of his people. And all because you didn’t keep your appointment with </a:t>
            </a:r>
            <a:r>
              <a:rPr lang="en-US" sz="3600" cap="small" dirty="0"/>
              <a:t>God</a:t>
            </a:r>
            <a:r>
              <a:rPr lang="en-US" sz="3600" dirty="0"/>
              <a:t>!”</a:t>
            </a:r>
            <a:endParaRPr lang="en-GB" sz="3600" dirty="0"/>
          </a:p>
        </p:txBody>
      </p:sp>
      <p:grpSp>
        <p:nvGrpSpPr>
          <p:cNvPr id="7" name="Group 6"/>
          <p:cNvGrpSpPr/>
          <p:nvPr/>
        </p:nvGrpSpPr>
        <p:grpSpPr>
          <a:xfrm>
            <a:off x="88737" y="5818063"/>
            <a:ext cx="12221397" cy="1213209"/>
            <a:chOff x="88737" y="5818063"/>
            <a:chExt cx="12221397" cy="1213209"/>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6" name="Picture 5"/>
            <p:cNvPicPr>
              <a:picLocks noChangeAspect="1"/>
            </p:cNvPicPr>
            <p:nvPr/>
          </p:nvPicPr>
          <p:blipFill>
            <a:blip r:embed="rId3"/>
            <a:stretch>
              <a:fillRect/>
            </a:stretch>
          </p:blipFill>
          <p:spPr>
            <a:xfrm>
              <a:off x="8432742" y="5818063"/>
              <a:ext cx="3877392" cy="1213209"/>
            </a:xfrm>
            <a:prstGeom prst="rect">
              <a:avLst/>
            </a:prstGeom>
          </p:spPr>
        </p:pic>
      </p:grpSp>
    </p:spTree>
    <p:extLst>
      <p:ext uri="{BB962C8B-B14F-4D97-AF65-F5344CB8AC3E}">
        <p14:creationId xmlns:p14="http://schemas.microsoft.com/office/powerpoint/2010/main" val="5067629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796834" y="548640"/>
            <a:ext cx="10515600" cy="4987594"/>
          </a:xfrm>
        </p:spPr>
        <p:txBody>
          <a:bodyPr>
            <a:noAutofit/>
          </a:bodyPr>
          <a:lstStyle/>
          <a:p>
            <a:pPr marL="0" indent="0">
              <a:buNone/>
            </a:pPr>
            <a:r>
              <a:rPr lang="en-GB" sz="4000" b="1" dirty="0" smtClean="0"/>
              <a:t>2. Leadership is a </a:t>
            </a:r>
            <a:r>
              <a:rPr lang="en-GB" sz="4000" b="1" dirty="0" err="1" smtClean="0"/>
              <a:t>revealer</a:t>
            </a:r>
            <a:r>
              <a:rPr lang="en-GB" sz="4000" b="1" dirty="0" smtClean="0"/>
              <a:t>: </a:t>
            </a:r>
            <a:r>
              <a:rPr lang="en-GB" sz="4000" dirty="0" smtClean="0"/>
              <a:t>it is no longer about your results but HOW you achieve them. 1 Kings 21:1-2</a:t>
            </a:r>
          </a:p>
          <a:p>
            <a:pPr marL="0" indent="0">
              <a:buNone/>
            </a:pPr>
            <a:r>
              <a:rPr lang="en-US" sz="4000" dirty="0" smtClean="0"/>
              <a:t>“… a </a:t>
            </a:r>
            <a:r>
              <a:rPr lang="en-US" sz="4000" dirty="0"/>
              <a:t>man named </a:t>
            </a:r>
            <a:r>
              <a:rPr lang="en-US" sz="4000" dirty="0" err="1"/>
              <a:t>Naboth</a:t>
            </a:r>
            <a:r>
              <a:rPr lang="en-US" sz="4000" dirty="0"/>
              <a:t>, from </a:t>
            </a:r>
            <a:r>
              <a:rPr lang="en-US" sz="4000" dirty="0" err="1"/>
              <a:t>Jezreel</a:t>
            </a:r>
            <a:r>
              <a:rPr lang="en-US" sz="4000" dirty="0"/>
              <a:t>, who owned a vineyard in </a:t>
            </a:r>
            <a:r>
              <a:rPr lang="en-US" sz="4000" dirty="0" err="1"/>
              <a:t>Jezreel</a:t>
            </a:r>
            <a:r>
              <a:rPr lang="en-US" sz="4000" dirty="0"/>
              <a:t> beside the palace of King Ahab of Samaria. </a:t>
            </a:r>
            <a:r>
              <a:rPr lang="en-US" sz="4000" b="1" baseline="30000" dirty="0"/>
              <a:t>2 </a:t>
            </a:r>
            <a:r>
              <a:rPr lang="en-US" sz="4000" dirty="0"/>
              <a:t>One day Ahab said to </a:t>
            </a:r>
            <a:r>
              <a:rPr lang="en-US" sz="4000" dirty="0" err="1"/>
              <a:t>Naboth</a:t>
            </a:r>
            <a:r>
              <a:rPr lang="en-US" sz="4000" dirty="0"/>
              <a:t>, “Since your vineyard is so convenient to my palace, I would like to buy it to use as a vegetable </a:t>
            </a:r>
            <a:r>
              <a:rPr lang="en-US" sz="4000" dirty="0" smtClean="0"/>
              <a:t>garden…”</a:t>
            </a:r>
            <a:endParaRPr lang="en-GB" sz="4000" dirty="0"/>
          </a:p>
        </p:txBody>
      </p:sp>
      <p:grpSp>
        <p:nvGrpSpPr>
          <p:cNvPr id="7" name="Group 6"/>
          <p:cNvGrpSpPr/>
          <p:nvPr/>
        </p:nvGrpSpPr>
        <p:grpSpPr>
          <a:xfrm>
            <a:off x="88737" y="5818063"/>
            <a:ext cx="12171970" cy="1213209"/>
            <a:chOff x="88737" y="5818063"/>
            <a:chExt cx="12171970" cy="1213209"/>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2" name="Picture 1"/>
            <p:cNvPicPr>
              <a:picLocks noChangeAspect="1"/>
            </p:cNvPicPr>
            <p:nvPr/>
          </p:nvPicPr>
          <p:blipFill>
            <a:blip r:embed="rId3"/>
            <a:stretch>
              <a:fillRect/>
            </a:stretch>
          </p:blipFill>
          <p:spPr>
            <a:xfrm>
              <a:off x="8383315" y="5818063"/>
              <a:ext cx="3877392" cy="1213209"/>
            </a:xfrm>
            <a:prstGeom prst="rect">
              <a:avLst/>
            </a:prstGeom>
          </p:spPr>
        </p:pic>
      </p:grpSp>
    </p:spTree>
    <p:extLst>
      <p:ext uri="{BB962C8B-B14F-4D97-AF65-F5344CB8AC3E}">
        <p14:creationId xmlns:p14="http://schemas.microsoft.com/office/powerpoint/2010/main" val="20095594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927464" y="966651"/>
            <a:ext cx="10371908" cy="4909217"/>
          </a:xfrm>
        </p:spPr>
        <p:txBody>
          <a:bodyPr>
            <a:noAutofit/>
          </a:bodyPr>
          <a:lstStyle/>
          <a:p>
            <a:pPr marL="0" indent="0">
              <a:buNone/>
            </a:pPr>
            <a:r>
              <a:rPr lang="en-GB" sz="4000" dirty="0" smtClean="0"/>
              <a:t>Vs 13-14</a:t>
            </a:r>
          </a:p>
          <a:p>
            <a:pPr marL="0" indent="0">
              <a:buNone/>
            </a:pPr>
            <a:r>
              <a:rPr lang="en-US" sz="4000" dirty="0" smtClean="0"/>
              <a:t>Then </a:t>
            </a:r>
            <a:r>
              <a:rPr lang="en-US" sz="4000" dirty="0"/>
              <a:t>the two scoundrels came and sat down across from him. And they accused </a:t>
            </a:r>
            <a:r>
              <a:rPr lang="en-US" sz="4000" dirty="0" err="1"/>
              <a:t>Naboth</a:t>
            </a:r>
            <a:r>
              <a:rPr lang="en-US" sz="4000" dirty="0"/>
              <a:t> before all the people, saying, “He cursed God and the king.” So he was dragged outside the town and stoned to death. </a:t>
            </a:r>
            <a:r>
              <a:rPr lang="en-US" sz="4000" b="1" baseline="30000" dirty="0"/>
              <a:t>14 </a:t>
            </a:r>
            <a:r>
              <a:rPr lang="en-US" sz="4000" dirty="0"/>
              <a:t>The town leaders then sent word to Jezebel, “</a:t>
            </a:r>
            <a:r>
              <a:rPr lang="en-US" sz="4000" dirty="0" err="1"/>
              <a:t>Naboth</a:t>
            </a:r>
            <a:r>
              <a:rPr lang="en-US" sz="4000" dirty="0"/>
              <a:t> has been stoned to death.”</a:t>
            </a:r>
            <a:endParaRPr lang="en-GB" sz="4000" dirty="0"/>
          </a:p>
        </p:txBody>
      </p:sp>
      <p:grpSp>
        <p:nvGrpSpPr>
          <p:cNvPr id="7" name="Group 6"/>
          <p:cNvGrpSpPr/>
          <p:nvPr/>
        </p:nvGrpSpPr>
        <p:grpSpPr>
          <a:xfrm>
            <a:off x="88737" y="5818063"/>
            <a:ext cx="12171970" cy="1213209"/>
            <a:chOff x="88737" y="5818063"/>
            <a:chExt cx="12171970" cy="1213209"/>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6" name="Picture 5"/>
            <p:cNvPicPr>
              <a:picLocks noChangeAspect="1"/>
            </p:cNvPicPr>
            <p:nvPr/>
          </p:nvPicPr>
          <p:blipFill>
            <a:blip r:embed="rId3"/>
            <a:stretch>
              <a:fillRect/>
            </a:stretch>
          </p:blipFill>
          <p:spPr>
            <a:xfrm>
              <a:off x="8383315" y="5818063"/>
              <a:ext cx="3877392" cy="1213209"/>
            </a:xfrm>
            <a:prstGeom prst="rect">
              <a:avLst/>
            </a:prstGeom>
          </p:spPr>
        </p:pic>
      </p:grpSp>
    </p:spTree>
    <p:extLst>
      <p:ext uri="{BB962C8B-B14F-4D97-AF65-F5344CB8AC3E}">
        <p14:creationId xmlns:p14="http://schemas.microsoft.com/office/powerpoint/2010/main" val="22847028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295401" y="785625"/>
            <a:ext cx="9601196" cy="4883091"/>
          </a:xfrm>
        </p:spPr>
        <p:txBody>
          <a:bodyPr>
            <a:normAutofit/>
          </a:bodyPr>
          <a:lstStyle/>
          <a:p>
            <a:pPr marL="0" indent="0">
              <a:buNone/>
            </a:pPr>
            <a:r>
              <a:rPr lang="en-GB" sz="3600" b="1" dirty="0" smtClean="0"/>
              <a:t>3. Leadership involves people doing as you do: </a:t>
            </a:r>
            <a:r>
              <a:rPr lang="en-GB" sz="3600" dirty="0" smtClean="0"/>
              <a:t>when there is a conflict between what you say and do, people follow your actions. Judges 7: 17-18</a:t>
            </a:r>
          </a:p>
          <a:p>
            <a:pPr marL="0" indent="0">
              <a:buNone/>
            </a:pPr>
            <a:r>
              <a:rPr lang="en-US" sz="3600" b="1" baseline="30000" dirty="0" smtClean="0"/>
              <a:t>“</a:t>
            </a:r>
            <a:r>
              <a:rPr lang="en-US" sz="3600" dirty="0" smtClean="0"/>
              <a:t>Then </a:t>
            </a:r>
            <a:r>
              <a:rPr lang="en-US" sz="3600" dirty="0"/>
              <a:t>he said to them, “Keep your eyes on me. When I come to the edge of the camp, do just as I do. </a:t>
            </a:r>
            <a:r>
              <a:rPr lang="en-US" sz="3600" dirty="0" smtClean="0"/>
              <a:t>As </a:t>
            </a:r>
            <a:r>
              <a:rPr lang="en-US" sz="3600" dirty="0"/>
              <a:t>soon as I and those with me blow the rams’ horns, blow your horns, too, all around the entire camp, and shout, ‘For the </a:t>
            </a:r>
            <a:r>
              <a:rPr lang="en-US" sz="3600" cap="small" dirty="0"/>
              <a:t>Lord</a:t>
            </a:r>
            <a:r>
              <a:rPr lang="en-US" sz="3600" dirty="0"/>
              <a:t> and for Gideon!’”</a:t>
            </a:r>
            <a:endParaRPr lang="en-GB" sz="3600" dirty="0"/>
          </a:p>
        </p:txBody>
      </p:sp>
      <p:grpSp>
        <p:nvGrpSpPr>
          <p:cNvPr id="7" name="Group 6"/>
          <p:cNvGrpSpPr/>
          <p:nvPr/>
        </p:nvGrpSpPr>
        <p:grpSpPr>
          <a:xfrm>
            <a:off x="88737" y="5668716"/>
            <a:ext cx="12180208" cy="1286367"/>
            <a:chOff x="88737" y="5668716"/>
            <a:chExt cx="12180208" cy="1286367"/>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6" name="Picture 5"/>
            <p:cNvPicPr>
              <a:picLocks noChangeAspect="1"/>
            </p:cNvPicPr>
            <p:nvPr/>
          </p:nvPicPr>
          <p:blipFill>
            <a:blip r:embed="rId3"/>
            <a:stretch>
              <a:fillRect/>
            </a:stretch>
          </p:blipFill>
          <p:spPr>
            <a:xfrm>
              <a:off x="8391553" y="5668716"/>
              <a:ext cx="3877392" cy="1286367"/>
            </a:xfrm>
            <a:prstGeom prst="rect">
              <a:avLst/>
            </a:prstGeom>
          </p:spPr>
        </p:pic>
      </p:grpSp>
    </p:spTree>
    <p:extLst>
      <p:ext uri="{BB962C8B-B14F-4D97-AF65-F5344CB8AC3E}">
        <p14:creationId xmlns:p14="http://schemas.microsoft.com/office/powerpoint/2010/main" val="16078663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09896" y="745988"/>
            <a:ext cx="10450285" cy="4974531"/>
          </a:xfrm>
        </p:spPr>
        <p:txBody>
          <a:bodyPr>
            <a:noAutofit/>
          </a:bodyPr>
          <a:lstStyle/>
          <a:p>
            <a:pPr marL="0" indent="0">
              <a:buNone/>
            </a:pPr>
            <a:r>
              <a:rPr lang="en-GB" sz="3600" b="1" dirty="0" smtClean="0"/>
              <a:t>4. Leadership is a journey, watch how you get there: </a:t>
            </a:r>
            <a:r>
              <a:rPr lang="en-GB" sz="3600" dirty="0" smtClean="0"/>
              <a:t>if you were never a good follower, you will never make a good leader. 2 Kings 5: 20-21</a:t>
            </a:r>
          </a:p>
          <a:p>
            <a:pPr marL="0" indent="0">
              <a:buNone/>
            </a:pPr>
            <a:r>
              <a:rPr lang="en-US" sz="3600" b="1" baseline="30000" dirty="0" smtClean="0"/>
              <a:t>“</a:t>
            </a:r>
            <a:r>
              <a:rPr lang="en-US" sz="3600" dirty="0" smtClean="0"/>
              <a:t>But </a:t>
            </a:r>
            <a:r>
              <a:rPr lang="en-US" sz="3600" dirty="0" err="1"/>
              <a:t>Gehazi</a:t>
            </a:r>
            <a:r>
              <a:rPr lang="en-US" sz="3600" dirty="0"/>
              <a:t>, the servant of Elisha, the man of God, said to himself, “My master should not have let this Aramean get away without accepting any of his gifts. As surely as the </a:t>
            </a:r>
            <a:r>
              <a:rPr lang="en-US" sz="3600" cap="small" dirty="0"/>
              <a:t>Lord</a:t>
            </a:r>
            <a:r>
              <a:rPr lang="en-US" sz="3600" dirty="0"/>
              <a:t> lives, I will chase after him and get something from him.” </a:t>
            </a:r>
            <a:r>
              <a:rPr lang="en-US" sz="3600" dirty="0" smtClean="0"/>
              <a:t>So </a:t>
            </a:r>
            <a:r>
              <a:rPr lang="en-US" sz="3600" dirty="0" err="1"/>
              <a:t>Gehazi</a:t>
            </a:r>
            <a:r>
              <a:rPr lang="en-US" sz="3600" dirty="0"/>
              <a:t> set off after </a:t>
            </a:r>
            <a:r>
              <a:rPr lang="en-US" sz="3600" dirty="0" err="1"/>
              <a:t>Naaman</a:t>
            </a:r>
            <a:r>
              <a:rPr lang="en-US" sz="3600" dirty="0" smtClean="0"/>
              <a:t>.”</a:t>
            </a:r>
            <a:endParaRPr lang="en-GB" sz="3600" dirty="0"/>
          </a:p>
        </p:txBody>
      </p:sp>
      <p:grpSp>
        <p:nvGrpSpPr>
          <p:cNvPr id="7" name="Group 6"/>
          <p:cNvGrpSpPr/>
          <p:nvPr/>
        </p:nvGrpSpPr>
        <p:grpSpPr>
          <a:xfrm>
            <a:off x="88737" y="5720519"/>
            <a:ext cx="12196684" cy="1213209"/>
            <a:chOff x="88737" y="5720519"/>
            <a:chExt cx="12196684" cy="1213209"/>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2" name="Picture 1"/>
            <p:cNvPicPr>
              <a:picLocks noChangeAspect="1"/>
            </p:cNvPicPr>
            <p:nvPr/>
          </p:nvPicPr>
          <p:blipFill>
            <a:blip r:embed="rId3"/>
            <a:stretch>
              <a:fillRect/>
            </a:stretch>
          </p:blipFill>
          <p:spPr>
            <a:xfrm>
              <a:off x="8408029" y="5720519"/>
              <a:ext cx="3877392" cy="1213209"/>
            </a:xfrm>
            <a:prstGeom prst="rect">
              <a:avLst/>
            </a:prstGeom>
          </p:spPr>
        </p:pic>
      </p:grpSp>
    </p:spTree>
    <p:extLst>
      <p:ext uri="{BB962C8B-B14F-4D97-AF65-F5344CB8AC3E}">
        <p14:creationId xmlns:p14="http://schemas.microsoft.com/office/powerpoint/2010/main" val="618688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38648" y="3189755"/>
            <a:ext cx="9601196" cy="1303867"/>
          </a:xfrm>
        </p:spPr>
        <p:txBody>
          <a:bodyPr/>
          <a:lstStyle/>
          <a:p>
            <a:r>
              <a:rPr lang="en-GB" b="1" dirty="0" smtClean="0"/>
              <a:t>Let’s Meet the Leaders Again</a:t>
            </a:r>
            <a:endParaRPr lang="en-GB" b="1" dirty="0"/>
          </a:p>
        </p:txBody>
      </p:sp>
      <p:grpSp>
        <p:nvGrpSpPr>
          <p:cNvPr id="7" name="Group 6"/>
          <p:cNvGrpSpPr/>
          <p:nvPr/>
        </p:nvGrpSpPr>
        <p:grpSpPr>
          <a:xfrm>
            <a:off x="88737" y="5818063"/>
            <a:ext cx="12196684" cy="1213209"/>
            <a:chOff x="88737" y="5818063"/>
            <a:chExt cx="12196684" cy="1213209"/>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2" name="Picture 1"/>
            <p:cNvPicPr>
              <a:picLocks noChangeAspect="1"/>
            </p:cNvPicPr>
            <p:nvPr/>
          </p:nvPicPr>
          <p:blipFill>
            <a:blip r:embed="rId3"/>
            <a:stretch>
              <a:fillRect/>
            </a:stretch>
          </p:blipFill>
          <p:spPr>
            <a:xfrm>
              <a:off x="8408029" y="5818063"/>
              <a:ext cx="3877392" cy="1213209"/>
            </a:xfrm>
            <a:prstGeom prst="rect">
              <a:avLst/>
            </a:prstGeom>
          </p:spPr>
        </p:pic>
      </p:grpSp>
    </p:spTree>
    <p:extLst>
      <p:ext uri="{BB962C8B-B14F-4D97-AF65-F5344CB8AC3E}">
        <p14:creationId xmlns:p14="http://schemas.microsoft.com/office/powerpoint/2010/main" val="10560269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 y="607095"/>
            <a:ext cx="2847704" cy="726520"/>
          </a:xfrm>
        </p:spPr>
        <p:txBody>
          <a:bodyPr>
            <a:normAutofit fontScale="90000"/>
          </a:bodyPr>
          <a:lstStyle/>
          <a:p>
            <a:r>
              <a:rPr lang="en-US" b="1" dirty="0"/>
              <a:t>Martin </a:t>
            </a:r>
            <a:r>
              <a:rPr lang="en-US" b="1" dirty="0" err="1"/>
              <a:t>Winterkorn</a:t>
            </a:r>
            <a:endParaRPr lang="en-GB" dirty="0"/>
          </a:p>
        </p:txBody>
      </p:sp>
      <p:sp>
        <p:nvSpPr>
          <p:cNvPr id="4" name="Content Placeholder 3"/>
          <p:cNvSpPr>
            <a:spLocks noGrp="1"/>
          </p:cNvSpPr>
          <p:nvPr>
            <p:ph idx="1"/>
          </p:nvPr>
        </p:nvSpPr>
        <p:spPr>
          <a:xfrm>
            <a:off x="2847704" y="607095"/>
            <a:ext cx="8765175" cy="4858819"/>
          </a:xfrm>
        </p:spPr>
        <p:txBody>
          <a:bodyPr>
            <a:noAutofit/>
          </a:bodyPr>
          <a:lstStyle/>
          <a:p>
            <a:pPr marL="0" indent="0">
              <a:buNone/>
            </a:pPr>
            <a:r>
              <a:rPr lang="en-US" sz="4000" dirty="0"/>
              <a:t>In September 2015, </a:t>
            </a:r>
            <a:r>
              <a:rPr lang="en-US" sz="4000" dirty="0" err="1"/>
              <a:t>Winterkorn</a:t>
            </a:r>
            <a:r>
              <a:rPr lang="en-US" sz="4000" dirty="0"/>
              <a:t> apologized for Volkswagen AG having installed software in its diesel cars to allow the vehicles to pass emissions tests by decreasing emissions when the vehicle detected it was undergoing testing but otherwise pollute at amounts well beyond legally allowed limits.</a:t>
            </a:r>
            <a:endParaRPr lang="en-GB" sz="4000" dirty="0"/>
          </a:p>
        </p:txBody>
      </p:sp>
      <p:grpSp>
        <p:nvGrpSpPr>
          <p:cNvPr id="7" name="Group 6"/>
          <p:cNvGrpSpPr/>
          <p:nvPr/>
        </p:nvGrpSpPr>
        <p:grpSpPr>
          <a:xfrm>
            <a:off x="88737" y="5668716"/>
            <a:ext cx="12171969" cy="1286367"/>
            <a:chOff x="88737" y="5668716"/>
            <a:chExt cx="12171969" cy="1286367"/>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6" name="Picture 5"/>
            <p:cNvPicPr>
              <a:picLocks noChangeAspect="1"/>
            </p:cNvPicPr>
            <p:nvPr/>
          </p:nvPicPr>
          <p:blipFill>
            <a:blip r:embed="rId3"/>
            <a:stretch>
              <a:fillRect/>
            </a:stretch>
          </p:blipFill>
          <p:spPr>
            <a:xfrm>
              <a:off x="8383314" y="5668716"/>
              <a:ext cx="3877392" cy="1286367"/>
            </a:xfrm>
            <a:prstGeom prst="rect">
              <a:avLst/>
            </a:prstGeom>
          </p:spPr>
        </p:pic>
      </p:grpSp>
      <p:pic>
        <p:nvPicPr>
          <p:cNvPr id="2" name="Picture 1"/>
          <p:cNvPicPr>
            <a:picLocks noChangeAspect="1"/>
          </p:cNvPicPr>
          <p:nvPr/>
        </p:nvPicPr>
        <p:blipFill rotWithShape="1">
          <a:blip r:embed="rId4"/>
          <a:srcRect l="27001" r="23734"/>
          <a:stretch/>
        </p:blipFill>
        <p:spPr>
          <a:xfrm>
            <a:off x="0" y="1788960"/>
            <a:ext cx="2847704" cy="3761539"/>
          </a:xfrm>
          <a:prstGeom prst="rect">
            <a:avLst/>
          </a:prstGeom>
        </p:spPr>
      </p:pic>
    </p:spTree>
    <p:extLst>
      <p:ext uri="{BB962C8B-B14F-4D97-AF65-F5344CB8AC3E}">
        <p14:creationId xmlns:p14="http://schemas.microsoft.com/office/powerpoint/2010/main" val="11680734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99458" y="924075"/>
            <a:ext cx="9601196" cy="3318936"/>
          </a:xfrm>
        </p:spPr>
        <p:txBody>
          <a:bodyPr>
            <a:noAutofit/>
          </a:bodyPr>
          <a:lstStyle/>
          <a:p>
            <a:pPr>
              <a:buFontTx/>
              <a:buChar char="-"/>
            </a:pPr>
            <a:r>
              <a:rPr lang="en-US" sz="4000" dirty="0" err="1" smtClean="0"/>
              <a:t>Winterkorn</a:t>
            </a:r>
            <a:r>
              <a:rPr lang="en-US" sz="4000" dirty="0" smtClean="0"/>
              <a:t> </a:t>
            </a:r>
            <a:r>
              <a:rPr lang="en-US" sz="4000" dirty="0"/>
              <a:t>resigned from Volkswagen on 23 September </a:t>
            </a:r>
            <a:r>
              <a:rPr lang="en-US" sz="4000" dirty="0" smtClean="0"/>
              <a:t>2015</a:t>
            </a:r>
          </a:p>
          <a:p>
            <a:pPr>
              <a:buFontTx/>
              <a:buChar char="-"/>
            </a:pPr>
            <a:r>
              <a:rPr lang="en-US" sz="4000" dirty="0"/>
              <a:t>C</a:t>
            </a:r>
            <a:r>
              <a:rPr lang="en-US" sz="4000" dirty="0" smtClean="0"/>
              <a:t>harged </a:t>
            </a:r>
            <a:r>
              <a:rPr lang="en-US" sz="4000" dirty="0"/>
              <a:t>in a United States indictment with fraud and </a:t>
            </a:r>
            <a:r>
              <a:rPr lang="en-US" sz="4000" dirty="0" smtClean="0"/>
              <a:t>conspiracy</a:t>
            </a:r>
          </a:p>
          <a:p>
            <a:pPr>
              <a:buFontTx/>
              <a:buChar char="-"/>
            </a:pPr>
            <a:r>
              <a:rPr lang="en-US" sz="4000" dirty="0"/>
              <a:t>C</a:t>
            </a:r>
            <a:r>
              <a:rPr lang="en-US" sz="4000" dirty="0" smtClean="0"/>
              <a:t>harged </a:t>
            </a:r>
            <a:r>
              <a:rPr lang="en-US" sz="4000" dirty="0"/>
              <a:t>in </a:t>
            </a:r>
            <a:r>
              <a:rPr lang="en-US" sz="4000" dirty="0" smtClean="0"/>
              <a:t>Germany</a:t>
            </a:r>
            <a:r>
              <a:rPr lang="en-US" sz="4000" dirty="0"/>
              <a:t> of fraud, </a:t>
            </a:r>
            <a:r>
              <a:rPr lang="en-US" sz="4000" dirty="0" smtClean="0"/>
              <a:t>violating </a:t>
            </a:r>
            <a:r>
              <a:rPr lang="en-US" sz="4000" dirty="0"/>
              <a:t>laws prohibiting unfair competition as well as </a:t>
            </a:r>
            <a:r>
              <a:rPr lang="en-US" sz="4000" dirty="0" smtClean="0"/>
              <a:t>defalcation.</a:t>
            </a:r>
            <a:endParaRPr lang="en-GB" sz="4000" dirty="0"/>
          </a:p>
        </p:txBody>
      </p:sp>
      <p:grpSp>
        <p:nvGrpSpPr>
          <p:cNvPr id="7" name="Group 6"/>
          <p:cNvGrpSpPr/>
          <p:nvPr/>
        </p:nvGrpSpPr>
        <p:grpSpPr>
          <a:xfrm>
            <a:off x="88737" y="5818063"/>
            <a:ext cx="12196684" cy="1213209"/>
            <a:chOff x="88737" y="5818063"/>
            <a:chExt cx="12196684" cy="1213209"/>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2" name="Picture 1"/>
            <p:cNvPicPr>
              <a:picLocks noChangeAspect="1"/>
            </p:cNvPicPr>
            <p:nvPr/>
          </p:nvPicPr>
          <p:blipFill>
            <a:blip r:embed="rId3"/>
            <a:stretch>
              <a:fillRect/>
            </a:stretch>
          </p:blipFill>
          <p:spPr>
            <a:xfrm>
              <a:off x="8408029" y="5818063"/>
              <a:ext cx="3877392" cy="1213209"/>
            </a:xfrm>
            <a:prstGeom prst="rect">
              <a:avLst/>
            </a:prstGeom>
          </p:spPr>
        </p:pic>
      </p:grpSp>
    </p:spTree>
    <p:extLst>
      <p:ext uri="{BB962C8B-B14F-4D97-AF65-F5344CB8AC3E}">
        <p14:creationId xmlns:p14="http://schemas.microsoft.com/office/powerpoint/2010/main" val="747720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5400" b="1" dirty="0" smtClean="0"/>
              <a:t>Introduction</a:t>
            </a:r>
            <a:endParaRPr lang="en-GB" sz="5400" b="1" dirty="0"/>
          </a:p>
        </p:txBody>
      </p:sp>
      <p:sp>
        <p:nvSpPr>
          <p:cNvPr id="4" name="Content Placeholder 3"/>
          <p:cNvSpPr>
            <a:spLocks noGrp="1"/>
          </p:cNvSpPr>
          <p:nvPr>
            <p:ph idx="1"/>
          </p:nvPr>
        </p:nvSpPr>
        <p:spPr>
          <a:xfrm>
            <a:off x="1295402" y="2473866"/>
            <a:ext cx="9601196" cy="3318936"/>
          </a:xfrm>
        </p:spPr>
        <p:txBody>
          <a:bodyPr>
            <a:normAutofit fontScale="92500" lnSpcReduction="10000"/>
          </a:bodyPr>
          <a:lstStyle/>
          <a:p>
            <a:pPr marL="0" indent="0">
              <a:buNone/>
            </a:pPr>
            <a:r>
              <a:rPr lang="en-US" sz="4000" dirty="0"/>
              <a:t>“A leader is one who knows the way, goes the way, and shows the way.” – John C. Maxwell</a:t>
            </a:r>
          </a:p>
          <a:p>
            <a:pPr marL="0" indent="0">
              <a:buNone/>
            </a:pPr>
            <a:endParaRPr lang="en-GB" dirty="0" smtClean="0"/>
          </a:p>
          <a:p>
            <a:pPr marL="0" indent="0">
              <a:buNone/>
            </a:pPr>
            <a:r>
              <a:rPr lang="en-GB" sz="4000" dirty="0" smtClean="0"/>
              <a:t>Leadership without character development is a disaster in the waiting. It will happen sooner or later.</a:t>
            </a:r>
            <a:endParaRPr lang="en-GB" sz="4000" dirty="0"/>
          </a:p>
        </p:txBody>
      </p:sp>
      <p:grpSp>
        <p:nvGrpSpPr>
          <p:cNvPr id="6" name="Group 5"/>
          <p:cNvGrpSpPr/>
          <p:nvPr/>
        </p:nvGrpSpPr>
        <p:grpSpPr>
          <a:xfrm>
            <a:off x="88737" y="5915608"/>
            <a:ext cx="12103263" cy="1018120"/>
            <a:chOff x="88737" y="5915608"/>
            <a:chExt cx="12103263" cy="1018120"/>
          </a:xfrm>
        </p:grpSpPr>
        <p:pic>
          <p:nvPicPr>
            <p:cNvPr id="7" name="Picture 6"/>
            <p:cNvPicPr>
              <a:picLocks noChangeAspect="1"/>
            </p:cNvPicPr>
            <p:nvPr/>
          </p:nvPicPr>
          <p:blipFill>
            <a:blip r:embed="rId2"/>
            <a:stretch>
              <a:fillRect/>
            </a:stretch>
          </p:blipFill>
          <p:spPr>
            <a:xfrm>
              <a:off x="8610100" y="5980670"/>
              <a:ext cx="3581900" cy="87733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stretch>
              <a:fillRect/>
            </a:stretch>
          </p:blipFill>
          <p:spPr>
            <a:xfrm>
              <a:off x="88737" y="5915608"/>
              <a:ext cx="7236579" cy="1018120"/>
            </a:xfrm>
            <a:prstGeom prst="rect">
              <a:avLst/>
            </a:prstGeom>
          </p:spPr>
        </p:pic>
      </p:grpSp>
    </p:spTree>
    <p:extLst>
      <p:ext uri="{BB962C8B-B14F-4D97-AF65-F5344CB8AC3E}">
        <p14:creationId xmlns:p14="http://schemas.microsoft.com/office/powerpoint/2010/main" val="1738878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020" y="981601"/>
            <a:ext cx="3594650" cy="621381"/>
          </a:xfrm>
        </p:spPr>
        <p:txBody>
          <a:bodyPr>
            <a:normAutofit/>
          </a:bodyPr>
          <a:lstStyle/>
          <a:p>
            <a:r>
              <a:rPr lang="en-US" sz="3200" b="1" dirty="0"/>
              <a:t>Elizabeth Holmes</a:t>
            </a:r>
            <a:endParaRPr lang="en-US" sz="3200" dirty="0"/>
          </a:p>
        </p:txBody>
      </p:sp>
      <p:sp>
        <p:nvSpPr>
          <p:cNvPr id="3" name="Content Placeholder 2"/>
          <p:cNvSpPr>
            <a:spLocks noGrp="1"/>
          </p:cNvSpPr>
          <p:nvPr>
            <p:ph idx="1"/>
          </p:nvPr>
        </p:nvSpPr>
        <p:spPr>
          <a:xfrm>
            <a:off x="5353877" y="808383"/>
            <a:ext cx="6175514" cy="5067485"/>
          </a:xfrm>
        </p:spPr>
        <p:txBody>
          <a:bodyPr>
            <a:normAutofit fontScale="92500" lnSpcReduction="20000"/>
          </a:bodyPr>
          <a:lstStyle/>
          <a:p>
            <a:r>
              <a:rPr lang="en-US" sz="4000" dirty="0"/>
              <a:t>C</a:t>
            </a:r>
            <a:r>
              <a:rPr lang="en-US" sz="4000" dirty="0" smtClean="0"/>
              <a:t>onvicted </a:t>
            </a:r>
            <a:r>
              <a:rPr lang="en-US" sz="4000" dirty="0"/>
              <a:t>of </a:t>
            </a:r>
            <a:r>
              <a:rPr lang="en-US" sz="4000" dirty="0">
                <a:hlinkClick r:id="rId2" tooltip="Criminal fraud"/>
              </a:rPr>
              <a:t>criminal </a:t>
            </a:r>
            <a:r>
              <a:rPr lang="en-US" sz="4000" dirty="0" smtClean="0">
                <a:hlinkClick r:id="rId2" tooltip="Criminal fraud"/>
              </a:rPr>
              <a:t>fraud</a:t>
            </a:r>
            <a:endParaRPr lang="en-US" sz="4000" dirty="0" smtClean="0"/>
          </a:p>
          <a:p>
            <a:r>
              <a:rPr lang="en-US" sz="4000" i="1" dirty="0"/>
              <a:t>Forbes</a:t>
            </a:r>
            <a:r>
              <a:rPr lang="en-US" sz="4000" dirty="0"/>
              <a:t> revised its estimate of Holmes's net worth to </a:t>
            </a:r>
            <a:r>
              <a:rPr lang="en-US" sz="4000" dirty="0" smtClean="0"/>
              <a:t>zero</a:t>
            </a:r>
          </a:p>
          <a:p>
            <a:r>
              <a:rPr lang="en-US" sz="4000" dirty="0"/>
              <a:t>Fortune named her in its feature article on "The World's 19 Most Disappointing </a:t>
            </a:r>
            <a:r>
              <a:rPr lang="en-US" sz="4000" dirty="0" smtClean="0"/>
              <a:t>Leaders”</a:t>
            </a:r>
          </a:p>
          <a:p>
            <a:r>
              <a:rPr lang="en-US" sz="4000" dirty="0"/>
              <a:t>She </a:t>
            </a:r>
            <a:r>
              <a:rPr lang="en-US" sz="4000" dirty="0" smtClean="0"/>
              <a:t>faced </a:t>
            </a:r>
            <a:r>
              <a:rPr lang="en-US" sz="4000" dirty="0"/>
              <a:t>up to 20 years in federal </a:t>
            </a:r>
            <a:r>
              <a:rPr lang="en-US" sz="4000" dirty="0" smtClean="0"/>
              <a:t>prison</a:t>
            </a:r>
          </a:p>
          <a:p>
            <a:endParaRPr lang="en-US" dirty="0"/>
          </a:p>
        </p:txBody>
      </p:sp>
      <p:pic>
        <p:nvPicPr>
          <p:cNvPr id="4" name="Picture 3"/>
          <p:cNvPicPr>
            <a:picLocks noChangeAspect="1"/>
          </p:cNvPicPr>
          <p:nvPr/>
        </p:nvPicPr>
        <p:blipFill>
          <a:blip r:embed="rId3"/>
          <a:stretch>
            <a:fillRect/>
          </a:stretch>
        </p:blipFill>
        <p:spPr>
          <a:xfrm>
            <a:off x="487020" y="1961114"/>
            <a:ext cx="4640383" cy="3087964"/>
          </a:xfrm>
          <a:prstGeom prst="rect">
            <a:avLst/>
          </a:prstGeom>
        </p:spPr>
      </p:pic>
    </p:spTree>
    <p:extLst>
      <p:ext uri="{BB962C8B-B14F-4D97-AF65-F5344CB8AC3E}">
        <p14:creationId xmlns:p14="http://schemas.microsoft.com/office/powerpoint/2010/main" val="1065120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65114" y="1072790"/>
            <a:ext cx="3341912" cy="742165"/>
          </a:xfrm>
        </p:spPr>
        <p:txBody>
          <a:bodyPr>
            <a:normAutofit fontScale="90000"/>
          </a:bodyPr>
          <a:lstStyle/>
          <a:p>
            <a:r>
              <a:rPr lang="en-US" b="1" dirty="0"/>
              <a:t>Kenneth Lay</a:t>
            </a:r>
            <a:endParaRPr lang="en-GB" dirty="0"/>
          </a:p>
        </p:txBody>
      </p:sp>
      <p:sp>
        <p:nvSpPr>
          <p:cNvPr id="4" name="Content Placeholder 3"/>
          <p:cNvSpPr>
            <a:spLocks noGrp="1"/>
          </p:cNvSpPr>
          <p:nvPr>
            <p:ph idx="1"/>
          </p:nvPr>
        </p:nvSpPr>
        <p:spPr>
          <a:xfrm>
            <a:off x="3707026" y="796834"/>
            <a:ext cx="7644597" cy="5079034"/>
          </a:xfrm>
        </p:spPr>
        <p:txBody>
          <a:bodyPr/>
          <a:lstStyle/>
          <a:p>
            <a:r>
              <a:rPr lang="en-US" sz="3200" dirty="0" smtClean="0"/>
              <a:t>Heavily </a:t>
            </a:r>
            <a:r>
              <a:rPr lang="en-US" sz="3200" dirty="0"/>
              <a:t>involved in the Enron scandal, a major accounting scandal </a:t>
            </a:r>
            <a:endParaRPr lang="en-US" sz="3200" dirty="0" smtClean="0"/>
          </a:p>
          <a:p>
            <a:r>
              <a:rPr lang="en-US" sz="3200" dirty="0" smtClean="0"/>
              <a:t>Had the </a:t>
            </a:r>
            <a:r>
              <a:rPr lang="en-US" sz="3200" dirty="0"/>
              <a:t>largest bankruptcy ever to that </a:t>
            </a:r>
            <a:r>
              <a:rPr lang="en-US" sz="3200" dirty="0" smtClean="0"/>
              <a:t>date</a:t>
            </a:r>
          </a:p>
          <a:p>
            <a:r>
              <a:rPr lang="en-US" sz="3200" dirty="0"/>
              <a:t>F</a:t>
            </a:r>
            <a:r>
              <a:rPr lang="en-US" sz="3200" dirty="0" smtClean="0"/>
              <a:t>ound </a:t>
            </a:r>
            <a:r>
              <a:rPr lang="en-US" sz="3200" dirty="0"/>
              <a:t>guilty of 10 counts of securities </a:t>
            </a:r>
            <a:r>
              <a:rPr lang="en-US" sz="3200" dirty="0" smtClean="0"/>
              <a:t>fraud</a:t>
            </a:r>
          </a:p>
          <a:p>
            <a:r>
              <a:rPr lang="en-US" sz="3200" dirty="0"/>
              <a:t>D</a:t>
            </a:r>
            <a:r>
              <a:rPr lang="en-US" sz="3200" dirty="0" smtClean="0"/>
              <a:t>ied </a:t>
            </a:r>
            <a:r>
              <a:rPr lang="en-US" sz="3200" dirty="0"/>
              <a:t>in </a:t>
            </a:r>
            <a:r>
              <a:rPr lang="en-US" sz="3200" dirty="0" smtClean="0"/>
              <a:t>2006, </a:t>
            </a:r>
            <a:r>
              <a:rPr lang="en-US" sz="3200" dirty="0"/>
              <a:t>three months before his scheduled </a:t>
            </a:r>
            <a:r>
              <a:rPr lang="en-US" sz="3200" dirty="0" smtClean="0"/>
              <a:t>sentencing</a:t>
            </a:r>
          </a:p>
          <a:p>
            <a:r>
              <a:rPr lang="en-US" sz="3200" dirty="0" smtClean="0"/>
              <a:t>Ranked in 2009 by</a:t>
            </a:r>
            <a:r>
              <a:rPr lang="en-US" sz="3200" dirty="0"/>
              <a:t> Portfolio.com </a:t>
            </a:r>
            <a:r>
              <a:rPr lang="en-US" sz="3200" dirty="0" smtClean="0"/>
              <a:t>as </a:t>
            </a:r>
            <a:r>
              <a:rPr lang="en-US" sz="3200" dirty="0"/>
              <a:t>the third-worst American CEO of all time</a:t>
            </a:r>
            <a:endParaRPr lang="en-US" sz="3200" dirty="0" smtClean="0"/>
          </a:p>
          <a:p>
            <a:endParaRPr lang="en-GB" dirty="0"/>
          </a:p>
        </p:txBody>
      </p:sp>
      <p:grpSp>
        <p:nvGrpSpPr>
          <p:cNvPr id="7" name="Group 6"/>
          <p:cNvGrpSpPr/>
          <p:nvPr/>
        </p:nvGrpSpPr>
        <p:grpSpPr>
          <a:xfrm>
            <a:off x="88737" y="5720519"/>
            <a:ext cx="12103263" cy="1213209"/>
            <a:chOff x="88737" y="5720519"/>
            <a:chExt cx="12103263" cy="1213209"/>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2" name="Picture 1"/>
            <p:cNvPicPr>
              <a:picLocks noChangeAspect="1"/>
            </p:cNvPicPr>
            <p:nvPr/>
          </p:nvPicPr>
          <p:blipFill>
            <a:blip r:embed="rId3"/>
            <a:stretch>
              <a:fillRect/>
            </a:stretch>
          </p:blipFill>
          <p:spPr>
            <a:xfrm>
              <a:off x="8314608" y="5720519"/>
              <a:ext cx="3877392" cy="1213209"/>
            </a:xfrm>
            <a:prstGeom prst="rect">
              <a:avLst/>
            </a:prstGeom>
          </p:spPr>
        </p:pic>
      </p:grpSp>
      <p:pic>
        <p:nvPicPr>
          <p:cNvPr id="6" name="Picture 5"/>
          <p:cNvPicPr>
            <a:picLocks noChangeAspect="1"/>
          </p:cNvPicPr>
          <p:nvPr/>
        </p:nvPicPr>
        <p:blipFill>
          <a:blip r:embed="rId4"/>
          <a:stretch>
            <a:fillRect/>
          </a:stretch>
        </p:blipFill>
        <p:spPr>
          <a:xfrm>
            <a:off x="88737" y="1935524"/>
            <a:ext cx="3477171" cy="4135470"/>
          </a:xfrm>
          <a:prstGeom prst="rect">
            <a:avLst/>
          </a:prstGeom>
        </p:spPr>
      </p:pic>
    </p:spTree>
    <p:extLst>
      <p:ext uri="{BB962C8B-B14F-4D97-AF65-F5344CB8AC3E}">
        <p14:creationId xmlns:p14="http://schemas.microsoft.com/office/powerpoint/2010/main" val="4207214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835" y="838441"/>
            <a:ext cx="3746861" cy="516940"/>
          </a:xfrm>
        </p:spPr>
        <p:txBody>
          <a:bodyPr>
            <a:normAutofit fontScale="90000"/>
          </a:bodyPr>
          <a:lstStyle/>
          <a:p>
            <a:r>
              <a:rPr lang="en-US" b="1" dirty="0"/>
              <a:t>Harvey Weinstein</a:t>
            </a:r>
            <a:endParaRPr lang="en-GB" dirty="0"/>
          </a:p>
        </p:txBody>
      </p:sp>
      <p:sp>
        <p:nvSpPr>
          <p:cNvPr id="4" name="Content Placeholder 3"/>
          <p:cNvSpPr>
            <a:spLocks noGrp="1"/>
          </p:cNvSpPr>
          <p:nvPr>
            <p:ph idx="1"/>
          </p:nvPr>
        </p:nvSpPr>
        <p:spPr>
          <a:xfrm>
            <a:off x="3066824" y="664604"/>
            <a:ext cx="8624433" cy="5037427"/>
          </a:xfrm>
        </p:spPr>
        <p:txBody>
          <a:bodyPr>
            <a:noAutofit/>
          </a:bodyPr>
          <a:lstStyle/>
          <a:p>
            <a:r>
              <a:rPr lang="en-US" sz="3200" dirty="0"/>
              <a:t>More than 80 women had made </a:t>
            </a:r>
            <a:r>
              <a:rPr lang="en-US" sz="3200" dirty="0" smtClean="0"/>
              <a:t>sexual allegations </a:t>
            </a:r>
            <a:r>
              <a:rPr lang="en-US" sz="3200" dirty="0"/>
              <a:t>against </a:t>
            </a:r>
            <a:r>
              <a:rPr lang="en-US" sz="3200" dirty="0" smtClean="0"/>
              <a:t>him</a:t>
            </a:r>
          </a:p>
          <a:p>
            <a:r>
              <a:rPr lang="en-US" sz="3200" dirty="0"/>
              <a:t>The allegations sparked the </a:t>
            </a:r>
            <a:r>
              <a:rPr lang="en-US" sz="3200" dirty="0">
                <a:hlinkClick r:id="rId2" tooltip="Me Too movement"/>
              </a:rPr>
              <a:t>#</a:t>
            </a:r>
            <a:r>
              <a:rPr lang="en-US" sz="3200" dirty="0" err="1">
                <a:hlinkClick r:id="rId2" tooltip="Me Too movement"/>
              </a:rPr>
              <a:t>MeToo</a:t>
            </a:r>
            <a:r>
              <a:rPr lang="en-US" sz="3200" dirty="0"/>
              <a:t> social media </a:t>
            </a:r>
            <a:r>
              <a:rPr lang="en-US" sz="3200" dirty="0" smtClean="0"/>
              <a:t>campaign</a:t>
            </a:r>
          </a:p>
          <a:p>
            <a:r>
              <a:rPr lang="en-US" sz="3200" dirty="0"/>
              <a:t>W</a:t>
            </a:r>
            <a:r>
              <a:rPr lang="en-US" sz="3200" dirty="0" smtClean="0"/>
              <a:t>as </a:t>
            </a:r>
            <a:r>
              <a:rPr lang="en-US" sz="3200" dirty="0"/>
              <a:t>dismissed from his company and expelled from the </a:t>
            </a:r>
            <a:r>
              <a:rPr lang="en-US" sz="3200" u="sng" dirty="0"/>
              <a:t>Academy of Motion Picture Arts and </a:t>
            </a:r>
            <a:r>
              <a:rPr lang="en-US" sz="3200" u="sng" dirty="0" smtClean="0"/>
              <a:t>Sciences</a:t>
            </a:r>
          </a:p>
          <a:p>
            <a:r>
              <a:rPr lang="en-US" sz="3200" dirty="0"/>
              <a:t>W</a:t>
            </a:r>
            <a:r>
              <a:rPr lang="en-US" sz="3200" dirty="0" smtClean="0"/>
              <a:t>as </a:t>
            </a:r>
            <a:r>
              <a:rPr lang="en-US" sz="3200" dirty="0"/>
              <a:t>found guilty of two of five felonies </a:t>
            </a:r>
            <a:r>
              <a:rPr lang="en-US" sz="3200" dirty="0" smtClean="0"/>
              <a:t>in February 2020 and </a:t>
            </a:r>
            <a:r>
              <a:rPr lang="en-US" sz="3200" dirty="0"/>
              <a:t>sentenced to 23 years </a:t>
            </a:r>
            <a:r>
              <a:rPr lang="en-US" sz="3600" dirty="0"/>
              <a:t>in prison</a:t>
            </a:r>
            <a:endParaRPr lang="en-GB" sz="3600" dirty="0"/>
          </a:p>
        </p:txBody>
      </p:sp>
      <p:grpSp>
        <p:nvGrpSpPr>
          <p:cNvPr id="7" name="Group 6"/>
          <p:cNvGrpSpPr/>
          <p:nvPr/>
        </p:nvGrpSpPr>
        <p:grpSpPr>
          <a:xfrm>
            <a:off x="88737" y="5647361"/>
            <a:ext cx="12180207" cy="1286367"/>
            <a:chOff x="88737" y="5647361"/>
            <a:chExt cx="12180207" cy="1286367"/>
          </a:xfrm>
        </p:grpSpPr>
        <p:pic>
          <p:nvPicPr>
            <p:cNvPr id="5" name="Picture 4"/>
            <p:cNvPicPr>
              <a:picLocks noChangeAspect="1"/>
            </p:cNvPicPr>
            <p:nvPr/>
          </p:nvPicPr>
          <p:blipFill>
            <a:blip r:embed="rId3"/>
            <a:stretch>
              <a:fillRect/>
            </a:stretch>
          </p:blipFill>
          <p:spPr>
            <a:xfrm>
              <a:off x="88737" y="5915608"/>
              <a:ext cx="7236579" cy="1018120"/>
            </a:xfrm>
            <a:prstGeom prst="rect">
              <a:avLst/>
            </a:prstGeom>
          </p:spPr>
        </p:pic>
        <p:pic>
          <p:nvPicPr>
            <p:cNvPr id="2" name="Picture 1"/>
            <p:cNvPicPr>
              <a:picLocks noChangeAspect="1"/>
            </p:cNvPicPr>
            <p:nvPr/>
          </p:nvPicPr>
          <p:blipFill>
            <a:blip r:embed="rId4"/>
            <a:stretch>
              <a:fillRect/>
            </a:stretch>
          </p:blipFill>
          <p:spPr>
            <a:xfrm>
              <a:off x="8391552" y="5647361"/>
              <a:ext cx="3877392" cy="1286367"/>
            </a:xfrm>
            <a:prstGeom prst="rect">
              <a:avLst/>
            </a:prstGeom>
          </p:spPr>
        </p:pic>
      </p:grpSp>
      <p:pic>
        <p:nvPicPr>
          <p:cNvPr id="6" name="Picture 5"/>
          <p:cNvPicPr>
            <a:picLocks noChangeAspect="1"/>
          </p:cNvPicPr>
          <p:nvPr/>
        </p:nvPicPr>
        <p:blipFill>
          <a:blip r:embed="rId5"/>
          <a:stretch>
            <a:fillRect/>
          </a:stretch>
        </p:blipFill>
        <p:spPr>
          <a:xfrm>
            <a:off x="0" y="1959429"/>
            <a:ext cx="2886891" cy="3916439"/>
          </a:xfrm>
          <a:prstGeom prst="rect">
            <a:avLst/>
          </a:prstGeom>
        </p:spPr>
      </p:pic>
    </p:spTree>
    <p:extLst>
      <p:ext uri="{BB962C8B-B14F-4D97-AF65-F5344CB8AC3E}">
        <p14:creationId xmlns:p14="http://schemas.microsoft.com/office/powerpoint/2010/main" val="4321564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02" y="982132"/>
            <a:ext cx="9601196" cy="767155"/>
          </a:xfrm>
        </p:spPr>
        <p:txBody>
          <a:bodyPr/>
          <a:lstStyle/>
          <a:p>
            <a:r>
              <a:rPr lang="en-GB" b="1" dirty="0" smtClean="0"/>
              <a:t>Conclusion</a:t>
            </a:r>
            <a:endParaRPr lang="en-GB" b="1" dirty="0"/>
          </a:p>
        </p:txBody>
      </p:sp>
      <p:sp>
        <p:nvSpPr>
          <p:cNvPr id="4" name="Content Placeholder 3"/>
          <p:cNvSpPr>
            <a:spLocks noGrp="1"/>
          </p:cNvSpPr>
          <p:nvPr>
            <p:ph idx="1"/>
          </p:nvPr>
        </p:nvSpPr>
        <p:spPr/>
        <p:txBody>
          <a:bodyPr>
            <a:normAutofit/>
          </a:bodyPr>
          <a:lstStyle/>
          <a:p>
            <a:pPr marL="0" indent="0">
              <a:buNone/>
            </a:pPr>
            <a:r>
              <a:rPr lang="en-GB" sz="4000" dirty="0" smtClean="0"/>
              <a:t>A well </a:t>
            </a:r>
            <a:r>
              <a:rPr lang="en-GB" sz="4000" dirty="0"/>
              <a:t>developed </a:t>
            </a:r>
            <a:r>
              <a:rPr lang="en-GB" sz="4000" dirty="0" smtClean="0"/>
              <a:t>leader is a product of good character. Remember, diligence may make you successful, but character is what makes you worth following. Character keeps you in leadership.</a:t>
            </a:r>
            <a:endParaRPr lang="en-GB" sz="4000" dirty="0"/>
          </a:p>
        </p:txBody>
      </p:sp>
      <p:grpSp>
        <p:nvGrpSpPr>
          <p:cNvPr id="7" name="Group 6"/>
          <p:cNvGrpSpPr/>
          <p:nvPr/>
        </p:nvGrpSpPr>
        <p:grpSpPr>
          <a:xfrm>
            <a:off x="88737" y="5818063"/>
            <a:ext cx="12180208" cy="1213209"/>
            <a:chOff x="88737" y="5818063"/>
            <a:chExt cx="12180208" cy="1213209"/>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6" name="Picture 5"/>
            <p:cNvPicPr>
              <a:picLocks noChangeAspect="1"/>
            </p:cNvPicPr>
            <p:nvPr/>
          </p:nvPicPr>
          <p:blipFill>
            <a:blip r:embed="rId3"/>
            <a:stretch>
              <a:fillRect/>
            </a:stretch>
          </p:blipFill>
          <p:spPr>
            <a:xfrm>
              <a:off x="8391553" y="5818063"/>
              <a:ext cx="3877392" cy="1213209"/>
            </a:xfrm>
            <a:prstGeom prst="rect">
              <a:avLst/>
            </a:prstGeom>
          </p:spPr>
        </p:pic>
      </p:grpSp>
    </p:spTree>
    <p:extLst>
      <p:ext uri="{BB962C8B-B14F-4D97-AF65-F5344CB8AC3E}">
        <p14:creationId xmlns:p14="http://schemas.microsoft.com/office/powerpoint/2010/main" val="1608472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207624" y="3918856"/>
            <a:ext cx="7262948" cy="2257615"/>
          </a:xfrm>
        </p:spPr>
        <p:txBody>
          <a:bodyPr>
            <a:normAutofit/>
          </a:bodyPr>
          <a:lstStyle/>
          <a:p>
            <a:pPr marL="0" indent="0" algn="ctr">
              <a:buNone/>
            </a:pPr>
            <a:r>
              <a:rPr lang="en-US" dirty="0">
                <a:solidFill>
                  <a:srgbClr val="C00000"/>
                </a:solidFill>
              </a:rPr>
              <a:t>Questions?</a:t>
            </a:r>
          </a:p>
          <a:p>
            <a:pPr marL="0" indent="0" algn="ctr">
              <a:buNone/>
            </a:pPr>
            <a:r>
              <a:rPr lang="en-US" dirty="0" smtClean="0"/>
              <a:t>Lanre.amodu@covenantuniversity.edu.ng</a:t>
            </a:r>
            <a:endParaRPr lang="en-US" dirty="0"/>
          </a:p>
          <a:p>
            <a:pPr marL="0" indent="0" algn="ctr">
              <a:buNone/>
            </a:pPr>
            <a:r>
              <a:rPr lang="en-US" dirty="0"/>
              <a:t>@</a:t>
            </a:r>
            <a:r>
              <a:rPr lang="en-US" dirty="0" err="1"/>
              <a:t>lanreamodu</a:t>
            </a:r>
            <a:endParaRPr lang="en-US" dirty="0"/>
          </a:p>
          <a:p>
            <a:pPr marL="0" indent="0" algn="ctr">
              <a:buNone/>
            </a:pPr>
            <a:r>
              <a:rPr lang="en-US" b="1" dirty="0"/>
              <a:t>www.olanreamodu.com</a:t>
            </a:r>
            <a:endParaRPr lang="aa-ET" b="1" dirty="0"/>
          </a:p>
          <a:p>
            <a:endParaRPr lang="en-GB" dirty="0"/>
          </a:p>
        </p:txBody>
      </p:sp>
      <p:pic>
        <p:nvPicPr>
          <p:cNvPr id="2" name="Picture 1"/>
          <p:cNvPicPr>
            <a:picLocks noChangeAspect="1"/>
          </p:cNvPicPr>
          <p:nvPr/>
        </p:nvPicPr>
        <p:blipFill>
          <a:blip r:embed="rId2"/>
          <a:stretch>
            <a:fillRect/>
          </a:stretch>
        </p:blipFill>
        <p:spPr>
          <a:xfrm>
            <a:off x="3707026" y="499621"/>
            <a:ext cx="4271300" cy="3419235"/>
          </a:xfrm>
          <a:prstGeom prst="rect">
            <a:avLst/>
          </a:prstGeom>
        </p:spPr>
      </p:pic>
    </p:spTree>
    <p:extLst>
      <p:ext uri="{BB962C8B-B14F-4D97-AF65-F5344CB8AC3E}">
        <p14:creationId xmlns:p14="http://schemas.microsoft.com/office/powerpoint/2010/main" val="3767713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74767" y="982132"/>
            <a:ext cx="10972800" cy="1303867"/>
          </a:xfrm>
        </p:spPr>
        <p:txBody>
          <a:bodyPr>
            <a:normAutofit fontScale="90000"/>
          </a:bodyPr>
          <a:lstStyle/>
          <a:p>
            <a:r>
              <a:rPr lang="en-GB" dirty="0" smtClean="0"/>
              <a:t> Leadership has two sides- competence and credibility. Character is the capacity that carries the responsibility.</a:t>
            </a:r>
            <a:endParaRPr lang="en-GB" dirty="0"/>
          </a:p>
        </p:txBody>
      </p:sp>
      <p:grpSp>
        <p:nvGrpSpPr>
          <p:cNvPr id="6" name="Group 5"/>
          <p:cNvGrpSpPr/>
          <p:nvPr/>
        </p:nvGrpSpPr>
        <p:grpSpPr>
          <a:xfrm>
            <a:off x="88737" y="5848865"/>
            <a:ext cx="12246110" cy="1106218"/>
            <a:chOff x="88737" y="5848865"/>
            <a:chExt cx="12246110" cy="1106218"/>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2" name="Picture 1"/>
            <p:cNvPicPr>
              <a:picLocks noChangeAspect="1"/>
            </p:cNvPicPr>
            <p:nvPr/>
          </p:nvPicPr>
          <p:blipFill>
            <a:blip r:embed="rId3"/>
            <a:stretch>
              <a:fillRect/>
            </a:stretch>
          </p:blipFill>
          <p:spPr>
            <a:xfrm>
              <a:off x="8457455" y="5848865"/>
              <a:ext cx="3877392" cy="1106218"/>
            </a:xfrm>
            <a:prstGeom prst="rect">
              <a:avLst/>
            </a:prstGeom>
          </p:spPr>
        </p:pic>
      </p:grpSp>
      <p:sp>
        <p:nvSpPr>
          <p:cNvPr id="8" name="AutoShape 2" descr="Overloaded Vehicle Intercepted By FRSC In Oyo (Photos) - Car Talk ..."/>
          <p:cNvSpPr>
            <a:spLocks noGrp="1" noChangeAspect="1" noChangeArrowheads="1"/>
          </p:cNvSpPr>
          <p:nvPr>
            <p:ph idx="1"/>
          </p:nvPr>
        </p:nvSpPr>
        <p:spPr bwMode="auto">
          <a:xfrm>
            <a:off x="4373110" y="2497500"/>
            <a:ext cx="2952206" cy="33189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marL="0" indent="0">
              <a:buNone/>
            </a:pPr>
            <a:r>
              <a:rPr lang="en-US" sz="4000" dirty="0" smtClean="0"/>
              <a:t>What do you look like under your Leadership position?</a:t>
            </a:r>
            <a:endParaRPr lang="en-US" sz="4000" dirty="0"/>
          </a:p>
        </p:txBody>
      </p:sp>
      <p:pic>
        <p:nvPicPr>
          <p:cNvPr id="10" name="Picture 9"/>
          <p:cNvPicPr>
            <a:picLocks noChangeAspect="1"/>
          </p:cNvPicPr>
          <p:nvPr/>
        </p:nvPicPr>
        <p:blipFill>
          <a:blip r:embed="rId4"/>
          <a:stretch>
            <a:fillRect/>
          </a:stretch>
        </p:blipFill>
        <p:spPr>
          <a:xfrm>
            <a:off x="974951" y="2527014"/>
            <a:ext cx="3348854" cy="3348854"/>
          </a:xfrm>
          <a:prstGeom prst="rect">
            <a:avLst/>
          </a:prstGeom>
        </p:spPr>
      </p:pic>
      <p:pic>
        <p:nvPicPr>
          <p:cNvPr id="11" name="Picture 10"/>
          <p:cNvPicPr>
            <a:picLocks noChangeAspect="1"/>
          </p:cNvPicPr>
          <p:nvPr/>
        </p:nvPicPr>
        <p:blipFill>
          <a:blip r:embed="rId5"/>
          <a:stretch>
            <a:fillRect/>
          </a:stretch>
        </p:blipFill>
        <p:spPr>
          <a:xfrm>
            <a:off x="7325316" y="2527014"/>
            <a:ext cx="4144088" cy="3348854"/>
          </a:xfrm>
          <a:prstGeom prst="rect">
            <a:avLst/>
          </a:prstGeom>
        </p:spPr>
      </p:pic>
    </p:spTree>
    <p:extLst>
      <p:ext uri="{BB962C8B-B14F-4D97-AF65-F5344CB8AC3E}">
        <p14:creationId xmlns:p14="http://schemas.microsoft.com/office/powerpoint/2010/main" val="1021562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21527" y="2876247"/>
            <a:ext cx="9601196" cy="1303867"/>
          </a:xfrm>
        </p:spPr>
        <p:txBody>
          <a:bodyPr/>
          <a:lstStyle/>
          <a:p>
            <a:r>
              <a:rPr lang="en-GB" b="1" dirty="0" smtClean="0"/>
              <a:t>Let’s Meet Some Leaders</a:t>
            </a:r>
            <a:endParaRPr lang="en-GB" b="1" dirty="0"/>
          </a:p>
        </p:txBody>
      </p:sp>
      <p:grpSp>
        <p:nvGrpSpPr>
          <p:cNvPr id="7" name="Group 6"/>
          <p:cNvGrpSpPr/>
          <p:nvPr/>
        </p:nvGrpSpPr>
        <p:grpSpPr>
          <a:xfrm>
            <a:off x="88737" y="5726615"/>
            <a:ext cx="12204922" cy="1207113"/>
            <a:chOff x="88737" y="5726615"/>
            <a:chExt cx="12204922" cy="1207113"/>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6" name="Picture 5"/>
            <p:cNvPicPr>
              <a:picLocks noChangeAspect="1"/>
            </p:cNvPicPr>
            <p:nvPr/>
          </p:nvPicPr>
          <p:blipFill>
            <a:blip r:embed="rId3"/>
            <a:stretch>
              <a:fillRect/>
            </a:stretch>
          </p:blipFill>
          <p:spPr>
            <a:xfrm>
              <a:off x="8416267" y="5726615"/>
              <a:ext cx="3877392" cy="1207113"/>
            </a:xfrm>
            <a:prstGeom prst="rect">
              <a:avLst/>
            </a:prstGeom>
          </p:spPr>
        </p:pic>
      </p:grpSp>
    </p:spTree>
    <p:extLst>
      <p:ext uri="{BB962C8B-B14F-4D97-AF65-F5344CB8AC3E}">
        <p14:creationId xmlns:p14="http://schemas.microsoft.com/office/powerpoint/2010/main" val="449801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82339" y="634275"/>
            <a:ext cx="9601196" cy="1011646"/>
          </a:xfrm>
        </p:spPr>
        <p:txBody>
          <a:bodyPr/>
          <a:lstStyle/>
          <a:p>
            <a:r>
              <a:rPr lang="en-US" b="1" dirty="0"/>
              <a:t>Martin </a:t>
            </a:r>
            <a:r>
              <a:rPr lang="en-US" b="1" dirty="0" err="1"/>
              <a:t>Winterkorn</a:t>
            </a:r>
            <a:endParaRPr lang="en-GB" dirty="0"/>
          </a:p>
        </p:txBody>
      </p:sp>
      <p:sp>
        <p:nvSpPr>
          <p:cNvPr id="4" name="Content Placeholder 3"/>
          <p:cNvSpPr>
            <a:spLocks noGrp="1"/>
          </p:cNvSpPr>
          <p:nvPr>
            <p:ph idx="1"/>
          </p:nvPr>
        </p:nvSpPr>
        <p:spPr>
          <a:xfrm>
            <a:off x="3581915" y="1738672"/>
            <a:ext cx="7939525" cy="4137195"/>
          </a:xfrm>
        </p:spPr>
        <p:txBody>
          <a:bodyPr/>
          <a:lstStyle/>
          <a:p>
            <a:pPr>
              <a:buFontTx/>
              <a:buChar char="-"/>
            </a:pPr>
            <a:r>
              <a:rPr lang="en-GB" sz="4000" dirty="0" smtClean="0"/>
              <a:t>German </a:t>
            </a:r>
            <a:r>
              <a:rPr lang="en-GB" sz="4000" dirty="0"/>
              <a:t>former business </a:t>
            </a:r>
            <a:r>
              <a:rPr lang="en-GB" sz="4000" dirty="0" smtClean="0"/>
              <a:t>executive</a:t>
            </a:r>
          </a:p>
          <a:p>
            <a:pPr>
              <a:buFontTx/>
              <a:buChar char="-"/>
            </a:pPr>
            <a:r>
              <a:rPr lang="en-US" sz="4000" dirty="0" smtClean="0"/>
              <a:t>Chairman, Board </a:t>
            </a:r>
            <a:r>
              <a:rPr lang="en-US" sz="4000" dirty="0"/>
              <a:t>of </a:t>
            </a:r>
            <a:r>
              <a:rPr lang="en-US" sz="4000" dirty="0" smtClean="0"/>
              <a:t>Management, </a:t>
            </a:r>
            <a:r>
              <a:rPr lang="en-US" sz="4000" dirty="0"/>
              <a:t>Volkswagen AG &amp; Porsche </a:t>
            </a:r>
            <a:r>
              <a:rPr lang="en-US" sz="4000" dirty="0" err="1"/>
              <a:t>Automobil</a:t>
            </a:r>
            <a:r>
              <a:rPr lang="en-US" sz="4000" dirty="0"/>
              <a:t> Holding SE</a:t>
            </a:r>
            <a:endParaRPr lang="en-US" sz="4000" dirty="0" smtClean="0"/>
          </a:p>
          <a:p>
            <a:pPr>
              <a:buFontTx/>
              <a:buChar char="-"/>
            </a:pPr>
            <a:r>
              <a:rPr lang="en-US" sz="4000" dirty="0" smtClean="0"/>
              <a:t>Chairman, </a:t>
            </a:r>
            <a:r>
              <a:rPr lang="en-US" sz="4000" dirty="0"/>
              <a:t>S</a:t>
            </a:r>
            <a:r>
              <a:rPr lang="en-US" sz="4000" dirty="0" smtClean="0"/>
              <a:t>upervisory Board,</a:t>
            </a:r>
            <a:r>
              <a:rPr lang="en-US" sz="4000" dirty="0"/>
              <a:t> </a:t>
            </a:r>
            <a:r>
              <a:rPr lang="en-US" sz="4000" dirty="0" smtClean="0"/>
              <a:t>Audi</a:t>
            </a:r>
          </a:p>
          <a:p>
            <a:pPr>
              <a:buFontTx/>
              <a:buChar char="-"/>
            </a:pPr>
            <a:endParaRPr lang="en-GB" sz="4000" dirty="0"/>
          </a:p>
        </p:txBody>
      </p:sp>
      <p:grpSp>
        <p:nvGrpSpPr>
          <p:cNvPr id="7" name="Group 6"/>
          <p:cNvGrpSpPr/>
          <p:nvPr/>
        </p:nvGrpSpPr>
        <p:grpSpPr>
          <a:xfrm>
            <a:off x="88737" y="5774724"/>
            <a:ext cx="12188445" cy="1159004"/>
            <a:chOff x="88737" y="5774724"/>
            <a:chExt cx="12188445" cy="1159004"/>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2" name="Picture 1"/>
            <p:cNvPicPr>
              <a:picLocks noChangeAspect="1"/>
            </p:cNvPicPr>
            <p:nvPr/>
          </p:nvPicPr>
          <p:blipFill>
            <a:blip r:embed="rId3"/>
            <a:stretch>
              <a:fillRect/>
            </a:stretch>
          </p:blipFill>
          <p:spPr>
            <a:xfrm>
              <a:off x="8399790" y="5774724"/>
              <a:ext cx="3877392" cy="1140732"/>
            </a:xfrm>
            <a:prstGeom prst="rect">
              <a:avLst/>
            </a:prstGeom>
          </p:spPr>
        </p:pic>
      </p:grpSp>
      <p:pic>
        <p:nvPicPr>
          <p:cNvPr id="6" name="Picture 5"/>
          <p:cNvPicPr>
            <a:picLocks noChangeAspect="1"/>
          </p:cNvPicPr>
          <p:nvPr/>
        </p:nvPicPr>
        <p:blipFill>
          <a:blip r:embed="rId4"/>
          <a:stretch>
            <a:fillRect/>
          </a:stretch>
        </p:blipFill>
        <p:spPr>
          <a:xfrm>
            <a:off x="82704" y="1685661"/>
            <a:ext cx="3499211" cy="4137195"/>
          </a:xfrm>
          <a:prstGeom prst="rect">
            <a:avLst/>
          </a:prstGeom>
        </p:spPr>
      </p:pic>
    </p:spTree>
    <p:extLst>
      <p:ext uri="{BB962C8B-B14F-4D97-AF65-F5344CB8AC3E}">
        <p14:creationId xmlns:p14="http://schemas.microsoft.com/office/powerpoint/2010/main" val="2371079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2149" y="438794"/>
            <a:ext cx="9601196" cy="753903"/>
          </a:xfrm>
        </p:spPr>
        <p:txBody>
          <a:bodyPr>
            <a:normAutofit fontScale="90000"/>
          </a:bodyPr>
          <a:lstStyle/>
          <a:p>
            <a:r>
              <a:rPr lang="en-US" b="1" dirty="0"/>
              <a:t>Elizabeth Holmes</a:t>
            </a:r>
          </a:p>
        </p:txBody>
      </p:sp>
      <p:sp>
        <p:nvSpPr>
          <p:cNvPr id="3" name="Content Placeholder 2"/>
          <p:cNvSpPr>
            <a:spLocks noGrp="1"/>
          </p:cNvSpPr>
          <p:nvPr>
            <p:ph idx="1"/>
          </p:nvPr>
        </p:nvSpPr>
        <p:spPr>
          <a:xfrm>
            <a:off x="4678017" y="1364973"/>
            <a:ext cx="6851375" cy="4351869"/>
          </a:xfrm>
        </p:spPr>
        <p:txBody>
          <a:bodyPr>
            <a:noAutofit/>
          </a:bodyPr>
          <a:lstStyle/>
          <a:p>
            <a:r>
              <a:rPr lang="en-US" sz="3000" dirty="0"/>
              <a:t>American former biotechnology </a:t>
            </a:r>
            <a:r>
              <a:rPr lang="en-US" sz="3000" dirty="0" smtClean="0"/>
              <a:t>entrepreneur</a:t>
            </a:r>
          </a:p>
          <a:p>
            <a:r>
              <a:rPr lang="en-US" sz="3000" dirty="0"/>
              <a:t> </a:t>
            </a:r>
            <a:r>
              <a:rPr lang="en-US" sz="3000" dirty="0" smtClean="0"/>
              <a:t>Chief Executive Officer </a:t>
            </a:r>
            <a:r>
              <a:rPr lang="en-US" sz="3000" dirty="0"/>
              <a:t>(CEO) of </a:t>
            </a:r>
            <a:r>
              <a:rPr lang="en-US" sz="3000" dirty="0" err="1" smtClean="0"/>
              <a:t>Theranos</a:t>
            </a:r>
            <a:endParaRPr lang="en-US" sz="3000" dirty="0" smtClean="0"/>
          </a:p>
          <a:p>
            <a:r>
              <a:rPr lang="en-US" sz="3000" dirty="0"/>
              <a:t>C</a:t>
            </a:r>
            <a:r>
              <a:rPr lang="en-US" sz="3000" dirty="0" smtClean="0"/>
              <a:t>laimed </a:t>
            </a:r>
            <a:r>
              <a:rPr lang="en-US" sz="3000" dirty="0"/>
              <a:t>to have revolutionized blood </a:t>
            </a:r>
            <a:r>
              <a:rPr lang="en-US" sz="3000" dirty="0" smtClean="0"/>
              <a:t>testing</a:t>
            </a:r>
          </a:p>
          <a:p>
            <a:r>
              <a:rPr lang="en-US" sz="3000" dirty="0"/>
              <a:t>Holmes was recognized for forming "the most illustrious board in U.S. corporate history" over the next three years</a:t>
            </a:r>
            <a:r>
              <a:rPr lang="en-US" sz="3000" dirty="0" smtClean="0"/>
              <a:t>.</a:t>
            </a:r>
          </a:p>
        </p:txBody>
      </p:sp>
      <p:pic>
        <p:nvPicPr>
          <p:cNvPr id="4" name="Picture 3"/>
          <p:cNvPicPr>
            <a:picLocks noChangeAspect="1"/>
          </p:cNvPicPr>
          <p:nvPr/>
        </p:nvPicPr>
        <p:blipFill>
          <a:blip r:embed="rId2"/>
          <a:stretch>
            <a:fillRect/>
          </a:stretch>
        </p:blipFill>
        <p:spPr>
          <a:xfrm>
            <a:off x="117687" y="1616765"/>
            <a:ext cx="4419093" cy="3310054"/>
          </a:xfrm>
          <a:prstGeom prst="rect">
            <a:avLst/>
          </a:prstGeom>
        </p:spPr>
      </p:pic>
    </p:spTree>
    <p:extLst>
      <p:ext uri="{BB962C8B-B14F-4D97-AF65-F5344CB8AC3E}">
        <p14:creationId xmlns:p14="http://schemas.microsoft.com/office/powerpoint/2010/main" val="404829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6435" y="1020418"/>
            <a:ext cx="9929188" cy="5539408"/>
          </a:xfrm>
        </p:spPr>
        <p:txBody>
          <a:bodyPr>
            <a:normAutofit/>
          </a:bodyPr>
          <a:lstStyle/>
          <a:p>
            <a:r>
              <a:rPr lang="en-US" sz="4000" dirty="0"/>
              <a:t>By the end of 2014, her name appeared on 18 U.S. patents and 66 foreign patents.</a:t>
            </a:r>
          </a:p>
          <a:p>
            <a:r>
              <a:rPr lang="en-US" sz="4000" dirty="0" smtClean="0"/>
              <a:t>By </a:t>
            </a:r>
            <a:r>
              <a:rPr lang="en-US" sz="4000" dirty="0"/>
              <a:t>2015, Forbes had named Holmes the </a:t>
            </a:r>
            <a:r>
              <a:rPr lang="en-US" sz="4000" b="1" dirty="0"/>
              <a:t>youngest</a:t>
            </a:r>
            <a:r>
              <a:rPr lang="en-US" sz="4000" dirty="0"/>
              <a:t> and </a:t>
            </a:r>
            <a:r>
              <a:rPr lang="en-US" sz="4000" b="1" dirty="0"/>
              <a:t>wealthiest self-made female billionaire</a:t>
            </a:r>
            <a:r>
              <a:rPr lang="en-US" sz="4000" dirty="0"/>
              <a:t> in America on the basis of a $</a:t>
            </a:r>
            <a:r>
              <a:rPr lang="en-US" sz="4000"/>
              <a:t>9-billion </a:t>
            </a:r>
            <a:r>
              <a:rPr lang="en-US" sz="4000" smtClean="0"/>
              <a:t>valuation </a:t>
            </a:r>
            <a:r>
              <a:rPr lang="en-US" sz="4000" dirty="0"/>
              <a:t>of her company.</a:t>
            </a:r>
          </a:p>
          <a:p>
            <a:endParaRPr lang="en-US" dirty="0"/>
          </a:p>
        </p:txBody>
      </p:sp>
    </p:spTree>
    <p:extLst>
      <p:ext uri="{BB962C8B-B14F-4D97-AF65-F5344CB8AC3E}">
        <p14:creationId xmlns:p14="http://schemas.microsoft.com/office/powerpoint/2010/main" val="45464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400" y="809897"/>
            <a:ext cx="9601196" cy="587828"/>
          </a:xfrm>
        </p:spPr>
        <p:txBody>
          <a:bodyPr>
            <a:normAutofit fontScale="90000"/>
          </a:bodyPr>
          <a:lstStyle/>
          <a:p>
            <a:r>
              <a:rPr lang="en-US" b="1" dirty="0"/>
              <a:t>Kenneth Lay</a:t>
            </a:r>
            <a:r>
              <a:rPr lang="en-US" dirty="0"/>
              <a:t/>
            </a:r>
            <a:br>
              <a:rPr lang="en-US" dirty="0"/>
            </a:br>
            <a:endParaRPr lang="en-GB" dirty="0"/>
          </a:p>
        </p:txBody>
      </p:sp>
      <p:sp>
        <p:nvSpPr>
          <p:cNvPr id="4" name="Content Placeholder 3"/>
          <p:cNvSpPr>
            <a:spLocks noGrp="1"/>
          </p:cNvSpPr>
          <p:nvPr>
            <p:ph idx="1"/>
          </p:nvPr>
        </p:nvSpPr>
        <p:spPr>
          <a:xfrm>
            <a:off x="3017519" y="1149531"/>
            <a:ext cx="8373292" cy="4726337"/>
          </a:xfrm>
        </p:spPr>
        <p:txBody>
          <a:bodyPr>
            <a:noAutofit/>
          </a:bodyPr>
          <a:lstStyle/>
          <a:p>
            <a:r>
              <a:rPr lang="en-US" sz="3600" dirty="0"/>
              <a:t>F</a:t>
            </a:r>
            <a:r>
              <a:rPr lang="en-US" sz="3600" dirty="0" smtClean="0"/>
              <a:t>ounder</a:t>
            </a:r>
            <a:r>
              <a:rPr lang="en-US" sz="3600" dirty="0"/>
              <a:t>, CEO and Chairman of </a:t>
            </a:r>
            <a:r>
              <a:rPr lang="en-US" sz="3600" dirty="0" smtClean="0"/>
              <a:t>Enron</a:t>
            </a:r>
          </a:p>
          <a:p>
            <a:r>
              <a:rPr lang="en-US" sz="3600" dirty="0"/>
              <a:t>M</a:t>
            </a:r>
            <a:r>
              <a:rPr lang="en-US" sz="3600" dirty="0" smtClean="0"/>
              <a:t>ember </a:t>
            </a:r>
            <a:r>
              <a:rPr lang="en-US" sz="3600" dirty="0"/>
              <a:t>of the </a:t>
            </a:r>
            <a:r>
              <a:rPr lang="en-US" sz="3600" dirty="0" smtClean="0"/>
              <a:t>Board </a:t>
            </a:r>
            <a:r>
              <a:rPr lang="en-US" sz="3600" dirty="0"/>
              <a:t>of </a:t>
            </a:r>
            <a:r>
              <a:rPr lang="en-US" sz="3600" dirty="0" smtClean="0"/>
              <a:t>Directors </a:t>
            </a:r>
            <a:r>
              <a:rPr lang="en-US" sz="3600" dirty="0"/>
              <a:t>of Eli Lilly and </a:t>
            </a:r>
            <a:r>
              <a:rPr lang="en-US" sz="3600" dirty="0" smtClean="0"/>
              <a:t>Company (1993-2001)</a:t>
            </a:r>
          </a:p>
          <a:p>
            <a:r>
              <a:rPr lang="en-US" sz="3600" dirty="0"/>
              <a:t>D</a:t>
            </a:r>
            <a:r>
              <a:rPr lang="en-US" sz="3600" dirty="0" smtClean="0"/>
              <a:t>irector </a:t>
            </a:r>
            <a:r>
              <a:rPr lang="en-US" sz="3600" dirty="0"/>
              <a:t>at Texas Commerce </a:t>
            </a:r>
            <a:r>
              <a:rPr lang="en-US" sz="3600" dirty="0" smtClean="0"/>
              <a:t>Bank</a:t>
            </a:r>
          </a:p>
          <a:p>
            <a:r>
              <a:rPr lang="en-US" sz="3600" dirty="0"/>
              <a:t>W</a:t>
            </a:r>
            <a:r>
              <a:rPr lang="en-US" sz="3600" dirty="0" smtClean="0"/>
              <a:t>as </a:t>
            </a:r>
            <a:r>
              <a:rPr lang="en-US" sz="3600" dirty="0"/>
              <a:t>mentioned as a possible candidate for United States Secretary of the Treasury under George W. Bush</a:t>
            </a:r>
            <a:endParaRPr lang="en-GB" sz="3600" dirty="0"/>
          </a:p>
        </p:txBody>
      </p:sp>
      <p:grpSp>
        <p:nvGrpSpPr>
          <p:cNvPr id="7" name="Group 6"/>
          <p:cNvGrpSpPr/>
          <p:nvPr/>
        </p:nvGrpSpPr>
        <p:grpSpPr>
          <a:xfrm>
            <a:off x="88737" y="5726615"/>
            <a:ext cx="12188445" cy="1207113"/>
            <a:chOff x="88737" y="5726615"/>
            <a:chExt cx="12188445" cy="1207113"/>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6" name="Picture 5"/>
            <p:cNvPicPr>
              <a:picLocks noChangeAspect="1"/>
            </p:cNvPicPr>
            <p:nvPr/>
          </p:nvPicPr>
          <p:blipFill>
            <a:blip r:embed="rId3"/>
            <a:stretch>
              <a:fillRect/>
            </a:stretch>
          </p:blipFill>
          <p:spPr>
            <a:xfrm>
              <a:off x="8399790" y="5726615"/>
              <a:ext cx="3877392" cy="1207113"/>
            </a:xfrm>
            <a:prstGeom prst="rect">
              <a:avLst/>
            </a:prstGeom>
          </p:spPr>
        </p:pic>
      </p:grpSp>
      <p:pic>
        <p:nvPicPr>
          <p:cNvPr id="2" name="Picture 1"/>
          <p:cNvPicPr>
            <a:picLocks noChangeAspect="1"/>
          </p:cNvPicPr>
          <p:nvPr/>
        </p:nvPicPr>
        <p:blipFill>
          <a:blip r:embed="rId4"/>
          <a:stretch>
            <a:fillRect/>
          </a:stretch>
        </p:blipFill>
        <p:spPr>
          <a:xfrm>
            <a:off x="88736" y="2285998"/>
            <a:ext cx="2928783" cy="3621041"/>
          </a:xfrm>
          <a:prstGeom prst="rect">
            <a:avLst/>
          </a:prstGeom>
        </p:spPr>
      </p:pic>
    </p:spTree>
    <p:extLst>
      <p:ext uri="{BB962C8B-B14F-4D97-AF65-F5344CB8AC3E}">
        <p14:creationId xmlns:p14="http://schemas.microsoft.com/office/powerpoint/2010/main" val="1306118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6327" y="982133"/>
            <a:ext cx="9601196" cy="516940"/>
          </a:xfrm>
        </p:spPr>
        <p:txBody>
          <a:bodyPr>
            <a:normAutofit fontScale="90000"/>
          </a:bodyPr>
          <a:lstStyle/>
          <a:p>
            <a:r>
              <a:rPr lang="en-US" b="1" dirty="0"/>
              <a:t>Harvey Weinstein</a:t>
            </a:r>
            <a:r>
              <a:rPr lang="en-US" dirty="0"/>
              <a:t/>
            </a:r>
            <a:br>
              <a:rPr lang="en-US" dirty="0"/>
            </a:br>
            <a:endParaRPr lang="en-GB" dirty="0"/>
          </a:p>
        </p:txBody>
      </p:sp>
      <p:sp>
        <p:nvSpPr>
          <p:cNvPr id="4" name="Content Placeholder 3"/>
          <p:cNvSpPr>
            <a:spLocks noGrp="1"/>
          </p:cNvSpPr>
          <p:nvPr>
            <p:ph idx="1"/>
          </p:nvPr>
        </p:nvSpPr>
        <p:spPr>
          <a:xfrm>
            <a:off x="2800807" y="1224385"/>
            <a:ext cx="8681444" cy="4337055"/>
          </a:xfrm>
        </p:spPr>
        <p:txBody>
          <a:bodyPr>
            <a:noAutofit/>
          </a:bodyPr>
          <a:lstStyle/>
          <a:p>
            <a:r>
              <a:rPr lang="en-US" sz="3200" dirty="0"/>
              <a:t>American former film </a:t>
            </a:r>
            <a:r>
              <a:rPr lang="en-US" sz="3200" dirty="0" smtClean="0"/>
              <a:t>producer</a:t>
            </a:r>
          </a:p>
          <a:p>
            <a:r>
              <a:rPr lang="en-US" sz="3200" dirty="0"/>
              <a:t>C</a:t>
            </a:r>
            <a:r>
              <a:rPr lang="en-US" sz="3200" dirty="0" smtClean="0"/>
              <a:t>o-founded of the </a:t>
            </a:r>
            <a:r>
              <a:rPr lang="en-US" sz="3200" dirty="0"/>
              <a:t>entertainment company </a:t>
            </a:r>
            <a:r>
              <a:rPr lang="en-US" sz="3200" dirty="0" smtClean="0"/>
              <a:t>Miramax</a:t>
            </a:r>
          </a:p>
          <a:p>
            <a:r>
              <a:rPr lang="en-US" sz="3200" dirty="0"/>
              <a:t>W</a:t>
            </a:r>
            <a:r>
              <a:rPr lang="en-US" sz="3200" dirty="0" smtClean="0"/>
              <a:t>on </a:t>
            </a:r>
            <a:r>
              <a:rPr lang="en-US" sz="3200" dirty="0"/>
              <a:t>an </a:t>
            </a:r>
            <a:r>
              <a:rPr lang="en-US" sz="3200" b="1" dirty="0"/>
              <a:t>Academy Award</a:t>
            </a:r>
            <a:r>
              <a:rPr lang="en-US" sz="3200" dirty="0"/>
              <a:t> for producing </a:t>
            </a:r>
            <a:r>
              <a:rPr lang="en-US" sz="3200" i="1" dirty="0"/>
              <a:t>Shakespeare in </a:t>
            </a:r>
            <a:r>
              <a:rPr lang="en-US" sz="3200" i="1" dirty="0" smtClean="0"/>
              <a:t>Love</a:t>
            </a:r>
          </a:p>
          <a:p>
            <a:r>
              <a:rPr lang="en-US" sz="3200" dirty="0" smtClean="0"/>
              <a:t>Won seven</a:t>
            </a:r>
            <a:r>
              <a:rPr lang="en-US" sz="3200" dirty="0"/>
              <a:t> </a:t>
            </a:r>
            <a:r>
              <a:rPr lang="en-US" sz="3200" b="1" dirty="0"/>
              <a:t>Tony Awards</a:t>
            </a:r>
            <a:r>
              <a:rPr lang="en-US" sz="3200" dirty="0"/>
              <a:t> for plays and musicals, including </a:t>
            </a:r>
            <a:r>
              <a:rPr lang="en-US" sz="3200" i="1" dirty="0"/>
              <a:t>The Producers</a:t>
            </a:r>
            <a:r>
              <a:rPr lang="en-US" sz="3200" dirty="0"/>
              <a:t>, </a:t>
            </a:r>
            <a:r>
              <a:rPr lang="en-US" sz="3200" i="1" dirty="0"/>
              <a:t>Billy Elliot the Musical</a:t>
            </a:r>
            <a:r>
              <a:rPr lang="en-US" sz="3200" dirty="0"/>
              <a:t>, and </a:t>
            </a:r>
            <a:r>
              <a:rPr lang="en-US" sz="3200" i="1" dirty="0"/>
              <a:t>August: Osage County</a:t>
            </a:r>
            <a:endParaRPr lang="en-GB" sz="3200" dirty="0"/>
          </a:p>
        </p:txBody>
      </p:sp>
      <p:grpSp>
        <p:nvGrpSpPr>
          <p:cNvPr id="7" name="Group 6"/>
          <p:cNvGrpSpPr/>
          <p:nvPr/>
        </p:nvGrpSpPr>
        <p:grpSpPr>
          <a:xfrm>
            <a:off x="88737" y="5720519"/>
            <a:ext cx="12229635" cy="1213209"/>
            <a:chOff x="88737" y="5720519"/>
            <a:chExt cx="12229635" cy="1213209"/>
          </a:xfrm>
        </p:grpSpPr>
        <p:pic>
          <p:nvPicPr>
            <p:cNvPr id="5" name="Picture 4"/>
            <p:cNvPicPr>
              <a:picLocks noChangeAspect="1"/>
            </p:cNvPicPr>
            <p:nvPr/>
          </p:nvPicPr>
          <p:blipFill>
            <a:blip r:embed="rId2"/>
            <a:stretch>
              <a:fillRect/>
            </a:stretch>
          </p:blipFill>
          <p:spPr>
            <a:xfrm>
              <a:off x="88737" y="5915608"/>
              <a:ext cx="7236579" cy="1018120"/>
            </a:xfrm>
            <a:prstGeom prst="rect">
              <a:avLst/>
            </a:prstGeom>
          </p:spPr>
        </p:pic>
        <p:pic>
          <p:nvPicPr>
            <p:cNvPr id="6" name="Picture 5"/>
            <p:cNvPicPr>
              <a:picLocks noChangeAspect="1"/>
            </p:cNvPicPr>
            <p:nvPr/>
          </p:nvPicPr>
          <p:blipFill>
            <a:blip r:embed="rId3"/>
            <a:stretch>
              <a:fillRect/>
            </a:stretch>
          </p:blipFill>
          <p:spPr>
            <a:xfrm>
              <a:off x="8440980" y="5720519"/>
              <a:ext cx="3877392" cy="1213209"/>
            </a:xfrm>
            <a:prstGeom prst="rect">
              <a:avLst/>
            </a:prstGeom>
          </p:spPr>
        </p:pic>
      </p:grpSp>
      <p:pic>
        <p:nvPicPr>
          <p:cNvPr id="8" name="Picture 7"/>
          <p:cNvPicPr>
            <a:picLocks noChangeAspect="1"/>
          </p:cNvPicPr>
          <p:nvPr/>
        </p:nvPicPr>
        <p:blipFill>
          <a:blip r:embed="rId4"/>
          <a:stretch>
            <a:fillRect/>
          </a:stretch>
        </p:blipFill>
        <p:spPr>
          <a:xfrm>
            <a:off x="88737" y="2071551"/>
            <a:ext cx="2712070" cy="3648967"/>
          </a:xfrm>
          <a:prstGeom prst="rect">
            <a:avLst/>
          </a:prstGeom>
        </p:spPr>
      </p:pic>
    </p:spTree>
    <p:extLst>
      <p:ext uri="{BB962C8B-B14F-4D97-AF65-F5344CB8AC3E}">
        <p14:creationId xmlns:p14="http://schemas.microsoft.com/office/powerpoint/2010/main" val="38555919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830</TotalTime>
  <Words>644</Words>
  <Application>Microsoft Office PowerPoint</Application>
  <PresentationFormat>Widescreen</PresentationFormat>
  <Paragraphs>73</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Garamond</vt:lpstr>
      <vt:lpstr>Organic</vt:lpstr>
      <vt:lpstr>DLD121  Leadership Development: The Force of Character</vt:lpstr>
      <vt:lpstr>Introduction</vt:lpstr>
      <vt:lpstr> Leadership has two sides- competence and credibility. Character is the capacity that carries the responsibility.</vt:lpstr>
      <vt:lpstr>Let’s Meet Some Leaders</vt:lpstr>
      <vt:lpstr>Martin Winterkorn</vt:lpstr>
      <vt:lpstr>Elizabeth Holmes</vt:lpstr>
      <vt:lpstr>PowerPoint Presentation</vt:lpstr>
      <vt:lpstr>Kenneth Lay </vt:lpstr>
      <vt:lpstr>Harvey Weinstein </vt:lpstr>
      <vt:lpstr>PowerPoint Presentation</vt:lpstr>
      <vt:lpstr>Importance of Character in Leadership Development</vt:lpstr>
      <vt:lpstr>PowerPoint Presentation</vt:lpstr>
      <vt:lpstr>PowerPoint Presentation</vt:lpstr>
      <vt:lpstr>PowerPoint Presentation</vt:lpstr>
      <vt:lpstr>PowerPoint Presentation</vt:lpstr>
      <vt:lpstr>PowerPoint Presentation</vt:lpstr>
      <vt:lpstr>Let’s Meet the Leaders Again</vt:lpstr>
      <vt:lpstr>Martin Winterkorn</vt:lpstr>
      <vt:lpstr>PowerPoint Presentation</vt:lpstr>
      <vt:lpstr>Elizabeth Holmes</vt:lpstr>
      <vt:lpstr>Kenneth Lay</vt:lpstr>
      <vt:lpstr>Harvey Weinstein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CHAPSTUDIO EDITSUITE</cp:lastModifiedBy>
  <cp:revision>76</cp:revision>
  <dcterms:created xsi:type="dcterms:W3CDTF">2019-09-22T18:08:22Z</dcterms:created>
  <dcterms:modified xsi:type="dcterms:W3CDTF">2022-04-03T21:47:21Z</dcterms:modified>
</cp:coreProperties>
</file>