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76" r:id="rId3"/>
    <p:sldId id="277" r:id="rId4"/>
    <p:sldId id="263" r:id="rId5"/>
    <p:sldId id="264" r:id="rId6"/>
    <p:sldId id="268" r:id="rId7"/>
    <p:sldId id="270" r:id="rId8"/>
    <p:sldId id="274" r:id="rId9"/>
    <p:sldId id="272" r:id="rId10"/>
    <p:sldId id="271" r:id="rId11"/>
    <p:sldId id="275" r:id="rId12"/>
    <p:sldId id="278" r:id="rId13"/>
    <p:sldId id="288" r:id="rId14"/>
    <p:sldId id="279" r:id="rId15"/>
    <p:sldId id="280" r:id="rId16"/>
    <p:sldId id="287" r:id="rId17"/>
    <p:sldId id="289" r:id="rId18"/>
    <p:sldId id="282" r:id="rId19"/>
    <p:sldId id="283" r:id="rId20"/>
    <p:sldId id="284" r:id="rId21"/>
    <p:sldId id="286" r:id="rId22"/>
    <p:sldId id="285" r:id="rId23"/>
    <p:sldId id="281" r:id="rId24"/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9671-F515-4E8E-8BA0-8550DB51D5E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43B5-F441-42E2-BDBE-849C57E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Paste into new</a:t>
            </a:r>
            <a:r>
              <a:rPr lang="en-US" baseline="0" dirty="0"/>
              <a:t> Query Window: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Student 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OR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57-F43F-4092-906A-DA3B6CA959C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84231"/>
              </p:ext>
            </p:extLst>
          </p:nvPr>
        </p:nvGraphicFramePr>
        <p:xfrm>
          <a:off x="609600" y="1615440"/>
          <a:ext cx="7924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Outer Joins</a:t>
            </a:r>
          </a:p>
        </p:txBody>
      </p:sp>
    </p:spTree>
    <p:extLst>
      <p:ext uri="{BB962C8B-B14F-4D97-AF65-F5344CB8AC3E}">
        <p14:creationId xmlns:p14="http://schemas.microsoft.com/office/powerpoint/2010/main" val="173202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</a:t>
            </a:r>
            <a:r>
              <a:rPr lang="en-US" b="1" u="sng" dirty="0"/>
              <a:t>INNER</a:t>
            </a:r>
            <a:r>
              <a:rPr lang="en-US" b="1" dirty="0"/>
              <a:t> JOIN </a:t>
            </a:r>
            <a:r>
              <a:rPr lang="en-US" dirty="0"/>
              <a:t>that we looked at earlier.</a:t>
            </a:r>
          </a:p>
          <a:p>
            <a:r>
              <a:rPr lang="en-US" b="1" i="1" dirty="0"/>
              <a:t>INNER</a:t>
            </a:r>
            <a:r>
              <a:rPr lang="en-US" dirty="0"/>
              <a:t> means that there must be rows of data in both tables.</a:t>
            </a:r>
          </a:p>
          <a:p>
            <a:r>
              <a:rPr lang="en-US" dirty="0"/>
              <a:t>There are four clubs that will NOT be included in our final result.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E986E-DB6C-17D8-3904-4478E9D973D0}"/>
              </a:ext>
            </a:extLst>
          </p:cNvPr>
          <p:cNvSpPr txBox="1"/>
          <p:nvPr/>
        </p:nvSpPr>
        <p:spPr>
          <a:xfrm>
            <a:off x="5486400" y="579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50666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1376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OUTER</a:t>
            </a:r>
            <a:r>
              <a:rPr lang="en-US" b="1" dirty="0"/>
              <a:t> JOIN </a:t>
            </a:r>
            <a:r>
              <a:rPr lang="en-US" dirty="0"/>
              <a:t>selects rows from the tables </a:t>
            </a:r>
            <a:r>
              <a:rPr lang="en-US" i="1" dirty="0"/>
              <a:t>whether-or-not</a:t>
            </a:r>
            <a:r>
              <a:rPr lang="en-US" dirty="0"/>
              <a:t> there is a match based on the joining column.</a:t>
            </a:r>
          </a:p>
          <a:p>
            <a:r>
              <a:rPr lang="en-US" b="1" i="1" dirty="0"/>
              <a:t>LEFT OUTER</a:t>
            </a:r>
            <a:r>
              <a:rPr lang="en-US" dirty="0"/>
              <a:t> means that all the rows from the left table (Club) are included in the result.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877785"/>
            <a:ext cx="2667000" cy="260228"/>
          </a:xfrm>
          <a:prstGeom prst="wedgeRoundRectCallout">
            <a:avLst>
              <a:gd name="adj1" fmla="val -134174"/>
              <a:gd name="adj2" fmla="val -391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is the “left”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1119F-E6C9-97CC-D85F-0CF18196C968}"/>
              </a:ext>
            </a:extLst>
          </p:cNvPr>
          <p:cNvSpPr txBox="1"/>
          <p:nvPr/>
        </p:nvSpPr>
        <p:spPr>
          <a:xfrm>
            <a:off x="5486400" y="579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7030A0"/>
                </a:solidFill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3062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585"/>
              </p:ext>
            </p:extLst>
          </p:nvPr>
        </p:nvGraphicFramePr>
        <p:xfrm>
          <a:off x="609600" y="1615440"/>
          <a:ext cx="7924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Association of Computing 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Chess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cap="small" baseline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 System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err="1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/>
                        <a:t>null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all the club names and the IDs of the students that are registered in them.</a:t>
            </a:r>
          </a:p>
        </p:txBody>
      </p:sp>
    </p:spTree>
    <p:extLst>
      <p:ext uri="{BB962C8B-B14F-4D97-AF65-F5344CB8AC3E}">
        <p14:creationId xmlns:p14="http://schemas.microsoft.com/office/powerpoint/2010/main" val="275762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92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ERD Effectively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through SQL 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227316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err="1"/>
              <a:t>avg</a:t>
            </a:r>
            <a:r>
              <a:rPr lang="en-US" dirty="0"/>
              <a:t> mark) having a course average over 70% in their second term courses, from highest to lowest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200400"/>
            <a:ext cx="6572423" cy="361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5868848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4432" y="5875216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036" y="4845045"/>
            <a:ext cx="769128" cy="307776"/>
            <a:chOff x="5380950" y="1206543"/>
            <a:chExt cx="769128" cy="30777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1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0943"/>
            <a:ext cx="6267091" cy="3437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246" y="4144455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246" y="4372482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4246" y="3916428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16166"/>
            <a:ext cx="441242" cy="369332"/>
            <a:chOff x="7562491" y="3568889"/>
            <a:chExt cx="44124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98933" y="3568889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62491" y="3733800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162800" y="4358514"/>
            <a:ext cx="440203" cy="369332"/>
            <a:chOff x="7162800" y="4358514"/>
            <a:chExt cx="44020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7309849" y="4358514"/>
              <a:ext cx="29315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H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162800" y="4537131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90600" y="3912387"/>
            <a:ext cx="492888" cy="624744"/>
            <a:chOff x="990600" y="3912387"/>
            <a:chExt cx="492888" cy="624744"/>
          </a:xfrm>
        </p:grpSpPr>
        <p:sp>
          <p:nvSpPr>
            <p:cNvPr id="21" name="TextBox 20"/>
            <p:cNvSpPr txBox="1"/>
            <p:nvPr/>
          </p:nvSpPr>
          <p:spPr>
            <a:xfrm>
              <a:off x="990600" y="4048015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G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254888" y="3912387"/>
              <a:ext cx="228600" cy="624744"/>
            </a:xfrm>
            <a:prstGeom prst="leftBrace">
              <a:avLst/>
            </a:prstGeom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00600" y="4441125"/>
            <a:ext cx="239187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B050"/>
                </a:solidFill>
                <a:latin typeface="Buxton Sketch" panose="03080500000500000004" pitchFamily="66" charset="0"/>
              </a:rPr>
              <a:t>    AVG  (            )</a:t>
            </a:r>
            <a:endParaRPr lang="en-US" b="1" dirty="0">
              <a:solidFill>
                <a:srgbClr val="00B050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9013" y="4359893"/>
            <a:ext cx="354825" cy="369332"/>
            <a:chOff x="7539013" y="4359893"/>
            <a:chExt cx="35482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39013" y="4359893"/>
              <a:ext cx="3167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S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17638" y="4436109"/>
              <a:ext cx="76200" cy="184666"/>
            </a:xfrm>
            <a:prstGeom prst="downArrow">
              <a:avLst>
                <a:gd name="adj1" fmla="val 12499"/>
                <a:gd name="adj2" fmla="val 34375"/>
              </a:avLst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4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</p:spTree>
    <p:extLst>
      <p:ext uri="{BB962C8B-B14F-4D97-AF65-F5344CB8AC3E}">
        <p14:creationId xmlns:p14="http://schemas.microsoft.com/office/powerpoint/2010/main" val="274117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0" y="211165"/>
            <a:ext cx="9144000" cy="915078"/>
            <a:chOff x="0" y="211165"/>
            <a:chExt cx="9144000" cy="915078"/>
          </a:xfrm>
        </p:grpSpPr>
        <p:sp>
          <p:nvSpPr>
            <p:cNvPr id="47" name="Rectangle 46"/>
            <p:cNvSpPr/>
            <p:nvPr/>
          </p:nvSpPr>
          <p:spPr>
            <a:xfrm>
              <a:off x="0" y="217579"/>
              <a:ext cx="16764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9810" y="211165"/>
              <a:ext cx="331779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05800" y="211165"/>
              <a:ext cx="8382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5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average mark) having a course average over 70% in their second level courses, from highest to lowest average.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 err="1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R.</a:t>
                      </a:r>
                    </a:p>
                    <a:p>
                      <a:r>
                        <a:rPr lang="en-US" sz="1200" dirty="0"/>
                        <a:t>(et.al.)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47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0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Joins and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COMPLETED</a:t>
            </a:r>
          </a:p>
        </p:txBody>
      </p:sp>
    </p:spTree>
    <p:extLst>
      <p:ext uri="{BB962C8B-B14F-4D97-AF65-F5344CB8AC3E}">
        <p14:creationId xmlns:p14="http://schemas.microsoft.com/office/powerpoint/2010/main" val="129203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50931"/>
            <a:ext cx="5112382" cy="17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3788"/>
            <a:ext cx="3299048" cy="49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89" y="1173788"/>
            <a:ext cx="422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88639" y="2209800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43175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90600"/>
            <a:ext cx="4772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store and sale information for all books sold. Include the store’s ID, name, city and state along with the sale’s order number, title ID and quantity sold.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38200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57" y="3073228"/>
            <a:ext cx="5394286" cy="37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7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5063"/>
            <a:ext cx="4724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90476" cy="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08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33575"/>
            <a:ext cx="76755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Visualizing Inner Joins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</p:spTree>
    <p:extLst>
      <p:ext uri="{BB962C8B-B14F-4D97-AF65-F5344CB8AC3E}">
        <p14:creationId xmlns:p14="http://schemas.microsoft.com/office/powerpoint/2010/main" val="3049659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07726"/>
            <a:ext cx="2419048" cy="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5420"/>
            <a:ext cx="2561905" cy="4542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88639" y="1288088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32" y="1848419"/>
            <a:ext cx="2276190" cy="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704" y="1848419"/>
            <a:ext cx="1485714" cy="45523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48000" y="2202488"/>
            <a:ext cx="7252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2508"/>
            <a:ext cx="6761905" cy="5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61726"/>
            <a:ext cx="5085714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40506"/>
            <a:ext cx="4635021" cy="2303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078" y="1445951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6910" y="1452319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0950" y="1206543"/>
            <a:ext cx="769128" cy="307776"/>
            <a:chOff x="5380950" y="1206543"/>
            <a:chExt cx="769128" cy="30777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3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DataBase</a:t>
                      </a:r>
                      <a:r>
                        <a:rPr lang="en-US" dirty="0"/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club name and student id for all clubs that students are registered 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8584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ClubName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of Computing Machinery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Chess Club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System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NAIT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199899200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u="sng" dirty="0"/>
              <a:t>INNER</a:t>
            </a:r>
            <a:r>
              <a:rPr lang="en-US" b="1" dirty="0"/>
              <a:t> JOIN </a:t>
            </a:r>
            <a:r>
              <a:rPr lang="en-US" dirty="0"/>
              <a:t>only selects rows from the tables where there is a match based on the joining column.</a:t>
            </a:r>
          </a:p>
          <a:p>
            <a:r>
              <a:rPr lang="en-US" b="1" i="1" dirty="0"/>
              <a:t>INNER</a:t>
            </a:r>
            <a:r>
              <a:rPr lang="en-US" dirty="0"/>
              <a:t> means that there must be rows of data in both tables.</a:t>
            </a:r>
          </a:p>
        </p:txBody>
      </p:sp>
    </p:spTree>
    <p:extLst>
      <p:ext uri="{BB962C8B-B14F-4D97-AF65-F5344CB8AC3E}">
        <p14:creationId xmlns:p14="http://schemas.microsoft.com/office/powerpoint/2010/main" val="3987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2652</Words>
  <Application>Microsoft Office PowerPoint</Application>
  <PresentationFormat>On-screen Show (4:3)</PresentationFormat>
  <Paragraphs>667</Paragraphs>
  <Slides>30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Buxton Sketch</vt:lpstr>
      <vt:lpstr>Calibri</vt:lpstr>
      <vt:lpstr>Courier New</vt:lpstr>
      <vt:lpstr>Office Theme</vt:lpstr>
      <vt:lpstr>Visualizing Joins and Subqueries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PowerPoint Presentation</vt:lpstr>
      <vt:lpstr>PowerPoint Presentation</vt:lpstr>
      <vt:lpstr>PowerPoint Presentation</vt:lpstr>
      <vt:lpstr>PowerPoint Presentation</vt:lpstr>
      <vt:lpstr>Using Your ERD Effectively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Joins and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Gilleland</dc:creator>
  <cp:lastModifiedBy>Dan Gilleland</cp:lastModifiedBy>
  <cp:revision>41</cp:revision>
  <dcterms:created xsi:type="dcterms:W3CDTF">2012-03-01T23:44:29Z</dcterms:created>
  <dcterms:modified xsi:type="dcterms:W3CDTF">2022-10-27T20:39:59Z</dcterms:modified>
</cp:coreProperties>
</file>