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80" r:id="rId4"/>
    <p:sldId id="281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1FA37-FA54-4F07-8851-9530BB841B79}" v="1" dt="2021-11-26T11:19:42.130"/>
    <p1510:client id="{1784F77F-6228-4F7A-A157-48790472711E}" v="1494" dt="2021-11-19T15:43:56.096"/>
    <p1510:client id="{2AC5ABA4-A115-4C56-A46B-C32AB92D645A}" v="32" dt="2021-12-13T09:34:58.802"/>
    <p1510:client id="{66D5752F-F6BC-4E2A-A4FD-2AF7E7793B5B}" v="324" dt="2021-12-25T10:52:38.248"/>
    <p1510:client id="{69B72473-B543-4440-B4B3-4B9175F832CF}" v="4" dt="2021-11-15T02:07:52.655"/>
    <p1510:client id="{78A234A9-5E48-487B-A12C-771B41568DB8}" v="2122" dt="2021-11-10T11:27:37.735"/>
    <p1510:client id="{8EE3420C-4B92-4CF3-8098-6DB69FFCDD29}" v="913" dt="2021-11-26T18:44:32.454"/>
    <p1510:client id="{9E79A29E-92FB-4BC1-B38D-D629B3D17E86}" v="248" dt="2021-11-26T11:27:01.333"/>
    <p1510:client id="{A578F2D2-0CF3-4FFC-99E5-0C4A2F640BA6}" v="310" dt="2021-11-26T11:19:31.423"/>
    <p1510:client id="{BCF12D6F-1609-4A93-839C-C2C109A0E31A}" v="1544" dt="2021-12-11T18:11:57.110"/>
    <p1510:client id="{C2C694FA-5F9B-468A-B3C1-8262237086EB}" v="560" dt="2021-11-18T18:01:40.825"/>
    <p1510:client id="{DE7ACAC6-2034-4419-B33B-839DA1C7643D}" v="25" dt="2021-12-13T09:32:34.274"/>
    <p1510:client id="{EBCFD55C-4D66-4E91-809D-1A3D1E02FB85}" v="19" dt="2021-12-12T11:08:53.416"/>
    <p1510:client id="{FA52295C-1784-4B2E-8617-6A64AC49D25A}" v="49" dt="2021-11-10T08:20:36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pPr/>
              <a:t>2025-03-01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백준 - </a:t>
            </a:r>
            <a:r>
              <a:rPr lang="en-US" altLang="ko-KR" dirty="0">
                <a:ea typeface="맑은 고딕"/>
              </a:rPr>
              <a:t>2098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자료구조 </a:t>
            </a:r>
            <a:r>
              <a:rPr lang="en-US" altLang="ko-KR" dirty="0">
                <a:ea typeface="맑은 고딕"/>
              </a:rPr>
              <a:t>– </a:t>
            </a:r>
            <a:r>
              <a:rPr lang="ko-KR" altLang="en-US" dirty="0" err="1">
                <a:ea typeface="맑은 고딕"/>
              </a:rPr>
              <a:t>다이나믹프로그래밍</a:t>
            </a:r>
            <a:r>
              <a:rPr lang="en-US" altLang="ko-KR" dirty="0">
                <a:ea typeface="맑은 고딕"/>
              </a:rPr>
              <a:t>,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TSP</a:t>
            </a:r>
            <a:r>
              <a:rPr lang="ko-KR" altLang="en-US" dirty="0">
                <a:ea typeface="맑은 고딕"/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51413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945F2-0B80-8F26-1EA6-58654D036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F89A6F03-CC7E-A410-4467-8327DEE6A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DBF746C-A8D0-B60F-2DF3-7669CD17DBE7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ea typeface="맑은 고딕"/>
              </a:rPr>
              <a:t>3,1011 </a:t>
            </a:r>
            <a:r>
              <a:rPr lang="ko-KR" altLang="en-US" sz="1600" dirty="0">
                <a:ea typeface="맑은 고딕"/>
              </a:rPr>
              <a:t>즉 </a:t>
            </a:r>
            <a:r>
              <a:rPr lang="en-US" altLang="ko-KR" sz="1600" dirty="0">
                <a:ea typeface="맑은 고딕"/>
              </a:rPr>
              <a:t>(3)</a:t>
            </a:r>
            <a:r>
              <a:rPr lang="ko-KR" altLang="en-US" sz="1600" dirty="0">
                <a:ea typeface="맑은 고딕"/>
              </a:rPr>
              <a:t>으로 왔음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1011</a:t>
            </a:r>
            <a:r>
              <a:rPr lang="ko-KR" altLang="en-US" sz="1600" dirty="0">
                <a:ea typeface="맑은 고딕"/>
              </a:rPr>
              <a:t>이기에 우리가 갈 수 있는 곳은 </a:t>
            </a:r>
            <a:r>
              <a:rPr lang="en-US" altLang="ko-KR" sz="1600" dirty="0">
                <a:ea typeface="맑은 고딕"/>
              </a:rPr>
              <a:t>2</a:t>
            </a:r>
            <a:r>
              <a:rPr lang="ko-KR" altLang="en-US" sz="1600" dirty="0">
                <a:ea typeface="맑은 고딕"/>
              </a:rPr>
              <a:t>번 밖에 없음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그리고 이전 설명대로 보면 </a:t>
            </a:r>
            <a:r>
              <a:rPr lang="en-US" altLang="ko-KR" sz="1600" dirty="0">
                <a:ea typeface="맑은 고딕"/>
              </a:rPr>
              <a:t>(4)</a:t>
            </a:r>
            <a:r>
              <a:rPr lang="ko-KR" altLang="en-US" sz="1600" dirty="0">
                <a:ea typeface="맑은 고딕"/>
              </a:rPr>
              <a:t>에 </a:t>
            </a:r>
            <a:r>
              <a:rPr lang="en-US" altLang="ko-KR" sz="1600" dirty="0">
                <a:ea typeface="맑은 고딕"/>
              </a:rPr>
              <a:t>2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-&gt;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0</a:t>
            </a:r>
            <a:r>
              <a:rPr lang="ko-KR" altLang="en-US" sz="1600" dirty="0">
                <a:ea typeface="맑은 고딕"/>
              </a:rPr>
              <a:t>으로 가는 값을 기록 할 것이고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(3)</a:t>
            </a:r>
            <a:r>
              <a:rPr lang="ko-KR" altLang="en-US" sz="1600" dirty="0">
                <a:ea typeface="맑은 고딕"/>
              </a:rPr>
              <a:t>에 </a:t>
            </a:r>
            <a:r>
              <a:rPr lang="en-US" altLang="ko-KR" sz="1600" dirty="0">
                <a:ea typeface="맑은 고딕"/>
              </a:rPr>
              <a:t>3 -&gt; 2</a:t>
            </a:r>
            <a:r>
              <a:rPr lang="ko-KR" altLang="en-US" sz="1600" dirty="0">
                <a:ea typeface="맑은 고딕"/>
              </a:rPr>
              <a:t>로 가는 값과 해당 값을 더하여 기록 할 것임</a:t>
            </a:r>
            <a:endParaRPr lang="en-US" altLang="ko-KR" sz="1600" dirty="0"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F1149F-1FD4-1FB7-C476-FCE745CE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5A16B9D-4D6D-7EAC-56EE-1B62DB3BE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813363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(2)29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(4)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(3)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80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8F91E-148C-354F-8E0E-00BDC4E59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8560AD7A-7D4F-7C95-ABC9-37A0647BF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0686B3A-6218-6F7F-BE3B-31A877A5517B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ea typeface="맑은 고딕"/>
              </a:rPr>
              <a:t>모든 계산이 끝나면 이전과 같이 </a:t>
            </a:r>
            <a:r>
              <a:rPr lang="en-US" altLang="ko-KR" sz="1600" dirty="0">
                <a:ea typeface="맑은 고딕"/>
              </a:rPr>
              <a:t>(2)</a:t>
            </a:r>
            <a:r>
              <a:rPr lang="ko-KR" altLang="en-US" sz="1600" dirty="0">
                <a:ea typeface="맑은 고딕"/>
              </a:rPr>
              <a:t>로 돌아갈 것이고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똑같이 </a:t>
            </a:r>
            <a:r>
              <a:rPr lang="en-US" altLang="ko-KR" sz="1600" dirty="0">
                <a:ea typeface="맑은 고딕"/>
              </a:rPr>
              <a:t>1 -&gt; 3</a:t>
            </a:r>
            <a:r>
              <a:rPr lang="ko-KR" altLang="en-US" sz="1600" dirty="0">
                <a:ea typeface="맑은 고딕"/>
              </a:rPr>
              <a:t>으로 가는 경로 값을 이제까지의 계산 값과 더할 것임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r>
              <a:rPr lang="en-US" altLang="ko-KR" sz="1600" dirty="0">
                <a:ea typeface="맑은 고딕"/>
              </a:rPr>
              <a:t>15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+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10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=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25</a:t>
            </a:r>
          </a:p>
          <a:p>
            <a:pPr algn="l"/>
            <a:r>
              <a:rPr lang="en-US" altLang="ko-KR" sz="1600" dirty="0">
                <a:ea typeface="맑은 고딕"/>
              </a:rPr>
              <a:t>min( 29, 15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+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10 )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이 시점에서 두 값을 비교하여 최저 값으로 갱신하게 됨</a:t>
            </a:r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1 -&gt; 2 -&gt; 3 </a:t>
            </a:r>
            <a:r>
              <a:rPr lang="ko-KR" altLang="en-US" sz="1600" dirty="0">
                <a:ea typeface="맑은 고딕"/>
              </a:rPr>
              <a:t>의 거리 값인 </a:t>
            </a:r>
            <a:r>
              <a:rPr lang="en-US" altLang="ko-KR" sz="1600" dirty="0">
                <a:ea typeface="맑은 고딕"/>
              </a:rPr>
              <a:t>29</a:t>
            </a:r>
            <a:r>
              <a:rPr lang="ko-KR" altLang="en-US" sz="1600" dirty="0">
                <a:ea typeface="맑은 고딕"/>
              </a:rPr>
              <a:t>와</a:t>
            </a:r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1 -&gt; 3 -&gt; 2 </a:t>
            </a:r>
            <a:r>
              <a:rPr lang="ko-KR" altLang="en-US" sz="1600" dirty="0">
                <a:ea typeface="맑은 고딕"/>
              </a:rPr>
              <a:t>의 거리 값인 </a:t>
            </a:r>
            <a:r>
              <a:rPr lang="en-US" altLang="ko-KR" sz="1600" dirty="0">
                <a:ea typeface="맑은 고딕"/>
              </a:rPr>
              <a:t>25</a:t>
            </a:r>
            <a:r>
              <a:rPr lang="ko-KR" altLang="en-US" sz="1600" dirty="0">
                <a:ea typeface="맑은 고딕"/>
              </a:rPr>
              <a:t>를 비교하여 더 작은 경로를 찾는다는 의미가 됨</a:t>
            </a:r>
            <a:endParaRPr lang="en-US" altLang="ko-KR" sz="1600" dirty="0"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B7B5E0-DE56-9E27-9666-A71652DF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F1886DA-8851-2DDE-18B9-9767F5152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73091"/>
              </p:ext>
            </p:extLst>
          </p:nvPr>
        </p:nvGraphicFramePr>
        <p:xfrm>
          <a:off x="337825" y="4492400"/>
          <a:ext cx="11463882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29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16D4BD7-7D75-5F7B-10DB-C594A0091BE8}"/>
              </a:ext>
            </a:extLst>
          </p:cNvPr>
          <p:cNvSpPr/>
          <p:nvPr/>
        </p:nvSpPr>
        <p:spPr>
          <a:xfrm>
            <a:off x="2613291" y="1602925"/>
            <a:ext cx="586596" cy="388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13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23B17-4DD5-2D5D-A5E4-3DBFF21D8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E4CFE402-F1A9-EF1D-D856-C2B311978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F60C857-77CD-77F3-1C9D-795CA6528826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ea typeface="맑은 고딕"/>
              </a:rPr>
              <a:t>DFS</a:t>
            </a:r>
            <a:r>
              <a:rPr lang="ko-KR" altLang="en-US" sz="1600" dirty="0">
                <a:ea typeface="맑은 고딕"/>
              </a:rPr>
              <a:t>에 따라 이번 에야 말로 시작점인 </a:t>
            </a:r>
            <a:r>
              <a:rPr lang="en-US" altLang="ko-KR" sz="1600" dirty="0">
                <a:ea typeface="맑은 고딕"/>
              </a:rPr>
              <a:t>(1)</a:t>
            </a:r>
            <a:r>
              <a:rPr lang="ko-KR" altLang="en-US" sz="1600" dirty="0">
                <a:ea typeface="맑은 고딕"/>
              </a:rPr>
              <a:t>로 돌아오게 됨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똑같이 </a:t>
            </a:r>
            <a:r>
              <a:rPr lang="en-US" altLang="ko-KR" sz="1600" dirty="0">
                <a:ea typeface="맑은 고딕"/>
              </a:rPr>
              <a:t>0 -&gt; 1</a:t>
            </a:r>
            <a:r>
              <a:rPr lang="ko-KR" altLang="en-US" sz="1600" dirty="0">
                <a:ea typeface="맑은 고딕"/>
              </a:rPr>
              <a:t>로 가는 경로 값을 이제까지의 계산 값과 더할 것임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r>
              <a:rPr lang="en-US" altLang="ko-KR" sz="1600" dirty="0">
                <a:ea typeface="맑은 고딕"/>
              </a:rPr>
              <a:t>25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+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10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=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35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결국 최적 값은 시작점인 </a:t>
            </a:r>
            <a:r>
              <a:rPr lang="en-US" altLang="ko-KR" sz="1600" dirty="0">
                <a:ea typeface="맑은 고딕"/>
              </a:rPr>
              <a:t>0, 0001</a:t>
            </a:r>
            <a:r>
              <a:rPr lang="ko-KR" altLang="en-US" sz="1600" dirty="0">
                <a:ea typeface="맑은 고딕"/>
              </a:rPr>
              <a:t>에 갱신되게 되어 있으며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이후로 똑같이 </a:t>
            </a:r>
            <a:r>
              <a:rPr lang="en-US" altLang="ko-KR" sz="1600" dirty="0">
                <a:ea typeface="맑은 고딕"/>
              </a:rPr>
              <a:t>DFS</a:t>
            </a:r>
            <a:r>
              <a:rPr lang="ko-KR" altLang="en-US" sz="1600" dirty="0">
                <a:ea typeface="맑은 고딕"/>
              </a:rPr>
              <a:t>에 따라 다른 조합도 시도 할 것임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다만 </a:t>
            </a:r>
            <a:r>
              <a:rPr lang="en-US" altLang="ko-KR" sz="1600" dirty="0">
                <a:ea typeface="맑은 고딕"/>
              </a:rPr>
              <a:t>DFS</a:t>
            </a:r>
            <a:r>
              <a:rPr lang="ko-KR" altLang="en-US" sz="1600" dirty="0">
                <a:ea typeface="맑은 고딕"/>
              </a:rPr>
              <a:t>의 경우 모든 조합을 만들어 끝까지 간 후 값을 확인하여 결과 값을 갱신하지만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이 경우 테이블에 값이 있으면 해당 값을 참조 하는 것으로 빠르게 최적 경로를 찾아 낼 수 있음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CF1207-613D-8599-E5AA-4581AF7B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0E46D07-B963-8401-B958-55B793113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48977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96164D2-D40C-CD4D-CB33-16E93DA932C2}"/>
              </a:ext>
            </a:extLst>
          </p:cNvPr>
          <p:cNvSpPr/>
          <p:nvPr/>
        </p:nvSpPr>
        <p:spPr>
          <a:xfrm>
            <a:off x="1464849" y="1249241"/>
            <a:ext cx="586596" cy="388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52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2E62D-38FE-1D3D-C640-7419A2E1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6EAD9C87-4C78-EC38-C0A2-96D5F4A25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EE82C9E-DE17-0E87-E583-35AA77EC8A72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>
                <a:ea typeface="맑은 고딕"/>
              </a:rPr>
              <a:t>모든 작업이 끝나면 테이블은 다음과 같이 값이 들어가게 됨</a:t>
            </a:r>
            <a:r>
              <a:rPr lang="en-US" altLang="ko-KR" sz="1400" dirty="0">
                <a:ea typeface="맑은 고딕"/>
              </a:rPr>
              <a:t>.</a:t>
            </a:r>
            <a:r>
              <a:rPr lang="ko-KR" altLang="en-US" sz="1400" dirty="0">
                <a:ea typeface="맑은 고딕"/>
              </a:rPr>
              <a:t> </a:t>
            </a:r>
            <a:endParaRPr lang="en-US" altLang="ko-KR" sz="1400" dirty="0"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784745-88F9-4993-7A3B-7C4DA2F7A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3909686-AA1B-88A6-6BF4-7C41C9D43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85984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64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06A4B-8843-AD81-5A0B-C7981FEC3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22CA2584-D19C-44B5-E3BC-26C7E0EDA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dirty="0">
                <a:ea typeface="맑은 고딕"/>
              </a:rPr>
              <a:t>소스 풀이 </a:t>
            </a:r>
            <a:r>
              <a:rPr lang="en-US" altLang="ko-KR" dirty="0">
                <a:ea typeface="맑은 고딕"/>
              </a:rPr>
              <a:t>– </a:t>
            </a:r>
            <a:r>
              <a:rPr lang="ko-KR" altLang="en-US" dirty="0">
                <a:ea typeface="맑은 고딕"/>
              </a:rPr>
              <a:t>입력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BA2450E-449D-1331-419A-E045B3C4C7EC}"/>
              </a:ext>
            </a:extLst>
          </p:cNvPr>
          <p:cNvSpPr txBox="1">
            <a:spLocks/>
          </p:cNvSpPr>
          <p:nvPr/>
        </p:nvSpPr>
        <p:spPr>
          <a:xfrm>
            <a:off x="6096000" y="871655"/>
            <a:ext cx="5865341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ea typeface="맑은 고딕"/>
              </a:rPr>
              <a:t>N = </a:t>
            </a:r>
            <a:r>
              <a:rPr lang="ko-KR" altLang="en-US" sz="1400" dirty="0">
                <a:ea typeface="맑은 고딕"/>
              </a:rPr>
              <a:t>도시의 수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>
                <a:ea typeface="맑은 고딕"/>
              </a:rPr>
              <a:t>W = </a:t>
            </a:r>
            <a:r>
              <a:rPr lang="ko-KR" altLang="en-US" sz="1400" dirty="0">
                <a:ea typeface="맑은 고딕"/>
              </a:rPr>
              <a:t>도시간 간선 정보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 err="1">
                <a:ea typeface="맑은 고딕"/>
              </a:rPr>
              <a:t>visited_all</a:t>
            </a:r>
            <a:r>
              <a:rPr lang="en-US" altLang="ko-KR" sz="1400" dirty="0">
                <a:ea typeface="맑은 고딕"/>
              </a:rPr>
              <a:t> = </a:t>
            </a:r>
            <a:r>
              <a:rPr lang="ko-KR" altLang="en-US" sz="1400" dirty="0">
                <a:ea typeface="맑은 고딕"/>
              </a:rPr>
              <a:t>반복되는 비트 연산을 줄이기 위한 모든 도시를 방문한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>
                <a:ea typeface="맑은 고딕"/>
              </a:rPr>
              <a:t>                 </a:t>
            </a:r>
            <a:r>
              <a:rPr lang="ko-KR" altLang="en-US" sz="1400" dirty="0">
                <a:ea typeface="맑은 고딕"/>
              </a:rPr>
              <a:t>경우의 값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>
                <a:ea typeface="맑은 고딕"/>
              </a:rPr>
              <a:t>INF = </a:t>
            </a:r>
            <a:r>
              <a:rPr lang="ko-KR" altLang="en-US" sz="1400" dirty="0">
                <a:ea typeface="맑은 고딕"/>
              </a:rPr>
              <a:t>도달 불가능한 거리 표시 값</a:t>
            </a:r>
            <a:r>
              <a:rPr lang="en-US" altLang="ko-KR" sz="1400" dirty="0">
                <a:ea typeface="맑은 고딕"/>
              </a:rPr>
              <a:t>, 16</a:t>
            </a:r>
            <a:r>
              <a:rPr lang="ko-KR" altLang="en-US" sz="1400" dirty="0">
                <a:ea typeface="맑은 고딕"/>
              </a:rPr>
              <a:t>개 도시 </a:t>
            </a:r>
            <a:r>
              <a:rPr lang="en-US" altLang="ko-KR" sz="1400" dirty="0">
                <a:ea typeface="맑은 고딕"/>
              </a:rPr>
              <a:t>* 1000000 + 1</a:t>
            </a:r>
          </a:p>
          <a:p>
            <a:pPr algn="l"/>
            <a:r>
              <a:rPr lang="en-US" altLang="ko-KR" sz="1400" dirty="0">
                <a:ea typeface="맑은 고딕"/>
              </a:rPr>
              <a:t>         </a:t>
            </a:r>
            <a:r>
              <a:rPr lang="ko-KR" altLang="en-US" sz="1400" dirty="0">
                <a:ea typeface="맑은 고딕"/>
              </a:rPr>
              <a:t>해당 문제에서 나올 수 있는 가장 큰 수에 </a:t>
            </a:r>
            <a:r>
              <a:rPr lang="en-US" altLang="ko-KR" sz="1400" dirty="0">
                <a:ea typeface="맑은 고딕"/>
              </a:rPr>
              <a:t>+1 </a:t>
            </a:r>
            <a:r>
              <a:rPr lang="ko-KR" altLang="en-US" sz="1400" dirty="0">
                <a:ea typeface="맑은 고딕"/>
              </a:rPr>
              <a:t>한 것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 err="1">
                <a:ea typeface="맑은 고딕"/>
              </a:rPr>
              <a:t>dp</a:t>
            </a:r>
            <a:r>
              <a:rPr lang="en-US" altLang="ko-KR" sz="1400" dirty="0">
                <a:ea typeface="맑은 고딕"/>
              </a:rPr>
              <a:t> = </a:t>
            </a:r>
            <a:r>
              <a:rPr lang="ko-KR" altLang="en-US" sz="1400" dirty="0" err="1">
                <a:ea typeface="맑은 고딕"/>
              </a:rPr>
              <a:t>메모이제이션을</a:t>
            </a:r>
            <a:r>
              <a:rPr lang="ko-KR" altLang="en-US" sz="1400" dirty="0">
                <a:ea typeface="맑은 고딕"/>
              </a:rPr>
              <a:t> 위한 테이블</a:t>
            </a:r>
            <a:endParaRPr lang="en-US" altLang="ko-KR" sz="1400" dirty="0">
              <a:ea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BC3F13-81A8-BBA7-CD19-B9C04030EE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446" r="15129"/>
          <a:stretch/>
        </p:blipFill>
        <p:spPr>
          <a:xfrm>
            <a:off x="157976" y="854249"/>
            <a:ext cx="5764699" cy="175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0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E1737-A55F-E223-0C82-40EB3CE62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92F8B660-9E6F-3D73-4D3C-D175A43BB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dirty="0">
                <a:ea typeface="맑은 고딕"/>
              </a:rPr>
              <a:t>소스 풀이 </a:t>
            </a:r>
            <a:r>
              <a:rPr lang="en-US" altLang="ko-KR" dirty="0">
                <a:ea typeface="맑은 고딕"/>
              </a:rPr>
              <a:t>– DFS</a:t>
            </a:r>
            <a:endParaRPr lang="ko-KR" altLang="en-US" dirty="0">
              <a:ea typeface="맑은 고딕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FA0C999-C64F-0455-A3E8-439004768725}"/>
              </a:ext>
            </a:extLst>
          </p:cNvPr>
          <p:cNvSpPr txBox="1">
            <a:spLocks/>
          </p:cNvSpPr>
          <p:nvPr/>
        </p:nvSpPr>
        <p:spPr>
          <a:xfrm>
            <a:off x="6547624" y="871654"/>
            <a:ext cx="5413717" cy="5908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ea typeface="맑은 고딕"/>
              </a:rPr>
              <a:t>dfs</a:t>
            </a:r>
            <a:r>
              <a:rPr lang="ko-KR" altLang="en-US" sz="1400" dirty="0">
                <a:ea typeface="맑은 고딕"/>
              </a:rPr>
              <a:t>의 인자 </a:t>
            </a:r>
            <a:r>
              <a:rPr lang="en-US" altLang="ko-KR" sz="1400" dirty="0">
                <a:ea typeface="맑은 고딕"/>
              </a:rPr>
              <a:t>start, visited</a:t>
            </a:r>
            <a:r>
              <a:rPr lang="ko-KR" altLang="en-US" sz="1400" dirty="0">
                <a:ea typeface="맑은 고딕"/>
              </a:rPr>
              <a:t>는 각각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시작 도시</a:t>
            </a:r>
            <a:r>
              <a:rPr lang="en-US" altLang="ko-KR" sz="1400" dirty="0">
                <a:ea typeface="맑은 고딕"/>
              </a:rPr>
              <a:t>, </a:t>
            </a:r>
            <a:r>
              <a:rPr lang="ko-KR" altLang="en-US" sz="1400" dirty="0">
                <a:ea typeface="맑은 고딕"/>
              </a:rPr>
              <a:t>현재 방문중인 도시 마킹 값임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 err="1">
                <a:ea typeface="맑은 고딕"/>
              </a:rPr>
              <a:t>dfs</a:t>
            </a:r>
            <a:r>
              <a:rPr lang="ko-KR" altLang="en-US" sz="1400" dirty="0">
                <a:ea typeface="맑은 고딕"/>
              </a:rPr>
              <a:t> 기본 구조에 따라 시작은 탈출 조건으로 작성됨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>
                <a:ea typeface="맑은 고딕"/>
              </a:rPr>
              <a:t>visited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==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visited_all</a:t>
            </a:r>
            <a:r>
              <a:rPr lang="ko-KR" altLang="en-US" sz="1400" dirty="0" err="1">
                <a:ea typeface="맑은 고딕"/>
              </a:rPr>
              <a:t>이라는건</a:t>
            </a:r>
            <a:r>
              <a:rPr lang="ko-KR" altLang="en-US" sz="1400" dirty="0">
                <a:ea typeface="맑은 고딕"/>
              </a:rPr>
              <a:t> 모든 도시를 방문 했다는 의미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그리고 현재 방문중인 도시 </a:t>
            </a:r>
            <a:r>
              <a:rPr lang="en-US" altLang="ko-KR" sz="1400" dirty="0">
                <a:ea typeface="맑은 고딕"/>
              </a:rPr>
              <a:t>-&gt; 0</a:t>
            </a:r>
            <a:r>
              <a:rPr lang="ko-KR" altLang="en-US" sz="1400" dirty="0">
                <a:ea typeface="맑은 고딕"/>
              </a:rPr>
              <a:t>번 도시로 갈 경로가 있는지 확인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가능할 경우 해당 값을 </a:t>
            </a:r>
            <a:r>
              <a:rPr lang="en-US" altLang="ko-KR" sz="1400" dirty="0" err="1">
                <a:ea typeface="맑은 고딕"/>
              </a:rPr>
              <a:t>dp</a:t>
            </a:r>
            <a:r>
              <a:rPr lang="ko-KR" altLang="en-US" sz="1400" dirty="0">
                <a:ea typeface="맑은 고딕"/>
              </a:rPr>
              <a:t>에 기록 하고 이전 단계로 값 전달</a:t>
            </a:r>
            <a:r>
              <a:rPr lang="en-US" altLang="ko-KR" sz="1400" dirty="0">
                <a:ea typeface="맑은 고딕"/>
              </a:rPr>
              <a:t>.</a:t>
            </a: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경로가 없을 경우에는 도달 불가능하다는 의미로 </a:t>
            </a:r>
            <a:r>
              <a:rPr lang="en-US" altLang="ko-KR" sz="1400" dirty="0">
                <a:ea typeface="맑은 고딕"/>
              </a:rPr>
              <a:t>INF</a:t>
            </a:r>
            <a:r>
              <a:rPr lang="ko-KR" altLang="en-US" sz="1400" dirty="0">
                <a:ea typeface="맑은 고딕"/>
              </a:rPr>
              <a:t>를 기록하고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값을 전달</a:t>
            </a:r>
            <a:r>
              <a:rPr lang="en-US" altLang="ko-KR" sz="1400" dirty="0">
                <a:ea typeface="맑은 고딕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11CB30-2716-87C6-79D3-F55B8A6F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8" y="738248"/>
            <a:ext cx="611590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2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BFD5D-2406-3929-7B7F-ED3745C33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974F6F67-E0E5-FB92-FFF5-63BE7146C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dirty="0">
                <a:ea typeface="맑은 고딕"/>
              </a:rPr>
              <a:t>소스 풀이 </a:t>
            </a:r>
            <a:r>
              <a:rPr lang="en-US" altLang="ko-KR" dirty="0">
                <a:ea typeface="맑은 고딕"/>
              </a:rPr>
              <a:t>– DFS</a:t>
            </a:r>
            <a:endParaRPr lang="ko-KR" altLang="en-US" dirty="0">
              <a:ea typeface="맑은 고딕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527F631-3842-838F-2593-FCE8EBCF0093}"/>
              </a:ext>
            </a:extLst>
          </p:cNvPr>
          <p:cNvSpPr txBox="1">
            <a:spLocks/>
          </p:cNvSpPr>
          <p:nvPr/>
        </p:nvSpPr>
        <p:spPr>
          <a:xfrm>
            <a:off x="6547624" y="871654"/>
            <a:ext cx="5413717" cy="5908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ea typeface="맑은 고딕"/>
              </a:rPr>
              <a:t>If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dp</a:t>
            </a:r>
            <a:r>
              <a:rPr lang="en-US" altLang="ko-KR" sz="1400" dirty="0">
                <a:ea typeface="맑은 고딕"/>
              </a:rPr>
              <a:t>[start][visited] != 0: </a:t>
            </a:r>
            <a:r>
              <a:rPr lang="ko-KR" altLang="en-US" sz="1400" dirty="0">
                <a:ea typeface="맑은 고딕"/>
              </a:rPr>
              <a:t>라는 의미는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해당 </a:t>
            </a:r>
            <a:r>
              <a:rPr lang="en-US" altLang="ko-KR" sz="1400" dirty="0" err="1">
                <a:ea typeface="맑은 고딕"/>
              </a:rPr>
              <a:t>dp</a:t>
            </a:r>
            <a:r>
              <a:rPr lang="ko-KR" altLang="en-US" sz="1400" dirty="0">
                <a:ea typeface="맑은 고딕"/>
              </a:rPr>
              <a:t>테이블에 값이 기록이 되었는 지의 판단임</a:t>
            </a:r>
            <a:r>
              <a:rPr lang="en-US" altLang="ko-KR" sz="1400" dirty="0">
                <a:ea typeface="맑은 고딕"/>
              </a:rPr>
              <a:t>.</a:t>
            </a:r>
          </a:p>
          <a:p>
            <a:pPr algn="l"/>
            <a:r>
              <a:rPr lang="ko-KR" altLang="en-US" sz="1400" dirty="0">
                <a:ea typeface="맑은 고딕"/>
              </a:rPr>
              <a:t>기록되어 있을 경우 해당 값을 바로 리턴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7CF8BC-9277-99DE-2F29-7049692D8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8" y="738248"/>
            <a:ext cx="611590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44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E98AA-41D1-BF06-23BE-5DA7C97D7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BFECBD3C-2EF7-5701-D10B-2B555B2CF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dirty="0">
                <a:ea typeface="맑은 고딕"/>
              </a:rPr>
              <a:t>소스 풀이 </a:t>
            </a:r>
            <a:r>
              <a:rPr lang="en-US" altLang="ko-KR" dirty="0">
                <a:ea typeface="맑은 고딕"/>
              </a:rPr>
              <a:t>– DFS</a:t>
            </a:r>
            <a:endParaRPr lang="ko-KR" altLang="en-US" dirty="0">
              <a:ea typeface="맑은 고딕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9CF99CD-FFB0-D08C-4C4D-C433486134EB}"/>
              </a:ext>
            </a:extLst>
          </p:cNvPr>
          <p:cNvSpPr txBox="1">
            <a:spLocks/>
          </p:cNvSpPr>
          <p:nvPr/>
        </p:nvSpPr>
        <p:spPr>
          <a:xfrm>
            <a:off x="6547624" y="871654"/>
            <a:ext cx="5413717" cy="59087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ea typeface="맑은 고딕"/>
              </a:rPr>
              <a:t>dfs</a:t>
            </a:r>
            <a:r>
              <a:rPr lang="ko-KR" altLang="en-US" sz="1400" dirty="0">
                <a:ea typeface="맑은 고딕"/>
              </a:rPr>
              <a:t>순회를 위한 </a:t>
            </a:r>
            <a:r>
              <a:rPr lang="en-US" altLang="ko-KR" sz="1400" dirty="0">
                <a:ea typeface="맑은 고딕"/>
              </a:rPr>
              <a:t>for</a:t>
            </a:r>
            <a:r>
              <a:rPr lang="ko-KR" altLang="en-US" sz="1400" dirty="0">
                <a:ea typeface="맑은 고딕"/>
              </a:rPr>
              <a:t>문</a:t>
            </a:r>
            <a:r>
              <a:rPr lang="en-US" altLang="ko-KR" sz="1400" dirty="0">
                <a:ea typeface="맑은 고딕"/>
              </a:rPr>
              <a:t> 0</a:t>
            </a:r>
            <a:r>
              <a:rPr lang="ko-KR" altLang="en-US" sz="1400" dirty="0">
                <a:ea typeface="맑은 고딕"/>
              </a:rPr>
              <a:t>번 도시 시작은 고정이기에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>
                <a:ea typeface="맑은 고딕"/>
              </a:rPr>
              <a:t>1</a:t>
            </a:r>
            <a:r>
              <a:rPr lang="ko-KR" altLang="en-US" sz="1400" dirty="0">
                <a:ea typeface="맑은 고딕"/>
              </a:rPr>
              <a:t>번 도시 </a:t>
            </a:r>
            <a:r>
              <a:rPr lang="en-US" altLang="ko-KR" sz="1400" dirty="0">
                <a:ea typeface="맑은 고딕"/>
              </a:rPr>
              <a:t>~ N</a:t>
            </a:r>
            <a:r>
              <a:rPr lang="ko-KR" altLang="en-US" sz="1400" dirty="0">
                <a:ea typeface="맑은 고딕"/>
              </a:rPr>
              <a:t>번 도시까지 확인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 err="1">
                <a:ea typeface="맑은 고딕"/>
              </a:rPr>
              <a:t>next_visit</a:t>
            </a:r>
            <a:r>
              <a:rPr lang="en-US" altLang="ko-KR" sz="1400" dirty="0">
                <a:ea typeface="맑은 고딕"/>
              </a:rPr>
              <a:t> = (1 &lt;&lt; next) next</a:t>
            </a:r>
            <a:r>
              <a:rPr lang="ko-KR" altLang="en-US" sz="1400" dirty="0">
                <a:ea typeface="맑은 고딕"/>
              </a:rPr>
              <a:t>도시까지 </a:t>
            </a:r>
            <a:r>
              <a:rPr lang="ko-KR" altLang="en-US" sz="1400" dirty="0" err="1">
                <a:ea typeface="맑은 고딕"/>
              </a:rPr>
              <a:t>쉬프트</a:t>
            </a:r>
            <a:r>
              <a:rPr lang="ko-KR" altLang="en-US" sz="1400" dirty="0">
                <a:ea typeface="맑은 고딕"/>
              </a:rPr>
              <a:t> 연산</a:t>
            </a:r>
            <a:r>
              <a:rPr lang="en-US" altLang="ko-KR" sz="1400" dirty="0">
                <a:ea typeface="맑은 고딕"/>
              </a:rPr>
              <a:t>.</a:t>
            </a:r>
          </a:p>
          <a:p>
            <a:pPr algn="l"/>
            <a:r>
              <a:rPr lang="ko-KR" altLang="en-US" sz="1400" dirty="0">
                <a:ea typeface="맑은 고딕"/>
              </a:rPr>
              <a:t>중복 계산을 막기 위한 변수 선언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 err="1">
                <a:ea typeface="맑은 고딕"/>
              </a:rPr>
              <a:t>next_visit</a:t>
            </a:r>
            <a:r>
              <a:rPr lang="ko-KR" altLang="en-US" sz="1400" dirty="0">
                <a:ea typeface="맑은 고딕"/>
              </a:rPr>
              <a:t>를 </a:t>
            </a:r>
            <a:r>
              <a:rPr lang="en-US" altLang="ko-KR" sz="1400" dirty="0" err="1">
                <a:ea typeface="맑은 고딕"/>
              </a:rPr>
              <a:t>visite</a:t>
            </a:r>
            <a:r>
              <a:rPr lang="ko-KR" altLang="en-US" sz="1400" dirty="0">
                <a:ea typeface="맑은 고딕"/>
              </a:rPr>
              <a:t>에 </a:t>
            </a:r>
            <a:r>
              <a:rPr lang="en-US" altLang="ko-KR" sz="1400" dirty="0">
                <a:ea typeface="맑은 고딕"/>
              </a:rPr>
              <a:t>and</a:t>
            </a:r>
            <a:r>
              <a:rPr lang="ko-KR" altLang="en-US" sz="1400" dirty="0">
                <a:ea typeface="맑은 고딕"/>
              </a:rPr>
              <a:t>연산하여 방문 여부 확인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그리고 다음 도시로의 경로가 없는지 확인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만약 방문을 했거나</a:t>
            </a:r>
            <a:r>
              <a:rPr lang="en-US" altLang="ko-KR" sz="1400" dirty="0">
                <a:ea typeface="맑은 고딕"/>
              </a:rPr>
              <a:t>, </a:t>
            </a:r>
            <a:r>
              <a:rPr lang="ko-KR" altLang="en-US" sz="1400" dirty="0">
                <a:ea typeface="맑은 고딕"/>
              </a:rPr>
              <a:t>경로가 없으면 </a:t>
            </a:r>
            <a:r>
              <a:rPr lang="en-US" altLang="ko-KR" sz="1400" dirty="0">
                <a:ea typeface="맑은 고딕"/>
              </a:rPr>
              <a:t>continue</a:t>
            </a: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다음 도시 방문이 가능 할 경우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 err="1">
                <a:ea typeface="맑은 고딕"/>
              </a:rPr>
              <a:t>min_cost</a:t>
            </a:r>
            <a:r>
              <a:rPr lang="ko-KR" altLang="en-US" sz="1400" dirty="0">
                <a:ea typeface="맑은 고딕"/>
              </a:rPr>
              <a:t>에 </a:t>
            </a:r>
            <a:r>
              <a:rPr lang="en-US" altLang="ko-KR" sz="1400" dirty="0" err="1">
                <a:ea typeface="맑은 고딕"/>
              </a:rPr>
              <a:t>min_cost</a:t>
            </a:r>
            <a:r>
              <a:rPr lang="ko-KR" altLang="en-US" sz="1400" dirty="0">
                <a:ea typeface="맑은 고딕"/>
              </a:rPr>
              <a:t>와 </a:t>
            </a:r>
            <a:r>
              <a:rPr lang="en-US" altLang="ko-KR" sz="1400" dirty="0" err="1">
                <a:ea typeface="맑은 고딕"/>
              </a:rPr>
              <a:t>dfs+W</a:t>
            </a:r>
            <a:r>
              <a:rPr lang="en-US" altLang="ko-KR" sz="1400" dirty="0">
                <a:ea typeface="맑은 고딕"/>
              </a:rPr>
              <a:t>[start][next]</a:t>
            </a:r>
            <a:r>
              <a:rPr lang="ko-KR" altLang="en-US" sz="1400" dirty="0">
                <a:ea typeface="맑은 고딕"/>
              </a:rPr>
              <a:t>값을 비교하여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작은 값으로 갱신함</a:t>
            </a:r>
            <a:r>
              <a:rPr lang="en-US" altLang="ko-KR" sz="1400" dirty="0">
                <a:ea typeface="맑은 고딕"/>
              </a:rPr>
              <a:t>.</a:t>
            </a:r>
          </a:p>
          <a:p>
            <a:pPr algn="l"/>
            <a:r>
              <a:rPr lang="ko-KR" altLang="en-US" sz="1400" dirty="0">
                <a:ea typeface="맑은 고딕"/>
              </a:rPr>
              <a:t>이로서 </a:t>
            </a:r>
            <a:r>
              <a:rPr lang="en-US" altLang="ko-KR" sz="1400" dirty="0">
                <a:ea typeface="맑은 고딕"/>
              </a:rPr>
              <a:t>INF</a:t>
            </a:r>
            <a:r>
              <a:rPr lang="ko-KR" altLang="en-US" sz="1400" dirty="0">
                <a:ea typeface="맑은 고딕"/>
              </a:rPr>
              <a:t>값이 넘어와도 </a:t>
            </a:r>
            <a:r>
              <a:rPr lang="en-US" altLang="ko-KR" sz="1400" dirty="0" err="1">
                <a:ea typeface="맑은 고딕"/>
              </a:rPr>
              <a:t>dp</a:t>
            </a:r>
            <a:r>
              <a:rPr lang="ko-KR" altLang="en-US" sz="1400" dirty="0">
                <a:ea typeface="맑은 고딕"/>
              </a:rPr>
              <a:t>에는 값 누적이 아닌 최대 </a:t>
            </a:r>
            <a:r>
              <a:rPr lang="en-US" altLang="ko-KR" sz="1400" dirty="0">
                <a:ea typeface="맑은 고딕"/>
              </a:rPr>
              <a:t>INF </a:t>
            </a:r>
            <a:r>
              <a:rPr lang="ko-KR" altLang="en-US" sz="1400" dirty="0">
                <a:ea typeface="맑은 고딕"/>
              </a:rPr>
              <a:t>값이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기록됨</a:t>
            </a:r>
            <a:r>
              <a:rPr lang="en-US" altLang="ko-KR" sz="1400" dirty="0">
                <a:ea typeface="맑은 고딕"/>
              </a:rPr>
              <a:t>.</a:t>
            </a: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>
                <a:ea typeface="맑은 고딕"/>
              </a:rPr>
              <a:t>for</a:t>
            </a:r>
            <a:r>
              <a:rPr lang="ko-KR" altLang="en-US" sz="1400" dirty="0">
                <a:ea typeface="맑은 고딕"/>
              </a:rPr>
              <a:t>문이 다 끝나고 나서 기록된 </a:t>
            </a:r>
            <a:r>
              <a:rPr lang="en-US" altLang="ko-KR" sz="1400" dirty="0" err="1">
                <a:ea typeface="맑은 고딕"/>
              </a:rPr>
              <a:t>min_cost</a:t>
            </a:r>
            <a:r>
              <a:rPr lang="ko-KR" altLang="en-US" sz="1400" dirty="0">
                <a:ea typeface="맑은 고딕"/>
              </a:rPr>
              <a:t>를 </a:t>
            </a:r>
            <a:r>
              <a:rPr lang="en-US" altLang="ko-KR" sz="1400" dirty="0" err="1">
                <a:ea typeface="맑은 고딕"/>
              </a:rPr>
              <a:t>dp</a:t>
            </a:r>
            <a:r>
              <a:rPr lang="en-US" altLang="ko-KR" sz="1400" dirty="0">
                <a:ea typeface="맑은 고딕"/>
              </a:rPr>
              <a:t>[start][visited]</a:t>
            </a:r>
            <a:r>
              <a:rPr lang="ko-KR" altLang="en-US" sz="1400" dirty="0">
                <a:ea typeface="맑은 고딕"/>
              </a:rPr>
              <a:t>에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 err="1">
                <a:ea typeface="맑은 고딕"/>
              </a:rPr>
              <a:t>기록함으로서</a:t>
            </a:r>
            <a:r>
              <a:rPr lang="ko-KR" altLang="en-US" sz="1400" dirty="0">
                <a:ea typeface="맑은 고딕"/>
              </a:rPr>
              <a:t> 해당 조합에서 해당 도시에서 출발 할 때의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최저 값을 </a:t>
            </a:r>
            <a:r>
              <a:rPr lang="en-US" altLang="ko-KR" sz="1400" dirty="0" err="1">
                <a:ea typeface="맑은 고딕"/>
              </a:rPr>
              <a:t>dp</a:t>
            </a:r>
            <a:r>
              <a:rPr lang="ko-KR" altLang="en-US" sz="1400" dirty="0">
                <a:ea typeface="맑은 고딕"/>
              </a:rPr>
              <a:t>에 갱신 할 수 </a:t>
            </a:r>
            <a:r>
              <a:rPr lang="ko-KR" altLang="en-US" sz="1400" dirty="0" err="1">
                <a:ea typeface="맑은 고딕"/>
              </a:rPr>
              <a:t>있게됨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1213F7-C65A-BBC0-CAE8-A5EE5A1ED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8" y="738248"/>
            <a:ext cx="611590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43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2C12B-DF2F-CEEC-8AFB-24F3A9CAE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4B35CF25-0F93-6452-0AFD-8B410C4E0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dirty="0">
                <a:ea typeface="맑은 고딕"/>
              </a:rPr>
              <a:t>풀이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1FE9B7-5065-B5DC-D363-AA79FD80C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6" y="707366"/>
            <a:ext cx="9659792" cy="5462520"/>
          </a:xfrm>
          <a:prstGeom prst="rect">
            <a:avLst/>
          </a:prstGeom>
        </p:spPr>
      </p:pic>
      <p:pic>
        <p:nvPicPr>
          <p:cNvPr id="1026" name="Picture 2" descr="나 너무 많은 일이 있었어.">
            <a:extLst>
              <a:ext uri="{FF2B5EF4-FFF2-40B4-BE49-F238E27FC236}">
                <a16:creationId xmlns:a16="http://schemas.microsoft.com/office/drawing/2014/main" id="{CCF56CE8-6D5A-3F3B-8429-F5EE055AD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6" y="697741"/>
            <a:ext cx="11766355" cy="572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65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51B625F-B2CA-482C-B51C-49EE9A716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dirty="0">
                <a:ea typeface="맑은 고딕"/>
              </a:rPr>
              <a:t>문제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5A6ED2-D793-90D8-0899-9EB893E9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6" y="707365"/>
            <a:ext cx="6993322" cy="58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5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C2390-D99D-8698-6ADF-0E626C7F3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629766DD-6EC5-75C7-000C-81C652A4F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F0A7553F-8ED7-E1EE-AFAE-364C7C93A1F9}"/>
              </a:ext>
            </a:extLst>
          </p:cNvPr>
          <p:cNvSpPr txBox="1">
            <a:spLocks/>
          </p:cNvSpPr>
          <p:nvPr/>
        </p:nvSpPr>
        <p:spPr>
          <a:xfrm>
            <a:off x="6565557" y="827566"/>
            <a:ext cx="5395783" cy="3364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ea typeface="맑은 고딕"/>
              </a:rPr>
              <a:t>해당 백준 문제의 예제를 가지고 설명을 진행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입력을 토대로 각 도시의 경로 테이블 </a:t>
            </a:r>
            <a:r>
              <a:rPr lang="en-US" altLang="ko-KR" sz="1600" dirty="0">
                <a:ea typeface="맑은 고딕"/>
              </a:rPr>
              <a:t>W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 err="1">
                <a:ea typeface="맑은 고딕"/>
              </a:rPr>
              <a:t>메모이제이션에</a:t>
            </a:r>
            <a:r>
              <a:rPr lang="ko-KR" altLang="en-US" sz="1600" dirty="0">
                <a:ea typeface="맑은 고딕"/>
              </a:rPr>
              <a:t> 사용할 </a:t>
            </a:r>
            <a:r>
              <a:rPr lang="en-US" altLang="ko-KR" sz="1600" dirty="0">
                <a:ea typeface="맑은 고딕"/>
              </a:rPr>
              <a:t>DP</a:t>
            </a:r>
            <a:r>
              <a:rPr lang="ko-KR" altLang="en-US" sz="1600" dirty="0">
                <a:ea typeface="맑은 고딕"/>
              </a:rPr>
              <a:t>테이블을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만들면 다음과 같은 모양이 나옴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여기서 </a:t>
            </a:r>
            <a:r>
              <a:rPr lang="en-US" altLang="ko-KR" sz="1600" dirty="0">
                <a:ea typeface="맑은 고딕"/>
              </a:rPr>
              <a:t>DP</a:t>
            </a:r>
            <a:r>
              <a:rPr lang="ko-KR" altLang="en-US" sz="1600" dirty="0">
                <a:ea typeface="맑은 고딕"/>
              </a:rPr>
              <a:t>테이블의 </a:t>
            </a:r>
            <a:r>
              <a:rPr lang="en-US" altLang="ko-KR" sz="1600" dirty="0">
                <a:ea typeface="맑은 고딕"/>
              </a:rPr>
              <a:t>-</a:t>
            </a:r>
            <a:r>
              <a:rPr lang="ko-KR" altLang="en-US" sz="1600" dirty="0">
                <a:ea typeface="맑은 고딕"/>
              </a:rPr>
              <a:t>는 </a:t>
            </a:r>
            <a:r>
              <a:rPr lang="en-US" altLang="ko-KR" sz="1600" dirty="0">
                <a:ea typeface="맑은 고딕"/>
              </a:rPr>
              <a:t>INF</a:t>
            </a:r>
            <a:r>
              <a:rPr lang="ko-KR" altLang="en-US" sz="1600" dirty="0">
                <a:ea typeface="맑은 고딕"/>
              </a:rPr>
              <a:t>이며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각 바이너리 값은 좌측부터 </a:t>
            </a:r>
            <a:r>
              <a:rPr lang="en-US" altLang="ko-KR" sz="1600" dirty="0">
                <a:ea typeface="맑은 고딕"/>
              </a:rPr>
              <a:t>3 2 1 0</a:t>
            </a:r>
            <a:r>
              <a:rPr lang="ko-KR" altLang="en-US" sz="1600" dirty="0">
                <a:ea typeface="맑은 고딕"/>
              </a:rPr>
              <a:t>번 도시를 의미함</a:t>
            </a:r>
            <a:r>
              <a:rPr lang="en-US" altLang="ko-KR" sz="1600" dirty="0">
                <a:ea typeface="맑은 고딕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82798A-32A1-0194-9D67-793D09F1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7"/>
            <a:ext cx="6175264" cy="16531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96D2D5-6178-FAE8-84E0-BF7CCE632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60" y="2530534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4C9ADF1-BD95-9C4B-CD23-4921FEEED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65682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48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B00DA-2619-4CB8-978F-7331CAA3E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6FD165DB-5DC7-6CB7-E0F4-1BE4ECA0C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19B5EB3-0C91-563C-8099-96A9A4A2EFB4}"/>
              </a:ext>
            </a:extLst>
          </p:cNvPr>
          <p:cNvSpPr txBox="1">
            <a:spLocks/>
          </p:cNvSpPr>
          <p:nvPr/>
        </p:nvSpPr>
        <p:spPr>
          <a:xfrm>
            <a:off x="3735239" y="827566"/>
            <a:ext cx="8226102" cy="3511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ea typeface="맑은 고딕"/>
              </a:rPr>
              <a:t>이 문제의 경우 최적의 조합이 결국 같은 경로로 나오게 되어 있음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0 -&gt; 1 -&gt; 2 -&gt; 3 -&gt; 0 </a:t>
            </a:r>
            <a:r>
              <a:rPr lang="ko-KR" altLang="en-US" sz="1600" dirty="0">
                <a:ea typeface="맑은 고딕"/>
              </a:rPr>
              <a:t>이 최적의 조합이라고 가정 했을 경우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1 -&gt; 2 -&gt; 3 -&gt; 0 -&gt; 1 </a:t>
            </a:r>
            <a:r>
              <a:rPr lang="ko-KR" altLang="en-US" sz="1600" dirty="0">
                <a:ea typeface="맑은 고딕"/>
              </a:rPr>
              <a:t>과 시작 위치만 다르고 같은 경로로 나오게 됨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그렇기에 시작위치를 </a:t>
            </a:r>
            <a:r>
              <a:rPr lang="en-US" altLang="ko-KR" sz="1600" dirty="0">
                <a:ea typeface="맑은 고딕"/>
              </a:rPr>
              <a:t>0</a:t>
            </a:r>
            <a:r>
              <a:rPr lang="ko-KR" altLang="en-US" sz="1600" dirty="0">
                <a:ea typeface="맑은 고딕"/>
              </a:rPr>
              <a:t>으로 고정함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즉 </a:t>
            </a:r>
            <a:r>
              <a:rPr lang="en-US" altLang="ko-KR" sz="1600" dirty="0">
                <a:ea typeface="맑은 고딕"/>
              </a:rPr>
              <a:t>DP </a:t>
            </a:r>
            <a:r>
              <a:rPr lang="ko-KR" altLang="en-US" sz="1600" dirty="0">
                <a:ea typeface="맑은 고딕"/>
              </a:rPr>
              <a:t>테이블상 </a:t>
            </a:r>
            <a:r>
              <a:rPr lang="en-US" altLang="ko-KR" sz="1600" dirty="0">
                <a:ea typeface="맑은 고딕"/>
              </a:rPr>
              <a:t>0, 1(0001) </a:t>
            </a:r>
            <a:r>
              <a:rPr lang="ko-KR" altLang="en-US" sz="1600" dirty="0">
                <a:ea typeface="맑은 고딕"/>
              </a:rPr>
              <a:t>에서 시작을 한다는 이야기임</a:t>
            </a:r>
            <a:r>
              <a:rPr lang="en-US" altLang="ko-KR" sz="1600" dirty="0">
                <a:ea typeface="맑은 고딕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5FA5DD-5740-D187-3201-0EEB1C7F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E36E6AE-A0A6-E016-DF11-575467E26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30782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8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1EFBB-4B86-0A68-30C5-D9992415D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505DAD8-5487-87EF-18CC-D00DA6C32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EC7756B-0F72-CFAF-AB56-B55E02D0C4B3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ea typeface="맑은 고딕"/>
              </a:rPr>
              <a:t>이 시점에 방문 값은 </a:t>
            </a:r>
            <a:r>
              <a:rPr lang="en-US" altLang="ko-KR" sz="1600" dirty="0">
                <a:ea typeface="맑은 고딕"/>
              </a:rPr>
              <a:t>0001</a:t>
            </a:r>
            <a:r>
              <a:rPr lang="ko-KR" altLang="en-US" sz="1600" dirty="0">
                <a:ea typeface="맑은 고딕"/>
              </a:rPr>
              <a:t>이며 이 의미는 </a:t>
            </a:r>
            <a:r>
              <a:rPr lang="en-US" altLang="ko-KR" sz="1600" dirty="0">
                <a:ea typeface="맑은 고딕"/>
              </a:rPr>
              <a:t>0</a:t>
            </a:r>
            <a:r>
              <a:rPr lang="ko-KR" altLang="en-US" sz="1600" dirty="0">
                <a:ea typeface="맑은 고딕"/>
              </a:rPr>
              <a:t>번 도시에 방문을 한 상태라는 것임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그렇다면 </a:t>
            </a:r>
            <a:r>
              <a:rPr lang="en-US" altLang="ko-KR" sz="1600" dirty="0">
                <a:ea typeface="맑은 고딕"/>
              </a:rPr>
              <a:t>0</a:t>
            </a:r>
            <a:r>
              <a:rPr lang="ko-KR" altLang="en-US" sz="1600" dirty="0">
                <a:ea typeface="맑은 고딕"/>
              </a:rPr>
              <a:t>으로 되어 있는 부분 어디든 우리는 방문이 가능함</a:t>
            </a:r>
            <a:r>
              <a:rPr lang="en-US" altLang="ko-KR" sz="1600" dirty="0">
                <a:ea typeface="맑은 고딕"/>
              </a:rPr>
              <a:t>. </a:t>
            </a:r>
            <a:r>
              <a:rPr lang="ko-KR" altLang="en-US" sz="1600" dirty="0">
                <a:ea typeface="맑은 고딕"/>
              </a:rPr>
              <a:t>단순 </a:t>
            </a:r>
            <a:r>
              <a:rPr lang="en-US" altLang="ko-KR" sz="1600" dirty="0">
                <a:ea typeface="맑은 고딕"/>
              </a:rPr>
              <a:t>DFS</a:t>
            </a:r>
            <a:r>
              <a:rPr lang="ko-KR" altLang="en-US" sz="1600" dirty="0">
                <a:ea typeface="맑은 고딕"/>
              </a:rPr>
              <a:t>의 경우에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0123, 0132, 0213, 0231 </a:t>
            </a:r>
            <a:r>
              <a:rPr lang="ko-KR" altLang="en-US" sz="1600" dirty="0">
                <a:ea typeface="맑은 고딕"/>
              </a:rPr>
              <a:t>식으로 모든 조합을 순회하여 처리하지만 </a:t>
            </a:r>
            <a:r>
              <a:rPr lang="en-US" altLang="ko-KR" sz="1600" dirty="0">
                <a:ea typeface="맑은 고딕"/>
              </a:rPr>
              <a:t>TSP</a:t>
            </a:r>
            <a:r>
              <a:rPr lang="ko-KR" altLang="en-US" sz="1600" dirty="0">
                <a:ea typeface="맑은 고딕"/>
              </a:rPr>
              <a:t>는 이것을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 err="1">
                <a:ea typeface="맑은 고딕"/>
              </a:rPr>
              <a:t>비트마스킹을</a:t>
            </a:r>
            <a:r>
              <a:rPr lang="ko-KR" altLang="en-US" sz="1600" dirty="0">
                <a:ea typeface="맑은 고딕"/>
              </a:rPr>
              <a:t> 통해 처리하며 부분 부분을 나눠 저장한 값을 가져와 계산 수를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줄이는 형태임</a:t>
            </a:r>
            <a:r>
              <a:rPr lang="en-US" altLang="ko-KR" sz="1600" dirty="0">
                <a:ea typeface="맑은 고딕"/>
              </a:rPr>
              <a:t>. </a:t>
            </a:r>
            <a:r>
              <a:rPr lang="ko-KR" altLang="en-US" sz="1600" dirty="0">
                <a:ea typeface="맑은 고딕"/>
              </a:rPr>
              <a:t>일단 </a:t>
            </a:r>
            <a:r>
              <a:rPr lang="en-US" altLang="ko-KR" sz="1600" dirty="0">
                <a:ea typeface="맑은 고딕"/>
              </a:rPr>
              <a:t>DFS</a:t>
            </a:r>
            <a:r>
              <a:rPr lang="ko-KR" altLang="en-US" sz="1600" dirty="0">
                <a:ea typeface="맑은 고딕"/>
              </a:rPr>
              <a:t>와 동일하게 나아가기에 다음 번 순서인 </a:t>
            </a:r>
            <a:r>
              <a:rPr lang="en-US" altLang="ko-KR" sz="1600" dirty="0">
                <a:ea typeface="맑은 고딕"/>
              </a:rPr>
              <a:t>1</a:t>
            </a:r>
            <a:r>
              <a:rPr lang="ko-KR" altLang="en-US" sz="1600" dirty="0">
                <a:ea typeface="맑은 고딕"/>
              </a:rPr>
              <a:t>번 도시에 방문을 함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즉</a:t>
            </a:r>
            <a:r>
              <a:rPr lang="en-US" altLang="ko-KR" sz="1600" dirty="0">
                <a:ea typeface="맑은 고딕"/>
              </a:rPr>
              <a:t>, 1</a:t>
            </a:r>
            <a:r>
              <a:rPr lang="ko-KR" altLang="en-US" sz="1600" dirty="0">
                <a:ea typeface="맑은 고딕"/>
              </a:rPr>
              <a:t>번도시의 </a:t>
            </a:r>
            <a:r>
              <a:rPr lang="en-US" altLang="ko-KR" sz="1600" dirty="0">
                <a:ea typeface="맑은 고딕"/>
              </a:rPr>
              <a:t>0011</a:t>
            </a:r>
            <a:r>
              <a:rPr lang="ko-KR" altLang="en-US" sz="1600" dirty="0">
                <a:ea typeface="맑은 고딕"/>
              </a:rPr>
              <a:t>로 </a:t>
            </a:r>
            <a:r>
              <a:rPr lang="ko-KR" altLang="en-US" sz="1600" dirty="0" err="1">
                <a:ea typeface="맑은 고딕"/>
              </a:rPr>
              <a:t>나아감</a:t>
            </a:r>
            <a:r>
              <a:rPr lang="en-US" altLang="ko-KR" sz="1600" dirty="0">
                <a:ea typeface="맑은 고딕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B9C588-5F04-9953-58F9-78C680BA7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8293090-F563-C74F-00BA-1CB509224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49338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12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0A5D8-8895-1150-7BD7-16FC36594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3C4F0EF-99DC-F8E2-67E3-222022A46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E1C2566-546A-599E-06B6-F206C19F96BC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ea typeface="맑은 고딕"/>
              </a:rPr>
              <a:t>이후로 동일하게 진행됨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0, 0001 -&gt; 1,0011 -&gt; 2,0111 -&gt; 3,1111 </a:t>
            </a:r>
            <a:r>
              <a:rPr lang="ko-KR" altLang="en-US" sz="1600" dirty="0">
                <a:ea typeface="맑은 고딕"/>
              </a:rPr>
              <a:t>까지 진행하게 되고 </a:t>
            </a:r>
            <a:r>
              <a:rPr lang="en-US" altLang="ko-KR" sz="1600" dirty="0">
                <a:ea typeface="맑은 고딕"/>
              </a:rPr>
              <a:t>1111</a:t>
            </a:r>
            <a:r>
              <a:rPr lang="ko-KR" altLang="en-US" sz="1600" dirty="0">
                <a:ea typeface="맑은 고딕"/>
              </a:rPr>
              <a:t> 즉 모든 도시를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방문한 시점부터 계산 값을 </a:t>
            </a:r>
            <a:r>
              <a:rPr lang="ko-KR" altLang="en-US" sz="1600" dirty="0" err="1">
                <a:ea typeface="맑은 고딕"/>
              </a:rPr>
              <a:t>리턴하며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DP</a:t>
            </a:r>
            <a:r>
              <a:rPr lang="ko-KR" altLang="en-US" sz="1600" dirty="0">
                <a:ea typeface="맑은 고딕"/>
              </a:rPr>
              <a:t>테이블이 </a:t>
            </a:r>
            <a:r>
              <a:rPr lang="ko-KR" altLang="en-US" sz="1600" dirty="0" err="1">
                <a:ea typeface="맑은 고딕"/>
              </a:rPr>
              <a:t>채워짐</a:t>
            </a:r>
            <a:endParaRPr lang="en-US" altLang="ko-KR" sz="1600" dirty="0"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B3AA34-A14E-CB16-D7B7-ECEC9F13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70F6840-239B-6283-62B7-1863FFB54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96406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(3)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(4)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55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8BC2F-766F-A359-E3B0-DD5F7244B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6AF982FB-CC5A-792D-C96F-439B57DCA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E0752B6-AE1F-06C0-0D9E-173E6AD1C295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ea typeface="맑은 고딕"/>
              </a:rPr>
              <a:t>우리는 순회하는 경로를 만들려는 것이기 때문에 </a:t>
            </a:r>
            <a:r>
              <a:rPr lang="en-US" altLang="ko-KR" sz="1600" dirty="0">
                <a:ea typeface="맑은 고딕"/>
              </a:rPr>
              <a:t>3</a:t>
            </a:r>
            <a:r>
              <a:rPr lang="ko-KR" altLang="en-US" sz="1600" dirty="0">
                <a:ea typeface="맑은 고딕"/>
              </a:rPr>
              <a:t>번 도시에서</a:t>
            </a:r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 </a:t>
            </a:r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시작도시로 향하는 경로가 있는지 보고 기록할 것임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예제상 </a:t>
            </a:r>
            <a:r>
              <a:rPr lang="en-US" altLang="ko-KR" sz="1600" dirty="0">
                <a:ea typeface="맑은 고딕"/>
              </a:rPr>
              <a:t>3 -&gt; 0</a:t>
            </a:r>
            <a:r>
              <a:rPr lang="ko-KR" altLang="en-US" sz="1600" dirty="0">
                <a:ea typeface="맑은 고딕"/>
              </a:rPr>
              <a:t>번으로 향하는 경로는 </a:t>
            </a:r>
            <a:r>
              <a:rPr lang="en-US" altLang="ko-KR" sz="1600" dirty="0">
                <a:ea typeface="맑은 고딕"/>
              </a:rPr>
              <a:t>8</a:t>
            </a:r>
            <a:r>
              <a:rPr lang="ko-KR" altLang="en-US" sz="1600" dirty="0">
                <a:ea typeface="맑은 고딕"/>
              </a:rPr>
              <a:t>이며 이 값을 기록하고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이전으로 되돌아감</a:t>
            </a:r>
            <a:r>
              <a:rPr lang="en-US" altLang="ko-KR" sz="1600" dirty="0">
                <a:ea typeface="맑은 고딕"/>
              </a:rPr>
              <a:t>. </a:t>
            </a:r>
            <a:r>
              <a:rPr lang="ko-KR" altLang="en-US" sz="1600" dirty="0">
                <a:ea typeface="맑은 고딕"/>
              </a:rPr>
              <a:t>테이블 상 </a:t>
            </a:r>
            <a:r>
              <a:rPr lang="en-US" altLang="ko-KR" sz="1600" dirty="0">
                <a:ea typeface="맑은 고딕"/>
              </a:rPr>
              <a:t>(3)</a:t>
            </a:r>
            <a:r>
              <a:rPr lang="ko-KR" altLang="en-US" sz="1600" dirty="0">
                <a:ea typeface="맑은 고딕"/>
              </a:rPr>
              <a:t>으로 돌아간다는 의미임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5A3582-76BC-1CE6-B523-E43FA7D8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F4E7C5E-924D-54A5-1407-D30C8157C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84087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(3)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0BC4C35-AE3C-6A5A-B99B-1D7E19D9633E}"/>
              </a:ext>
            </a:extLst>
          </p:cNvPr>
          <p:cNvSpPr/>
          <p:nvPr/>
        </p:nvSpPr>
        <p:spPr>
          <a:xfrm>
            <a:off x="888521" y="2293839"/>
            <a:ext cx="586596" cy="388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88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A1C40-F68D-0C44-2BC4-C45C595EC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FFF8ACCD-FF0B-2CEF-B259-B5A243738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1170417-D2EA-C5E8-8587-3A21CF551EA2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ea typeface="맑은 고딕"/>
              </a:rPr>
              <a:t>(3)</a:t>
            </a:r>
            <a:r>
              <a:rPr lang="ko-KR" altLang="en-US" sz="1600" dirty="0">
                <a:ea typeface="맑은 고딕"/>
              </a:rPr>
              <a:t>으로 되돌아 왔을 때의 계산을 구함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우리는 이미 </a:t>
            </a:r>
            <a:r>
              <a:rPr lang="en-US" altLang="ko-KR" sz="1600" dirty="0">
                <a:ea typeface="맑은 고딕"/>
              </a:rPr>
              <a:t>3 -&gt; 0</a:t>
            </a:r>
            <a:r>
              <a:rPr lang="ko-KR" altLang="en-US" sz="1600" dirty="0">
                <a:ea typeface="맑은 고딕"/>
              </a:rPr>
              <a:t>으로 가는 경로가 </a:t>
            </a:r>
            <a:r>
              <a:rPr lang="en-US" altLang="ko-KR" sz="1600" dirty="0">
                <a:ea typeface="맑은 고딕"/>
              </a:rPr>
              <a:t>8</a:t>
            </a:r>
            <a:r>
              <a:rPr lang="ko-KR" altLang="en-US" sz="1600" dirty="0">
                <a:ea typeface="맑은 고딕"/>
              </a:rPr>
              <a:t>이라는 것을 구했기에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2 -&gt; 3</a:t>
            </a:r>
            <a:r>
              <a:rPr lang="ko-KR" altLang="en-US" sz="1600" dirty="0">
                <a:ea typeface="맑은 고딕"/>
              </a:rPr>
              <a:t>으로 가는 경로의 값을 해당 값과 더해주면 현재까지의 값이 나오게 됨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r>
              <a:rPr lang="en-US" altLang="ko-KR" sz="1600" dirty="0">
                <a:ea typeface="맑은 고딕"/>
              </a:rPr>
              <a:t>8 + 12 = 20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(2)</a:t>
            </a:r>
            <a:r>
              <a:rPr lang="ko-KR" altLang="en-US" sz="1600" dirty="0">
                <a:ea typeface="맑은 고딕"/>
              </a:rPr>
              <a:t>번으로 되돌아감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B77B65-13FE-723D-B476-C82A9DE6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8B90E1B-B7E9-50CA-FB8F-0760DA5FA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71252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D060059-2DA0-F6A2-FF05-5258BFE1F516}"/>
              </a:ext>
            </a:extLst>
          </p:cNvPr>
          <p:cNvSpPr/>
          <p:nvPr/>
        </p:nvSpPr>
        <p:spPr>
          <a:xfrm>
            <a:off x="2621917" y="1940156"/>
            <a:ext cx="586596" cy="388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5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6C328-9E37-E207-8CF3-ADA12C93B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A7A16EF8-B340-CEF7-F57C-E5A2FC0AB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BDD2C0A-47CB-43EA-988B-D3017392E409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ea typeface="맑은 고딕"/>
              </a:rPr>
              <a:t>(2)</a:t>
            </a:r>
            <a:r>
              <a:rPr lang="ko-KR" altLang="en-US" sz="1600" dirty="0">
                <a:ea typeface="맑은 고딕"/>
              </a:rPr>
              <a:t>으로 되돌아 왔을 때의 계산을 구함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우리는 이미 </a:t>
            </a:r>
            <a:r>
              <a:rPr lang="en-US" altLang="ko-KR" sz="1600" dirty="0">
                <a:ea typeface="맑은 고딕"/>
              </a:rPr>
              <a:t>2 -&gt; 3 -&gt; 0</a:t>
            </a:r>
            <a:r>
              <a:rPr lang="ko-KR" altLang="en-US" sz="1600" dirty="0">
                <a:ea typeface="맑은 고딕"/>
              </a:rPr>
              <a:t>으로 가는 경로가 </a:t>
            </a:r>
            <a:r>
              <a:rPr lang="en-US" altLang="ko-KR" sz="1600" dirty="0">
                <a:ea typeface="맑은 고딕"/>
              </a:rPr>
              <a:t>20</a:t>
            </a:r>
            <a:r>
              <a:rPr lang="ko-KR" altLang="en-US" sz="1600" dirty="0">
                <a:ea typeface="맑은 고딕"/>
              </a:rPr>
              <a:t>이라는 것을 구했기에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1 -&gt; 2</a:t>
            </a:r>
            <a:r>
              <a:rPr lang="ko-KR" altLang="en-US" sz="1600" dirty="0">
                <a:ea typeface="맑은 고딕"/>
              </a:rPr>
              <a:t>로 가는 경로의 값을 해당 값과 더해주면 현재까지의 값이 나오게 됨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r>
              <a:rPr lang="en-US" altLang="ko-KR" sz="1600" dirty="0">
                <a:ea typeface="맑은 고딕"/>
              </a:rPr>
              <a:t>20 + 9 = 29 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여기서 값을 기록하고 </a:t>
            </a:r>
            <a:r>
              <a:rPr lang="en-US" altLang="ko-KR" sz="1600" dirty="0">
                <a:ea typeface="맑은 고딕"/>
              </a:rPr>
              <a:t>(1)</a:t>
            </a:r>
            <a:r>
              <a:rPr lang="ko-KR" altLang="en-US" sz="1600" dirty="0">
                <a:ea typeface="맑은 고딕"/>
              </a:rPr>
              <a:t>로 돌아가는 것이 아닌 </a:t>
            </a:r>
            <a:r>
              <a:rPr lang="en-US" altLang="ko-KR" sz="1600" dirty="0">
                <a:ea typeface="맑은 고딕"/>
              </a:rPr>
              <a:t>DFS </a:t>
            </a:r>
            <a:r>
              <a:rPr lang="ko-KR" altLang="en-US" sz="1600" dirty="0">
                <a:ea typeface="맑은 고딕"/>
              </a:rPr>
              <a:t>조합에 따라 </a:t>
            </a:r>
            <a:r>
              <a:rPr lang="en-US" altLang="ko-KR" sz="1600" dirty="0">
                <a:ea typeface="맑은 고딕"/>
              </a:rPr>
              <a:t>1 -&gt; 3</a:t>
            </a:r>
            <a:r>
              <a:rPr lang="ko-KR" altLang="en-US" sz="1600" dirty="0">
                <a:ea typeface="맑은 고딕"/>
              </a:rPr>
              <a:t>으로 가는 경로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즉</a:t>
            </a:r>
            <a:r>
              <a:rPr lang="en-US" altLang="ko-KR" sz="1600" dirty="0">
                <a:ea typeface="맑은 고딕"/>
              </a:rPr>
              <a:t> 3, 1011</a:t>
            </a:r>
            <a:r>
              <a:rPr lang="ko-KR" altLang="en-US" sz="1600" dirty="0">
                <a:ea typeface="맑은 고딕"/>
              </a:rPr>
              <a:t>을 보게 될 것임</a:t>
            </a:r>
            <a:r>
              <a:rPr lang="en-US" altLang="ko-KR" sz="1600" dirty="0">
                <a:ea typeface="맑은 고딕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B44EA6-71DA-CE0D-0FEC-974DFCA72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76FB164-5349-5A89-F604-5ACE40625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99914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(2)29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(3)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370677F-209C-26AA-3A0D-8143F18B0E11}"/>
              </a:ext>
            </a:extLst>
          </p:cNvPr>
          <p:cNvSpPr/>
          <p:nvPr/>
        </p:nvSpPr>
        <p:spPr>
          <a:xfrm>
            <a:off x="2035321" y="1611551"/>
            <a:ext cx="586596" cy="388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7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2118</Words>
  <Application>Microsoft Office PowerPoint</Application>
  <PresentationFormat>와이드스크린</PresentationFormat>
  <Paragraphs>1262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백준 - 2098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MyungSoo Kim</cp:lastModifiedBy>
  <cp:revision>1393</cp:revision>
  <dcterms:created xsi:type="dcterms:W3CDTF">2012-07-30T17:18:39Z</dcterms:created>
  <dcterms:modified xsi:type="dcterms:W3CDTF">2025-03-01T05:46:25Z</dcterms:modified>
</cp:coreProperties>
</file>