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sldIdLst>
    <p:sldId id="257" r:id="rId2"/>
    <p:sldId id="258" r:id="rId3"/>
    <p:sldId id="259" r:id="rId4"/>
    <p:sldId id="260" r:id="rId5"/>
    <p:sldId id="261" r:id="rId6"/>
    <p:sldId id="262" r:id="rId7"/>
    <p:sldId id="266" r:id="rId8"/>
    <p:sldId id="267" r:id="rId9"/>
    <p:sldId id="265" r:id="rId10"/>
    <p:sldId id="269" r:id="rId11"/>
    <p:sldId id="279" r:id="rId12"/>
    <p:sldId id="280" r:id="rId13"/>
    <p:sldId id="281" r:id="rId14"/>
    <p:sldId id="282" r:id="rId15"/>
    <p:sldId id="283" r:id="rId16"/>
    <p:sldId id="278" r:id="rId17"/>
    <p:sldId id="270" r:id="rId18"/>
    <p:sldId id="271" r:id="rId19"/>
    <p:sldId id="273" r:id="rId20"/>
    <p:sldId id="274" r:id="rId21"/>
    <p:sldId id="272" r:id="rId22"/>
    <p:sldId id="275" r:id="rId23"/>
    <p:sldId id="284" r:id="rId24"/>
    <p:sldId id="285" r:id="rId25"/>
    <p:sldId id="276" r:id="rId26"/>
    <p:sldId id="277" r:id="rId27"/>
    <p:sldId id="288" r:id="rId28"/>
    <p:sldId id="286" r:id="rId29"/>
    <p:sldId id="287" r:id="rId30"/>
    <p:sldId id="289" r:id="rId31"/>
    <p:sldId id="290" r:id="rId32"/>
    <p:sldId id="291" r:id="rId33"/>
    <p:sldId id="292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740"/>
  </p:normalViewPr>
  <p:slideViewPr>
    <p:cSldViewPr snapToGrid="0" snapToObjects="1">
      <p:cViewPr>
        <p:scale>
          <a:sx n="122" d="100"/>
          <a:sy n="122" d="100"/>
        </p:scale>
        <p:origin x="744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F0F11C-0FD8-0249-8526-068DA9715F21}" type="datetimeFigureOut">
              <a:rPr lang="en-US" smtClean="0"/>
              <a:t>10/15/16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6D75AD-B69B-944C-BCA9-DD2451268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09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scikit-learn.org</a:t>
            </a:r>
            <a:r>
              <a:rPr lang="en-US" dirty="0" smtClean="0"/>
              <a:t>/stable/modules/</a:t>
            </a:r>
            <a:r>
              <a:rPr lang="en-US" dirty="0" err="1" smtClean="0"/>
              <a:t>tree.html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6D75AD-B69B-944C-BCA9-DD2451268D6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4620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scikit-learn.org</a:t>
            </a:r>
            <a:r>
              <a:rPr lang="en-US" dirty="0" smtClean="0"/>
              <a:t>/stable/modules/</a:t>
            </a:r>
            <a:r>
              <a:rPr lang="en-US" dirty="0" err="1" smtClean="0"/>
              <a:t>tree.html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6D75AD-B69B-944C-BCA9-DD2451268D6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0662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www.mapr.com</a:t>
            </a:r>
            <a:r>
              <a:rPr lang="en-US" dirty="0" smtClean="0"/>
              <a:t>/sites/default/files/</a:t>
            </a:r>
            <a:r>
              <a:rPr lang="en-US" dirty="0" err="1" smtClean="0"/>
              <a:t>blogimages</a:t>
            </a:r>
            <a:r>
              <a:rPr lang="en-US" dirty="0" smtClean="0"/>
              <a:t>/</a:t>
            </a:r>
            <a:r>
              <a:rPr lang="en-US" dirty="0" err="1" smtClean="0"/>
              <a:t>sparkmlrandomforest.png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6D75AD-B69B-944C-BCA9-DD2451268D6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8549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www.mapr.com</a:t>
            </a:r>
            <a:r>
              <a:rPr lang="en-US" dirty="0" smtClean="0"/>
              <a:t>/sites/default/files/</a:t>
            </a:r>
            <a:r>
              <a:rPr lang="en-US" dirty="0" err="1" smtClean="0"/>
              <a:t>blogimages</a:t>
            </a:r>
            <a:r>
              <a:rPr lang="en-US" dirty="0" smtClean="0"/>
              <a:t>/</a:t>
            </a:r>
            <a:r>
              <a:rPr lang="en-US" dirty="0" err="1" smtClean="0"/>
              <a:t>sparkmlrandomforest.png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6D75AD-B69B-944C-BCA9-DD2451268D6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9259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www.mapr.com</a:t>
            </a:r>
            <a:r>
              <a:rPr lang="en-US" dirty="0" smtClean="0"/>
              <a:t>/sites/default/files/</a:t>
            </a:r>
            <a:r>
              <a:rPr lang="en-US" dirty="0" err="1" smtClean="0"/>
              <a:t>blogimages</a:t>
            </a:r>
            <a:r>
              <a:rPr lang="en-US" dirty="0" smtClean="0"/>
              <a:t>/</a:t>
            </a:r>
            <a:r>
              <a:rPr lang="en-US" dirty="0" err="1" smtClean="0"/>
              <a:t>sparkmlrandomforest.png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6D75AD-B69B-944C-BCA9-DD2451268D6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9458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www.mapr.com</a:t>
            </a:r>
            <a:r>
              <a:rPr lang="en-US" dirty="0" smtClean="0"/>
              <a:t>/sites/default/files/</a:t>
            </a:r>
            <a:r>
              <a:rPr lang="en-US" dirty="0" err="1" smtClean="0"/>
              <a:t>blogimages</a:t>
            </a:r>
            <a:r>
              <a:rPr lang="en-US" dirty="0" smtClean="0"/>
              <a:t>/</a:t>
            </a:r>
            <a:r>
              <a:rPr lang="en-US" dirty="0" err="1" smtClean="0"/>
              <a:t>sparkmlrandomforest.png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6D75AD-B69B-944C-BCA9-DD2451268D6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038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2D00F-6925-8A4D-B1F6-BC28ADC4A937}" type="datetimeFigureOut">
              <a:rPr lang="en-US" smtClean="0"/>
              <a:t>10/15/16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EDF8D-F4C3-B64E-9EB9-C082840FA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94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2D00F-6925-8A4D-B1F6-BC28ADC4A937}" type="datetimeFigureOut">
              <a:rPr lang="en-US" smtClean="0"/>
              <a:t>10/15/16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EDF8D-F4C3-B64E-9EB9-C082840FA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318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2D00F-6925-8A4D-B1F6-BC28ADC4A937}" type="datetimeFigureOut">
              <a:rPr lang="en-US" smtClean="0"/>
              <a:t>10/15/16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EDF8D-F4C3-B64E-9EB9-C082840FA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676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2D00F-6925-8A4D-B1F6-BC28ADC4A937}" type="datetimeFigureOut">
              <a:rPr lang="en-US" smtClean="0"/>
              <a:t>10/15/16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EDF8D-F4C3-B64E-9EB9-C082840FA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776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2D00F-6925-8A4D-B1F6-BC28ADC4A937}" type="datetimeFigureOut">
              <a:rPr lang="en-US" smtClean="0"/>
              <a:t>10/15/16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EDF8D-F4C3-B64E-9EB9-C082840FA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215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2D00F-6925-8A4D-B1F6-BC28ADC4A937}" type="datetimeFigureOut">
              <a:rPr lang="en-US" smtClean="0"/>
              <a:t>10/15/16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EDF8D-F4C3-B64E-9EB9-C082840FA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312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2D00F-6925-8A4D-B1F6-BC28ADC4A937}" type="datetimeFigureOut">
              <a:rPr lang="en-US" smtClean="0"/>
              <a:t>10/15/16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EDF8D-F4C3-B64E-9EB9-C082840FA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453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2D00F-6925-8A4D-B1F6-BC28ADC4A937}" type="datetimeFigureOut">
              <a:rPr lang="en-US" smtClean="0"/>
              <a:t>10/15/16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EDF8D-F4C3-B64E-9EB9-C082840FA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205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2D00F-6925-8A4D-B1F6-BC28ADC4A937}" type="datetimeFigureOut">
              <a:rPr lang="en-US" smtClean="0"/>
              <a:t>10/15/16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EDF8D-F4C3-B64E-9EB9-C082840FA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843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2D00F-6925-8A4D-B1F6-BC28ADC4A937}" type="datetimeFigureOut">
              <a:rPr lang="en-US" smtClean="0"/>
              <a:t>10/15/16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EDF8D-F4C3-B64E-9EB9-C082840FA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840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2D00F-6925-8A4D-B1F6-BC28ADC4A937}" type="datetimeFigureOut">
              <a:rPr lang="en-US" smtClean="0"/>
              <a:t>10/15/16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EDF8D-F4C3-B64E-9EB9-C082840FA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326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82D00F-6925-8A4D-B1F6-BC28ADC4A937}" type="datetimeFigureOut">
              <a:rPr lang="en-US" smtClean="0"/>
              <a:t>10/15/16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0EDF8D-F4C3-B64E-9EB9-C082840FA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255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kaggledecal.github.io/" TargetMode="External"/><Relationship Id="rId3" Type="http://schemas.openxmlformats.org/officeDocument/2006/relationships/hyperlink" Target="https://github.com/kaggledecal/kaggle_fa16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6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7.emf"/><Relationship Id="rId5" Type="http://schemas.openxmlformats.org/officeDocument/2006/relationships/image" Target="../media/image8.emf"/><Relationship Id="rId6" Type="http://schemas.openxmlformats.org/officeDocument/2006/relationships/image" Target="../media/image9.emf"/><Relationship Id="rId7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4" Type="http://schemas.openxmlformats.org/officeDocument/2006/relationships/image" Target="../media/image9.emf"/><Relationship Id="rId5" Type="http://schemas.openxmlformats.org/officeDocument/2006/relationships/image" Target="../media/image10.emf"/><Relationship Id="rId6" Type="http://schemas.openxmlformats.org/officeDocument/2006/relationships/image" Target="../media/image11.emf"/><Relationship Id="rId7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4" Type="http://schemas.openxmlformats.org/officeDocument/2006/relationships/image" Target="../media/image9.emf"/><Relationship Id="rId5" Type="http://schemas.openxmlformats.org/officeDocument/2006/relationships/image" Target="../media/image10.emf"/><Relationship Id="rId6" Type="http://schemas.openxmlformats.org/officeDocument/2006/relationships/image" Target="../media/image11.emf"/><Relationship Id="rId7" Type="http://schemas.openxmlformats.org/officeDocument/2006/relationships/image" Target="../media/image6.emf"/><Relationship Id="rId8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4" Type="http://schemas.openxmlformats.org/officeDocument/2006/relationships/image" Target="../media/image9.emf"/><Relationship Id="rId5" Type="http://schemas.openxmlformats.org/officeDocument/2006/relationships/image" Target="../media/image10.emf"/><Relationship Id="rId6" Type="http://schemas.openxmlformats.org/officeDocument/2006/relationships/image" Target="../media/image11.emf"/><Relationship Id="rId7" Type="http://schemas.openxmlformats.org/officeDocument/2006/relationships/image" Target="../media/image6.emf"/><Relationship Id="rId8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Relationship Id="rId3" Type="http://schemas.openxmlformats.org/officeDocument/2006/relationships/image" Target="../media/image6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4" Type="http://schemas.openxmlformats.org/officeDocument/2006/relationships/image" Target="../media/image14.emf"/><Relationship Id="rId5" Type="http://schemas.openxmlformats.org/officeDocument/2006/relationships/image" Target="../media/image15.emf"/><Relationship Id="rId6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4" Type="http://schemas.openxmlformats.org/officeDocument/2006/relationships/image" Target="../media/image14.emf"/><Relationship Id="rId5" Type="http://schemas.openxmlformats.org/officeDocument/2006/relationships/image" Target="../media/image15.emf"/><Relationship Id="rId6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4" Type="http://schemas.openxmlformats.org/officeDocument/2006/relationships/image" Target="../media/image14.emf"/><Relationship Id="rId5" Type="http://schemas.openxmlformats.org/officeDocument/2006/relationships/image" Target="../media/image15.emf"/><Relationship Id="rId6" Type="http://schemas.openxmlformats.org/officeDocument/2006/relationships/image" Target="../media/image16.emf"/><Relationship Id="rId7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4" Type="http://schemas.openxmlformats.org/officeDocument/2006/relationships/image" Target="../media/image14.emf"/><Relationship Id="rId5" Type="http://schemas.openxmlformats.org/officeDocument/2006/relationships/image" Target="../media/image15.emf"/><Relationship Id="rId6" Type="http://schemas.openxmlformats.org/officeDocument/2006/relationships/image" Target="../media/image16.emf"/><Relationship Id="rId7" Type="http://schemas.openxmlformats.org/officeDocument/2006/relationships/image" Target="../media/image18.emf"/><Relationship Id="rId8" Type="http://schemas.openxmlformats.org/officeDocument/2006/relationships/image" Target="../media/image19.emf"/><Relationship Id="rId9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4" Type="http://schemas.openxmlformats.org/officeDocument/2006/relationships/image" Target="../media/image14.emf"/><Relationship Id="rId5" Type="http://schemas.openxmlformats.org/officeDocument/2006/relationships/image" Target="../media/image15.emf"/><Relationship Id="rId6" Type="http://schemas.openxmlformats.org/officeDocument/2006/relationships/image" Target="../media/image16.emf"/><Relationship Id="rId7" Type="http://schemas.openxmlformats.org/officeDocument/2006/relationships/image" Target="../media/image18.emf"/><Relationship Id="rId8" Type="http://schemas.openxmlformats.org/officeDocument/2006/relationships/image" Target="../media/image19.emf"/><Relationship Id="rId9" Type="http://schemas.openxmlformats.org/officeDocument/2006/relationships/image" Target="../media/image17.emf"/><Relationship Id="rId10" Type="http://schemas.openxmlformats.org/officeDocument/2006/relationships/image" Target="../media/image20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4" Type="http://schemas.openxmlformats.org/officeDocument/2006/relationships/image" Target="../media/image14.emf"/><Relationship Id="rId5" Type="http://schemas.openxmlformats.org/officeDocument/2006/relationships/image" Target="../media/image15.emf"/><Relationship Id="rId6" Type="http://schemas.openxmlformats.org/officeDocument/2006/relationships/image" Target="../media/image16.emf"/><Relationship Id="rId7" Type="http://schemas.openxmlformats.org/officeDocument/2006/relationships/image" Target="../media/image18.emf"/><Relationship Id="rId8" Type="http://schemas.openxmlformats.org/officeDocument/2006/relationships/image" Target="../media/image19.emf"/><Relationship Id="rId9" Type="http://schemas.openxmlformats.org/officeDocument/2006/relationships/image" Target="../media/image17.emf"/><Relationship Id="rId10" Type="http://schemas.openxmlformats.org/officeDocument/2006/relationships/image" Target="../media/image20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4" Type="http://schemas.openxmlformats.org/officeDocument/2006/relationships/image" Target="../media/image17.emf"/><Relationship Id="rId5" Type="http://schemas.openxmlformats.org/officeDocument/2006/relationships/image" Target="../media/image20.emf"/><Relationship Id="rId6" Type="http://schemas.openxmlformats.org/officeDocument/2006/relationships/image" Target="../media/image21.emf"/><Relationship Id="rId7" Type="http://schemas.openxmlformats.org/officeDocument/2006/relationships/image" Target="../media/image22.emf"/><Relationship Id="rId8" Type="http://schemas.openxmlformats.org/officeDocument/2006/relationships/image" Target="../media/image23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4" Type="http://schemas.openxmlformats.org/officeDocument/2006/relationships/image" Target="../media/image17.emf"/><Relationship Id="rId5" Type="http://schemas.openxmlformats.org/officeDocument/2006/relationships/image" Target="../media/image20.emf"/><Relationship Id="rId6" Type="http://schemas.openxmlformats.org/officeDocument/2006/relationships/image" Target="../media/image21.emf"/><Relationship Id="rId7" Type="http://schemas.openxmlformats.org/officeDocument/2006/relationships/image" Target="../media/image22.emf"/><Relationship Id="rId8" Type="http://schemas.openxmlformats.org/officeDocument/2006/relationships/image" Target="../media/image23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Relationship Id="rId3" Type="http://schemas.openxmlformats.org/officeDocument/2006/relationships/image" Target="../media/image6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Relationship Id="rId3" Type="http://schemas.openxmlformats.org/officeDocument/2006/relationships/image" Target="../media/image6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4.tif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4.tif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4.tif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4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1EBFFF"/>
                </a:solidFill>
              </a:rPr>
              <a:t>Data Science with </a:t>
            </a:r>
            <a:r>
              <a:rPr lang="en-US" dirty="0" err="1" smtClean="0">
                <a:solidFill>
                  <a:srgbClr val="1EBFFF"/>
                </a:solidFill>
              </a:rPr>
              <a:t>Kaggle</a:t>
            </a:r>
            <a:r>
              <a:rPr lang="en-US" dirty="0" smtClean="0">
                <a:solidFill>
                  <a:srgbClr val="1EBFFF"/>
                </a:solidFill>
              </a:rPr>
              <a:t> Decal – </a:t>
            </a:r>
            <a:br>
              <a:rPr lang="en-US" dirty="0" smtClean="0">
                <a:solidFill>
                  <a:srgbClr val="1EBFFF"/>
                </a:solidFill>
              </a:rPr>
            </a:br>
            <a:r>
              <a:rPr lang="en-US" sz="4400" dirty="0" smtClean="0">
                <a:solidFill>
                  <a:srgbClr val="1EBFFF"/>
                </a:solidFill>
              </a:rPr>
              <a:t>Decision Trees and Random Forests</a:t>
            </a:r>
            <a:endParaRPr lang="en-US" sz="4400" dirty="0">
              <a:solidFill>
                <a:srgbClr val="1EB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367248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 smtClean="0"/>
              <a:t>Instructors: Jerry Chen, Joseph Simonian, Phillip </a:t>
            </a:r>
            <a:r>
              <a:rPr lang="en-US" dirty="0" err="1" smtClean="0"/>
              <a:t>Kuznetsov</a:t>
            </a:r>
            <a:endParaRPr lang="en-US" dirty="0" smtClean="0"/>
          </a:p>
          <a:p>
            <a:pPr algn="l"/>
            <a:r>
              <a:rPr lang="en-US" dirty="0" smtClean="0"/>
              <a:t>Website: </a:t>
            </a:r>
            <a:r>
              <a:rPr lang="en-US" dirty="0" smtClean="0">
                <a:hlinkClick r:id="rId2"/>
              </a:rPr>
              <a:t>https://</a:t>
            </a:r>
            <a:r>
              <a:rPr lang="en-US" dirty="0" err="1" smtClean="0">
                <a:hlinkClick r:id="rId2"/>
              </a:rPr>
              <a:t>kaggledecal.github.io</a:t>
            </a:r>
            <a:endParaRPr lang="en-US" dirty="0" smtClean="0"/>
          </a:p>
          <a:p>
            <a:pPr algn="l"/>
            <a:r>
              <a:rPr lang="en-US" dirty="0" err="1" smtClean="0"/>
              <a:t>Github</a:t>
            </a:r>
            <a:r>
              <a:rPr lang="en-US" dirty="0" smtClean="0"/>
              <a:t>: </a:t>
            </a:r>
            <a:r>
              <a:rPr lang="en-US" dirty="0" smtClean="0">
                <a:hlinkClick r:id="rId3"/>
              </a:rPr>
              <a:t>https://github.com/kaggledecal/kaggle_fa16</a:t>
            </a:r>
            <a:r>
              <a:rPr lang="en-US" dirty="0" smtClean="0"/>
              <a:t> </a:t>
            </a:r>
          </a:p>
          <a:p>
            <a:pPr algn="l"/>
            <a:r>
              <a:rPr lang="en-US" dirty="0" smtClean="0"/>
              <a:t>OH: See Piazza</a:t>
            </a:r>
          </a:p>
          <a:p>
            <a:pPr algn="l"/>
            <a:r>
              <a:rPr lang="en-US" b="1" dirty="0" smtClean="0"/>
              <a:t>Sign-In</a:t>
            </a:r>
            <a:r>
              <a:rPr lang="en-US" dirty="0" smtClean="0"/>
              <a:t>: [See board]</a:t>
            </a:r>
          </a:p>
          <a:p>
            <a:pPr algn="l"/>
            <a:r>
              <a:rPr lang="en-US" dirty="0"/>
              <a:t>	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215865"/>
            <a:ext cx="12192000" cy="642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/>
              <a:t>Fall ’16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642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956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215865"/>
            <a:ext cx="12192000" cy="642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642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1918"/>
            <a:ext cx="10515600" cy="490217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Residual Sum of Squares or SSE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84940" y="2826327"/>
            <a:ext cx="701963" cy="33158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Left Brace 23"/>
          <p:cNvSpPr/>
          <p:nvPr/>
        </p:nvSpPr>
        <p:spPr>
          <a:xfrm>
            <a:off x="2170540" y="3673125"/>
            <a:ext cx="471054" cy="1582363"/>
          </a:xfrm>
          <a:prstGeom prst="leftBrace">
            <a:avLst/>
          </a:prstGeom>
          <a:noFill/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25" name="Left Brace 24"/>
          <p:cNvSpPr/>
          <p:nvPr/>
        </p:nvSpPr>
        <p:spPr>
          <a:xfrm>
            <a:off x="1713339" y="4464306"/>
            <a:ext cx="471054" cy="158236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Left Brace 25"/>
          <p:cNvSpPr/>
          <p:nvPr/>
        </p:nvSpPr>
        <p:spPr>
          <a:xfrm>
            <a:off x="1233047" y="3673124"/>
            <a:ext cx="471054" cy="158236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Left Brace 26"/>
          <p:cNvSpPr/>
          <p:nvPr/>
        </p:nvSpPr>
        <p:spPr>
          <a:xfrm>
            <a:off x="773538" y="2884523"/>
            <a:ext cx="471054" cy="158236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1285204" y="264954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dirty="0" smtClean="0">
                <a:solidFill>
                  <a:schemeClr val="accent1"/>
                </a:solidFill>
              </a:rPr>
              <a:t>…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649720" y="341909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dirty="0" smtClean="0">
                <a:solidFill>
                  <a:schemeClr val="accent1"/>
                </a:solidFill>
              </a:rPr>
              <a:t>…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164303" y="580969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dirty="0" smtClean="0">
                <a:solidFill>
                  <a:schemeClr val="accent1"/>
                </a:solidFill>
              </a:rPr>
              <a:t>…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08580" y="344244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dirty="0" smtClean="0">
                <a:solidFill>
                  <a:schemeClr val="accent1"/>
                </a:solidFill>
              </a:rPr>
              <a:t>…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>
            <a:off x="3084940" y="4356390"/>
            <a:ext cx="701963" cy="41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849085" y="3325091"/>
            <a:ext cx="872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regions</a:t>
            </a:r>
            <a:endParaRPr lang="en-US"/>
          </a:p>
        </p:txBody>
      </p:sp>
      <p:cxnSp>
        <p:nvCxnSpPr>
          <p:cNvPr id="10" name="Straight Arrow Connector 9"/>
          <p:cNvCxnSpPr>
            <a:stCxn id="3" idx="1"/>
          </p:cNvCxnSpPr>
          <p:nvPr/>
        </p:nvCxnSpPr>
        <p:spPr>
          <a:xfrm flipH="1" flipV="1">
            <a:off x="3906976" y="3494692"/>
            <a:ext cx="942109" cy="15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" idx="1"/>
          </p:cNvCxnSpPr>
          <p:nvPr/>
        </p:nvCxnSpPr>
        <p:spPr>
          <a:xfrm flipH="1">
            <a:off x="3906976" y="3509757"/>
            <a:ext cx="942109" cy="1533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170854" y="3280577"/>
            <a:ext cx="3866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m0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165203" y="3940911"/>
            <a:ext cx="3866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m1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5400649" y="955228"/>
            <a:ext cx="1656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smtClean="0"/>
              <a:t>Formula for SSE</a:t>
            </a:r>
            <a:endParaRPr lang="en-US" u="sng" dirty="0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5203" y="1426841"/>
            <a:ext cx="4127500" cy="53340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6291" y="2773162"/>
            <a:ext cx="5080000" cy="596900"/>
          </a:xfrm>
          <a:prstGeom prst="rect">
            <a:avLst/>
          </a:prstGeom>
        </p:spPr>
      </p:pic>
      <p:cxnSp>
        <p:nvCxnSpPr>
          <p:cNvPr id="45" name="Straight Connector 44"/>
          <p:cNvCxnSpPr/>
          <p:nvPr/>
        </p:nvCxnSpPr>
        <p:spPr>
          <a:xfrm>
            <a:off x="3786903" y="1139894"/>
            <a:ext cx="5181606" cy="10491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3786903" y="1169062"/>
            <a:ext cx="5246261" cy="10867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253820" y="2938771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0.1</a:t>
            </a:r>
            <a:endParaRPr lang="en-US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3258962" y="3210939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0.5</a:t>
            </a:r>
            <a:endParaRPr lang="en-US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3249197" y="3487938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0.3</a:t>
            </a:r>
            <a:endParaRPr lang="en-US" sz="1200" dirty="0"/>
          </a:p>
        </p:txBody>
      </p:sp>
      <p:sp>
        <p:nvSpPr>
          <p:cNvPr id="53" name="TextBox 52"/>
          <p:cNvSpPr txBox="1"/>
          <p:nvPr/>
        </p:nvSpPr>
        <p:spPr>
          <a:xfrm>
            <a:off x="3254339" y="3760106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0.4</a:t>
            </a:r>
            <a:endParaRPr lang="en-US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3251356" y="4045559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0.9</a:t>
            </a:r>
            <a:endParaRPr lang="en-US" sz="1200" dirty="0"/>
          </a:p>
        </p:txBody>
      </p:sp>
      <p:sp>
        <p:nvSpPr>
          <p:cNvPr id="58" name="TextBox 57"/>
          <p:cNvSpPr txBox="1"/>
          <p:nvPr/>
        </p:nvSpPr>
        <p:spPr>
          <a:xfrm>
            <a:off x="3252873" y="4484876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0.1</a:t>
            </a:r>
            <a:endParaRPr lang="en-US" sz="1200" dirty="0"/>
          </a:p>
        </p:txBody>
      </p:sp>
      <p:sp>
        <p:nvSpPr>
          <p:cNvPr id="59" name="TextBox 58"/>
          <p:cNvSpPr txBox="1"/>
          <p:nvPr/>
        </p:nvSpPr>
        <p:spPr>
          <a:xfrm>
            <a:off x="3258015" y="4757044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0.1</a:t>
            </a:r>
            <a:endParaRPr lang="en-US" sz="1200"/>
          </a:p>
        </p:txBody>
      </p:sp>
      <p:sp>
        <p:nvSpPr>
          <p:cNvPr id="60" name="TextBox 59"/>
          <p:cNvSpPr txBox="1"/>
          <p:nvPr/>
        </p:nvSpPr>
        <p:spPr>
          <a:xfrm>
            <a:off x="3258015" y="4978602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0.2</a:t>
            </a:r>
            <a:endParaRPr lang="en-US" sz="1200" dirty="0"/>
          </a:p>
        </p:txBody>
      </p:sp>
      <p:sp>
        <p:nvSpPr>
          <p:cNvPr id="61" name="TextBox 60"/>
          <p:cNvSpPr txBox="1"/>
          <p:nvPr/>
        </p:nvSpPr>
        <p:spPr>
          <a:xfrm>
            <a:off x="3263157" y="5250770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0.3</a:t>
            </a:r>
            <a:endParaRPr lang="en-US" sz="1200" dirty="0"/>
          </a:p>
        </p:txBody>
      </p:sp>
      <p:sp>
        <p:nvSpPr>
          <p:cNvPr id="62" name="TextBox 61"/>
          <p:cNvSpPr txBox="1"/>
          <p:nvPr/>
        </p:nvSpPr>
        <p:spPr>
          <a:xfrm>
            <a:off x="3258015" y="5507296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0.1</a:t>
            </a:r>
            <a:endParaRPr lang="en-US" sz="1200" dirty="0"/>
          </a:p>
        </p:txBody>
      </p:sp>
      <p:sp>
        <p:nvSpPr>
          <p:cNvPr id="63" name="TextBox 62"/>
          <p:cNvSpPr txBox="1"/>
          <p:nvPr/>
        </p:nvSpPr>
        <p:spPr>
          <a:xfrm>
            <a:off x="3263157" y="5779464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0.2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012654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215865"/>
            <a:ext cx="12192000" cy="642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642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1918"/>
            <a:ext cx="10515600" cy="490217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Residual Sum of Squares or SSE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84940" y="2826327"/>
            <a:ext cx="701963" cy="33158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Left Brace 23"/>
          <p:cNvSpPr/>
          <p:nvPr/>
        </p:nvSpPr>
        <p:spPr>
          <a:xfrm>
            <a:off x="2170540" y="3673125"/>
            <a:ext cx="471054" cy="1582363"/>
          </a:xfrm>
          <a:prstGeom prst="leftBrace">
            <a:avLst/>
          </a:prstGeom>
          <a:noFill/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25" name="Left Brace 24"/>
          <p:cNvSpPr/>
          <p:nvPr/>
        </p:nvSpPr>
        <p:spPr>
          <a:xfrm>
            <a:off x="1713339" y="4464306"/>
            <a:ext cx="471054" cy="158236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Left Brace 25"/>
          <p:cNvSpPr/>
          <p:nvPr/>
        </p:nvSpPr>
        <p:spPr>
          <a:xfrm>
            <a:off x="1233047" y="3673124"/>
            <a:ext cx="471054" cy="158236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Left Brace 26"/>
          <p:cNvSpPr/>
          <p:nvPr/>
        </p:nvSpPr>
        <p:spPr>
          <a:xfrm>
            <a:off x="773538" y="2884523"/>
            <a:ext cx="471054" cy="158236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1285204" y="264954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dirty="0" smtClean="0">
                <a:solidFill>
                  <a:schemeClr val="accent1"/>
                </a:solidFill>
              </a:rPr>
              <a:t>…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649720" y="341909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dirty="0" smtClean="0">
                <a:solidFill>
                  <a:schemeClr val="accent1"/>
                </a:solidFill>
              </a:rPr>
              <a:t>…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164303" y="580969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dirty="0" smtClean="0">
                <a:solidFill>
                  <a:schemeClr val="accent1"/>
                </a:solidFill>
              </a:rPr>
              <a:t>…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08580" y="344244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dirty="0" smtClean="0">
                <a:solidFill>
                  <a:schemeClr val="accent1"/>
                </a:solidFill>
              </a:rPr>
              <a:t>…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>
            <a:off x="3084940" y="4356390"/>
            <a:ext cx="701963" cy="41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849085" y="3325091"/>
            <a:ext cx="872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regions</a:t>
            </a:r>
            <a:endParaRPr lang="en-US"/>
          </a:p>
        </p:txBody>
      </p:sp>
      <p:cxnSp>
        <p:nvCxnSpPr>
          <p:cNvPr id="10" name="Straight Arrow Connector 9"/>
          <p:cNvCxnSpPr>
            <a:stCxn id="3" idx="1"/>
          </p:cNvCxnSpPr>
          <p:nvPr/>
        </p:nvCxnSpPr>
        <p:spPr>
          <a:xfrm flipH="1" flipV="1">
            <a:off x="3906976" y="3494692"/>
            <a:ext cx="942109" cy="15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" idx="1"/>
          </p:cNvCxnSpPr>
          <p:nvPr/>
        </p:nvCxnSpPr>
        <p:spPr>
          <a:xfrm flipH="1">
            <a:off x="3906976" y="3509757"/>
            <a:ext cx="942109" cy="1533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170854" y="3280577"/>
            <a:ext cx="3866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m0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165203" y="3940911"/>
            <a:ext cx="3866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m1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5400649" y="955228"/>
            <a:ext cx="1656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smtClean="0"/>
              <a:t>Formula for SSE</a:t>
            </a:r>
            <a:endParaRPr lang="en-US" u="sng" dirty="0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5203" y="1426841"/>
            <a:ext cx="4127500" cy="53340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6291" y="2773162"/>
            <a:ext cx="5080000" cy="596900"/>
          </a:xfrm>
          <a:prstGeom prst="rect">
            <a:avLst/>
          </a:prstGeom>
        </p:spPr>
      </p:pic>
      <p:cxnSp>
        <p:nvCxnSpPr>
          <p:cNvPr id="45" name="Straight Connector 44"/>
          <p:cNvCxnSpPr/>
          <p:nvPr/>
        </p:nvCxnSpPr>
        <p:spPr>
          <a:xfrm>
            <a:off x="3786903" y="1139894"/>
            <a:ext cx="5181606" cy="10491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3786903" y="1169062"/>
            <a:ext cx="5246261" cy="10867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253820" y="2938771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0.1</a:t>
            </a:r>
            <a:endParaRPr lang="en-US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3258962" y="3210939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0.5</a:t>
            </a:r>
            <a:endParaRPr lang="en-US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3249197" y="3487938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0.3</a:t>
            </a:r>
            <a:endParaRPr lang="en-US" sz="1200" dirty="0"/>
          </a:p>
        </p:txBody>
      </p:sp>
      <p:sp>
        <p:nvSpPr>
          <p:cNvPr id="53" name="TextBox 52"/>
          <p:cNvSpPr txBox="1"/>
          <p:nvPr/>
        </p:nvSpPr>
        <p:spPr>
          <a:xfrm>
            <a:off x="3254339" y="3760106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0.4</a:t>
            </a:r>
            <a:endParaRPr lang="en-US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3251356" y="4045559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0.9</a:t>
            </a:r>
            <a:endParaRPr lang="en-US" sz="1200" dirty="0"/>
          </a:p>
        </p:txBody>
      </p:sp>
      <p:sp>
        <p:nvSpPr>
          <p:cNvPr id="58" name="TextBox 57"/>
          <p:cNvSpPr txBox="1"/>
          <p:nvPr/>
        </p:nvSpPr>
        <p:spPr>
          <a:xfrm>
            <a:off x="3252873" y="4484876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0.1</a:t>
            </a:r>
            <a:endParaRPr lang="en-US" sz="1200" dirty="0"/>
          </a:p>
        </p:txBody>
      </p:sp>
      <p:sp>
        <p:nvSpPr>
          <p:cNvPr id="59" name="TextBox 58"/>
          <p:cNvSpPr txBox="1"/>
          <p:nvPr/>
        </p:nvSpPr>
        <p:spPr>
          <a:xfrm>
            <a:off x="3258015" y="4757044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0.1</a:t>
            </a:r>
            <a:endParaRPr lang="en-US" sz="1200"/>
          </a:p>
        </p:txBody>
      </p:sp>
      <p:sp>
        <p:nvSpPr>
          <p:cNvPr id="60" name="TextBox 59"/>
          <p:cNvSpPr txBox="1"/>
          <p:nvPr/>
        </p:nvSpPr>
        <p:spPr>
          <a:xfrm>
            <a:off x="3258015" y="4978602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0.2</a:t>
            </a:r>
            <a:endParaRPr lang="en-US" sz="1200" dirty="0"/>
          </a:p>
        </p:txBody>
      </p:sp>
      <p:sp>
        <p:nvSpPr>
          <p:cNvPr id="61" name="TextBox 60"/>
          <p:cNvSpPr txBox="1"/>
          <p:nvPr/>
        </p:nvSpPr>
        <p:spPr>
          <a:xfrm>
            <a:off x="3263157" y="5250770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0.3</a:t>
            </a:r>
            <a:endParaRPr lang="en-US" sz="1200" dirty="0"/>
          </a:p>
        </p:txBody>
      </p:sp>
      <p:sp>
        <p:nvSpPr>
          <p:cNvPr id="62" name="TextBox 61"/>
          <p:cNvSpPr txBox="1"/>
          <p:nvPr/>
        </p:nvSpPr>
        <p:spPr>
          <a:xfrm>
            <a:off x="3258015" y="5507296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0.1</a:t>
            </a:r>
            <a:endParaRPr lang="en-US" sz="1200" dirty="0"/>
          </a:p>
        </p:txBody>
      </p:sp>
      <p:sp>
        <p:nvSpPr>
          <p:cNvPr id="63" name="TextBox 62"/>
          <p:cNvSpPr txBox="1"/>
          <p:nvPr/>
        </p:nvSpPr>
        <p:spPr>
          <a:xfrm>
            <a:off x="3263157" y="5779464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0.2</a:t>
            </a:r>
            <a:endParaRPr lang="en-US" sz="1200" dirty="0"/>
          </a:p>
        </p:txBody>
      </p:sp>
      <p:sp>
        <p:nvSpPr>
          <p:cNvPr id="38" name="Rectangle 37"/>
          <p:cNvSpPr/>
          <p:nvPr/>
        </p:nvSpPr>
        <p:spPr>
          <a:xfrm>
            <a:off x="5892800" y="3694423"/>
            <a:ext cx="5874327" cy="2352246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8951" y="5158197"/>
            <a:ext cx="1405533" cy="25998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8952" y="3957927"/>
            <a:ext cx="1405533" cy="25998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669878" y="3907934"/>
            <a:ext cx="3390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(0.1 </a:t>
            </a:r>
            <a:r>
              <a:rPr lang="mr-IN" dirty="0" smtClean="0"/>
              <a:t>–</a:t>
            </a:r>
            <a:r>
              <a:rPr lang="en-US" dirty="0" smtClean="0"/>
              <a:t> 0.44)^2 + (0.5 </a:t>
            </a:r>
            <a:r>
              <a:rPr lang="mr-IN" dirty="0" smtClean="0"/>
              <a:t>–</a:t>
            </a:r>
            <a:r>
              <a:rPr lang="en-US" dirty="0" smtClean="0"/>
              <a:t> 0.44)^2 + </a:t>
            </a:r>
            <a:r>
              <a:rPr lang="mr-IN" dirty="0" smtClean="0"/>
              <a:t>…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29677" y="4374257"/>
            <a:ext cx="947705" cy="20250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29677" y="5519959"/>
            <a:ext cx="916750" cy="195887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7669878" y="5099738"/>
            <a:ext cx="3610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(0.1 </a:t>
            </a:r>
            <a:r>
              <a:rPr lang="mr-IN" dirty="0" smtClean="0"/>
              <a:t>–</a:t>
            </a:r>
            <a:r>
              <a:rPr lang="en-US" dirty="0" smtClean="0"/>
              <a:t> 0.167)^2 + (0.1 </a:t>
            </a:r>
            <a:r>
              <a:rPr lang="mr-IN" dirty="0" smtClean="0"/>
              <a:t>–</a:t>
            </a:r>
            <a:r>
              <a:rPr lang="en-US" dirty="0" smtClean="0"/>
              <a:t> 0.167)^2 + </a:t>
            </a:r>
            <a:r>
              <a:rPr lang="mr-IN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804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215865"/>
            <a:ext cx="12192000" cy="642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642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1918"/>
            <a:ext cx="10515600" cy="490217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Residual Sum of Squares or SSE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400649" y="955228"/>
            <a:ext cx="1656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smtClean="0"/>
              <a:t>Formula for SSE</a:t>
            </a:r>
            <a:endParaRPr lang="en-US" u="sng" dirty="0"/>
          </a:p>
        </p:txBody>
      </p:sp>
      <p:sp>
        <p:nvSpPr>
          <p:cNvPr id="38" name="Rectangle 37"/>
          <p:cNvSpPr/>
          <p:nvPr/>
        </p:nvSpPr>
        <p:spPr>
          <a:xfrm>
            <a:off x="320496" y="2482033"/>
            <a:ext cx="5484881" cy="2352246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647" y="3945807"/>
            <a:ext cx="1405533" cy="25998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648" y="2745537"/>
            <a:ext cx="1405533" cy="25998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097574" y="2695544"/>
            <a:ext cx="3390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(0.1 </a:t>
            </a:r>
            <a:r>
              <a:rPr lang="mr-IN" dirty="0" smtClean="0"/>
              <a:t>–</a:t>
            </a:r>
            <a:r>
              <a:rPr lang="en-US" dirty="0" smtClean="0"/>
              <a:t> 0.44)^2 + (0.5 </a:t>
            </a:r>
            <a:r>
              <a:rPr lang="mr-IN" dirty="0" smtClean="0"/>
              <a:t>–</a:t>
            </a:r>
            <a:r>
              <a:rPr lang="en-US" dirty="0" smtClean="0"/>
              <a:t> 0.44)^2 + </a:t>
            </a:r>
            <a:r>
              <a:rPr lang="mr-IN" dirty="0" smtClean="0"/>
              <a:t>…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7373" y="3161867"/>
            <a:ext cx="947705" cy="20250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57373" y="4307569"/>
            <a:ext cx="916750" cy="195887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2097574" y="3887348"/>
            <a:ext cx="3610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(0.1 </a:t>
            </a:r>
            <a:r>
              <a:rPr lang="mr-IN" dirty="0" smtClean="0"/>
              <a:t>–</a:t>
            </a:r>
            <a:r>
              <a:rPr lang="en-US" dirty="0" smtClean="0"/>
              <a:t> 0.167)^2 + (0.1 </a:t>
            </a:r>
            <a:r>
              <a:rPr lang="mr-IN" dirty="0" smtClean="0"/>
              <a:t>–</a:t>
            </a:r>
            <a:r>
              <a:rPr lang="en-US" dirty="0" smtClean="0"/>
              <a:t> 0.167)^2 + </a:t>
            </a:r>
            <a:r>
              <a:rPr lang="mr-IN" dirty="0" smtClean="0"/>
              <a:t>…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5154880"/>
            <a:ext cx="4051985" cy="290075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75035" y="1389271"/>
            <a:ext cx="5080000" cy="59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802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215865"/>
            <a:ext cx="12192000" cy="642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642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1918"/>
            <a:ext cx="10515600" cy="490217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Residual Sum of Squares or SSE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425839" y="2482363"/>
            <a:ext cx="701963" cy="33158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5400649" y="955228"/>
            <a:ext cx="1656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smtClean="0"/>
              <a:t>Formula for SSE</a:t>
            </a:r>
            <a:endParaRPr lang="en-US" u="sng" dirty="0"/>
          </a:p>
        </p:txBody>
      </p:sp>
      <p:sp>
        <p:nvSpPr>
          <p:cNvPr id="50" name="TextBox 49"/>
          <p:cNvSpPr txBox="1"/>
          <p:nvPr/>
        </p:nvSpPr>
        <p:spPr>
          <a:xfrm>
            <a:off x="6594719" y="2594807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0.1</a:t>
            </a:r>
            <a:endParaRPr lang="en-US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6599861" y="2866975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0.5</a:t>
            </a:r>
            <a:endParaRPr lang="en-US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6590096" y="3143974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0.3</a:t>
            </a:r>
            <a:endParaRPr lang="en-US" sz="1200" dirty="0"/>
          </a:p>
        </p:txBody>
      </p:sp>
      <p:sp>
        <p:nvSpPr>
          <p:cNvPr id="53" name="TextBox 52"/>
          <p:cNvSpPr txBox="1"/>
          <p:nvPr/>
        </p:nvSpPr>
        <p:spPr>
          <a:xfrm>
            <a:off x="6595238" y="3416142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0.4</a:t>
            </a:r>
            <a:endParaRPr lang="en-US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6592255" y="3701595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0.9</a:t>
            </a:r>
            <a:endParaRPr lang="en-US" sz="1200" dirty="0"/>
          </a:p>
        </p:txBody>
      </p:sp>
      <p:sp>
        <p:nvSpPr>
          <p:cNvPr id="58" name="TextBox 57"/>
          <p:cNvSpPr txBox="1"/>
          <p:nvPr/>
        </p:nvSpPr>
        <p:spPr>
          <a:xfrm>
            <a:off x="6593772" y="4140912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0.1</a:t>
            </a:r>
            <a:endParaRPr lang="en-US" sz="1200" dirty="0"/>
          </a:p>
        </p:txBody>
      </p:sp>
      <p:sp>
        <p:nvSpPr>
          <p:cNvPr id="59" name="TextBox 58"/>
          <p:cNvSpPr txBox="1"/>
          <p:nvPr/>
        </p:nvSpPr>
        <p:spPr>
          <a:xfrm>
            <a:off x="6598914" y="4413080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0.1</a:t>
            </a:r>
            <a:endParaRPr lang="en-US" sz="1200"/>
          </a:p>
        </p:txBody>
      </p:sp>
      <p:sp>
        <p:nvSpPr>
          <p:cNvPr id="60" name="TextBox 59"/>
          <p:cNvSpPr txBox="1"/>
          <p:nvPr/>
        </p:nvSpPr>
        <p:spPr>
          <a:xfrm>
            <a:off x="6598914" y="4634638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0.2</a:t>
            </a:r>
            <a:endParaRPr lang="en-US" sz="1200" dirty="0"/>
          </a:p>
        </p:txBody>
      </p:sp>
      <p:sp>
        <p:nvSpPr>
          <p:cNvPr id="61" name="TextBox 60"/>
          <p:cNvSpPr txBox="1"/>
          <p:nvPr/>
        </p:nvSpPr>
        <p:spPr>
          <a:xfrm>
            <a:off x="6604056" y="4906806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0.3</a:t>
            </a:r>
            <a:endParaRPr lang="en-US" sz="1200" dirty="0"/>
          </a:p>
        </p:txBody>
      </p:sp>
      <p:sp>
        <p:nvSpPr>
          <p:cNvPr id="62" name="TextBox 61"/>
          <p:cNvSpPr txBox="1"/>
          <p:nvPr/>
        </p:nvSpPr>
        <p:spPr>
          <a:xfrm>
            <a:off x="6598914" y="5163332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0.1</a:t>
            </a:r>
            <a:endParaRPr lang="en-US" sz="1200" dirty="0"/>
          </a:p>
        </p:txBody>
      </p:sp>
      <p:sp>
        <p:nvSpPr>
          <p:cNvPr id="63" name="TextBox 62"/>
          <p:cNvSpPr txBox="1"/>
          <p:nvPr/>
        </p:nvSpPr>
        <p:spPr>
          <a:xfrm>
            <a:off x="6604056" y="5435500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0.2</a:t>
            </a:r>
            <a:endParaRPr lang="en-US" sz="1200" dirty="0"/>
          </a:p>
        </p:txBody>
      </p:sp>
      <p:sp>
        <p:nvSpPr>
          <p:cNvPr id="38" name="Rectangle 37"/>
          <p:cNvSpPr/>
          <p:nvPr/>
        </p:nvSpPr>
        <p:spPr>
          <a:xfrm>
            <a:off x="320496" y="2482033"/>
            <a:ext cx="5484881" cy="2352246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647" y="3945807"/>
            <a:ext cx="1405533" cy="25998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648" y="2745537"/>
            <a:ext cx="1405533" cy="25998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097574" y="2695544"/>
            <a:ext cx="3390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(0.1 </a:t>
            </a:r>
            <a:r>
              <a:rPr lang="mr-IN" dirty="0" smtClean="0"/>
              <a:t>–</a:t>
            </a:r>
            <a:r>
              <a:rPr lang="en-US" dirty="0" smtClean="0"/>
              <a:t> 0.44)^2 + (0.5 </a:t>
            </a:r>
            <a:r>
              <a:rPr lang="mr-IN" dirty="0" smtClean="0"/>
              <a:t>–</a:t>
            </a:r>
            <a:r>
              <a:rPr lang="en-US" dirty="0" smtClean="0"/>
              <a:t> 0.44)^2 + </a:t>
            </a:r>
            <a:r>
              <a:rPr lang="mr-IN" dirty="0" smtClean="0"/>
              <a:t>…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7373" y="3161867"/>
            <a:ext cx="947705" cy="20250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57373" y="4307569"/>
            <a:ext cx="916750" cy="195887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2097574" y="3887348"/>
            <a:ext cx="3610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(0.1 </a:t>
            </a:r>
            <a:r>
              <a:rPr lang="mr-IN" dirty="0" smtClean="0"/>
              <a:t>–</a:t>
            </a:r>
            <a:r>
              <a:rPr lang="en-US" dirty="0" smtClean="0"/>
              <a:t> 0.167)^2 + (0.1 </a:t>
            </a:r>
            <a:r>
              <a:rPr lang="mr-IN" dirty="0" smtClean="0"/>
              <a:t>–</a:t>
            </a:r>
            <a:r>
              <a:rPr lang="en-US" dirty="0" smtClean="0"/>
              <a:t> 0.167)^2 + </a:t>
            </a:r>
            <a:r>
              <a:rPr lang="mr-IN" dirty="0" smtClean="0"/>
              <a:t>…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5154880"/>
            <a:ext cx="4051985" cy="290075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75035" y="1389271"/>
            <a:ext cx="5080000" cy="5969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869175" y="3799029"/>
            <a:ext cx="453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Vs.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366912" y="3761141"/>
            <a:ext cx="3376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(0.1 </a:t>
            </a:r>
            <a:r>
              <a:rPr lang="mr-IN" dirty="0" smtClean="0"/>
              <a:t>–</a:t>
            </a:r>
            <a:r>
              <a:rPr lang="en-US" dirty="0" smtClean="0"/>
              <a:t> 0.29)^2 + (0.5 </a:t>
            </a:r>
            <a:r>
              <a:rPr lang="mr-IN" dirty="0" smtClean="0"/>
              <a:t>–</a:t>
            </a:r>
            <a:r>
              <a:rPr lang="en-US" dirty="0" smtClean="0"/>
              <a:t> 0.29)^2 + </a:t>
            </a:r>
            <a:r>
              <a:rPr lang="mr-IN" dirty="0" smtClean="0"/>
              <a:t>…</a:t>
            </a:r>
            <a:endParaRPr lang="en-US" dirty="0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19286" y="5167062"/>
            <a:ext cx="2081914" cy="279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124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215865"/>
            <a:ext cx="12192000" cy="642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642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1918"/>
            <a:ext cx="10515600" cy="490217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Residual Sum of Squares or SSE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425839" y="2482363"/>
            <a:ext cx="701963" cy="33158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5400649" y="955228"/>
            <a:ext cx="1656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smtClean="0"/>
              <a:t>Formula for SSE</a:t>
            </a:r>
            <a:endParaRPr lang="en-US" u="sng" dirty="0"/>
          </a:p>
        </p:txBody>
      </p:sp>
      <p:sp>
        <p:nvSpPr>
          <p:cNvPr id="50" name="TextBox 49"/>
          <p:cNvSpPr txBox="1"/>
          <p:nvPr/>
        </p:nvSpPr>
        <p:spPr>
          <a:xfrm>
            <a:off x="6594719" y="2594807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0.1</a:t>
            </a:r>
            <a:endParaRPr lang="en-US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6599861" y="2866975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0.5</a:t>
            </a:r>
            <a:endParaRPr lang="en-US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6590096" y="3143974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0.3</a:t>
            </a:r>
            <a:endParaRPr lang="en-US" sz="1200" dirty="0"/>
          </a:p>
        </p:txBody>
      </p:sp>
      <p:sp>
        <p:nvSpPr>
          <p:cNvPr id="53" name="TextBox 52"/>
          <p:cNvSpPr txBox="1"/>
          <p:nvPr/>
        </p:nvSpPr>
        <p:spPr>
          <a:xfrm>
            <a:off x="6595238" y="3416142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0.4</a:t>
            </a:r>
            <a:endParaRPr lang="en-US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6592255" y="3701595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0.9</a:t>
            </a:r>
            <a:endParaRPr lang="en-US" sz="1200" dirty="0"/>
          </a:p>
        </p:txBody>
      </p:sp>
      <p:sp>
        <p:nvSpPr>
          <p:cNvPr id="58" name="TextBox 57"/>
          <p:cNvSpPr txBox="1"/>
          <p:nvPr/>
        </p:nvSpPr>
        <p:spPr>
          <a:xfrm>
            <a:off x="6593772" y="4140912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0.1</a:t>
            </a:r>
            <a:endParaRPr lang="en-US" sz="1200" dirty="0"/>
          </a:p>
        </p:txBody>
      </p:sp>
      <p:sp>
        <p:nvSpPr>
          <p:cNvPr id="59" name="TextBox 58"/>
          <p:cNvSpPr txBox="1"/>
          <p:nvPr/>
        </p:nvSpPr>
        <p:spPr>
          <a:xfrm>
            <a:off x="6598914" y="4413080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0.1</a:t>
            </a:r>
            <a:endParaRPr lang="en-US" sz="1200"/>
          </a:p>
        </p:txBody>
      </p:sp>
      <p:sp>
        <p:nvSpPr>
          <p:cNvPr id="60" name="TextBox 59"/>
          <p:cNvSpPr txBox="1"/>
          <p:nvPr/>
        </p:nvSpPr>
        <p:spPr>
          <a:xfrm>
            <a:off x="6598914" y="4634638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0.2</a:t>
            </a:r>
            <a:endParaRPr lang="en-US" sz="1200" dirty="0"/>
          </a:p>
        </p:txBody>
      </p:sp>
      <p:sp>
        <p:nvSpPr>
          <p:cNvPr id="61" name="TextBox 60"/>
          <p:cNvSpPr txBox="1"/>
          <p:nvPr/>
        </p:nvSpPr>
        <p:spPr>
          <a:xfrm>
            <a:off x="6604056" y="4906806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0.3</a:t>
            </a:r>
            <a:endParaRPr lang="en-US" sz="1200" dirty="0"/>
          </a:p>
        </p:txBody>
      </p:sp>
      <p:sp>
        <p:nvSpPr>
          <p:cNvPr id="62" name="TextBox 61"/>
          <p:cNvSpPr txBox="1"/>
          <p:nvPr/>
        </p:nvSpPr>
        <p:spPr>
          <a:xfrm>
            <a:off x="6598914" y="5163332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0.1</a:t>
            </a:r>
            <a:endParaRPr lang="en-US" sz="1200" dirty="0"/>
          </a:p>
        </p:txBody>
      </p:sp>
      <p:sp>
        <p:nvSpPr>
          <p:cNvPr id="63" name="TextBox 62"/>
          <p:cNvSpPr txBox="1"/>
          <p:nvPr/>
        </p:nvSpPr>
        <p:spPr>
          <a:xfrm>
            <a:off x="6604056" y="5435500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0.2</a:t>
            </a:r>
            <a:endParaRPr lang="en-US" sz="1200" dirty="0"/>
          </a:p>
        </p:txBody>
      </p:sp>
      <p:sp>
        <p:nvSpPr>
          <p:cNvPr id="38" name="Rectangle 37"/>
          <p:cNvSpPr/>
          <p:nvPr/>
        </p:nvSpPr>
        <p:spPr>
          <a:xfrm>
            <a:off x="320496" y="2482033"/>
            <a:ext cx="5484881" cy="2352246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647" y="3945807"/>
            <a:ext cx="1405533" cy="25998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648" y="2745537"/>
            <a:ext cx="1405533" cy="25998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097574" y="2695544"/>
            <a:ext cx="3390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(0.1 </a:t>
            </a:r>
            <a:r>
              <a:rPr lang="mr-IN" dirty="0" smtClean="0"/>
              <a:t>–</a:t>
            </a:r>
            <a:r>
              <a:rPr lang="en-US" dirty="0" smtClean="0"/>
              <a:t> 0.44)^2 + (0.5 </a:t>
            </a:r>
            <a:r>
              <a:rPr lang="mr-IN" dirty="0" smtClean="0"/>
              <a:t>–</a:t>
            </a:r>
            <a:r>
              <a:rPr lang="en-US" dirty="0" smtClean="0"/>
              <a:t> 0.44)^2 + </a:t>
            </a:r>
            <a:r>
              <a:rPr lang="mr-IN" dirty="0" smtClean="0"/>
              <a:t>…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7373" y="3161867"/>
            <a:ext cx="947705" cy="20250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57373" y="4307569"/>
            <a:ext cx="916750" cy="195887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2097574" y="3887348"/>
            <a:ext cx="3610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(0.1 </a:t>
            </a:r>
            <a:r>
              <a:rPr lang="mr-IN" dirty="0" smtClean="0"/>
              <a:t>–</a:t>
            </a:r>
            <a:r>
              <a:rPr lang="en-US" dirty="0" smtClean="0"/>
              <a:t> 0.167)^2 + (0.1 </a:t>
            </a:r>
            <a:r>
              <a:rPr lang="mr-IN" dirty="0" smtClean="0"/>
              <a:t>–</a:t>
            </a:r>
            <a:r>
              <a:rPr lang="en-US" dirty="0" smtClean="0"/>
              <a:t> 0.167)^2 + </a:t>
            </a:r>
            <a:r>
              <a:rPr lang="mr-IN" dirty="0" smtClean="0"/>
              <a:t>…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5154880"/>
            <a:ext cx="4051985" cy="290075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75035" y="1389271"/>
            <a:ext cx="5080000" cy="5969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869175" y="3799029"/>
            <a:ext cx="453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Vs.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366912" y="3761141"/>
            <a:ext cx="3376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(0.1 </a:t>
            </a:r>
            <a:r>
              <a:rPr lang="mr-IN" dirty="0" smtClean="0"/>
              <a:t>–</a:t>
            </a:r>
            <a:r>
              <a:rPr lang="en-US" dirty="0" smtClean="0"/>
              <a:t> 0.29)^2 + (0.5 </a:t>
            </a:r>
            <a:r>
              <a:rPr lang="mr-IN" dirty="0" smtClean="0"/>
              <a:t>–</a:t>
            </a:r>
            <a:r>
              <a:rPr lang="en-US" dirty="0" smtClean="0"/>
              <a:t> 0.29)^2 + 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9730112" y="5122356"/>
            <a:ext cx="2356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***Our </a:t>
            </a:r>
            <a:r>
              <a:rPr lang="en-US" dirty="0" smtClean="0"/>
              <a:t>split helped! </a:t>
            </a:r>
            <a:r>
              <a:rPr lang="en-US" dirty="0" smtClean="0">
                <a:sym typeface="Wingdings"/>
              </a:rPr>
              <a:t>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19286" y="5167062"/>
            <a:ext cx="2081914" cy="279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53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215865"/>
            <a:ext cx="12192000" cy="642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642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1918"/>
            <a:ext cx="10515600" cy="490217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How to make decision trees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76218" y="1256145"/>
            <a:ext cx="69298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Choose an error metric to minimize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dirty="0" smtClean="0"/>
              <a:t>For regression problems </a:t>
            </a:r>
            <a:r>
              <a:rPr lang="mr-IN" dirty="0" smtClean="0"/>
              <a:t>–</a:t>
            </a:r>
            <a:r>
              <a:rPr lang="en-US" dirty="0" smtClean="0"/>
              <a:t> Residual Sum of Squares (RSS or SSE)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dirty="0" smtClean="0"/>
              <a:t>For classification problems </a:t>
            </a:r>
            <a:r>
              <a:rPr lang="mr-IN" dirty="0" smtClean="0"/>
              <a:t>–</a:t>
            </a:r>
            <a:r>
              <a:rPr lang="en-US" dirty="0" smtClean="0"/>
              <a:t> Gini index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008" y="3173845"/>
            <a:ext cx="4851400" cy="5969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318327" y="2747304"/>
            <a:ext cx="1198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Regression</a:t>
            </a:r>
            <a:endParaRPr lang="en-US" u="sng" dirty="0"/>
          </a:p>
        </p:txBody>
      </p:sp>
      <p:sp>
        <p:nvSpPr>
          <p:cNvPr id="11" name="TextBox 10"/>
          <p:cNvSpPr txBox="1"/>
          <p:nvPr/>
        </p:nvSpPr>
        <p:spPr>
          <a:xfrm>
            <a:off x="8064281" y="2747304"/>
            <a:ext cx="1405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Classification</a:t>
            </a:r>
            <a:endParaRPr lang="en-US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6489904" y="4061318"/>
            <a:ext cx="486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smtClean="0"/>
              <a:t>here </a:t>
            </a:r>
            <a:r>
              <a:rPr lang="en-US" dirty="0" smtClean="0"/>
              <a:t>k is your </a:t>
            </a:r>
            <a:r>
              <a:rPr lang="en-US" i="1" dirty="0" smtClean="0"/>
              <a:t>k</a:t>
            </a:r>
            <a:r>
              <a:rPr lang="en-US" dirty="0" smtClean="0"/>
              <a:t>th class and m is your </a:t>
            </a:r>
            <a:r>
              <a:rPr lang="en-US" i="1" dirty="0" err="1" smtClean="0"/>
              <a:t>m</a:t>
            </a:r>
            <a:r>
              <a:rPr lang="en-US" dirty="0" err="1" smtClean="0"/>
              <a:t>th</a:t>
            </a:r>
            <a:r>
              <a:rPr lang="en-US" dirty="0" smtClean="0"/>
              <a:t> region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751" y="3173845"/>
            <a:ext cx="5080000" cy="59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763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215865"/>
            <a:ext cx="12192000" cy="642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642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1918"/>
            <a:ext cx="10515600" cy="490217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The </a:t>
            </a:r>
            <a:r>
              <a:rPr lang="en-US" dirty="0" smtClean="0">
                <a:solidFill>
                  <a:schemeClr val="bg1"/>
                </a:solidFill>
              </a:rPr>
              <a:t>Gini Index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0300" y="1484520"/>
            <a:ext cx="4851400" cy="5969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373110" y="1008351"/>
            <a:ext cx="1445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smtClean="0"/>
              <a:t>Gini Equation</a:t>
            </a:r>
            <a:endParaRPr lang="en-US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3657804" y="2220068"/>
            <a:ext cx="486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smtClean="0"/>
              <a:t>here </a:t>
            </a:r>
            <a:r>
              <a:rPr lang="en-US" dirty="0" smtClean="0"/>
              <a:t>k is your </a:t>
            </a:r>
            <a:r>
              <a:rPr lang="en-US" i="1" dirty="0" smtClean="0"/>
              <a:t>k</a:t>
            </a:r>
            <a:r>
              <a:rPr lang="en-US" dirty="0" smtClean="0"/>
              <a:t>th class and m is your </a:t>
            </a:r>
            <a:r>
              <a:rPr lang="en-US" i="1" dirty="0" err="1" smtClean="0"/>
              <a:t>m</a:t>
            </a:r>
            <a:r>
              <a:rPr lang="en-US" dirty="0" err="1" smtClean="0"/>
              <a:t>th</a:t>
            </a:r>
            <a:r>
              <a:rPr lang="en-US" dirty="0" smtClean="0"/>
              <a:t> region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084940" y="2826327"/>
            <a:ext cx="701963" cy="33158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334321" y="2923805"/>
            <a:ext cx="203200" cy="2401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334321" y="3202073"/>
            <a:ext cx="203200" cy="2401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334321" y="3494692"/>
            <a:ext cx="203200" cy="24014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334321" y="3788424"/>
            <a:ext cx="203200" cy="24014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334321" y="4082243"/>
            <a:ext cx="203200" cy="2401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334321" y="4360511"/>
            <a:ext cx="203200" cy="24014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334321" y="4653130"/>
            <a:ext cx="203200" cy="2401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334321" y="4946862"/>
            <a:ext cx="203200" cy="2401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334321" y="5255009"/>
            <a:ext cx="203200" cy="2401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334321" y="5533277"/>
            <a:ext cx="203200" cy="2401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334321" y="5807424"/>
            <a:ext cx="203200" cy="2401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Left Brace 23"/>
          <p:cNvSpPr/>
          <p:nvPr/>
        </p:nvSpPr>
        <p:spPr>
          <a:xfrm>
            <a:off x="2170540" y="3673125"/>
            <a:ext cx="471054" cy="1582363"/>
          </a:xfrm>
          <a:prstGeom prst="leftBrace">
            <a:avLst/>
          </a:prstGeom>
          <a:noFill/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25" name="Left Brace 24"/>
          <p:cNvSpPr/>
          <p:nvPr/>
        </p:nvSpPr>
        <p:spPr>
          <a:xfrm>
            <a:off x="1713339" y="4464306"/>
            <a:ext cx="471054" cy="158236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Left Brace 25"/>
          <p:cNvSpPr/>
          <p:nvPr/>
        </p:nvSpPr>
        <p:spPr>
          <a:xfrm>
            <a:off x="1233047" y="3673124"/>
            <a:ext cx="471054" cy="158236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Left Brace 26"/>
          <p:cNvSpPr/>
          <p:nvPr/>
        </p:nvSpPr>
        <p:spPr>
          <a:xfrm>
            <a:off x="773538" y="2884523"/>
            <a:ext cx="471054" cy="158236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1285204" y="264954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dirty="0" smtClean="0">
                <a:solidFill>
                  <a:schemeClr val="accent1"/>
                </a:solidFill>
              </a:rPr>
              <a:t>…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649720" y="341909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dirty="0" smtClean="0">
                <a:solidFill>
                  <a:schemeClr val="accent1"/>
                </a:solidFill>
              </a:rPr>
              <a:t>…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164303" y="580969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dirty="0" smtClean="0">
                <a:solidFill>
                  <a:schemeClr val="accent1"/>
                </a:solidFill>
              </a:rPr>
              <a:t>…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08580" y="344244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dirty="0" smtClean="0">
                <a:solidFill>
                  <a:schemeClr val="accent1"/>
                </a:solidFill>
              </a:rPr>
              <a:t>…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>
            <a:off x="3084940" y="4356390"/>
            <a:ext cx="701963" cy="41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849085" y="3325091"/>
            <a:ext cx="872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regions</a:t>
            </a:r>
            <a:endParaRPr lang="en-US"/>
          </a:p>
        </p:txBody>
      </p:sp>
      <p:cxnSp>
        <p:nvCxnSpPr>
          <p:cNvPr id="10" name="Straight Arrow Connector 9"/>
          <p:cNvCxnSpPr>
            <a:stCxn id="3" idx="1"/>
          </p:cNvCxnSpPr>
          <p:nvPr/>
        </p:nvCxnSpPr>
        <p:spPr>
          <a:xfrm flipH="1" flipV="1">
            <a:off x="3906976" y="3494692"/>
            <a:ext cx="942109" cy="15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" idx="1"/>
          </p:cNvCxnSpPr>
          <p:nvPr/>
        </p:nvCxnSpPr>
        <p:spPr>
          <a:xfrm flipH="1">
            <a:off x="3906976" y="3509757"/>
            <a:ext cx="942109" cy="1533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849085" y="4534491"/>
            <a:ext cx="15458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 classes here:</a:t>
            </a:r>
          </a:p>
          <a:p>
            <a:r>
              <a:rPr lang="en-US" dirty="0" smtClean="0"/>
              <a:t>Red = k0</a:t>
            </a:r>
          </a:p>
          <a:p>
            <a:r>
              <a:rPr lang="en-US" dirty="0" smtClean="0"/>
              <a:t>Blue = k1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170854" y="3280577"/>
            <a:ext cx="3866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m0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165203" y="3940911"/>
            <a:ext cx="3866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827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215865"/>
            <a:ext cx="12192000" cy="642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642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1918"/>
            <a:ext cx="10515600" cy="490217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The </a:t>
            </a:r>
            <a:r>
              <a:rPr lang="en-US" dirty="0" smtClean="0">
                <a:solidFill>
                  <a:schemeClr val="bg1"/>
                </a:solidFill>
              </a:rPr>
              <a:t>Gini Index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0300" y="1484520"/>
            <a:ext cx="4851400" cy="5969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373110" y="1008351"/>
            <a:ext cx="1445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smtClean="0"/>
              <a:t>Gini Equation</a:t>
            </a:r>
            <a:endParaRPr lang="en-US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3657804" y="2220068"/>
            <a:ext cx="486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smtClean="0"/>
              <a:t>here </a:t>
            </a:r>
            <a:r>
              <a:rPr lang="en-US" dirty="0" smtClean="0"/>
              <a:t>k is your </a:t>
            </a:r>
            <a:r>
              <a:rPr lang="en-US" i="1" dirty="0" smtClean="0"/>
              <a:t>k</a:t>
            </a:r>
            <a:r>
              <a:rPr lang="en-US" dirty="0" smtClean="0"/>
              <a:t>th class and m is your </a:t>
            </a:r>
            <a:r>
              <a:rPr lang="en-US" i="1" dirty="0" err="1" smtClean="0"/>
              <a:t>m</a:t>
            </a:r>
            <a:r>
              <a:rPr lang="en-US" dirty="0" err="1" smtClean="0"/>
              <a:t>th</a:t>
            </a:r>
            <a:r>
              <a:rPr lang="en-US" dirty="0" smtClean="0"/>
              <a:t> region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084940" y="2826327"/>
            <a:ext cx="701963" cy="33158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334321" y="2923805"/>
            <a:ext cx="203200" cy="2401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334321" y="3202073"/>
            <a:ext cx="203200" cy="2401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334321" y="3494692"/>
            <a:ext cx="203200" cy="24014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334321" y="3788424"/>
            <a:ext cx="203200" cy="24014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334321" y="4082243"/>
            <a:ext cx="203200" cy="2401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334321" y="4360511"/>
            <a:ext cx="203200" cy="24014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334321" y="4653130"/>
            <a:ext cx="203200" cy="2401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334321" y="4946862"/>
            <a:ext cx="203200" cy="2401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334321" y="5255009"/>
            <a:ext cx="203200" cy="2401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334321" y="5533277"/>
            <a:ext cx="203200" cy="2401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334321" y="5807424"/>
            <a:ext cx="203200" cy="2401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Left Brace 23"/>
          <p:cNvSpPr/>
          <p:nvPr/>
        </p:nvSpPr>
        <p:spPr>
          <a:xfrm>
            <a:off x="2170540" y="3673125"/>
            <a:ext cx="471054" cy="1582363"/>
          </a:xfrm>
          <a:prstGeom prst="leftBrace">
            <a:avLst/>
          </a:prstGeom>
          <a:noFill/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25" name="Left Brace 24"/>
          <p:cNvSpPr/>
          <p:nvPr/>
        </p:nvSpPr>
        <p:spPr>
          <a:xfrm>
            <a:off x="1713339" y="4464306"/>
            <a:ext cx="471054" cy="158236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Left Brace 25"/>
          <p:cNvSpPr/>
          <p:nvPr/>
        </p:nvSpPr>
        <p:spPr>
          <a:xfrm>
            <a:off x="1233047" y="3673124"/>
            <a:ext cx="471054" cy="158236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Left Brace 26"/>
          <p:cNvSpPr/>
          <p:nvPr/>
        </p:nvSpPr>
        <p:spPr>
          <a:xfrm>
            <a:off x="773538" y="2884523"/>
            <a:ext cx="471054" cy="158236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1285204" y="264954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dirty="0" smtClean="0">
                <a:solidFill>
                  <a:schemeClr val="accent1"/>
                </a:solidFill>
              </a:rPr>
              <a:t>…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649720" y="341909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dirty="0" smtClean="0">
                <a:solidFill>
                  <a:schemeClr val="accent1"/>
                </a:solidFill>
              </a:rPr>
              <a:t>…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164303" y="580969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dirty="0" smtClean="0">
                <a:solidFill>
                  <a:schemeClr val="accent1"/>
                </a:solidFill>
              </a:rPr>
              <a:t>…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08580" y="344244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dirty="0" smtClean="0">
                <a:solidFill>
                  <a:schemeClr val="accent1"/>
                </a:solidFill>
              </a:rPr>
              <a:t>…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>
            <a:off x="3084940" y="4356390"/>
            <a:ext cx="701963" cy="41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849085" y="3325091"/>
            <a:ext cx="872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regions</a:t>
            </a:r>
            <a:endParaRPr lang="en-US"/>
          </a:p>
        </p:txBody>
      </p:sp>
      <p:cxnSp>
        <p:nvCxnSpPr>
          <p:cNvPr id="10" name="Straight Arrow Connector 9"/>
          <p:cNvCxnSpPr>
            <a:stCxn id="3" idx="1"/>
          </p:cNvCxnSpPr>
          <p:nvPr/>
        </p:nvCxnSpPr>
        <p:spPr>
          <a:xfrm flipH="1" flipV="1">
            <a:off x="3906976" y="3494692"/>
            <a:ext cx="942109" cy="15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" idx="1"/>
          </p:cNvCxnSpPr>
          <p:nvPr/>
        </p:nvCxnSpPr>
        <p:spPr>
          <a:xfrm flipH="1">
            <a:off x="3906976" y="3509757"/>
            <a:ext cx="942109" cy="1533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849085" y="4534491"/>
            <a:ext cx="15458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 classes here:</a:t>
            </a:r>
          </a:p>
          <a:p>
            <a:r>
              <a:rPr lang="en-US" dirty="0" smtClean="0"/>
              <a:t>Red = k0</a:t>
            </a:r>
          </a:p>
          <a:p>
            <a:r>
              <a:rPr lang="en-US" dirty="0" smtClean="0"/>
              <a:t>Blue = k1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170854" y="3280577"/>
            <a:ext cx="3866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m0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165203" y="3940911"/>
            <a:ext cx="3866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m1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5479" y="4405611"/>
            <a:ext cx="1206500" cy="457200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7472218" y="3018873"/>
            <a:ext cx="4294909" cy="3027796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6242" y="5007029"/>
            <a:ext cx="1206500" cy="45720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36242" y="3151675"/>
            <a:ext cx="1206500" cy="45720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36242" y="3753093"/>
            <a:ext cx="1206500" cy="457200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9105557" y="2663244"/>
            <a:ext cx="1028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Exercises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34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215865"/>
            <a:ext cx="12192000" cy="642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642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1918"/>
            <a:ext cx="10515600" cy="490217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The </a:t>
            </a:r>
            <a:r>
              <a:rPr lang="en-US" dirty="0" smtClean="0">
                <a:solidFill>
                  <a:schemeClr val="bg1"/>
                </a:solidFill>
              </a:rPr>
              <a:t>Gini Index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0300" y="1484520"/>
            <a:ext cx="4851400" cy="5969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373110" y="1008351"/>
            <a:ext cx="1445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smtClean="0"/>
              <a:t>Gini Equation</a:t>
            </a:r>
            <a:endParaRPr lang="en-US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3657804" y="2220068"/>
            <a:ext cx="486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smtClean="0"/>
              <a:t>here </a:t>
            </a:r>
            <a:r>
              <a:rPr lang="en-US" dirty="0" smtClean="0"/>
              <a:t>k is your </a:t>
            </a:r>
            <a:r>
              <a:rPr lang="en-US" i="1" dirty="0" smtClean="0"/>
              <a:t>k</a:t>
            </a:r>
            <a:r>
              <a:rPr lang="en-US" dirty="0" smtClean="0"/>
              <a:t>th class and m is your </a:t>
            </a:r>
            <a:r>
              <a:rPr lang="en-US" i="1" dirty="0" err="1" smtClean="0"/>
              <a:t>m</a:t>
            </a:r>
            <a:r>
              <a:rPr lang="en-US" dirty="0" err="1" smtClean="0"/>
              <a:t>th</a:t>
            </a:r>
            <a:r>
              <a:rPr lang="en-US" dirty="0" smtClean="0"/>
              <a:t> region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084940" y="2826327"/>
            <a:ext cx="701963" cy="33158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334321" y="2923805"/>
            <a:ext cx="203200" cy="2401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334321" y="3202073"/>
            <a:ext cx="203200" cy="2401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334321" y="3494692"/>
            <a:ext cx="203200" cy="24014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334321" y="3788424"/>
            <a:ext cx="203200" cy="24014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334321" y="4082243"/>
            <a:ext cx="203200" cy="2401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334321" y="4360511"/>
            <a:ext cx="203200" cy="24014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334321" y="4653130"/>
            <a:ext cx="203200" cy="2401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334321" y="4946862"/>
            <a:ext cx="203200" cy="2401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334321" y="5255009"/>
            <a:ext cx="203200" cy="2401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334321" y="5533277"/>
            <a:ext cx="203200" cy="2401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334321" y="5807424"/>
            <a:ext cx="203200" cy="2401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Left Brace 23"/>
          <p:cNvSpPr/>
          <p:nvPr/>
        </p:nvSpPr>
        <p:spPr>
          <a:xfrm>
            <a:off x="2170540" y="3673125"/>
            <a:ext cx="471054" cy="1582363"/>
          </a:xfrm>
          <a:prstGeom prst="leftBrace">
            <a:avLst/>
          </a:prstGeom>
          <a:noFill/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25" name="Left Brace 24"/>
          <p:cNvSpPr/>
          <p:nvPr/>
        </p:nvSpPr>
        <p:spPr>
          <a:xfrm>
            <a:off x="1713339" y="4464306"/>
            <a:ext cx="471054" cy="158236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Left Brace 25"/>
          <p:cNvSpPr/>
          <p:nvPr/>
        </p:nvSpPr>
        <p:spPr>
          <a:xfrm>
            <a:off x="1233047" y="3673124"/>
            <a:ext cx="471054" cy="158236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Left Brace 26"/>
          <p:cNvSpPr/>
          <p:nvPr/>
        </p:nvSpPr>
        <p:spPr>
          <a:xfrm>
            <a:off x="773538" y="2884523"/>
            <a:ext cx="471054" cy="158236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1285204" y="264954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dirty="0" smtClean="0">
                <a:solidFill>
                  <a:schemeClr val="accent1"/>
                </a:solidFill>
              </a:rPr>
              <a:t>…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649720" y="341909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dirty="0" smtClean="0">
                <a:solidFill>
                  <a:schemeClr val="accent1"/>
                </a:solidFill>
              </a:rPr>
              <a:t>…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164303" y="580969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dirty="0" smtClean="0">
                <a:solidFill>
                  <a:schemeClr val="accent1"/>
                </a:solidFill>
              </a:rPr>
              <a:t>…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08580" y="344244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dirty="0" smtClean="0">
                <a:solidFill>
                  <a:schemeClr val="accent1"/>
                </a:solidFill>
              </a:rPr>
              <a:t>…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>
            <a:off x="3084940" y="4356390"/>
            <a:ext cx="701963" cy="41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849085" y="3325091"/>
            <a:ext cx="872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regions</a:t>
            </a:r>
            <a:endParaRPr lang="en-US"/>
          </a:p>
        </p:txBody>
      </p:sp>
      <p:cxnSp>
        <p:nvCxnSpPr>
          <p:cNvPr id="10" name="Straight Arrow Connector 9"/>
          <p:cNvCxnSpPr>
            <a:stCxn id="3" idx="1"/>
          </p:cNvCxnSpPr>
          <p:nvPr/>
        </p:nvCxnSpPr>
        <p:spPr>
          <a:xfrm flipH="1" flipV="1">
            <a:off x="3906976" y="3494692"/>
            <a:ext cx="942109" cy="15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" idx="1"/>
          </p:cNvCxnSpPr>
          <p:nvPr/>
        </p:nvCxnSpPr>
        <p:spPr>
          <a:xfrm flipH="1">
            <a:off x="3906976" y="3509757"/>
            <a:ext cx="942109" cy="1533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849085" y="4534491"/>
            <a:ext cx="15458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 classes here:</a:t>
            </a:r>
          </a:p>
          <a:p>
            <a:r>
              <a:rPr lang="en-US" dirty="0" smtClean="0"/>
              <a:t>Red = k0</a:t>
            </a:r>
          </a:p>
          <a:p>
            <a:r>
              <a:rPr lang="en-US" dirty="0" smtClean="0"/>
              <a:t>Blue = k1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170854" y="3280577"/>
            <a:ext cx="3866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m0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165203" y="3940911"/>
            <a:ext cx="3866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m1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5479" y="4405611"/>
            <a:ext cx="1206500" cy="457200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7472218" y="3018873"/>
            <a:ext cx="4294909" cy="3027796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6242" y="5007029"/>
            <a:ext cx="1206500" cy="45720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36242" y="3151675"/>
            <a:ext cx="1206500" cy="45720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36242" y="3753093"/>
            <a:ext cx="1206500" cy="457200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9105557" y="2663244"/>
            <a:ext cx="1028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Exercises</a:t>
            </a:r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9519516" y="3130079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2/5</a:t>
            </a:r>
            <a:endParaRPr lang="en-US" sz="2400"/>
          </a:p>
        </p:txBody>
      </p:sp>
      <p:sp>
        <p:nvSpPr>
          <p:cNvPr id="42" name="TextBox 41"/>
          <p:cNvSpPr txBox="1"/>
          <p:nvPr/>
        </p:nvSpPr>
        <p:spPr>
          <a:xfrm>
            <a:off x="9519516" y="3743780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</a:t>
            </a:r>
            <a:r>
              <a:rPr lang="en-US" sz="2400" dirty="0" smtClean="0"/>
              <a:t>/5</a:t>
            </a:r>
            <a:endParaRPr lang="en-US" sz="2400" dirty="0"/>
          </a:p>
        </p:txBody>
      </p:sp>
      <p:sp>
        <p:nvSpPr>
          <p:cNvPr id="43" name="TextBox 42"/>
          <p:cNvSpPr txBox="1"/>
          <p:nvPr/>
        </p:nvSpPr>
        <p:spPr>
          <a:xfrm>
            <a:off x="9519516" y="4401146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1/6</a:t>
            </a:r>
            <a:endParaRPr lang="en-US" sz="2400" dirty="0"/>
          </a:p>
        </p:txBody>
      </p:sp>
      <p:sp>
        <p:nvSpPr>
          <p:cNvPr id="44" name="TextBox 43"/>
          <p:cNvSpPr txBox="1"/>
          <p:nvPr/>
        </p:nvSpPr>
        <p:spPr>
          <a:xfrm>
            <a:off x="9519516" y="503200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5/6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50619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215865"/>
            <a:ext cx="12192000" cy="642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642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1918"/>
            <a:ext cx="10515600" cy="490217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The </a:t>
            </a:r>
            <a:r>
              <a:rPr lang="en-US" dirty="0" smtClean="0">
                <a:solidFill>
                  <a:schemeClr val="bg1"/>
                </a:solidFill>
              </a:rPr>
              <a:t>Gini Index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0300" y="1484520"/>
            <a:ext cx="4851400" cy="5969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373110" y="1008351"/>
            <a:ext cx="1445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smtClean="0"/>
              <a:t>Gini Equation</a:t>
            </a:r>
            <a:endParaRPr lang="en-US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3657804" y="2220068"/>
            <a:ext cx="486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smtClean="0"/>
              <a:t>here </a:t>
            </a:r>
            <a:r>
              <a:rPr lang="en-US" dirty="0" smtClean="0"/>
              <a:t>k is your </a:t>
            </a:r>
            <a:r>
              <a:rPr lang="en-US" i="1" dirty="0" smtClean="0"/>
              <a:t>k</a:t>
            </a:r>
            <a:r>
              <a:rPr lang="en-US" dirty="0" smtClean="0"/>
              <a:t>th class and m is your </a:t>
            </a:r>
            <a:r>
              <a:rPr lang="en-US" i="1" dirty="0" err="1" smtClean="0"/>
              <a:t>m</a:t>
            </a:r>
            <a:r>
              <a:rPr lang="en-US" dirty="0" err="1" smtClean="0"/>
              <a:t>th</a:t>
            </a:r>
            <a:r>
              <a:rPr lang="en-US" dirty="0" smtClean="0"/>
              <a:t> region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224" y="4405611"/>
            <a:ext cx="1206500" cy="457200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350963" y="3018873"/>
            <a:ext cx="11554710" cy="3027796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4987" y="5007029"/>
            <a:ext cx="1206500" cy="45720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4987" y="3151675"/>
            <a:ext cx="1206500" cy="45720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4987" y="3753093"/>
            <a:ext cx="1206500" cy="457200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1984302" y="2663244"/>
            <a:ext cx="1028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Exercises</a:t>
            </a:r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2398261" y="3130079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2/5</a:t>
            </a:r>
            <a:endParaRPr lang="en-US" sz="2400"/>
          </a:p>
        </p:txBody>
      </p:sp>
      <p:sp>
        <p:nvSpPr>
          <p:cNvPr id="42" name="TextBox 41"/>
          <p:cNvSpPr txBox="1"/>
          <p:nvPr/>
        </p:nvSpPr>
        <p:spPr>
          <a:xfrm>
            <a:off x="2398261" y="3743780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</a:t>
            </a:r>
            <a:r>
              <a:rPr lang="en-US" sz="2400" dirty="0" smtClean="0"/>
              <a:t>/5</a:t>
            </a:r>
            <a:endParaRPr lang="en-US" sz="2400" dirty="0"/>
          </a:p>
        </p:txBody>
      </p:sp>
      <p:sp>
        <p:nvSpPr>
          <p:cNvPr id="43" name="TextBox 42"/>
          <p:cNvSpPr txBox="1"/>
          <p:nvPr/>
        </p:nvSpPr>
        <p:spPr>
          <a:xfrm>
            <a:off x="2398261" y="4401146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1/6</a:t>
            </a:r>
            <a:endParaRPr lang="en-US" sz="2400" dirty="0"/>
          </a:p>
        </p:txBody>
      </p:sp>
      <p:sp>
        <p:nvSpPr>
          <p:cNvPr id="44" name="TextBox 43"/>
          <p:cNvSpPr txBox="1"/>
          <p:nvPr/>
        </p:nvSpPr>
        <p:spPr>
          <a:xfrm>
            <a:off x="2398261" y="503200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5/6</a:t>
            </a:r>
            <a:endParaRPr lang="en-US" sz="240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34803" y="3293273"/>
            <a:ext cx="16129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583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215865"/>
            <a:ext cx="12192000" cy="642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642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1918"/>
            <a:ext cx="10515600" cy="490217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Outline for Today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72870"/>
            <a:ext cx="10515600" cy="2567998"/>
          </a:xfrm>
        </p:spPr>
        <p:txBody>
          <a:bodyPr>
            <a:normAutofit/>
          </a:bodyPr>
          <a:lstStyle/>
          <a:p>
            <a:r>
              <a:rPr lang="en-US" dirty="0" smtClean="0"/>
              <a:t>Decision Trees</a:t>
            </a:r>
          </a:p>
          <a:p>
            <a:r>
              <a:rPr lang="en-US" dirty="0" smtClean="0"/>
              <a:t>Random Forests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3757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215865"/>
            <a:ext cx="12192000" cy="642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642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1918"/>
            <a:ext cx="10515600" cy="490217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The </a:t>
            </a:r>
            <a:r>
              <a:rPr lang="en-US" dirty="0" smtClean="0">
                <a:solidFill>
                  <a:schemeClr val="bg1"/>
                </a:solidFill>
              </a:rPr>
              <a:t>Gini Index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0300" y="1484520"/>
            <a:ext cx="4851400" cy="5969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373110" y="1008351"/>
            <a:ext cx="1445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smtClean="0"/>
              <a:t>Gini Equation</a:t>
            </a:r>
            <a:endParaRPr lang="en-US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3657804" y="2220068"/>
            <a:ext cx="486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smtClean="0"/>
              <a:t>here </a:t>
            </a:r>
            <a:r>
              <a:rPr lang="en-US" dirty="0" smtClean="0"/>
              <a:t>k is your </a:t>
            </a:r>
            <a:r>
              <a:rPr lang="en-US" i="1" dirty="0" smtClean="0"/>
              <a:t>k</a:t>
            </a:r>
            <a:r>
              <a:rPr lang="en-US" dirty="0" smtClean="0"/>
              <a:t>th class and m is your </a:t>
            </a:r>
            <a:r>
              <a:rPr lang="en-US" i="1" dirty="0" err="1" smtClean="0"/>
              <a:t>m</a:t>
            </a:r>
            <a:r>
              <a:rPr lang="en-US" dirty="0" err="1" smtClean="0"/>
              <a:t>th</a:t>
            </a:r>
            <a:r>
              <a:rPr lang="en-US" dirty="0" smtClean="0"/>
              <a:t> region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224" y="4405611"/>
            <a:ext cx="1206500" cy="457200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350963" y="3018873"/>
            <a:ext cx="11554710" cy="3027796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4987" y="5007029"/>
            <a:ext cx="1206500" cy="45720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4987" y="3151675"/>
            <a:ext cx="1206500" cy="45720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4987" y="3753093"/>
            <a:ext cx="1206500" cy="457200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1984302" y="2663244"/>
            <a:ext cx="1028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Exercises</a:t>
            </a:r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2398261" y="3130079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2/5</a:t>
            </a:r>
            <a:endParaRPr lang="en-US" sz="2400"/>
          </a:p>
        </p:txBody>
      </p:sp>
      <p:sp>
        <p:nvSpPr>
          <p:cNvPr id="42" name="TextBox 41"/>
          <p:cNvSpPr txBox="1"/>
          <p:nvPr/>
        </p:nvSpPr>
        <p:spPr>
          <a:xfrm>
            <a:off x="2398261" y="3743780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</a:t>
            </a:r>
            <a:r>
              <a:rPr lang="en-US" sz="2400" dirty="0" smtClean="0"/>
              <a:t>/5</a:t>
            </a:r>
            <a:endParaRPr lang="en-US" sz="2400" dirty="0"/>
          </a:p>
        </p:txBody>
      </p:sp>
      <p:sp>
        <p:nvSpPr>
          <p:cNvPr id="43" name="TextBox 42"/>
          <p:cNvSpPr txBox="1"/>
          <p:nvPr/>
        </p:nvSpPr>
        <p:spPr>
          <a:xfrm>
            <a:off x="2398261" y="4401146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1/6</a:t>
            </a:r>
            <a:endParaRPr lang="en-US" sz="2400" dirty="0"/>
          </a:p>
        </p:txBody>
      </p:sp>
      <p:sp>
        <p:nvSpPr>
          <p:cNvPr id="44" name="TextBox 43"/>
          <p:cNvSpPr txBox="1"/>
          <p:nvPr/>
        </p:nvSpPr>
        <p:spPr>
          <a:xfrm>
            <a:off x="2398261" y="503200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5/6</a:t>
            </a:r>
            <a:endParaRPr lang="en-US" sz="2400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34803" y="4329571"/>
            <a:ext cx="1612900" cy="406400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5537286" y="3308233"/>
            <a:ext cx="3857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2/5 * (1 - 2/5) </a:t>
            </a:r>
            <a:r>
              <a:rPr lang="en-US" sz="2400" dirty="0" smtClean="0"/>
              <a:t>+ </a:t>
            </a:r>
            <a:r>
              <a:rPr lang="en-US" sz="2400" dirty="0" smtClean="0">
                <a:solidFill>
                  <a:schemeClr val="accent1"/>
                </a:solidFill>
              </a:rPr>
              <a:t>3/5*(1 - 3/5)</a:t>
            </a:r>
            <a:endParaRPr lang="en-US" sz="2400" dirty="0">
              <a:solidFill>
                <a:schemeClr val="accent1"/>
              </a:solidFill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22140" y="3293273"/>
            <a:ext cx="1587500" cy="457200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34803" y="3293273"/>
            <a:ext cx="16129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147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215865"/>
            <a:ext cx="12192000" cy="642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642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1918"/>
            <a:ext cx="10515600" cy="490217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The </a:t>
            </a:r>
            <a:r>
              <a:rPr lang="en-US" dirty="0" smtClean="0">
                <a:solidFill>
                  <a:schemeClr val="bg1"/>
                </a:solidFill>
              </a:rPr>
              <a:t>Gini Index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0300" y="1484520"/>
            <a:ext cx="4851400" cy="5969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373110" y="1008351"/>
            <a:ext cx="1445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smtClean="0"/>
              <a:t>Gini Equation</a:t>
            </a:r>
            <a:endParaRPr lang="en-US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3657804" y="2220068"/>
            <a:ext cx="486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smtClean="0"/>
              <a:t>here </a:t>
            </a:r>
            <a:r>
              <a:rPr lang="en-US" dirty="0" smtClean="0"/>
              <a:t>k is your </a:t>
            </a:r>
            <a:r>
              <a:rPr lang="en-US" i="1" dirty="0" smtClean="0"/>
              <a:t>k</a:t>
            </a:r>
            <a:r>
              <a:rPr lang="en-US" dirty="0" smtClean="0"/>
              <a:t>th class and m is your </a:t>
            </a:r>
            <a:r>
              <a:rPr lang="en-US" i="1" dirty="0" err="1" smtClean="0"/>
              <a:t>m</a:t>
            </a:r>
            <a:r>
              <a:rPr lang="en-US" dirty="0" err="1" smtClean="0"/>
              <a:t>th</a:t>
            </a:r>
            <a:r>
              <a:rPr lang="en-US" dirty="0" smtClean="0"/>
              <a:t> region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224" y="4405611"/>
            <a:ext cx="1206500" cy="457200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350963" y="3018873"/>
            <a:ext cx="11554710" cy="3027796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4987" y="5007029"/>
            <a:ext cx="1206500" cy="45720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4987" y="3151675"/>
            <a:ext cx="1206500" cy="45720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4987" y="3753093"/>
            <a:ext cx="1206500" cy="457200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1984302" y="2663244"/>
            <a:ext cx="1028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Exercises</a:t>
            </a:r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2398261" y="3130079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2/5</a:t>
            </a:r>
            <a:endParaRPr lang="en-US" sz="2400"/>
          </a:p>
        </p:txBody>
      </p:sp>
      <p:sp>
        <p:nvSpPr>
          <p:cNvPr id="42" name="TextBox 41"/>
          <p:cNvSpPr txBox="1"/>
          <p:nvPr/>
        </p:nvSpPr>
        <p:spPr>
          <a:xfrm>
            <a:off x="2398261" y="3743780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</a:t>
            </a:r>
            <a:r>
              <a:rPr lang="en-US" sz="2400" dirty="0" smtClean="0"/>
              <a:t>/5</a:t>
            </a:r>
            <a:endParaRPr lang="en-US" sz="2400" dirty="0"/>
          </a:p>
        </p:txBody>
      </p:sp>
      <p:sp>
        <p:nvSpPr>
          <p:cNvPr id="43" name="TextBox 42"/>
          <p:cNvSpPr txBox="1"/>
          <p:nvPr/>
        </p:nvSpPr>
        <p:spPr>
          <a:xfrm>
            <a:off x="2398261" y="4401146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1/6</a:t>
            </a:r>
            <a:endParaRPr lang="en-US" sz="2400" dirty="0"/>
          </a:p>
        </p:txBody>
      </p:sp>
      <p:sp>
        <p:nvSpPr>
          <p:cNvPr id="44" name="TextBox 43"/>
          <p:cNvSpPr txBox="1"/>
          <p:nvPr/>
        </p:nvSpPr>
        <p:spPr>
          <a:xfrm>
            <a:off x="2398261" y="503200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5/6</a:t>
            </a:r>
            <a:endParaRPr lang="en-US" sz="2400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34803" y="4329571"/>
            <a:ext cx="1612900" cy="406400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5537286" y="3308233"/>
            <a:ext cx="3857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2/5 * (1 - 2/5) </a:t>
            </a:r>
            <a:r>
              <a:rPr lang="en-US" sz="2400" dirty="0" smtClean="0"/>
              <a:t>+ </a:t>
            </a:r>
            <a:r>
              <a:rPr lang="en-US" sz="2400" dirty="0" smtClean="0">
                <a:solidFill>
                  <a:schemeClr val="accent1"/>
                </a:solidFill>
              </a:rPr>
              <a:t>3/5*(1 - 3/5)</a:t>
            </a:r>
            <a:endParaRPr lang="en-US" sz="2400" dirty="0">
              <a:solidFill>
                <a:schemeClr val="accent1"/>
              </a:solidFill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22140" y="3293273"/>
            <a:ext cx="1587500" cy="457200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34803" y="3293273"/>
            <a:ext cx="1612900" cy="406400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5537286" y="4301938"/>
            <a:ext cx="3788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1/6 * (1 - 1/6) </a:t>
            </a:r>
            <a:r>
              <a:rPr lang="en-US" sz="2400" dirty="0" smtClean="0"/>
              <a:t>+ </a:t>
            </a:r>
            <a:r>
              <a:rPr lang="en-US" sz="2400" dirty="0" smtClean="0">
                <a:solidFill>
                  <a:schemeClr val="accent1"/>
                </a:solidFill>
              </a:rPr>
              <a:t>5/6*(1 - 5/6)</a:t>
            </a:r>
            <a:endParaRPr lang="en-US" sz="2400" dirty="0">
              <a:solidFill>
                <a:schemeClr val="accent1"/>
              </a:solidFill>
            </a:endParaRPr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394432" y="4329571"/>
            <a:ext cx="15875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241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215865"/>
            <a:ext cx="12192000" cy="642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642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1918"/>
            <a:ext cx="10515600" cy="490217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The </a:t>
            </a:r>
            <a:r>
              <a:rPr lang="en-US" dirty="0" smtClean="0">
                <a:solidFill>
                  <a:schemeClr val="bg1"/>
                </a:solidFill>
              </a:rPr>
              <a:t>Gini Index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0300" y="1484520"/>
            <a:ext cx="4851400" cy="5969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373110" y="1008351"/>
            <a:ext cx="1445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smtClean="0"/>
              <a:t>Gini Equation</a:t>
            </a:r>
            <a:endParaRPr lang="en-US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3657804" y="2220068"/>
            <a:ext cx="486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smtClean="0"/>
              <a:t>here </a:t>
            </a:r>
            <a:r>
              <a:rPr lang="en-US" dirty="0" smtClean="0"/>
              <a:t>k is your </a:t>
            </a:r>
            <a:r>
              <a:rPr lang="en-US" i="1" dirty="0" smtClean="0"/>
              <a:t>k</a:t>
            </a:r>
            <a:r>
              <a:rPr lang="en-US" dirty="0" smtClean="0"/>
              <a:t>th class and m is your </a:t>
            </a:r>
            <a:r>
              <a:rPr lang="en-US" i="1" dirty="0" err="1" smtClean="0"/>
              <a:t>m</a:t>
            </a:r>
            <a:r>
              <a:rPr lang="en-US" dirty="0" err="1" smtClean="0"/>
              <a:t>th</a:t>
            </a:r>
            <a:r>
              <a:rPr lang="en-US" dirty="0" smtClean="0"/>
              <a:t> region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224" y="4405611"/>
            <a:ext cx="1206500" cy="457200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350963" y="3018873"/>
            <a:ext cx="11554710" cy="3027796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4987" y="5007029"/>
            <a:ext cx="1206500" cy="45720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4987" y="3151675"/>
            <a:ext cx="1206500" cy="45720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4987" y="3753093"/>
            <a:ext cx="1206500" cy="457200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1984302" y="2663244"/>
            <a:ext cx="1028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Exercises</a:t>
            </a:r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2398261" y="3130079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2/5</a:t>
            </a:r>
            <a:endParaRPr lang="en-US" sz="2400"/>
          </a:p>
        </p:txBody>
      </p:sp>
      <p:sp>
        <p:nvSpPr>
          <p:cNvPr id="42" name="TextBox 41"/>
          <p:cNvSpPr txBox="1"/>
          <p:nvPr/>
        </p:nvSpPr>
        <p:spPr>
          <a:xfrm>
            <a:off x="2398261" y="3743780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</a:t>
            </a:r>
            <a:r>
              <a:rPr lang="en-US" sz="2400" dirty="0" smtClean="0"/>
              <a:t>/5</a:t>
            </a:r>
            <a:endParaRPr lang="en-US" sz="2400" dirty="0"/>
          </a:p>
        </p:txBody>
      </p:sp>
      <p:sp>
        <p:nvSpPr>
          <p:cNvPr id="43" name="TextBox 42"/>
          <p:cNvSpPr txBox="1"/>
          <p:nvPr/>
        </p:nvSpPr>
        <p:spPr>
          <a:xfrm>
            <a:off x="2398261" y="4401146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1/6</a:t>
            </a:r>
            <a:endParaRPr lang="en-US" sz="2400" dirty="0"/>
          </a:p>
        </p:txBody>
      </p:sp>
      <p:sp>
        <p:nvSpPr>
          <p:cNvPr id="44" name="TextBox 43"/>
          <p:cNvSpPr txBox="1"/>
          <p:nvPr/>
        </p:nvSpPr>
        <p:spPr>
          <a:xfrm>
            <a:off x="2398261" y="503200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5/6</a:t>
            </a:r>
            <a:endParaRPr lang="en-US" sz="2400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34803" y="4329571"/>
            <a:ext cx="1612900" cy="406400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5537286" y="3308233"/>
            <a:ext cx="3857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2/5 * (1 - 2/5) </a:t>
            </a:r>
            <a:r>
              <a:rPr lang="en-US" sz="2400" dirty="0" smtClean="0"/>
              <a:t>+ </a:t>
            </a:r>
            <a:r>
              <a:rPr lang="en-US" sz="2400" dirty="0" smtClean="0">
                <a:solidFill>
                  <a:schemeClr val="accent1"/>
                </a:solidFill>
              </a:rPr>
              <a:t>3/5*(1 - 3/5)</a:t>
            </a:r>
            <a:endParaRPr lang="en-US" sz="2400" dirty="0">
              <a:solidFill>
                <a:schemeClr val="accent1"/>
              </a:solidFill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22140" y="3293273"/>
            <a:ext cx="1587500" cy="457200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34803" y="3293273"/>
            <a:ext cx="1612900" cy="406400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5537286" y="4301938"/>
            <a:ext cx="3788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1/6 * (1 - 1/6) </a:t>
            </a:r>
            <a:r>
              <a:rPr lang="en-US" sz="2400" dirty="0" smtClean="0"/>
              <a:t>+ </a:t>
            </a:r>
            <a:r>
              <a:rPr lang="en-US" sz="2400" dirty="0" smtClean="0">
                <a:solidFill>
                  <a:schemeClr val="accent1"/>
                </a:solidFill>
              </a:rPr>
              <a:t>5/6*(1 - 5/6)</a:t>
            </a:r>
            <a:endParaRPr lang="en-US" sz="2400" dirty="0">
              <a:solidFill>
                <a:schemeClr val="accent1"/>
              </a:solidFill>
            </a:endParaRPr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394432" y="4329571"/>
            <a:ext cx="1587500" cy="457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834803" y="5000110"/>
            <a:ext cx="79647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How do we get a Gini index of 0?</a:t>
            </a:r>
          </a:p>
          <a:p>
            <a:r>
              <a:rPr lang="en-US" dirty="0" smtClean="0"/>
              <a:t>What’s the highest index we can get for a 2 class problem? For an N class problem?</a:t>
            </a:r>
          </a:p>
          <a:p>
            <a:r>
              <a:rPr lang="en-US" dirty="0" smtClean="0"/>
              <a:t>In general, do we want a low or high Gini index?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61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215865"/>
            <a:ext cx="12192000" cy="642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642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1918"/>
            <a:ext cx="10515600" cy="490217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The </a:t>
            </a:r>
            <a:r>
              <a:rPr lang="en-US" dirty="0" smtClean="0">
                <a:solidFill>
                  <a:schemeClr val="bg1"/>
                </a:solidFill>
              </a:rPr>
              <a:t>Gini Index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50963" y="1030580"/>
            <a:ext cx="11554710" cy="2222978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213" y="1906223"/>
            <a:ext cx="1612900" cy="406400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2409696" y="1267154"/>
            <a:ext cx="3857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2/5 * (1 - 2/5) </a:t>
            </a:r>
            <a:r>
              <a:rPr lang="en-US" sz="2400" dirty="0" smtClean="0"/>
              <a:t>+ </a:t>
            </a:r>
            <a:r>
              <a:rPr lang="en-US" sz="2400" dirty="0" smtClean="0">
                <a:solidFill>
                  <a:schemeClr val="accent1"/>
                </a:solidFill>
              </a:rPr>
              <a:t>3/5*(1 - 3/5)</a:t>
            </a:r>
            <a:endParaRPr lang="en-US" sz="2400" dirty="0">
              <a:solidFill>
                <a:schemeClr val="accent1"/>
              </a:solidFill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4550" y="1252194"/>
            <a:ext cx="1587500" cy="45720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213" y="1252194"/>
            <a:ext cx="1612900" cy="4064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2409696" y="1878590"/>
            <a:ext cx="3788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1/6 * (1 - 1/6) </a:t>
            </a:r>
            <a:r>
              <a:rPr lang="en-US" sz="2400" dirty="0" smtClean="0"/>
              <a:t>+ </a:t>
            </a:r>
            <a:r>
              <a:rPr lang="en-US" sz="2400" dirty="0" smtClean="0">
                <a:solidFill>
                  <a:schemeClr val="accent1"/>
                </a:solidFill>
              </a:rPr>
              <a:t>5/6*(1 - 5/6)</a:t>
            </a:r>
            <a:endParaRPr lang="en-US" sz="2400" dirty="0">
              <a:solidFill>
                <a:schemeClr val="accent1"/>
              </a:solidFill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6842" y="1906223"/>
            <a:ext cx="1587500" cy="457200"/>
          </a:xfrm>
          <a:prstGeom prst="rect">
            <a:avLst/>
          </a:prstGeom>
        </p:spPr>
      </p:pic>
      <p:sp>
        <p:nvSpPr>
          <p:cNvPr id="36" name="Rectangle 35"/>
          <p:cNvSpPr/>
          <p:nvPr/>
        </p:nvSpPr>
        <p:spPr>
          <a:xfrm>
            <a:off x="350963" y="3542145"/>
            <a:ext cx="701963" cy="33158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600344" y="3639623"/>
            <a:ext cx="203200" cy="2401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600344" y="3917891"/>
            <a:ext cx="203200" cy="2401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600344" y="4210510"/>
            <a:ext cx="203200" cy="24014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600344" y="4504242"/>
            <a:ext cx="203200" cy="24014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600344" y="4798061"/>
            <a:ext cx="203200" cy="2401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600344" y="5076329"/>
            <a:ext cx="203200" cy="24014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600344" y="5368948"/>
            <a:ext cx="203200" cy="2401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600344" y="5662680"/>
            <a:ext cx="203200" cy="2401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600344" y="5970827"/>
            <a:ext cx="203200" cy="2401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600344" y="6249095"/>
            <a:ext cx="203200" cy="2401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600344" y="6523242"/>
            <a:ext cx="203200" cy="2401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845751" y="1822569"/>
            <a:ext cx="10207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mtClean="0"/>
              <a:t>Vs.</a:t>
            </a:r>
            <a:endParaRPr lang="en-US" sz="320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72438" y="3936112"/>
            <a:ext cx="1257300" cy="406400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2961463" y="3874631"/>
            <a:ext cx="44101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3/11 * (1 - 3/11) </a:t>
            </a:r>
            <a:r>
              <a:rPr lang="en-US" sz="2400" dirty="0" smtClean="0"/>
              <a:t>+ </a:t>
            </a:r>
            <a:r>
              <a:rPr lang="en-US" sz="2400" dirty="0" smtClean="0">
                <a:solidFill>
                  <a:schemeClr val="accent1"/>
                </a:solidFill>
              </a:rPr>
              <a:t>8/11*(1 - 8/11)</a:t>
            </a:r>
            <a:endParaRPr lang="en-US" sz="2400" dirty="0">
              <a:solidFill>
                <a:schemeClr val="accent1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03370" y="3936112"/>
            <a:ext cx="1498600" cy="330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1944" y="2552700"/>
            <a:ext cx="3924300" cy="58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384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215865"/>
            <a:ext cx="12192000" cy="642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642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1918"/>
            <a:ext cx="10515600" cy="490217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The </a:t>
            </a:r>
            <a:r>
              <a:rPr lang="en-US" dirty="0" smtClean="0">
                <a:solidFill>
                  <a:schemeClr val="bg1"/>
                </a:solidFill>
              </a:rPr>
              <a:t>Gini Index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50963" y="1030580"/>
            <a:ext cx="11554710" cy="2222978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213" y="1906223"/>
            <a:ext cx="1612900" cy="406400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2409696" y="1267154"/>
            <a:ext cx="3857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2/5 * (1 - 2/5) </a:t>
            </a:r>
            <a:r>
              <a:rPr lang="en-US" sz="2400" dirty="0" smtClean="0"/>
              <a:t>+ </a:t>
            </a:r>
            <a:r>
              <a:rPr lang="en-US" sz="2400" dirty="0" smtClean="0">
                <a:solidFill>
                  <a:schemeClr val="accent1"/>
                </a:solidFill>
              </a:rPr>
              <a:t>3/5*(1 - 3/5)</a:t>
            </a:r>
            <a:endParaRPr lang="en-US" sz="2400" dirty="0">
              <a:solidFill>
                <a:schemeClr val="accent1"/>
              </a:solidFill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4550" y="1252194"/>
            <a:ext cx="1587500" cy="45720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213" y="1252194"/>
            <a:ext cx="1612900" cy="4064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2409696" y="1878590"/>
            <a:ext cx="3788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1/6 * (1 - 1/6) </a:t>
            </a:r>
            <a:r>
              <a:rPr lang="en-US" sz="2400" dirty="0" smtClean="0"/>
              <a:t>+ </a:t>
            </a:r>
            <a:r>
              <a:rPr lang="en-US" sz="2400" dirty="0" smtClean="0">
                <a:solidFill>
                  <a:schemeClr val="accent1"/>
                </a:solidFill>
              </a:rPr>
              <a:t>5/6*(1 - 5/6)</a:t>
            </a:r>
            <a:endParaRPr lang="en-US" sz="2400" dirty="0">
              <a:solidFill>
                <a:schemeClr val="accent1"/>
              </a:solidFill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6842" y="1906223"/>
            <a:ext cx="1587500" cy="457200"/>
          </a:xfrm>
          <a:prstGeom prst="rect">
            <a:avLst/>
          </a:prstGeom>
        </p:spPr>
      </p:pic>
      <p:sp>
        <p:nvSpPr>
          <p:cNvPr id="36" name="Rectangle 35"/>
          <p:cNvSpPr/>
          <p:nvPr/>
        </p:nvSpPr>
        <p:spPr>
          <a:xfrm>
            <a:off x="350963" y="3542145"/>
            <a:ext cx="701963" cy="33158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600344" y="3639623"/>
            <a:ext cx="203200" cy="2401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600344" y="3917891"/>
            <a:ext cx="203200" cy="2401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600344" y="4210510"/>
            <a:ext cx="203200" cy="24014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600344" y="4504242"/>
            <a:ext cx="203200" cy="24014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600344" y="4798061"/>
            <a:ext cx="203200" cy="2401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600344" y="5076329"/>
            <a:ext cx="203200" cy="24014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600344" y="5368948"/>
            <a:ext cx="203200" cy="2401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600344" y="5662680"/>
            <a:ext cx="203200" cy="2401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600344" y="5970827"/>
            <a:ext cx="203200" cy="2401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600344" y="6249095"/>
            <a:ext cx="203200" cy="2401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600344" y="6523242"/>
            <a:ext cx="203200" cy="2401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845751" y="1822569"/>
            <a:ext cx="10207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mtClean="0"/>
              <a:t>Vs.</a:t>
            </a:r>
            <a:endParaRPr lang="en-US" sz="320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72438" y="3936112"/>
            <a:ext cx="1257300" cy="406400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2961463" y="3874631"/>
            <a:ext cx="44101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3/11 * (1 - 3/11) </a:t>
            </a:r>
            <a:r>
              <a:rPr lang="en-US" sz="2400" dirty="0" smtClean="0"/>
              <a:t>+ </a:t>
            </a:r>
            <a:r>
              <a:rPr lang="en-US" sz="2400" dirty="0" smtClean="0">
                <a:solidFill>
                  <a:schemeClr val="accent1"/>
                </a:solidFill>
              </a:rPr>
              <a:t>8/11*(1 - 8/11)</a:t>
            </a:r>
            <a:endParaRPr lang="en-US" sz="2400" dirty="0">
              <a:solidFill>
                <a:schemeClr val="accent1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03370" y="3936112"/>
            <a:ext cx="1498600" cy="330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1944" y="2552700"/>
            <a:ext cx="3924300" cy="5842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7088300" y="5304355"/>
            <a:ext cx="2544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** So our split helped! </a:t>
            </a:r>
            <a:r>
              <a:rPr lang="en-US" dirty="0" smtClean="0">
                <a:sym typeface="Wingdings"/>
              </a:rPr>
              <a:t></a:t>
            </a:r>
          </a:p>
        </p:txBody>
      </p:sp>
    </p:spTree>
    <p:extLst>
      <p:ext uri="{BB962C8B-B14F-4D97-AF65-F5344CB8AC3E}">
        <p14:creationId xmlns:p14="http://schemas.microsoft.com/office/powerpoint/2010/main" val="165931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215865"/>
            <a:ext cx="12192000" cy="642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642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1918"/>
            <a:ext cx="10515600" cy="490217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The </a:t>
            </a:r>
            <a:r>
              <a:rPr lang="en-US" dirty="0" smtClean="0">
                <a:solidFill>
                  <a:schemeClr val="bg1"/>
                </a:solidFill>
              </a:rPr>
              <a:t>Gini Index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0300" y="1484520"/>
            <a:ext cx="4851400" cy="5969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373110" y="1008351"/>
            <a:ext cx="1445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smtClean="0"/>
              <a:t>Gini Equation</a:t>
            </a:r>
            <a:endParaRPr lang="en-US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3657804" y="2220068"/>
            <a:ext cx="486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smtClean="0"/>
              <a:t>here </a:t>
            </a:r>
            <a:r>
              <a:rPr lang="en-US" dirty="0" smtClean="0"/>
              <a:t>k is your </a:t>
            </a:r>
            <a:r>
              <a:rPr lang="en-US" i="1" dirty="0" smtClean="0"/>
              <a:t>k</a:t>
            </a:r>
            <a:r>
              <a:rPr lang="en-US" dirty="0" smtClean="0"/>
              <a:t>th class and m is your </a:t>
            </a:r>
            <a:r>
              <a:rPr lang="en-US" i="1" dirty="0" err="1" smtClean="0"/>
              <a:t>m</a:t>
            </a:r>
            <a:r>
              <a:rPr lang="en-US" dirty="0" err="1" smtClean="0"/>
              <a:t>th</a:t>
            </a:r>
            <a:r>
              <a:rPr lang="en-US" dirty="0" smtClean="0"/>
              <a:t> region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084940" y="2826327"/>
            <a:ext cx="701963" cy="33158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334321" y="2923805"/>
            <a:ext cx="203200" cy="2401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334321" y="3202073"/>
            <a:ext cx="203200" cy="2401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334321" y="3494692"/>
            <a:ext cx="203200" cy="24014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334321" y="3788424"/>
            <a:ext cx="203200" cy="24014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334321" y="4082243"/>
            <a:ext cx="203200" cy="2401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334321" y="4360511"/>
            <a:ext cx="203200" cy="24014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334321" y="4653130"/>
            <a:ext cx="203200" cy="2401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334321" y="4946862"/>
            <a:ext cx="203200" cy="2401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334321" y="5255009"/>
            <a:ext cx="203200" cy="2401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334321" y="5533277"/>
            <a:ext cx="203200" cy="2401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334321" y="5807424"/>
            <a:ext cx="203200" cy="2401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Left Brace 23"/>
          <p:cNvSpPr/>
          <p:nvPr/>
        </p:nvSpPr>
        <p:spPr>
          <a:xfrm>
            <a:off x="2170540" y="3673125"/>
            <a:ext cx="471054" cy="1582363"/>
          </a:xfrm>
          <a:prstGeom prst="leftBrace">
            <a:avLst/>
          </a:prstGeom>
          <a:noFill/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25" name="Left Brace 24"/>
          <p:cNvSpPr/>
          <p:nvPr/>
        </p:nvSpPr>
        <p:spPr>
          <a:xfrm>
            <a:off x="1713339" y="4464306"/>
            <a:ext cx="471054" cy="158236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Left Brace 25"/>
          <p:cNvSpPr/>
          <p:nvPr/>
        </p:nvSpPr>
        <p:spPr>
          <a:xfrm>
            <a:off x="1233047" y="3673124"/>
            <a:ext cx="471054" cy="158236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Left Brace 26"/>
          <p:cNvSpPr/>
          <p:nvPr/>
        </p:nvSpPr>
        <p:spPr>
          <a:xfrm>
            <a:off x="773538" y="2884523"/>
            <a:ext cx="471054" cy="158236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1285204" y="264954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dirty="0" smtClean="0">
                <a:solidFill>
                  <a:schemeClr val="accent1"/>
                </a:solidFill>
              </a:rPr>
              <a:t>…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649720" y="341909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dirty="0" smtClean="0">
                <a:solidFill>
                  <a:schemeClr val="accent1"/>
                </a:solidFill>
              </a:rPr>
              <a:t>…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164303" y="580969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dirty="0" smtClean="0">
                <a:solidFill>
                  <a:schemeClr val="accent1"/>
                </a:solidFill>
              </a:rPr>
              <a:t>…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08580" y="344244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dirty="0" smtClean="0">
                <a:solidFill>
                  <a:schemeClr val="accent1"/>
                </a:solidFill>
              </a:rPr>
              <a:t>…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>
            <a:off x="3084940" y="4356390"/>
            <a:ext cx="701963" cy="41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4687450" y="2843340"/>
            <a:ext cx="701963" cy="33158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4936831" y="2940818"/>
            <a:ext cx="203200" cy="24014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4936831" y="3219086"/>
            <a:ext cx="203200" cy="24014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936831" y="3511705"/>
            <a:ext cx="203200" cy="24014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4936831" y="3805437"/>
            <a:ext cx="203200" cy="24014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4936831" y="4099256"/>
            <a:ext cx="203200" cy="2401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4936831" y="4377524"/>
            <a:ext cx="203200" cy="24014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4936831" y="4670143"/>
            <a:ext cx="203200" cy="2401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4936831" y="4963875"/>
            <a:ext cx="203200" cy="2401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4936831" y="5272022"/>
            <a:ext cx="203200" cy="24014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4936831" y="5550290"/>
            <a:ext cx="203200" cy="240146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4936831" y="5824437"/>
            <a:ext cx="203200" cy="24014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Connector 61"/>
          <p:cNvCxnSpPr/>
          <p:nvPr/>
        </p:nvCxnSpPr>
        <p:spPr>
          <a:xfrm>
            <a:off x="4671147" y="5238021"/>
            <a:ext cx="701963" cy="41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110182" y="4322389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580037" y="4322389"/>
            <a:ext cx="1983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</a:t>
            </a:r>
            <a:r>
              <a:rPr lang="en-US" smtClean="0"/>
              <a:t>or multiple classes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52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215865"/>
            <a:ext cx="12192000" cy="642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642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1918"/>
            <a:ext cx="10515600" cy="490217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How to make decision trees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76218" y="1256145"/>
            <a:ext cx="69298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Choose an error metric to minimize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dirty="0" smtClean="0"/>
              <a:t>For regression problems </a:t>
            </a:r>
            <a:r>
              <a:rPr lang="mr-IN" dirty="0" smtClean="0"/>
              <a:t>–</a:t>
            </a:r>
            <a:r>
              <a:rPr lang="en-US" dirty="0" smtClean="0"/>
              <a:t> Residual Sum of Squares (RSS or SSE)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dirty="0" smtClean="0"/>
              <a:t>For classification problems </a:t>
            </a:r>
            <a:r>
              <a:rPr lang="mr-IN" dirty="0" smtClean="0"/>
              <a:t>–</a:t>
            </a:r>
            <a:r>
              <a:rPr lang="en-US" dirty="0" smtClean="0"/>
              <a:t> Gini index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008" y="3173845"/>
            <a:ext cx="4851400" cy="5969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318327" y="2747304"/>
            <a:ext cx="1198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Regression</a:t>
            </a:r>
            <a:endParaRPr lang="en-US" u="sng" dirty="0"/>
          </a:p>
        </p:txBody>
      </p:sp>
      <p:sp>
        <p:nvSpPr>
          <p:cNvPr id="11" name="TextBox 10"/>
          <p:cNvSpPr txBox="1"/>
          <p:nvPr/>
        </p:nvSpPr>
        <p:spPr>
          <a:xfrm>
            <a:off x="8064281" y="2747304"/>
            <a:ext cx="1405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Classification</a:t>
            </a:r>
            <a:endParaRPr lang="en-US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6489904" y="4061318"/>
            <a:ext cx="486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smtClean="0"/>
              <a:t>here </a:t>
            </a:r>
            <a:r>
              <a:rPr lang="en-US" dirty="0" smtClean="0"/>
              <a:t>k is your </a:t>
            </a:r>
            <a:r>
              <a:rPr lang="en-US" i="1" dirty="0" smtClean="0"/>
              <a:t>k</a:t>
            </a:r>
            <a:r>
              <a:rPr lang="en-US" dirty="0" smtClean="0"/>
              <a:t>th class and m is your </a:t>
            </a:r>
            <a:r>
              <a:rPr lang="en-US" i="1" dirty="0" err="1" smtClean="0"/>
              <a:t>m</a:t>
            </a:r>
            <a:r>
              <a:rPr lang="en-US" dirty="0" err="1" smtClean="0"/>
              <a:t>th</a:t>
            </a:r>
            <a:r>
              <a:rPr lang="en-US" dirty="0" smtClean="0"/>
              <a:t> region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751" y="3173845"/>
            <a:ext cx="5080000" cy="59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550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215865"/>
            <a:ext cx="12192000" cy="642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642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1918"/>
            <a:ext cx="10515600" cy="490217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How to make decision trees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76218" y="1256145"/>
            <a:ext cx="69298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Choose an error metric to minimize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dirty="0" smtClean="0"/>
              <a:t>For regression problems </a:t>
            </a:r>
            <a:r>
              <a:rPr lang="mr-IN" dirty="0" smtClean="0"/>
              <a:t>–</a:t>
            </a:r>
            <a:r>
              <a:rPr lang="en-US" dirty="0" smtClean="0"/>
              <a:t> Residual Sum of Squares (RSS or SSE)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dirty="0" smtClean="0"/>
              <a:t>For classification problems </a:t>
            </a:r>
            <a:r>
              <a:rPr lang="mr-IN" dirty="0" smtClean="0"/>
              <a:t>–</a:t>
            </a:r>
            <a:r>
              <a:rPr lang="en-US" dirty="0" smtClean="0"/>
              <a:t> Gini index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008" y="3173845"/>
            <a:ext cx="4851400" cy="5969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318327" y="2747304"/>
            <a:ext cx="1198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Regression</a:t>
            </a:r>
            <a:endParaRPr lang="en-US" u="sng" dirty="0"/>
          </a:p>
        </p:txBody>
      </p:sp>
      <p:sp>
        <p:nvSpPr>
          <p:cNvPr id="11" name="TextBox 10"/>
          <p:cNvSpPr txBox="1"/>
          <p:nvPr/>
        </p:nvSpPr>
        <p:spPr>
          <a:xfrm>
            <a:off x="8064281" y="2747304"/>
            <a:ext cx="1405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Classification</a:t>
            </a:r>
            <a:endParaRPr lang="en-US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6489904" y="4061318"/>
            <a:ext cx="486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smtClean="0"/>
              <a:t>here </a:t>
            </a:r>
            <a:r>
              <a:rPr lang="en-US" dirty="0" smtClean="0"/>
              <a:t>k is your </a:t>
            </a:r>
            <a:r>
              <a:rPr lang="en-US" i="1" dirty="0" smtClean="0"/>
              <a:t>k</a:t>
            </a:r>
            <a:r>
              <a:rPr lang="en-US" dirty="0" smtClean="0"/>
              <a:t>th class and m is your </a:t>
            </a:r>
            <a:r>
              <a:rPr lang="en-US" i="1" dirty="0" err="1" smtClean="0"/>
              <a:t>m</a:t>
            </a:r>
            <a:r>
              <a:rPr lang="en-US" dirty="0" err="1" smtClean="0"/>
              <a:t>th</a:t>
            </a:r>
            <a:r>
              <a:rPr lang="en-US" dirty="0" smtClean="0"/>
              <a:t> region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751" y="3173845"/>
            <a:ext cx="5080000" cy="5969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376218" y="4531640"/>
            <a:ext cx="87820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en-US" dirty="0" smtClean="0"/>
              <a:t>Choose the split that minimizes SSE or G for each variable and perform split for best one</a:t>
            </a:r>
          </a:p>
          <a:p>
            <a:pPr marL="342900" indent="-342900">
              <a:buFont typeface="+mj-lt"/>
              <a:buAutoNum type="arabicPeriod" startAt="2"/>
            </a:pPr>
            <a:r>
              <a:rPr lang="en-US" dirty="0" smtClean="0"/>
              <a:t>Repeat #2 for each split you made</a:t>
            </a:r>
            <a:endParaRPr lang="en-US" dirty="0"/>
          </a:p>
          <a:p>
            <a:pPr marL="800100" lvl="1" indent="-342900">
              <a:buFont typeface="+mj-lt"/>
              <a:buAutoNum type="alphaLcParenR"/>
            </a:pPr>
            <a:r>
              <a:rPr lang="en-US" dirty="0" smtClean="0"/>
              <a:t>Repeat until the number of rows in a region is below some threshold</a:t>
            </a:r>
          </a:p>
        </p:txBody>
      </p:sp>
    </p:spTree>
    <p:extLst>
      <p:ext uri="{BB962C8B-B14F-4D97-AF65-F5344CB8AC3E}">
        <p14:creationId xmlns:p14="http://schemas.microsoft.com/office/powerpoint/2010/main" val="171717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215865"/>
            <a:ext cx="12192000" cy="642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642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1918"/>
            <a:ext cx="10515600" cy="490217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Decision Trees </a:t>
            </a:r>
            <a:r>
              <a:rPr lang="mr-IN" dirty="0" smtClean="0">
                <a:solidFill>
                  <a:schemeClr val="bg1"/>
                </a:solidFill>
              </a:rPr>
              <a:t>–</a:t>
            </a:r>
            <a:r>
              <a:rPr lang="en-US" dirty="0" smtClean="0">
                <a:solidFill>
                  <a:schemeClr val="bg1"/>
                </a:solidFill>
              </a:rPr>
              <a:t> Iris Data Set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4" t="204" b="48032"/>
          <a:stretch/>
        </p:blipFill>
        <p:spPr>
          <a:xfrm>
            <a:off x="430924" y="1376854"/>
            <a:ext cx="10922876" cy="464557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818255" y="2004291"/>
            <a:ext cx="1967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Notice: everything </a:t>
            </a:r>
          </a:p>
          <a:p>
            <a:r>
              <a:rPr lang="en-US" dirty="0" smtClean="0"/>
              <a:t>is a binary split!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694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215865"/>
            <a:ext cx="12192000" cy="642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642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1918"/>
            <a:ext cx="10515600" cy="490217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Random Forests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66952" y="1261241"/>
            <a:ext cx="6956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It turns out that using a single decision tree to predict is fairly inaccurate.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61701" y="1655378"/>
            <a:ext cx="8697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is because decision trees fit really well to training data but not necessarily to test data.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61701" y="2065013"/>
            <a:ext cx="101985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good work around is to make a bunch of decision trees on different subsets of the data, then average the</a:t>
            </a:r>
          </a:p>
          <a:p>
            <a:r>
              <a:rPr lang="en-US" dirty="0"/>
              <a:t>t</a:t>
            </a:r>
            <a:r>
              <a:rPr lang="en-US" dirty="0" smtClean="0"/>
              <a:t>he predictions from each tree.</a:t>
            </a:r>
          </a:p>
        </p:txBody>
      </p:sp>
    </p:spTree>
    <p:extLst>
      <p:ext uri="{BB962C8B-B14F-4D97-AF65-F5344CB8AC3E}">
        <p14:creationId xmlns:p14="http://schemas.microsoft.com/office/powerpoint/2010/main" val="2030576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215865"/>
            <a:ext cx="12192000" cy="642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642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1918"/>
            <a:ext cx="10515600" cy="490217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Decision Trees - Motivation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6159635"/>
              </p:ext>
            </p:extLst>
          </p:nvPr>
        </p:nvGraphicFramePr>
        <p:xfrm>
          <a:off x="2032000" y="719666"/>
          <a:ext cx="7501107" cy="49321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0369"/>
                <a:gridCol w="2500369"/>
                <a:gridCol w="2500369"/>
              </a:tblGrid>
              <a:tr h="98642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Has Job?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Owns Car</a:t>
                      </a:r>
                      <a:endParaRPr lang="en-US" dirty="0"/>
                    </a:p>
                  </a:txBody>
                  <a:tcPr/>
                </a:tc>
              </a:tr>
              <a:tr h="98642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98642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</a:p>
                  </a:txBody>
                  <a:tcPr/>
                </a:tc>
              </a:tr>
              <a:tr h="98642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98642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533108" y="1352145"/>
            <a:ext cx="23930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How would </a:t>
            </a:r>
            <a:r>
              <a:rPr lang="en-US" i="1" dirty="0" smtClean="0"/>
              <a:t>you</a:t>
            </a:r>
            <a:r>
              <a:rPr lang="en-US" dirty="0" smtClean="0"/>
              <a:t> split* each</a:t>
            </a:r>
          </a:p>
          <a:p>
            <a:pPr algn="ctr"/>
            <a:r>
              <a:rPr lang="en-US" dirty="0" smtClean="0"/>
              <a:t>column to make a prediction? 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533108" y="2901793"/>
            <a:ext cx="23930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*If Age were less than ___, I would then guess that</a:t>
            </a:r>
            <a:r>
              <a:rPr lang="mr-IN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546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215865"/>
            <a:ext cx="12192000" cy="642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642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1918"/>
            <a:ext cx="10515600" cy="490217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Random Forests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66952" y="1261241"/>
            <a:ext cx="6956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It turns out that using a single decision tree to predict is fairly inaccurate.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61701" y="1655378"/>
            <a:ext cx="8697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is because decision trees fit really well to training data but not necessarily to test data.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61701" y="2065013"/>
            <a:ext cx="101985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good work around is to make a bunch of decision trees on different subsets of the data, then average the</a:t>
            </a:r>
          </a:p>
          <a:p>
            <a:r>
              <a:rPr lang="en-US" dirty="0"/>
              <a:t>t</a:t>
            </a:r>
            <a:r>
              <a:rPr lang="en-US" dirty="0" smtClean="0"/>
              <a:t>he predictions from each tree.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2234" y="2711344"/>
            <a:ext cx="4354552" cy="342389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56138" y="4078014"/>
            <a:ext cx="3797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procedure will thus make a </a:t>
            </a:r>
            <a:r>
              <a:rPr lang="en-US" i="1" dirty="0" smtClean="0"/>
              <a:t>forest</a:t>
            </a:r>
            <a:r>
              <a:rPr lang="en-US" dirty="0" smtClean="0"/>
              <a:t>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892663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215865"/>
            <a:ext cx="12192000" cy="642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642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1918"/>
            <a:ext cx="10515600" cy="490217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Random Forests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66952" y="1261241"/>
            <a:ext cx="1028320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random part of </a:t>
            </a:r>
            <a:r>
              <a:rPr lang="en-US" dirty="0" err="1" smtClean="0"/>
              <a:t>RandomForests</a:t>
            </a:r>
            <a:r>
              <a:rPr lang="en-US" dirty="0" smtClean="0"/>
              <a:t> comes from the fact that we randomly pick which rows</a:t>
            </a:r>
            <a:r>
              <a:rPr lang="en-US" b="1" dirty="0" smtClean="0"/>
              <a:t> and columns </a:t>
            </a:r>
            <a:r>
              <a:rPr lang="en-US" dirty="0" smtClean="0"/>
              <a:t>of </a:t>
            </a:r>
          </a:p>
          <a:p>
            <a:r>
              <a:rPr lang="en-US" dirty="0"/>
              <a:t>d</a:t>
            </a:r>
            <a:r>
              <a:rPr lang="en-US" dirty="0" smtClean="0"/>
              <a:t>ata to feed into each decision tree. </a:t>
            </a:r>
          </a:p>
          <a:p>
            <a:endParaRPr lang="en-US" dirty="0"/>
          </a:p>
          <a:p>
            <a:r>
              <a:rPr lang="en-US" dirty="0" smtClean="0"/>
              <a:t>Consequently, each decision tree we make will be different.</a:t>
            </a:r>
          </a:p>
          <a:p>
            <a:endParaRPr lang="en-US" dirty="0"/>
          </a:p>
          <a:p>
            <a:r>
              <a:rPr lang="en-US" dirty="0" smtClean="0"/>
              <a:t>We can then aggregate the predictions from each tree to form</a:t>
            </a:r>
          </a:p>
          <a:p>
            <a:r>
              <a:rPr lang="en-US" dirty="0" smtClean="0"/>
              <a:t>our final prediction.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2234" y="2711344"/>
            <a:ext cx="4354552" cy="3423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117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215865"/>
            <a:ext cx="12192000" cy="642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642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1918"/>
            <a:ext cx="10515600" cy="490217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Random Forests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66952" y="1261241"/>
            <a:ext cx="1028320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random part of </a:t>
            </a:r>
            <a:r>
              <a:rPr lang="en-US" dirty="0" err="1" smtClean="0"/>
              <a:t>RandomForests</a:t>
            </a:r>
            <a:r>
              <a:rPr lang="en-US" dirty="0" smtClean="0"/>
              <a:t> comes from the fact that we randomly pick which rows</a:t>
            </a:r>
            <a:r>
              <a:rPr lang="en-US" b="1" dirty="0" smtClean="0"/>
              <a:t> and columns </a:t>
            </a:r>
            <a:r>
              <a:rPr lang="en-US" dirty="0" smtClean="0"/>
              <a:t>of </a:t>
            </a:r>
          </a:p>
          <a:p>
            <a:r>
              <a:rPr lang="en-US" dirty="0"/>
              <a:t>d</a:t>
            </a:r>
            <a:r>
              <a:rPr lang="en-US" dirty="0" smtClean="0"/>
              <a:t>ata to feed into each decision tree. </a:t>
            </a:r>
          </a:p>
          <a:p>
            <a:endParaRPr lang="en-US" dirty="0"/>
          </a:p>
          <a:p>
            <a:r>
              <a:rPr lang="en-US" dirty="0" smtClean="0"/>
              <a:t>Consequently, each decision tree we make will be different.</a:t>
            </a:r>
          </a:p>
          <a:p>
            <a:endParaRPr lang="en-US" dirty="0"/>
          </a:p>
          <a:p>
            <a:r>
              <a:rPr lang="en-US" dirty="0" smtClean="0"/>
              <a:t>We can then aggregate the predictions from each tree to form</a:t>
            </a:r>
          </a:p>
          <a:p>
            <a:r>
              <a:rPr lang="en-US" dirty="0" smtClean="0"/>
              <a:t>our final prediction.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2234" y="2711344"/>
            <a:ext cx="4354552" cy="342389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24000" y="3584028"/>
            <a:ext cx="1198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Regression</a:t>
            </a:r>
            <a:endParaRPr lang="en-US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838200" y="4014411"/>
            <a:ext cx="227998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Tree 1: 12.06</a:t>
            </a:r>
          </a:p>
          <a:p>
            <a:r>
              <a:rPr lang="en-US" dirty="0" smtClean="0"/>
              <a:t>Tree 2: 14</a:t>
            </a:r>
          </a:p>
          <a:p>
            <a:r>
              <a:rPr lang="en-US" dirty="0" smtClean="0"/>
              <a:t>Tree 3: 11.59</a:t>
            </a:r>
          </a:p>
          <a:p>
            <a:r>
              <a:rPr lang="en-US" dirty="0" smtClean="0"/>
              <a:t>Tree 4: 10</a:t>
            </a:r>
          </a:p>
          <a:p>
            <a:r>
              <a:rPr lang="en-US" dirty="0" smtClean="0"/>
              <a:t>Tree 5: 12</a:t>
            </a:r>
          </a:p>
          <a:p>
            <a:endParaRPr lang="en-US" dirty="0" smtClean="0"/>
          </a:p>
          <a:p>
            <a:r>
              <a:rPr lang="en-US" dirty="0" smtClean="0"/>
              <a:t>Final Prediction: 11.93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511972" y="4423292"/>
            <a:ext cx="1080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(Average)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217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215865"/>
            <a:ext cx="12192000" cy="642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642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1918"/>
            <a:ext cx="10515600" cy="490217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Random Forests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66952" y="1261241"/>
            <a:ext cx="1028320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random part of </a:t>
            </a:r>
            <a:r>
              <a:rPr lang="en-US" dirty="0" err="1" smtClean="0"/>
              <a:t>RandomForests</a:t>
            </a:r>
            <a:r>
              <a:rPr lang="en-US" dirty="0" smtClean="0"/>
              <a:t> comes from the fact that we randomly pick which rows</a:t>
            </a:r>
            <a:r>
              <a:rPr lang="en-US" b="1" dirty="0" smtClean="0"/>
              <a:t> and columns </a:t>
            </a:r>
            <a:r>
              <a:rPr lang="en-US" dirty="0" smtClean="0"/>
              <a:t>of </a:t>
            </a:r>
          </a:p>
          <a:p>
            <a:r>
              <a:rPr lang="en-US" dirty="0"/>
              <a:t>d</a:t>
            </a:r>
            <a:r>
              <a:rPr lang="en-US" dirty="0" smtClean="0"/>
              <a:t>ata to feed into each decision tree. </a:t>
            </a:r>
          </a:p>
          <a:p>
            <a:endParaRPr lang="en-US" dirty="0"/>
          </a:p>
          <a:p>
            <a:r>
              <a:rPr lang="en-US" dirty="0" smtClean="0"/>
              <a:t>Consequently, each decision tree we make will be different.</a:t>
            </a:r>
          </a:p>
          <a:p>
            <a:endParaRPr lang="en-US" dirty="0"/>
          </a:p>
          <a:p>
            <a:r>
              <a:rPr lang="en-US" dirty="0" smtClean="0"/>
              <a:t>We can then aggregate the predictions from each tree to form</a:t>
            </a:r>
          </a:p>
          <a:p>
            <a:r>
              <a:rPr lang="en-US" dirty="0" smtClean="0"/>
              <a:t>our final prediction.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2234" y="2711344"/>
            <a:ext cx="4354552" cy="342389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24000" y="3584028"/>
            <a:ext cx="1198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Regression</a:t>
            </a:r>
            <a:endParaRPr lang="en-US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838200" y="4014411"/>
            <a:ext cx="227998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Tree 1: 12.06</a:t>
            </a:r>
          </a:p>
          <a:p>
            <a:r>
              <a:rPr lang="en-US" dirty="0" smtClean="0"/>
              <a:t>Tree 2: 14</a:t>
            </a:r>
          </a:p>
          <a:p>
            <a:r>
              <a:rPr lang="en-US" dirty="0" smtClean="0"/>
              <a:t>Tree 3: 11.59</a:t>
            </a:r>
          </a:p>
          <a:p>
            <a:r>
              <a:rPr lang="en-US" dirty="0" smtClean="0"/>
              <a:t>Tree 4: 10</a:t>
            </a:r>
          </a:p>
          <a:p>
            <a:r>
              <a:rPr lang="en-US" dirty="0" smtClean="0"/>
              <a:t>Tree 5: 12</a:t>
            </a:r>
          </a:p>
          <a:p>
            <a:endParaRPr lang="en-US" dirty="0" smtClean="0"/>
          </a:p>
          <a:p>
            <a:r>
              <a:rPr lang="en-US" dirty="0" smtClean="0"/>
              <a:t>Final Prediction: 11.93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661017" y="3584028"/>
            <a:ext cx="1405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Classification</a:t>
            </a:r>
            <a:endParaRPr lang="en-US" u="sng" dirty="0"/>
          </a:p>
        </p:txBody>
      </p:sp>
      <p:sp>
        <p:nvSpPr>
          <p:cNvPr id="10" name="TextBox 9"/>
          <p:cNvSpPr txBox="1"/>
          <p:nvPr/>
        </p:nvSpPr>
        <p:spPr>
          <a:xfrm>
            <a:off x="3975217" y="4014411"/>
            <a:ext cx="268092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Tree 1: Freshman</a:t>
            </a:r>
          </a:p>
          <a:p>
            <a:r>
              <a:rPr lang="en-US" dirty="0" smtClean="0"/>
              <a:t>Tree 2: Freshman</a:t>
            </a:r>
          </a:p>
          <a:p>
            <a:r>
              <a:rPr lang="en-US" dirty="0" smtClean="0"/>
              <a:t>Tree 3: Senior</a:t>
            </a:r>
          </a:p>
          <a:p>
            <a:r>
              <a:rPr lang="en-US" dirty="0" smtClean="0"/>
              <a:t>Tree 4: Junior</a:t>
            </a:r>
          </a:p>
          <a:p>
            <a:r>
              <a:rPr lang="en-US" dirty="0" smtClean="0"/>
              <a:t>Tree 5: Freshman</a:t>
            </a:r>
          </a:p>
          <a:p>
            <a:endParaRPr lang="en-US" dirty="0" smtClean="0"/>
          </a:p>
          <a:p>
            <a:r>
              <a:rPr lang="en-US" dirty="0" smtClean="0"/>
              <a:t>Final Prediction: Freshman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511972" y="4423292"/>
            <a:ext cx="1080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(Average)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957643" y="4423292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(Mode)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264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215865"/>
            <a:ext cx="12192000" cy="642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642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1918"/>
            <a:ext cx="10515600" cy="490217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Decision Trees - Motivation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9394420"/>
              </p:ext>
            </p:extLst>
          </p:nvPr>
        </p:nvGraphicFramePr>
        <p:xfrm>
          <a:off x="2032000" y="719666"/>
          <a:ext cx="7501107" cy="49321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0369"/>
                <a:gridCol w="2500369"/>
                <a:gridCol w="2500369"/>
              </a:tblGrid>
              <a:tr h="98642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Has Job?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Owns Car</a:t>
                      </a:r>
                      <a:endParaRPr lang="en-US" dirty="0"/>
                    </a:p>
                  </a:txBody>
                  <a:tcPr/>
                </a:tc>
              </a:tr>
              <a:tr h="98642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98642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98642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98642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9741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215865"/>
            <a:ext cx="12192000" cy="642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642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1918"/>
            <a:ext cx="10515600" cy="490217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Decision Trees - Motivation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25862" y="1998197"/>
            <a:ext cx="54027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mtClean="0"/>
              <a:t>Age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982141" y="3353586"/>
            <a:ext cx="106952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/>
              <a:t>Has_Job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358297" y="3317917"/>
            <a:ext cx="106952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mtClean="0"/>
              <a:t>Has_Job</a:t>
            </a:r>
            <a:r>
              <a:rPr lang="en-US" dirty="0" smtClean="0"/>
              <a:t>?</a:t>
            </a:r>
            <a:endParaRPr lang="en-US" dirty="0"/>
          </a:p>
        </p:txBody>
      </p:sp>
      <p:cxnSp>
        <p:nvCxnSpPr>
          <p:cNvPr id="11" name="Straight Connector 10"/>
          <p:cNvCxnSpPr>
            <a:stCxn id="6" idx="2"/>
          </p:cNvCxnSpPr>
          <p:nvPr/>
        </p:nvCxnSpPr>
        <p:spPr>
          <a:xfrm>
            <a:off x="6096000" y="2367529"/>
            <a:ext cx="0" cy="2726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8893059" y="3774798"/>
            <a:ext cx="0" cy="2726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505200" y="3781125"/>
            <a:ext cx="0" cy="2726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674825" y="2640223"/>
            <a:ext cx="1138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&lt;= 18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6366138" y="2824889"/>
            <a:ext cx="252692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505200" y="2821487"/>
            <a:ext cx="21696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505200" y="2821487"/>
            <a:ext cx="0" cy="4964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endCxn id="9" idx="0"/>
          </p:cNvCxnSpPr>
          <p:nvPr/>
        </p:nvCxnSpPr>
        <p:spPr>
          <a:xfrm>
            <a:off x="8893059" y="2821487"/>
            <a:ext cx="0" cy="4964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745526" y="42157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8520994" y="4039681"/>
            <a:ext cx="750749" cy="750749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302083" y="4104934"/>
            <a:ext cx="406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1</a:t>
            </a:r>
            <a:endParaRPr lang="en-US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3708316" y="4289600"/>
            <a:ext cx="88169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420387" y="4298439"/>
            <a:ext cx="88169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590012" y="4291911"/>
            <a:ext cx="0" cy="2726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428671" y="4302570"/>
            <a:ext cx="0" cy="2726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277828" y="47406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3" name="Oval 32"/>
          <p:cNvSpPr/>
          <p:nvPr/>
        </p:nvSpPr>
        <p:spPr>
          <a:xfrm>
            <a:off x="2053296" y="4564605"/>
            <a:ext cx="750749" cy="750749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4439169" y="47497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4214637" y="4573745"/>
            <a:ext cx="750749" cy="750749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3396448" y="1143602"/>
            <a:ext cx="5399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Main question: Does this person own a car?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901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215865"/>
            <a:ext cx="12192000" cy="642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642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1918"/>
            <a:ext cx="10515600" cy="490217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Decision Trees </a:t>
            </a:r>
            <a:r>
              <a:rPr lang="mr-IN" dirty="0" smtClean="0">
                <a:solidFill>
                  <a:schemeClr val="bg1"/>
                </a:solidFill>
              </a:rPr>
              <a:t>–</a:t>
            </a:r>
            <a:r>
              <a:rPr lang="en-US" dirty="0" smtClean="0">
                <a:solidFill>
                  <a:schemeClr val="bg1"/>
                </a:solidFill>
              </a:rPr>
              <a:t> Iris Data Set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9254" y="863118"/>
            <a:ext cx="6857217" cy="535274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818255" y="2004291"/>
            <a:ext cx="1967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Notice: everything </a:t>
            </a:r>
          </a:p>
          <a:p>
            <a:r>
              <a:rPr lang="en-US" dirty="0" smtClean="0"/>
              <a:t>is a binary split!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587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215865"/>
            <a:ext cx="12192000" cy="642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642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1918"/>
            <a:ext cx="10515600" cy="490217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How to make decision trees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76218" y="1256145"/>
            <a:ext cx="69298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Choose an error metric to minimize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dirty="0" smtClean="0"/>
              <a:t>For regression problems </a:t>
            </a:r>
            <a:r>
              <a:rPr lang="mr-IN" dirty="0" smtClean="0"/>
              <a:t>–</a:t>
            </a:r>
            <a:r>
              <a:rPr lang="en-US" dirty="0" smtClean="0"/>
              <a:t> Residual Sum of Squares (RSS or SSE)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dirty="0" smtClean="0"/>
              <a:t>For classification problems </a:t>
            </a:r>
            <a:r>
              <a:rPr lang="mr-IN" dirty="0" smtClean="0"/>
              <a:t>–</a:t>
            </a:r>
            <a:r>
              <a:rPr lang="en-US" dirty="0" smtClean="0"/>
              <a:t> Gini index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826" y="3237345"/>
            <a:ext cx="4127500" cy="533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318327" y="2747304"/>
            <a:ext cx="1198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Regression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154413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215865"/>
            <a:ext cx="12192000" cy="642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642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1918"/>
            <a:ext cx="10515600" cy="490217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How to find beta? Minimize objective function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46390" y="1357133"/>
            <a:ext cx="1785874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u="sng" dirty="0" smtClean="0"/>
              <a:t>SAT Score</a:t>
            </a:r>
            <a:endParaRPr lang="en-US" sz="3200" dirty="0" smtClean="0"/>
          </a:p>
          <a:p>
            <a:pPr algn="ctr"/>
            <a:r>
              <a:rPr lang="en-US" sz="3200" dirty="0" smtClean="0"/>
              <a:t>1800</a:t>
            </a:r>
          </a:p>
          <a:p>
            <a:pPr algn="ctr"/>
            <a:r>
              <a:rPr lang="en-US" sz="3200" dirty="0" smtClean="0"/>
              <a:t>1900</a:t>
            </a:r>
          </a:p>
          <a:p>
            <a:pPr algn="ctr"/>
            <a:r>
              <a:rPr lang="en-US" sz="3200" dirty="0" smtClean="0"/>
              <a:t>2000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86551" y="1357133"/>
            <a:ext cx="2179251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u="sng" dirty="0" smtClean="0"/>
              <a:t>College GPA</a:t>
            </a:r>
            <a:endParaRPr lang="en-US" sz="3200" dirty="0" smtClean="0"/>
          </a:p>
          <a:p>
            <a:pPr algn="ctr"/>
            <a:r>
              <a:rPr lang="en-US" sz="3200" dirty="0" smtClean="0"/>
              <a:t>3.5</a:t>
            </a:r>
          </a:p>
          <a:p>
            <a:pPr algn="ctr"/>
            <a:r>
              <a:rPr lang="en-US" sz="3200" dirty="0" smtClean="0"/>
              <a:t>3.4</a:t>
            </a:r>
          </a:p>
          <a:p>
            <a:pPr algn="ctr"/>
            <a:r>
              <a:rPr lang="en-US" sz="3200" dirty="0" smtClean="0"/>
              <a:t>3.7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6731540" y="1225686"/>
            <a:ext cx="0" cy="2139920"/>
          </a:xfrm>
          <a:prstGeom prst="straightConnector1">
            <a:avLst/>
          </a:prstGeom>
          <a:ln w="28575">
            <a:solidFill>
              <a:srgbClr val="5B9B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6738023" y="3346314"/>
            <a:ext cx="2542162" cy="6321"/>
          </a:xfrm>
          <a:prstGeom prst="straightConnector1">
            <a:avLst/>
          </a:prstGeom>
          <a:ln w="28575">
            <a:solidFill>
              <a:srgbClr val="5B9B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7217923" y="2422188"/>
            <a:ext cx="77821" cy="778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917522" y="2727030"/>
            <a:ext cx="77821" cy="778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8625899" y="1882274"/>
            <a:ext cx="77821" cy="778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9367934" y="3365606"/>
            <a:ext cx="1085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SAT Score</a:t>
            </a:r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 rot="16200000">
            <a:off x="5424813" y="2110979"/>
            <a:ext cx="1307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College GPA</a:t>
            </a:r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7256833" y="3265714"/>
            <a:ext cx="0" cy="1787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956433" y="3266914"/>
            <a:ext cx="0" cy="1787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8641149" y="3278141"/>
            <a:ext cx="0" cy="1787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6639253" y="2461098"/>
            <a:ext cx="184573" cy="1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6632119" y="1877547"/>
            <a:ext cx="184573" cy="1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6632112" y="2179483"/>
            <a:ext cx="184573" cy="1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6632112" y="2762763"/>
            <a:ext cx="184573" cy="1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6632112" y="3044243"/>
            <a:ext cx="184573" cy="1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6738023" y="1960095"/>
            <a:ext cx="2728706" cy="98919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16" idx="4"/>
          </p:cNvCxnSpPr>
          <p:nvPr/>
        </p:nvCxnSpPr>
        <p:spPr>
          <a:xfrm flipH="1">
            <a:off x="7256833" y="2500009"/>
            <a:ext cx="1" cy="26275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7" idx="0"/>
          </p:cNvCxnSpPr>
          <p:nvPr/>
        </p:nvCxnSpPr>
        <p:spPr>
          <a:xfrm flipV="1">
            <a:off x="7956433" y="2500009"/>
            <a:ext cx="0" cy="22702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18" idx="4"/>
          </p:cNvCxnSpPr>
          <p:nvPr/>
        </p:nvCxnSpPr>
        <p:spPr>
          <a:xfrm flipH="1">
            <a:off x="8664809" y="1960095"/>
            <a:ext cx="1" cy="30193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0751" y="3924684"/>
            <a:ext cx="1549400" cy="4191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0751" y="4678148"/>
            <a:ext cx="4127500" cy="53340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229710" y="5517931"/>
            <a:ext cx="1035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minimize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23" idx="0"/>
          </p:cNvCxnSpPr>
          <p:nvPr/>
        </p:nvCxnSpPr>
        <p:spPr>
          <a:xfrm flipV="1">
            <a:off x="1747513" y="5179823"/>
            <a:ext cx="273238" cy="338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544701" y="4740912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6944" y="5333893"/>
            <a:ext cx="8737600" cy="58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366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215865"/>
            <a:ext cx="12192000" cy="642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642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1918"/>
            <a:ext cx="10515600" cy="490217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How to make decision trees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76218" y="1256145"/>
            <a:ext cx="69298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Choose an error metric to minimize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dirty="0" smtClean="0"/>
              <a:t>For regression problems </a:t>
            </a:r>
            <a:r>
              <a:rPr lang="mr-IN" dirty="0" smtClean="0"/>
              <a:t>–</a:t>
            </a:r>
            <a:r>
              <a:rPr lang="en-US" dirty="0" smtClean="0"/>
              <a:t> Residual Sum of Squares (RSS or SSE)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dirty="0" smtClean="0"/>
              <a:t>For classification problems </a:t>
            </a:r>
            <a:r>
              <a:rPr lang="mr-IN" dirty="0" smtClean="0"/>
              <a:t>–</a:t>
            </a:r>
            <a:r>
              <a:rPr lang="en-US" dirty="0" smtClean="0"/>
              <a:t> Gini index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008" y="3173845"/>
            <a:ext cx="4851400" cy="5969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318327" y="2747304"/>
            <a:ext cx="1198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Regression</a:t>
            </a:r>
            <a:endParaRPr lang="en-US" u="sng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826" y="3237345"/>
            <a:ext cx="4127500" cy="5334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064281" y="2747304"/>
            <a:ext cx="1405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Classification</a:t>
            </a:r>
            <a:endParaRPr lang="en-US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6489904" y="4061318"/>
            <a:ext cx="486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smtClean="0"/>
              <a:t>here </a:t>
            </a:r>
            <a:r>
              <a:rPr lang="en-US" dirty="0" smtClean="0"/>
              <a:t>k is your </a:t>
            </a:r>
            <a:r>
              <a:rPr lang="en-US" i="1" dirty="0" smtClean="0"/>
              <a:t>k</a:t>
            </a:r>
            <a:r>
              <a:rPr lang="en-US" dirty="0" smtClean="0"/>
              <a:t>th class and m is your </a:t>
            </a:r>
            <a:r>
              <a:rPr lang="en-US" i="1" dirty="0" err="1" smtClean="0"/>
              <a:t>m</a:t>
            </a:r>
            <a:r>
              <a:rPr lang="en-US" dirty="0" err="1" smtClean="0"/>
              <a:t>th</a:t>
            </a:r>
            <a:r>
              <a:rPr lang="en-US" dirty="0" smtClean="0"/>
              <a:t> region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579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1537</Words>
  <Application>Microsoft Macintosh PowerPoint</Application>
  <PresentationFormat>Widescreen</PresentationFormat>
  <Paragraphs>371</Paragraphs>
  <Slides>33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Calibri</vt:lpstr>
      <vt:lpstr>Calibri Light</vt:lpstr>
      <vt:lpstr>Mangal</vt:lpstr>
      <vt:lpstr>Wingdings</vt:lpstr>
      <vt:lpstr>Arial</vt:lpstr>
      <vt:lpstr>Office Theme</vt:lpstr>
      <vt:lpstr>Data Science with Kaggle Decal –  Decision Trees and Random Forests</vt:lpstr>
      <vt:lpstr>Outline for Today</vt:lpstr>
      <vt:lpstr>Decision Trees - Motivation</vt:lpstr>
      <vt:lpstr>Decision Trees - Motivation</vt:lpstr>
      <vt:lpstr>Decision Trees - Motivation</vt:lpstr>
      <vt:lpstr>Decision Trees – Iris Data Set</vt:lpstr>
      <vt:lpstr>How to make decision trees</vt:lpstr>
      <vt:lpstr>How to find beta? Minimize objective function</vt:lpstr>
      <vt:lpstr>How to make decision trees</vt:lpstr>
      <vt:lpstr>Residual Sum of Squares or SSE</vt:lpstr>
      <vt:lpstr>Residual Sum of Squares or SSE</vt:lpstr>
      <vt:lpstr>Residual Sum of Squares or SSE</vt:lpstr>
      <vt:lpstr>Residual Sum of Squares or SSE</vt:lpstr>
      <vt:lpstr>Residual Sum of Squares or SSE</vt:lpstr>
      <vt:lpstr>How to make decision trees</vt:lpstr>
      <vt:lpstr>The Gini Index</vt:lpstr>
      <vt:lpstr>The Gini Index</vt:lpstr>
      <vt:lpstr>The Gini Index</vt:lpstr>
      <vt:lpstr>The Gini Index</vt:lpstr>
      <vt:lpstr>The Gini Index</vt:lpstr>
      <vt:lpstr>The Gini Index</vt:lpstr>
      <vt:lpstr>The Gini Index</vt:lpstr>
      <vt:lpstr>The Gini Index</vt:lpstr>
      <vt:lpstr>The Gini Index</vt:lpstr>
      <vt:lpstr>The Gini Index</vt:lpstr>
      <vt:lpstr>How to make decision trees</vt:lpstr>
      <vt:lpstr>How to make decision trees</vt:lpstr>
      <vt:lpstr>Decision Trees – Iris Data Set</vt:lpstr>
      <vt:lpstr>Random Forests</vt:lpstr>
      <vt:lpstr>Random Forests</vt:lpstr>
      <vt:lpstr>Random Forests</vt:lpstr>
      <vt:lpstr>Random Forests</vt:lpstr>
      <vt:lpstr>Random Forests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with Kaggle Decal –  Unsupervised Learning, Clustering, K-Means</dc:title>
  <dc:creator>Jerry Chen</dc:creator>
  <cp:lastModifiedBy>Jerry Chen</cp:lastModifiedBy>
  <cp:revision>172</cp:revision>
  <dcterms:created xsi:type="dcterms:W3CDTF">2016-10-16T01:02:29Z</dcterms:created>
  <dcterms:modified xsi:type="dcterms:W3CDTF">2016-10-16T05:53:32Z</dcterms:modified>
</cp:coreProperties>
</file>