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3" r:id="rId6"/>
    <p:sldId id="266" r:id="rId7"/>
    <p:sldId id="267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>
        <p:scale>
          <a:sx n="99" d="100"/>
          <a:sy n="99" d="100"/>
        </p:scale>
        <p:origin x="-520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94AF-35A6-754E-8067-6A5F9463C98A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C6606-4AA4-BB4B-BC48-EC22F4ED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Reach out to the class for the question </a:t>
            </a:r>
          </a:p>
          <a:p>
            <a:endParaRPr lang="en-US" dirty="0" smtClean="0"/>
          </a:p>
          <a:p>
            <a:r>
              <a:rPr lang="en-US" dirty="0" smtClean="0"/>
              <a:t>Wait until someone mentions</a:t>
            </a:r>
            <a:r>
              <a:rPr lang="en-US" baseline="0" dirty="0" smtClean="0"/>
              <a:t> that she’s evaluating her accuracy on the training set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“What should she be evaluating on?”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</a:t>
            </a:r>
            <a:r>
              <a:rPr lang="en-US" baseline="0" dirty="0" smtClean="0"/>
              <a:t> Learning</a:t>
            </a:r>
            <a:r>
              <a:rPr lang="en-US" dirty="0" smtClean="0"/>
              <a:t> 1: $$</a:t>
            </a:r>
            <a:r>
              <a:rPr lang="fr-FR" dirty="0" smtClean="0"/>
              <a:t>\{(x_{(0)}, y_{(0)}), (x_{(1)}, y_{(1)}), \dots, (x_{(n)}, y_{(n)})\}$$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typically</a:t>
            </a:r>
            <a:r>
              <a:rPr lang="en-US" baseline="0" dirty="0" smtClean="0"/>
              <a:t> break up our data into three partitions – Training Set, Validation Set, and Testing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this does is basically remove any</a:t>
            </a:r>
            <a:r>
              <a:rPr lang="en-US" baseline="0" dirty="0" smtClean="0"/>
              <a:t> inherent patterns that may happen by accident when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Ben </a:t>
            </a:r>
            <a:r>
              <a:rPr lang="en-US" baseline="0" dirty="0" err="1" smtClean="0"/>
              <a:t>Recht</a:t>
            </a:r>
            <a:r>
              <a:rPr lang="en-US" baseline="0" dirty="0" smtClean="0"/>
              <a:t>, this semester’s 189 professor, brought up a situation from his grad school years where a  fellow grad student’s model was disproven when Ben shuffled the data. You really need to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0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B56-AFB3-3645-B6C1-2E0F36FEC4DC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aggledecal.github.io" TargetMode="External"/><Relationship Id="rId3" Type="http://schemas.openxmlformats.org/officeDocument/2006/relationships/hyperlink" Target="https://github.com/kaggledecal/kaggle_fa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shapeofdata.wordpress.com/2013/03/26/general-regression-and-over-fitt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pages.cs.wisc.edu/~dpage/cs760/evaluating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ages.cs.wisc.edu/~dpage/cs760/evaluat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EBFFF"/>
                </a:solidFill>
              </a:rPr>
              <a:t>Data Science with </a:t>
            </a:r>
            <a:r>
              <a:rPr lang="en-US" dirty="0" err="1" smtClean="0">
                <a:solidFill>
                  <a:srgbClr val="1EBFFF"/>
                </a:solidFill>
              </a:rPr>
              <a:t>Kaggle</a:t>
            </a:r>
            <a:r>
              <a:rPr lang="en-US" dirty="0" smtClean="0">
                <a:solidFill>
                  <a:srgbClr val="1EBFFF"/>
                </a:solidFill>
              </a:rPr>
              <a:t> Decal – </a:t>
            </a:r>
            <a:br>
              <a:rPr lang="en-US" dirty="0" smtClean="0">
                <a:solidFill>
                  <a:srgbClr val="1EBFFF"/>
                </a:solidFill>
              </a:rPr>
            </a:br>
            <a:r>
              <a:rPr lang="en-US" sz="4400" dirty="0" smtClean="0">
                <a:solidFill>
                  <a:srgbClr val="1EBFFF"/>
                </a:solidFill>
              </a:rPr>
              <a:t>Validation Methods</a:t>
            </a:r>
            <a:endParaRPr lang="en-US" sz="4400" dirty="0">
              <a:solidFill>
                <a:srgbClr val="1EB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7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Instructors: Jerry Chen, Joseph Simonian, Phillip </a:t>
            </a:r>
            <a:r>
              <a:rPr lang="en-US" dirty="0" err="1" smtClean="0"/>
              <a:t>Kuznetsov</a:t>
            </a:r>
            <a:endParaRPr lang="en-US" dirty="0" smtClean="0"/>
          </a:p>
          <a:p>
            <a:pPr algn="l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kaggledecal.github.io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https://github.com/kaggledecal/kaggle_fa16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OH: See Piazza</a:t>
            </a:r>
          </a:p>
          <a:p>
            <a:pPr algn="l"/>
            <a:r>
              <a:rPr lang="en-US" b="1" dirty="0" smtClean="0"/>
              <a:t>Sign-In</a:t>
            </a:r>
            <a:r>
              <a:rPr lang="en-US" dirty="0" smtClean="0"/>
              <a:t>: [See board]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Fall ’16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Outline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432488"/>
            <a:ext cx="10515600" cy="393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Cross-Validation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Review of Models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0490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3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Evaluating your Model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589726"/>
            <a:ext cx="10515600" cy="42981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Darlene the Data Scientist </a:t>
            </a:r>
            <a:r>
              <a:rPr lang="en-US" dirty="0" smtClean="0"/>
              <a:t>is making a k-NN model, but doesn’t know what k value to pick.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She tries the values 2,4, 8, and 16 which give an accuracy of 94%, 85%, 90%, and 94% accuracy on the training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She chooses to go with k = 2 and runs the trained model on the test set, predicting the labels of the test set. She saves these labels to a </a:t>
            </a:r>
            <a:r>
              <a:rPr lang="en-US" dirty="0" err="1" smtClean="0"/>
              <a:t>csv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 when she submits to </a:t>
            </a:r>
            <a:r>
              <a:rPr lang="en-US" dirty="0" err="1" smtClean="0"/>
              <a:t>Kaggle</a:t>
            </a:r>
            <a:r>
              <a:rPr lang="en-US" dirty="0" smtClean="0"/>
              <a:t>, her accuracy on the test set is actually  60% </a:t>
            </a:r>
          </a:p>
          <a:p>
            <a:pPr marL="0" indent="0">
              <a:buNone/>
            </a:pPr>
            <a:r>
              <a:rPr lang="en-US" b="1" dirty="0" smtClean="0"/>
              <a:t>What went wrong?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3895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81" y="2698657"/>
            <a:ext cx="8953500" cy="2717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Overfitting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7881" y="558879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4"/>
              </a:rPr>
              <a:t>Source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820626" y="2360294"/>
            <a:ext cx="297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76820" y="2328028"/>
            <a:ext cx="297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97903" y="2397245"/>
            <a:ext cx="297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How can we prevent it?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333" y="1221620"/>
            <a:ext cx="92770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 smtClean="0"/>
              <a:t>CROSS VALIDATION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Split data into 3 datasets: </a:t>
            </a:r>
            <a:r>
              <a:rPr lang="en-US" sz="3600" dirty="0" smtClean="0"/>
              <a:t>Training, </a:t>
            </a:r>
            <a:r>
              <a:rPr lang="en-US" sz="3600" dirty="0" smtClean="0"/>
              <a:t>Validation, Testing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Fit the model on Training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Change the hyper-parameters on Validation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Assess Generalization on Testing – think of as hold out test set</a:t>
            </a:r>
          </a:p>
          <a:p>
            <a:pPr>
              <a:spcAft>
                <a:spcPts val="1200"/>
              </a:spcAft>
            </a:pPr>
            <a:endParaRPr lang="en-US" sz="3600" dirty="0" smtClean="0"/>
          </a:p>
          <a:p>
            <a:pPr>
              <a:spcAft>
                <a:spcPts val="1200"/>
              </a:spcAft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9507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Limitations of 3 datasets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333" y="1221620"/>
            <a:ext cx="92770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What if we don’t have that much data? How do we split our data to account for this?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Larger test set provides a better estimate of accuracy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Larger training set will be more representative of all data</a:t>
            </a:r>
          </a:p>
          <a:p>
            <a:pPr>
              <a:spcAft>
                <a:spcPts val="1200"/>
              </a:spcAft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2665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K- Fold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333" y="1221620"/>
            <a:ext cx="3902483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 smtClean="0"/>
              <a:t>Split data into k partitions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Use k-1 sets as training set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Use remaining set as the validation</a:t>
            </a:r>
            <a:endParaRPr lang="en-US" sz="3600" dirty="0" smtClean="0"/>
          </a:p>
        </p:txBody>
      </p:sp>
      <p:pic>
        <p:nvPicPr>
          <p:cNvPr id="3" name="Picture 2" descr="Screen Shot 2016-10-12 at 2.04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16" y="615026"/>
            <a:ext cx="7475989" cy="570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5076" y="6344625"/>
            <a:ext cx="42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5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Sources of </a:t>
            </a:r>
            <a:r>
              <a:rPr lang="en-US" sz="4800" dirty="0" err="1" smtClean="0">
                <a:solidFill>
                  <a:schemeClr val="bg1"/>
                </a:solidFill>
              </a:rPr>
              <a:t>Overfitting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333" y="1221619"/>
            <a:ext cx="11189141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/>
              <a:t>Adjusting parameters based on training or test set (versus the validation set)</a:t>
            </a: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/>
              <a:t>Not randomizing your test set (hold out data)</a:t>
            </a: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/>
              <a:t>Some inherent pattern in training data that occurs by chance</a:t>
            </a: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/>
              <a:t>You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4171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Acknowledgements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919" y="1783048"/>
            <a:ext cx="1008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University of Wisconsin-Madison Lecture on evaluating machine learning models: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pages.cs.wisc.edu</a:t>
            </a:r>
            <a:r>
              <a:rPr lang="en-US" dirty="0">
                <a:hlinkClick r:id="rId3"/>
              </a:rPr>
              <a:t>/~</a:t>
            </a:r>
            <a:r>
              <a:rPr lang="en-US" dirty="0" err="1">
                <a:hlinkClick r:id="rId3"/>
              </a:rPr>
              <a:t>dpage</a:t>
            </a:r>
            <a:r>
              <a:rPr lang="en-US" dirty="0">
                <a:hlinkClick r:id="rId3"/>
              </a:rPr>
              <a:t>/cs760/</a:t>
            </a:r>
            <a:r>
              <a:rPr lang="en-US" dirty="0" err="1">
                <a:hlinkClick r:id="rId3"/>
              </a:rPr>
              <a:t>evaluating.pdf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520</Words>
  <Application>Microsoft Macintosh PowerPoint</Application>
  <PresentationFormat>Custom</PresentationFormat>
  <Paragraphs>67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Science with Kaggle Decal –  Validation Methods</vt:lpstr>
      <vt:lpstr>Outline</vt:lpstr>
      <vt:lpstr>Evaluating your Model</vt:lpstr>
      <vt:lpstr>Overfitting</vt:lpstr>
      <vt:lpstr>How can we prevent it?</vt:lpstr>
      <vt:lpstr>Limitations of 3 datasets</vt:lpstr>
      <vt:lpstr>K- Fold</vt:lpstr>
      <vt:lpstr>Sources of Overfitting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Kaggle Decal –  Logistic Regression, Interpretation, Cross Validation</dc:title>
  <dc:creator>Jerry Chen</dc:creator>
  <cp:lastModifiedBy>Phillip Kuznetsov</cp:lastModifiedBy>
  <cp:revision>102</cp:revision>
  <dcterms:created xsi:type="dcterms:W3CDTF">2016-09-26T18:30:44Z</dcterms:created>
  <dcterms:modified xsi:type="dcterms:W3CDTF">2016-10-13T01:09:33Z</dcterms:modified>
</cp:coreProperties>
</file>