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33E34-7243-4AF1-B4B3-A4EA012B639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FDCD1-F3A4-483E-B47D-EC6AC5E0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http://www.necessaryandsufficient.net/wp-content/uploads/2016/06/ensemble2.png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FDCD1-F3A4-483E-B47D-EC6AC5E05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http://mlwave.com/kaggle-ensembling-guide/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FDCD1-F3A4-483E-B47D-EC6AC5E053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9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http://mlwave.com/kaggle-ensembling-guide/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FDCD1-F3A4-483E-B47D-EC6AC5E053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http://mlwave.com/kaggle-ensembling-guide/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FDCD1-F3A4-483E-B47D-EC6AC5E053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FDCD1-F3A4-483E-B47D-EC6AC5E053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6718-ED40-4B91-BB03-9826E7E7355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BBF5-90B3-4718-A3A9-DC33386A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ggledecal/kaggle_fa16" TargetMode="External"/><Relationship Id="rId2" Type="http://schemas.openxmlformats.org/officeDocument/2006/relationships/hyperlink" Target="https://kaggledecal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err="1" smtClean="0">
                <a:solidFill>
                  <a:srgbClr val="1EBFFF"/>
                </a:solidFill>
              </a:rPr>
              <a:t>Ensembling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Blending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508" y="959101"/>
            <a:ext cx="627797" cy="372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850" y="2635475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9507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849" y="5230046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34608" y="959102"/>
            <a:ext cx="627797" cy="252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34607" y="3655352"/>
            <a:ext cx="627797" cy="10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8062" y="2034975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8062" y="3940754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Test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8550" y="945453"/>
            <a:ext cx="434602" cy="405675"/>
            <a:chOff x="600501" y="945453"/>
            <a:chExt cx="434602" cy="405675"/>
          </a:xfrm>
        </p:grpSpPr>
        <p:sp>
          <p:nvSpPr>
            <p:cNvPr id="9" name="Oval 8"/>
            <p:cNvSpPr/>
            <p:nvPr/>
          </p:nvSpPr>
          <p:spPr>
            <a:xfrm>
              <a:off x="600501" y="945453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356" y="9591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169" y="959101"/>
            <a:ext cx="434602" cy="405675"/>
            <a:chOff x="2569490" y="968148"/>
            <a:chExt cx="434602" cy="405675"/>
          </a:xfrm>
        </p:grpSpPr>
        <p:sp>
          <p:nvSpPr>
            <p:cNvPr id="54" name="Oval 5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69477" y="968148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469477" y="156071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69477" y="2139632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469477" y="2728440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98640" y="922758"/>
            <a:ext cx="434602" cy="405675"/>
            <a:chOff x="2569490" y="968148"/>
            <a:chExt cx="434602" cy="405675"/>
          </a:xfrm>
        </p:grpSpPr>
        <p:sp>
          <p:nvSpPr>
            <p:cNvPr id="64" name="Oval 6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775495" y="3625054"/>
            <a:ext cx="1967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local train</a:t>
            </a:r>
          </a:p>
          <a:p>
            <a:r>
              <a:rPr lang="en-US" dirty="0" smtClean="0"/>
              <a:t>set. Then predict</a:t>
            </a:r>
          </a:p>
          <a:p>
            <a:r>
              <a:rPr lang="en-US" dirty="0"/>
              <a:t>o</a:t>
            </a:r>
            <a:r>
              <a:rPr lang="en-US" dirty="0" smtClean="0"/>
              <a:t>n local test set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actual test set.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4606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90017" y="3625054"/>
            <a:ext cx="343798" cy="10258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90018" y="4847292"/>
            <a:ext cx="343798" cy="11031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842862" y="923449"/>
            <a:ext cx="434602" cy="405675"/>
            <a:chOff x="2569490" y="968148"/>
            <a:chExt cx="434602" cy="405675"/>
          </a:xfrm>
        </p:grpSpPr>
        <p:sp>
          <p:nvSpPr>
            <p:cNvPr id="70" name="Oval 69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8251820" y="3637053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94175" y="4393461"/>
            <a:ext cx="1850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local test</a:t>
            </a:r>
          </a:p>
          <a:p>
            <a:r>
              <a:rPr lang="en-US" dirty="0" smtClean="0"/>
              <a:t>set. Then predict</a:t>
            </a:r>
          </a:p>
          <a:p>
            <a:r>
              <a:rPr lang="en-US" dirty="0"/>
              <a:t>o</a:t>
            </a:r>
            <a:r>
              <a:rPr lang="en-US" dirty="0" smtClean="0"/>
              <a:t>n actual test set.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389274" y="4863146"/>
            <a:ext cx="45719" cy="11031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85734" y="486314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Ensembled</a:t>
            </a:r>
            <a:endParaRPr lang="en-US" dirty="0" smtClean="0"/>
          </a:p>
          <a:p>
            <a:r>
              <a:rPr lang="en-US" dirty="0" smtClean="0"/>
              <a:t>Prediction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656614" y="4284277"/>
            <a:ext cx="434602" cy="405675"/>
            <a:chOff x="2569490" y="968148"/>
            <a:chExt cx="434602" cy="405675"/>
          </a:xfrm>
        </p:grpSpPr>
        <p:sp>
          <p:nvSpPr>
            <p:cNvPr id="79" name="Oval 78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31" name="Straight Connector 30"/>
          <p:cNvCxnSpPr>
            <a:stCxn id="56" idx="1"/>
            <a:endCxn id="49" idx="3"/>
          </p:cNvCxnSpPr>
          <p:nvPr/>
        </p:nvCxnSpPr>
        <p:spPr>
          <a:xfrm flipH="1">
            <a:off x="4362405" y="1234701"/>
            <a:ext cx="1107072" cy="98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9" idx="3"/>
            <a:endCxn id="57" idx="1"/>
          </p:cNvCxnSpPr>
          <p:nvPr/>
        </p:nvCxnSpPr>
        <p:spPr>
          <a:xfrm flipV="1">
            <a:off x="4362405" y="1827267"/>
            <a:ext cx="1107072" cy="39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9" idx="3"/>
            <a:endCxn id="58" idx="1"/>
          </p:cNvCxnSpPr>
          <p:nvPr/>
        </p:nvCxnSpPr>
        <p:spPr>
          <a:xfrm>
            <a:off x="4362405" y="2219641"/>
            <a:ext cx="1107072" cy="18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9" idx="3"/>
            <a:endCxn id="59" idx="1"/>
          </p:cNvCxnSpPr>
          <p:nvPr/>
        </p:nvCxnSpPr>
        <p:spPr>
          <a:xfrm>
            <a:off x="4362405" y="2219641"/>
            <a:ext cx="1107072" cy="77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7" idx="3"/>
            <a:endCxn id="72" idx="1"/>
          </p:cNvCxnSpPr>
          <p:nvPr/>
        </p:nvCxnSpPr>
        <p:spPr>
          <a:xfrm flipV="1">
            <a:off x="7833815" y="3903606"/>
            <a:ext cx="418005" cy="234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794" y="1729197"/>
            <a:ext cx="923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Stacking</a:t>
            </a:r>
            <a:r>
              <a:rPr lang="en-US" dirty="0" smtClean="0"/>
              <a:t>– First introduced in 1992 by David H. </a:t>
            </a:r>
            <a:r>
              <a:rPr lang="en-US" dirty="0" err="1" smtClean="0"/>
              <a:t>Wolbert</a:t>
            </a:r>
            <a:r>
              <a:rPr lang="en-US" dirty="0"/>
              <a:t> </a:t>
            </a:r>
            <a:r>
              <a:rPr lang="en-US" dirty="0" smtClean="0"/>
              <a:t>in a paper called </a:t>
            </a:r>
            <a:r>
              <a:rPr lang="en-US" i="1" dirty="0" smtClean="0"/>
              <a:t>Stacked Generalization</a:t>
            </a:r>
            <a:r>
              <a:rPr lang="en-US" dirty="0" smtClean="0"/>
              <a:t>. 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978794" y="2300319"/>
            <a:ext cx="8945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dirty="0"/>
              <a:t>the train set in 2 parts</a:t>
            </a:r>
            <a:r>
              <a:rPr lang="en-US" dirty="0" smtClean="0"/>
              <a:t>: </a:t>
            </a:r>
            <a:r>
              <a:rPr lang="en-US" dirty="0" err="1"/>
              <a:t>train_a</a:t>
            </a:r>
            <a:r>
              <a:rPr lang="en-US" dirty="0"/>
              <a:t> and </a:t>
            </a:r>
            <a:r>
              <a:rPr lang="en-US" dirty="0" err="1" smtClean="0"/>
              <a:t>train_b</a:t>
            </a:r>
            <a:r>
              <a:rPr lang="en-US" dirty="0" smtClean="0"/>
              <a:t>*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a first-stage model on </a:t>
            </a:r>
            <a:r>
              <a:rPr lang="en-US" dirty="0" err="1"/>
              <a:t>train_a</a:t>
            </a:r>
            <a:r>
              <a:rPr lang="en-US" dirty="0"/>
              <a:t> and create predictions for </a:t>
            </a:r>
            <a:r>
              <a:rPr lang="en-US" dirty="0" err="1"/>
              <a:t>train_b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the same model on </a:t>
            </a:r>
            <a:r>
              <a:rPr lang="en-US" dirty="0" err="1"/>
              <a:t>train_b</a:t>
            </a:r>
            <a:r>
              <a:rPr lang="en-US" dirty="0"/>
              <a:t> and create predictions for </a:t>
            </a:r>
            <a:r>
              <a:rPr lang="en-US" dirty="0" err="1" smtClean="0"/>
              <a:t>train_a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Finally fit the model on the entire train set and create predictions for the test 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train a second-stage stacker model on the probabilities from the first-stage model(s).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8794" y="5559625"/>
            <a:ext cx="6598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*This is an example of 2-fold stacking. This is generalizable to N fold stacking.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Stacking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508" y="959101"/>
            <a:ext cx="627797" cy="372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850" y="2635475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9507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849" y="5230046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34608" y="959102"/>
            <a:ext cx="627797" cy="187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34607" y="3004807"/>
            <a:ext cx="627797" cy="16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42895" y="1764262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 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29405" y="3668527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 B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8550" y="945453"/>
            <a:ext cx="434602" cy="405675"/>
            <a:chOff x="600501" y="945453"/>
            <a:chExt cx="434602" cy="405675"/>
          </a:xfrm>
        </p:grpSpPr>
        <p:sp>
          <p:nvSpPr>
            <p:cNvPr id="9" name="Oval 8"/>
            <p:cNvSpPr/>
            <p:nvPr/>
          </p:nvSpPr>
          <p:spPr>
            <a:xfrm>
              <a:off x="600501" y="945453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356" y="9591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169" y="959101"/>
            <a:ext cx="434602" cy="405675"/>
            <a:chOff x="2569490" y="968148"/>
            <a:chExt cx="434602" cy="405675"/>
          </a:xfrm>
        </p:grpSpPr>
        <p:sp>
          <p:nvSpPr>
            <p:cNvPr id="54" name="Oval 5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69477" y="968148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469477" y="156071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69477" y="2139632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469477" y="2728440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98640" y="922758"/>
            <a:ext cx="434602" cy="405675"/>
            <a:chOff x="2569490" y="968148"/>
            <a:chExt cx="434602" cy="405675"/>
          </a:xfrm>
        </p:grpSpPr>
        <p:sp>
          <p:nvSpPr>
            <p:cNvPr id="64" name="Oval 6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3734606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90017" y="3004807"/>
            <a:ext cx="343798" cy="16460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90018" y="4847292"/>
            <a:ext cx="343798" cy="11031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842862" y="923449"/>
            <a:ext cx="434602" cy="405675"/>
            <a:chOff x="2569490" y="968148"/>
            <a:chExt cx="434602" cy="405675"/>
          </a:xfrm>
        </p:grpSpPr>
        <p:sp>
          <p:nvSpPr>
            <p:cNvPr id="70" name="Oval 69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8507779" y="199787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55774" y="3273195"/>
            <a:ext cx="1548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</a:t>
            </a:r>
            <a:r>
              <a:rPr lang="en-US" dirty="0" smtClean="0"/>
              <a:t>A+B,</a:t>
            </a:r>
          </a:p>
          <a:p>
            <a:r>
              <a:rPr lang="en-US" dirty="0" smtClean="0"/>
              <a:t>Predict on test</a:t>
            </a:r>
          </a:p>
          <a:p>
            <a:r>
              <a:rPr lang="en-US" dirty="0" smtClean="0"/>
              <a:t>set.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389274" y="4863146"/>
            <a:ext cx="45719" cy="11031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85734" y="486314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Ensembled</a:t>
            </a:r>
            <a:endParaRPr lang="en-US" dirty="0" smtClean="0"/>
          </a:p>
          <a:p>
            <a:r>
              <a:rPr lang="en-US" dirty="0" smtClean="0"/>
              <a:t>Prediction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656614" y="4284277"/>
            <a:ext cx="434602" cy="405675"/>
            <a:chOff x="2569490" y="968148"/>
            <a:chExt cx="434602" cy="405675"/>
          </a:xfrm>
        </p:grpSpPr>
        <p:sp>
          <p:nvSpPr>
            <p:cNvPr id="79" name="Oval 78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87" name="Straight Connector 86"/>
          <p:cNvCxnSpPr>
            <a:stCxn id="67" idx="3"/>
            <a:endCxn id="72" idx="1"/>
          </p:cNvCxnSpPr>
          <p:nvPr/>
        </p:nvCxnSpPr>
        <p:spPr>
          <a:xfrm flipV="1">
            <a:off x="7833815" y="2264427"/>
            <a:ext cx="673964" cy="156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90017" y="968148"/>
            <a:ext cx="343798" cy="18705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81718" y="3414034"/>
            <a:ext cx="2461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</a:t>
            </a:r>
            <a:r>
              <a:rPr lang="en-US" dirty="0" smtClean="0"/>
              <a:t>A, predict on B.</a:t>
            </a:r>
          </a:p>
          <a:p>
            <a:r>
              <a:rPr lang="en-US" dirty="0" smtClean="0"/>
              <a:t>Train on B, predict on A.</a:t>
            </a:r>
          </a:p>
          <a:p>
            <a:r>
              <a:rPr lang="en-US" dirty="0" smtClean="0"/>
              <a:t>Train on A+B, predict on</a:t>
            </a:r>
          </a:p>
          <a:p>
            <a:r>
              <a:rPr lang="en-US" dirty="0" smtClean="0"/>
              <a:t>test set. Repeat for each</a:t>
            </a:r>
          </a:p>
          <a:p>
            <a:r>
              <a:rPr lang="en-US" dirty="0"/>
              <a:t>m</a:t>
            </a:r>
            <a:r>
              <a:rPr lang="en-US" dirty="0" smtClean="0"/>
              <a:t>odel.</a:t>
            </a:r>
            <a:endParaRPr lang="en-US" dirty="0"/>
          </a:p>
        </p:txBody>
      </p:sp>
      <p:cxnSp>
        <p:nvCxnSpPr>
          <p:cNvPr id="48" name="Straight Connector 47"/>
          <p:cNvCxnSpPr>
            <a:stCxn id="45" idx="3"/>
            <a:endCxn id="72" idx="1"/>
          </p:cNvCxnSpPr>
          <p:nvPr/>
        </p:nvCxnSpPr>
        <p:spPr>
          <a:xfrm>
            <a:off x="7833815" y="1903423"/>
            <a:ext cx="673964" cy="36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Pros and Cons of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 Techniques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794" y="1729197"/>
            <a:ext cx="10043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Blending</a:t>
            </a:r>
            <a:r>
              <a:rPr lang="en-US" dirty="0" smtClean="0"/>
              <a:t> is easier to implement than stacking. It is very similar to the validation method. Also very </a:t>
            </a:r>
          </a:p>
          <a:p>
            <a:r>
              <a:rPr lang="en-US" dirty="0"/>
              <a:t>s</a:t>
            </a:r>
            <a:r>
              <a:rPr lang="en-US" dirty="0" smtClean="0"/>
              <a:t>imple to add more models to each layer. However: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You risk overfitting to the holdout set.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use less data when training your models.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validating, validation scores not necessarily as accurate as stacking (which produces CV scores).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Pros and Cons of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 Techniques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794" y="1729197"/>
            <a:ext cx="10043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Blending</a:t>
            </a:r>
            <a:r>
              <a:rPr lang="en-US" dirty="0" smtClean="0"/>
              <a:t> is easier to implement than stacking. It is very similar to the validation method. Also very </a:t>
            </a:r>
          </a:p>
          <a:p>
            <a:r>
              <a:rPr lang="en-US" dirty="0"/>
              <a:t>s</a:t>
            </a:r>
            <a:r>
              <a:rPr lang="en-US" dirty="0" smtClean="0"/>
              <a:t>imple to add more models to each layer. However: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You risk overfitting to the holdout set.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use less data when training your models.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validating, validation scores not necessarily as accurate as stacking (which produces CV scores).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8793" y="3693422"/>
            <a:ext cx="10360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Stacking</a:t>
            </a:r>
            <a:r>
              <a:rPr lang="en-US" dirty="0" smtClean="0"/>
              <a:t> results in better CV scores and is generally not likely to </a:t>
            </a:r>
            <a:r>
              <a:rPr lang="en-US" dirty="0" err="1" smtClean="0"/>
              <a:t>overfit</a:t>
            </a:r>
            <a:r>
              <a:rPr lang="en-US" dirty="0" smtClean="0"/>
              <a:t> the data because the method uses all</a:t>
            </a:r>
          </a:p>
          <a:p>
            <a:r>
              <a:rPr lang="en-US" dirty="0" smtClean="0"/>
              <a:t>available training data. However: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It is harder to implement correctly.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Slower (just from personal experience)</a:t>
            </a:r>
          </a:p>
          <a:p>
            <a:pPr marL="342900" indent="-342900">
              <a:buAutoNum type="arabicPeriod"/>
            </a:pPr>
            <a:r>
              <a:rPr lang="en-US" dirty="0" smtClean="0"/>
              <a:t>Slightly harder to work with teammates</a:t>
            </a:r>
          </a:p>
        </p:txBody>
      </p:sp>
    </p:spTree>
    <p:extLst>
      <p:ext uri="{BB962C8B-B14F-4D97-AF65-F5344CB8AC3E}">
        <p14:creationId xmlns:p14="http://schemas.microsoft.com/office/powerpoint/2010/main" val="509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to Ensemble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794" y="1729197"/>
            <a:ext cx="10250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Ensembling</a:t>
            </a:r>
            <a:r>
              <a:rPr lang="en-US" dirty="0" smtClean="0"/>
              <a:t> should be the last thing you do in a competition. Very often the last 10 days of a competition is </a:t>
            </a:r>
          </a:p>
          <a:p>
            <a:r>
              <a:rPr lang="en-US" dirty="0" smtClean="0"/>
              <a:t>dedicated towards </a:t>
            </a:r>
            <a:r>
              <a:rPr lang="en-US" dirty="0" err="1" smtClean="0"/>
              <a:t>ensembling</a:t>
            </a:r>
            <a:r>
              <a:rPr lang="en-US" dirty="0" smtClean="0"/>
              <a:t> methods to squeeze out a bit more accuracy.</a:t>
            </a:r>
          </a:p>
          <a:p>
            <a:endParaRPr lang="en-US" dirty="0"/>
          </a:p>
          <a:p>
            <a:r>
              <a:rPr lang="en-US" dirty="0" smtClean="0"/>
              <a:t>Before you ensemble, make sure you have made decent progress on single models. There is no value to</a:t>
            </a:r>
          </a:p>
          <a:p>
            <a:r>
              <a:rPr lang="en-US" dirty="0"/>
              <a:t>t</a:t>
            </a:r>
            <a:r>
              <a:rPr lang="en-US" dirty="0" smtClean="0"/>
              <a:t>hrowing bad models into an </a:t>
            </a:r>
            <a:r>
              <a:rPr lang="en-US" dirty="0" err="1" smtClean="0"/>
              <a:t>ensembling</a:t>
            </a:r>
            <a:r>
              <a:rPr lang="en-US" dirty="0" smtClean="0"/>
              <a:t>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 for Today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870"/>
            <a:ext cx="10515600" cy="2567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ensembling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does it work?</a:t>
            </a:r>
          </a:p>
          <a:p>
            <a:r>
              <a:rPr lang="en-US" dirty="0" err="1" smtClean="0"/>
              <a:t>Ensembling</a:t>
            </a:r>
            <a:r>
              <a:rPr lang="en-US" dirty="0" smtClean="0"/>
              <a:t> types:</a:t>
            </a:r>
          </a:p>
          <a:p>
            <a:pPr lvl="1"/>
            <a:r>
              <a:rPr lang="en-US" dirty="0" smtClean="0"/>
              <a:t>Blending</a:t>
            </a:r>
          </a:p>
          <a:p>
            <a:pPr lvl="1"/>
            <a:r>
              <a:rPr lang="en-US" dirty="0" smtClean="0"/>
              <a:t>Stacking</a:t>
            </a:r>
          </a:p>
          <a:p>
            <a:r>
              <a:rPr lang="en-US" dirty="0" smtClean="0"/>
              <a:t>When to ensemble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5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794" y="1249251"/>
            <a:ext cx="98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Ensembling</a:t>
            </a:r>
            <a:r>
              <a:rPr lang="en-US" dirty="0" smtClean="0"/>
              <a:t> is a technique used to train on the results of multiple models as if the results were </a:t>
            </a:r>
            <a:r>
              <a:rPr lang="en-US" i="1" dirty="0" smtClean="0"/>
              <a:t>features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8794" y="1795631"/>
            <a:ext cx="995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very similar to how Random Forests work – each forest is an “ensemble” of individual trees. Only, </a:t>
            </a:r>
          </a:p>
          <a:p>
            <a:r>
              <a:rPr lang="en-US" dirty="0" smtClean="0"/>
              <a:t>we often just take the average or mode of the tree predictions to form our final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794" y="1249251"/>
            <a:ext cx="98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Ensembling</a:t>
            </a:r>
            <a:r>
              <a:rPr lang="en-US" dirty="0" smtClean="0"/>
              <a:t> is a technique used to train on the results of multiple models as if the results were </a:t>
            </a:r>
            <a:r>
              <a:rPr lang="en-US" i="1" dirty="0" smtClean="0"/>
              <a:t>features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8794" y="1795631"/>
            <a:ext cx="995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very similar to how Random Forests work – each forest is an “ensemble” of individual trees. Only, </a:t>
            </a:r>
          </a:p>
          <a:p>
            <a:r>
              <a:rPr lang="en-US" dirty="0" smtClean="0"/>
              <a:t>we often just take the average or mode of the tree predictions to form our final result.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794" y="2711344"/>
            <a:ext cx="998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Unlike RF’s, </a:t>
            </a:r>
            <a:r>
              <a:rPr lang="en-US" dirty="0" err="1" smtClean="0"/>
              <a:t>ensembling</a:t>
            </a:r>
            <a:r>
              <a:rPr lang="en-US" dirty="0" smtClean="0"/>
              <a:t> consists of taking each prediction column from each model and training </a:t>
            </a:r>
            <a:r>
              <a:rPr lang="en-US" i="1" dirty="0" smtClean="0"/>
              <a:t>another </a:t>
            </a:r>
          </a:p>
          <a:p>
            <a:r>
              <a:rPr lang="en-US" dirty="0" smtClean="0"/>
              <a:t>model using the predictions as features. Visually: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4709" y="1455312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749" y="1455312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6789" y="1442433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2829" y="1442433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08869" y="1442433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4909" y="1429554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608813" y="2357490"/>
            <a:ext cx="200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Predictions (Training Set)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79226" y="106513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97483" y="106082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1306" y="1060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2829" y="106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4160" y="10602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80828" y="10602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49964" y="1455311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038" y="79610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28981" y="2511379"/>
            <a:ext cx="7021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491059" y="1945897"/>
            <a:ext cx="1120462" cy="1130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35142" y="1267233"/>
            <a:ext cx="102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44709" y="3743690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60749" y="3743690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789" y="3730811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92829" y="3730811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08869" y="3730811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4909" y="3717932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53049" y="4645868"/>
            <a:ext cx="1713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Predictions (Test Set)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949964" y="3281965"/>
            <a:ext cx="1585178" cy="1199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4668" y="4082263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 on </a:t>
            </a:r>
          </a:p>
          <a:p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290622" y="3717929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949964" y="4799755"/>
            <a:ext cx="3194036" cy="49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13071" y="2968812"/>
            <a:ext cx="123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Ensembled</a:t>
            </a:r>
            <a:endParaRPr lang="en-US" dirty="0"/>
          </a:p>
          <a:p>
            <a:pPr algn="ctr"/>
            <a:r>
              <a:rPr lang="en-US" dirty="0" smtClean="0"/>
              <a:t>Predictions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820489" y="3743690"/>
            <a:ext cx="476518" cy="21636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17990" y="2976401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7086" y="4627971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027922"/>
            <a:ext cx="644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 by extension, we can even use multiple “layers” of ensembles:</a:t>
            </a:r>
          </a:p>
        </p:txBody>
      </p:sp>
      <p:pic>
        <p:nvPicPr>
          <p:cNvPr id="1026" name="Picture 2" descr="http://www.necessaryandsufficient.net/wp-content/uploads/2016/06/ensemb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63" y="1599559"/>
            <a:ext cx="6155073" cy="46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does it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794" y="1249251"/>
            <a:ext cx="10283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Ensembling</a:t>
            </a:r>
            <a:r>
              <a:rPr lang="en-US" dirty="0" smtClean="0"/>
              <a:t> can </a:t>
            </a:r>
            <a:r>
              <a:rPr lang="en-US" i="1" dirty="0" smtClean="0"/>
              <a:t>sometimes</a:t>
            </a:r>
            <a:r>
              <a:rPr lang="en-US" dirty="0" smtClean="0"/>
              <a:t> improve your overall accuracy. To improve your chances of success, you should </a:t>
            </a:r>
          </a:p>
          <a:p>
            <a:r>
              <a:rPr lang="en-US" dirty="0" smtClean="0"/>
              <a:t>use models that give predictions that are NOT correlated with each other (and generally have high accuracy</a:t>
            </a:r>
          </a:p>
          <a:p>
            <a:r>
              <a:rPr lang="en-US" dirty="0"/>
              <a:t>a</a:t>
            </a:r>
            <a:r>
              <a:rPr lang="en-US" dirty="0" smtClean="0"/>
              <a:t>lready).</a:t>
            </a:r>
          </a:p>
          <a:p>
            <a:endParaRPr lang="en-US" dirty="0"/>
          </a:p>
          <a:p>
            <a:r>
              <a:rPr lang="en-US" dirty="0" smtClean="0"/>
              <a:t>For example (taken from http://mlwave.com/kaggle-ensembling-guide/):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907" y="4038706"/>
            <a:ext cx="2857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1111111100 = 80% accuracy</a:t>
            </a:r>
          </a:p>
          <a:p>
            <a:r>
              <a:rPr lang="en-US" dirty="0" smtClean="0"/>
              <a:t>1111111100 = 80% accuracy</a:t>
            </a:r>
          </a:p>
          <a:p>
            <a:r>
              <a:rPr lang="en-US" dirty="0" smtClean="0"/>
              <a:t>1011111100 = 70% accuracy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Majority vote gives:</a:t>
            </a:r>
          </a:p>
          <a:p>
            <a:pPr algn="ctr"/>
            <a:r>
              <a:rPr lang="en-US" dirty="0" smtClean="0"/>
              <a:t>1111111100 = 80% accuracy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5907" y="3431590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response: 1111111111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4096" y="3035508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CORRELATED MODELS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703322" y="4038706"/>
            <a:ext cx="2857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1111111100 = 80% accuracy</a:t>
            </a:r>
          </a:p>
          <a:p>
            <a:r>
              <a:rPr lang="en-US" dirty="0" smtClean="0"/>
              <a:t>0111011101 = 70% accuracy</a:t>
            </a:r>
          </a:p>
          <a:p>
            <a:r>
              <a:rPr lang="en-US" dirty="0" smtClean="0"/>
              <a:t>1000101111 = 60% accuracy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Majority vote gives:</a:t>
            </a:r>
          </a:p>
          <a:p>
            <a:pPr algn="ctr"/>
            <a:r>
              <a:rPr lang="en-US" dirty="0" smtClean="0"/>
              <a:t>1111111101 = 90% accuracy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3322" y="3431590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response: 1111111111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20117" y="3035508"/>
            <a:ext cx="255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UNCORRELATED MODELS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6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does it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794" y="1249251"/>
            <a:ext cx="1046799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way to get uncorrelated predictions is to use different models, like Random Forest and KNN, because</a:t>
            </a:r>
          </a:p>
          <a:p>
            <a:r>
              <a:rPr lang="en-US" dirty="0" smtClean="0"/>
              <a:t>these models model the data very differently*. </a:t>
            </a:r>
          </a:p>
          <a:p>
            <a:endParaRPr lang="en-US" dirty="0" smtClean="0"/>
          </a:p>
          <a:p>
            <a:r>
              <a:rPr lang="en-US" dirty="0" smtClean="0"/>
              <a:t>Intuitively, </a:t>
            </a:r>
            <a:r>
              <a:rPr lang="en-US" dirty="0" err="1" smtClean="0"/>
              <a:t>ensembling</a:t>
            </a:r>
            <a:r>
              <a:rPr lang="en-US" dirty="0"/>
              <a:t> </a:t>
            </a:r>
            <a:r>
              <a:rPr lang="en-US" dirty="0" smtClean="0"/>
              <a:t>works by leveraging “wisdom from the crowd”. If students were allowed to collaborate</a:t>
            </a:r>
          </a:p>
          <a:p>
            <a:r>
              <a:rPr lang="en-US" dirty="0" smtClean="0"/>
              <a:t>while taking the final exam, it is very possible that the final exam score would be higher than any individual </a:t>
            </a:r>
          </a:p>
          <a:p>
            <a:r>
              <a:rPr lang="en-US" dirty="0" smtClean="0"/>
              <a:t>score had collaboration not been allowed.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*You can still combine KNN’s with K=1, 10, 20, etc. but no guarantee it will help!</a:t>
            </a:r>
          </a:p>
        </p:txBody>
      </p:sp>
    </p:spTree>
    <p:extLst>
      <p:ext uri="{BB962C8B-B14F-4D97-AF65-F5344CB8AC3E}">
        <p14:creationId xmlns:p14="http://schemas.microsoft.com/office/powerpoint/2010/main" val="25198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Ensembling</a:t>
            </a:r>
            <a:r>
              <a:rPr lang="en-US" dirty="0" smtClean="0">
                <a:solidFill>
                  <a:schemeClr val="bg1"/>
                </a:solidFill>
              </a:rPr>
              <a:t>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794" y="1249251"/>
            <a:ext cx="648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two techniques to do </a:t>
            </a:r>
            <a:r>
              <a:rPr lang="en-US" dirty="0" err="1" smtClean="0"/>
              <a:t>ensembling</a:t>
            </a:r>
            <a:r>
              <a:rPr lang="en-US" dirty="0" smtClean="0"/>
              <a:t>: </a:t>
            </a:r>
            <a:r>
              <a:rPr lang="en-US" b="1" dirty="0" smtClean="0"/>
              <a:t>blending</a:t>
            </a:r>
            <a:r>
              <a:rPr lang="en-US" dirty="0" smtClean="0"/>
              <a:t> and </a:t>
            </a:r>
            <a:r>
              <a:rPr lang="en-US" b="1" dirty="0" smtClean="0"/>
              <a:t>stacking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794" y="1729197"/>
            <a:ext cx="786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Blending</a:t>
            </a:r>
            <a:r>
              <a:rPr lang="en-US" dirty="0" smtClean="0"/>
              <a:t> – The team that won the Netflix challenge back in 2009 coined this term. 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978794" y="2300319"/>
            <a:ext cx="10654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Split your train data into a local training and local testing (holdout) set just like in validation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models 1, 2, 3, … N on the local train set and predict on the local testing set. </a:t>
            </a:r>
            <a:r>
              <a:rPr lang="en-US" b="1" dirty="0" smtClean="0"/>
              <a:t>Also predict on the actual</a:t>
            </a:r>
          </a:p>
          <a:p>
            <a:r>
              <a:rPr lang="en-US" b="1" dirty="0" smtClean="0"/>
              <a:t>       test set.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Train your combiner model (or 2</a:t>
            </a:r>
            <a:r>
              <a:rPr lang="en-US" baseline="30000" dirty="0" smtClean="0"/>
              <a:t>nd</a:t>
            </a:r>
            <a:r>
              <a:rPr lang="en-US" dirty="0" smtClean="0"/>
              <a:t> layer model) on the local testing set predictions.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Using your combiner model, predict on the actual test set using the 1</a:t>
            </a:r>
            <a:r>
              <a:rPr lang="en-US" baseline="30000" dirty="0" smtClean="0"/>
              <a:t>st</a:t>
            </a:r>
            <a:r>
              <a:rPr lang="en-US" dirty="0" smtClean="0"/>
              <a:t> layer model predictions as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1193</Words>
  <Application>Microsoft Office PowerPoint</Application>
  <PresentationFormat>Widescreen</PresentationFormat>
  <Paragraphs>293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with Kaggle Decal –  Ensembling</vt:lpstr>
      <vt:lpstr>Outline for Today</vt:lpstr>
      <vt:lpstr>What is ensembling?</vt:lpstr>
      <vt:lpstr>What is ensembling?</vt:lpstr>
      <vt:lpstr>What is ensembling?</vt:lpstr>
      <vt:lpstr>What is ensembling?</vt:lpstr>
      <vt:lpstr>Why does it work?</vt:lpstr>
      <vt:lpstr>Why does it work?</vt:lpstr>
      <vt:lpstr>Ensembling Types</vt:lpstr>
      <vt:lpstr>Blending Example</vt:lpstr>
      <vt:lpstr>Ensembling Types</vt:lpstr>
      <vt:lpstr>Stacking Example</vt:lpstr>
      <vt:lpstr>Pros and Cons of Ensembling Techniques</vt:lpstr>
      <vt:lpstr>Pros and Cons of Ensembling Techniques</vt:lpstr>
      <vt:lpstr>When to Ensemble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Ensembling</dc:title>
  <dc:creator>Jerry Chen</dc:creator>
  <cp:lastModifiedBy>Jerry Chen</cp:lastModifiedBy>
  <cp:revision>155</cp:revision>
  <dcterms:created xsi:type="dcterms:W3CDTF">2016-11-15T01:35:45Z</dcterms:created>
  <dcterms:modified xsi:type="dcterms:W3CDTF">2016-11-16T02:47:08Z</dcterms:modified>
</cp:coreProperties>
</file>