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71" r:id="rId4"/>
    <p:sldId id="270" r:id="rId5"/>
    <p:sldId id="268" r:id="rId6"/>
    <p:sldId id="267" r:id="rId7"/>
    <p:sldId id="266" r:id="rId8"/>
    <p:sldId id="263" r:id="rId9"/>
    <p:sldId id="264" r:id="rId10"/>
    <p:sldId id="262" r:id="rId11"/>
    <p:sldId id="272" r:id="rId12"/>
    <p:sldId id="259" r:id="rId13"/>
    <p:sldId id="260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AFE1E-EAE3-4A7B-8C60-A391EC77737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59D53-4984-4DB6-9E12-FBC27C167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00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picture on the right shows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anamoly</a:t>
            </a:r>
            <a:r>
              <a:rPr lang="en-US" baseline="0" dirty="0" smtClean="0"/>
              <a:t> detection, the one on the bottom left is clustering.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sake of time, we’ll be looking at clustering. We’ll have a later section on supervised neural networks later on, but if you’re curious, the unsupervised learning subset of neural networks is called </a:t>
            </a:r>
            <a:r>
              <a:rPr lang="en-US" baseline="0" dirty="0" err="1" smtClean="0"/>
              <a:t>Hebbian</a:t>
            </a:r>
            <a:r>
              <a:rPr lang="en-US" baseline="0" smtClean="0"/>
              <a:t>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1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this does is basically remove any</a:t>
            </a:r>
            <a:r>
              <a:rPr lang="en-US" baseline="0" dirty="0" smtClean="0"/>
              <a:t> inherent patterns that may happen by accident when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Ben </a:t>
            </a:r>
            <a:r>
              <a:rPr lang="en-US" baseline="0" dirty="0" err="1" smtClean="0"/>
              <a:t>Recht</a:t>
            </a:r>
            <a:r>
              <a:rPr lang="en-US" baseline="0" dirty="0" smtClean="0"/>
              <a:t>, this semester’s 189 professor, brought up a situation from his grad school years where a  fellow grad student’s model was disproven when Ben shuffled the data. You really need to do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02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www.mapr.com</a:t>
            </a:r>
            <a:r>
              <a:rPr lang="en-US" dirty="0" smtClean="0"/>
              <a:t>/sites/default/files/</a:t>
            </a:r>
            <a:r>
              <a:rPr lang="en-US" dirty="0" err="1" smtClean="0"/>
              <a:t>blogimages</a:t>
            </a:r>
            <a:r>
              <a:rPr lang="en-US" dirty="0" smtClean="0"/>
              <a:t>/</a:t>
            </a:r>
            <a:r>
              <a:rPr lang="en-US" dirty="0" err="1" smtClean="0"/>
              <a:t>sparkmlrandomforest.png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75AD-B69B-944C-BCA9-DD2451268D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08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might remember from last time that we can model a single neuron as a linear combination of the inputs (that’s the x values) and weights (that’s the w values). We can then take this same model, duplicate over and over gain to make a layer, then connect the outputs of this layer to the inputs of another layer, as many times as we’d like (and think we have resources for).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the big question you might be asking is, how could we make our model learn?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6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45F2-63C0-4166-B856-893F1E30249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7FD9-0A19-431E-B4CC-515DA7DC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45F2-63C0-4166-B856-893F1E30249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7FD9-0A19-431E-B4CC-515DA7DC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4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45F2-63C0-4166-B856-893F1E30249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7FD9-0A19-431E-B4CC-515DA7DC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8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45F2-63C0-4166-B856-893F1E30249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7FD9-0A19-431E-B4CC-515DA7DC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0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45F2-63C0-4166-B856-893F1E30249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7FD9-0A19-431E-B4CC-515DA7DC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7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45F2-63C0-4166-B856-893F1E30249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7FD9-0A19-431E-B4CC-515DA7DC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2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45F2-63C0-4166-B856-893F1E30249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7FD9-0A19-431E-B4CC-515DA7DC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5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45F2-63C0-4166-B856-893F1E30249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7FD9-0A19-431E-B4CC-515DA7DC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6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45F2-63C0-4166-B856-893F1E30249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7FD9-0A19-431E-B4CC-515DA7DC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45F2-63C0-4166-B856-893F1E30249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7FD9-0A19-431E-B4CC-515DA7DC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9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45F2-63C0-4166-B856-893F1E30249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7FD9-0A19-431E-B4CC-515DA7DC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945F2-63C0-4166-B856-893F1E30249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87FD9-0A19-431E-B4CC-515DA7DC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5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ggledecal/kaggle_fa16" TargetMode="External"/><Relationship Id="rId2" Type="http://schemas.openxmlformats.org/officeDocument/2006/relationships/hyperlink" Target="https://kaggledecal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ges.cs.wisc.edu/~dpage/cs760/evaluating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EBFFF"/>
                </a:solidFill>
              </a:rPr>
              <a:t>Data Science with </a:t>
            </a:r>
            <a:r>
              <a:rPr lang="en-US" dirty="0" err="1" smtClean="0">
                <a:solidFill>
                  <a:srgbClr val="1EBFFF"/>
                </a:solidFill>
              </a:rPr>
              <a:t>Kaggle</a:t>
            </a:r>
            <a:r>
              <a:rPr lang="en-US" dirty="0" smtClean="0">
                <a:solidFill>
                  <a:srgbClr val="1EBFFF"/>
                </a:solidFill>
              </a:rPr>
              <a:t> Decal – </a:t>
            </a:r>
            <a:br>
              <a:rPr lang="en-US" dirty="0" smtClean="0">
                <a:solidFill>
                  <a:srgbClr val="1EBFFF"/>
                </a:solidFill>
              </a:rPr>
            </a:br>
            <a:r>
              <a:rPr lang="en-US" sz="4400" dirty="0" smtClean="0">
                <a:solidFill>
                  <a:srgbClr val="1EBFFF"/>
                </a:solidFill>
              </a:rPr>
              <a:t>Review</a:t>
            </a:r>
            <a:endParaRPr lang="en-US" sz="4400" dirty="0">
              <a:solidFill>
                <a:srgbClr val="1EB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6724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Instructors: Jerry Chen, Joseph Simonian, Phillip </a:t>
            </a:r>
            <a:r>
              <a:rPr lang="en-US" dirty="0" err="1" smtClean="0"/>
              <a:t>Kuznetsov</a:t>
            </a:r>
            <a:endParaRPr lang="en-US" dirty="0" smtClean="0"/>
          </a:p>
          <a:p>
            <a:pPr algn="l"/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kaggledecal.github.io</a:t>
            </a:r>
            <a:endParaRPr lang="en-US" dirty="0" smtClean="0"/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https://github.com/kaggledecal/kaggle_fa16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OH: See Piazza</a:t>
            </a:r>
          </a:p>
          <a:p>
            <a:pPr algn="l"/>
            <a:r>
              <a:rPr lang="en-US" b="1" dirty="0" smtClean="0"/>
              <a:t>Sign-In</a:t>
            </a:r>
            <a:r>
              <a:rPr lang="en-US" dirty="0" smtClean="0"/>
              <a:t>: [See board]</a:t>
            </a:r>
          </a:p>
          <a:p>
            <a:pPr algn="l"/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Fall ’16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Random Forests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6952" y="1261241"/>
            <a:ext cx="102832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random part of </a:t>
            </a:r>
            <a:r>
              <a:rPr lang="en-US" dirty="0" err="1" smtClean="0"/>
              <a:t>RandomForests</a:t>
            </a:r>
            <a:r>
              <a:rPr lang="en-US" dirty="0" smtClean="0"/>
              <a:t> comes from the fact that we randomly pick which rows</a:t>
            </a:r>
            <a:r>
              <a:rPr lang="en-US" b="1" dirty="0" smtClean="0"/>
              <a:t> and columns </a:t>
            </a:r>
            <a:r>
              <a:rPr lang="en-US" dirty="0" smtClean="0"/>
              <a:t>of </a:t>
            </a:r>
          </a:p>
          <a:p>
            <a:r>
              <a:rPr lang="en-US" dirty="0"/>
              <a:t>d</a:t>
            </a:r>
            <a:r>
              <a:rPr lang="en-US" dirty="0" smtClean="0"/>
              <a:t>ata to feed into each decision tree. </a:t>
            </a:r>
          </a:p>
          <a:p>
            <a:endParaRPr lang="en-US" dirty="0"/>
          </a:p>
          <a:p>
            <a:r>
              <a:rPr lang="en-US" dirty="0" smtClean="0"/>
              <a:t>Consequently, each decision tree we make will be different.</a:t>
            </a:r>
          </a:p>
          <a:p>
            <a:endParaRPr lang="en-US" dirty="0"/>
          </a:p>
          <a:p>
            <a:r>
              <a:rPr lang="en-US" dirty="0" smtClean="0"/>
              <a:t>We can then aggregate the predictions from each tree to form</a:t>
            </a:r>
          </a:p>
          <a:p>
            <a:r>
              <a:rPr lang="en-US" dirty="0" smtClean="0"/>
              <a:t>our final prediction.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234" y="2711344"/>
            <a:ext cx="4354552" cy="3423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3584028"/>
            <a:ext cx="119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Regression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014411"/>
            <a:ext cx="22799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 1: 12.06</a:t>
            </a:r>
          </a:p>
          <a:p>
            <a:r>
              <a:rPr lang="en-US" dirty="0" smtClean="0"/>
              <a:t>Tree 2: 14</a:t>
            </a:r>
          </a:p>
          <a:p>
            <a:r>
              <a:rPr lang="en-US" dirty="0" smtClean="0"/>
              <a:t>Tree 3: 11.59</a:t>
            </a:r>
          </a:p>
          <a:p>
            <a:r>
              <a:rPr lang="en-US" dirty="0" smtClean="0"/>
              <a:t>Tree 4: 10</a:t>
            </a:r>
          </a:p>
          <a:p>
            <a:r>
              <a:rPr lang="en-US" dirty="0" smtClean="0"/>
              <a:t>Tree 5: 12</a:t>
            </a:r>
          </a:p>
          <a:p>
            <a:endParaRPr lang="en-US" dirty="0" smtClean="0"/>
          </a:p>
          <a:p>
            <a:r>
              <a:rPr lang="en-US" dirty="0" smtClean="0"/>
              <a:t>Final Prediction: 11.93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61017" y="3584028"/>
            <a:ext cx="140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Classification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975217" y="4014411"/>
            <a:ext cx="26809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 1: Freshman</a:t>
            </a:r>
          </a:p>
          <a:p>
            <a:r>
              <a:rPr lang="en-US" dirty="0" smtClean="0"/>
              <a:t>Tree 2: Freshman</a:t>
            </a:r>
          </a:p>
          <a:p>
            <a:r>
              <a:rPr lang="en-US" dirty="0" smtClean="0"/>
              <a:t>Tree 3: Senior</a:t>
            </a:r>
          </a:p>
          <a:p>
            <a:r>
              <a:rPr lang="en-US" dirty="0" smtClean="0"/>
              <a:t>Tree 4: Junior</a:t>
            </a:r>
          </a:p>
          <a:p>
            <a:r>
              <a:rPr lang="en-US" dirty="0" smtClean="0"/>
              <a:t>Tree 5: Freshman</a:t>
            </a:r>
          </a:p>
          <a:p>
            <a:endParaRPr lang="en-US" dirty="0" smtClean="0"/>
          </a:p>
          <a:p>
            <a:r>
              <a:rPr lang="en-US" dirty="0" smtClean="0"/>
              <a:t>Final Prediction: Freshman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1972" y="4423292"/>
            <a:ext cx="108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(Average)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57643" y="442329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3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1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97026"/>
            <a:ext cx="10515600" cy="49021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Fully-Connected Neural Network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539875"/>
            <a:ext cx="6489700" cy="444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675" y="1539875"/>
            <a:ext cx="9061843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3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Blending 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39508" y="959101"/>
            <a:ext cx="627797" cy="372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4850" y="2635475"/>
            <a:ext cx="11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Data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439507" y="4847292"/>
            <a:ext cx="627797" cy="110313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4849" y="5230046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734608" y="959102"/>
            <a:ext cx="627797" cy="2521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734607" y="3655352"/>
            <a:ext cx="627797" cy="102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458062" y="2034975"/>
            <a:ext cx="117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Train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458062" y="3940754"/>
            <a:ext cx="108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Test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68550" y="945453"/>
            <a:ext cx="434602" cy="405675"/>
            <a:chOff x="600501" y="945453"/>
            <a:chExt cx="434602" cy="405675"/>
          </a:xfrm>
        </p:grpSpPr>
        <p:sp>
          <p:nvSpPr>
            <p:cNvPr id="9" name="Oval 8"/>
            <p:cNvSpPr/>
            <p:nvPr/>
          </p:nvSpPr>
          <p:spPr>
            <a:xfrm>
              <a:off x="600501" y="945453"/>
              <a:ext cx="434602" cy="4056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7356" y="9591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29169" y="959101"/>
            <a:ext cx="434602" cy="405675"/>
            <a:chOff x="2569490" y="968148"/>
            <a:chExt cx="434602" cy="405675"/>
          </a:xfrm>
        </p:grpSpPr>
        <p:sp>
          <p:nvSpPr>
            <p:cNvPr id="54" name="Oval 53"/>
            <p:cNvSpPr/>
            <p:nvPr/>
          </p:nvSpPr>
          <p:spPr>
            <a:xfrm>
              <a:off x="2569490" y="968148"/>
              <a:ext cx="434602" cy="4056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46345" y="9817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5469477" y="968148"/>
            <a:ext cx="658368" cy="5331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5469477" y="1560714"/>
            <a:ext cx="658368" cy="5331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5469477" y="2139632"/>
            <a:ext cx="658368" cy="5331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5469477" y="2728440"/>
            <a:ext cx="658368" cy="5331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4698640" y="922758"/>
            <a:ext cx="434602" cy="405675"/>
            <a:chOff x="2569490" y="968148"/>
            <a:chExt cx="434602" cy="405675"/>
          </a:xfrm>
        </p:grpSpPr>
        <p:sp>
          <p:nvSpPr>
            <p:cNvPr id="64" name="Oval 63"/>
            <p:cNvSpPr/>
            <p:nvPr/>
          </p:nvSpPr>
          <p:spPr>
            <a:xfrm>
              <a:off x="2569490" y="968148"/>
              <a:ext cx="434602" cy="4056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6345" y="9817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775495" y="3625054"/>
            <a:ext cx="19673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on local train</a:t>
            </a:r>
          </a:p>
          <a:p>
            <a:r>
              <a:rPr lang="en-US" dirty="0" smtClean="0"/>
              <a:t>set. Then predict</a:t>
            </a:r>
          </a:p>
          <a:p>
            <a:r>
              <a:rPr lang="en-US" dirty="0"/>
              <a:t>o</a:t>
            </a:r>
            <a:r>
              <a:rPr lang="en-US" dirty="0" smtClean="0"/>
              <a:t>n local test set</a:t>
            </a:r>
          </a:p>
          <a:p>
            <a:r>
              <a:rPr lang="en-US" b="1" dirty="0" smtClean="0"/>
              <a:t>and</a:t>
            </a:r>
            <a:r>
              <a:rPr lang="en-US" dirty="0" smtClean="0"/>
              <a:t> actual test set.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734606" y="4847292"/>
            <a:ext cx="627797" cy="110313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490017" y="3625054"/>
            <a:ext cx="343798" cy="10258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490018" y="4847292"/>
            <a:ext cx="343798" cy="11031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6842862" y="923449"/>
            <a:ext cx="434602" cy="405675"/>
            <a:chOff x="2569490" y="968148"/>
            <a:chExt cx="434602" cy="405675"/>
          </a:xfrm>
        </p:grpSpPr>
        <p:sp>
          <p:nvSpPr>
            <p:cNvPr id="70" name="Oval 69"/>
            <p:cNvSpPr/>
            <p:nvPr/>
          </p:nvSpPr>
          <p:spPr>
            <a:xfrm>
              <a:off x="2569490" y="968148"/>
              <a:ext cx="434602" cy="4056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46345" y="9817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Rounded Rectangle 71"/>
          <p:cNvSpPr/>
          <p:nvPr/>
        </p:nvSpPr>
        <p:spPr>
          <a:xfrm>
            <a:off x="8251820" y="3637053"/>
            <a:ext cx="658368" cy="5331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094175" y="4393461"/>
            <a:ext cx="1850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on local test</a:t>
            </a:r>
          </a:p>
          <a:p>
            <a:r>
              <a:rPr lang="en-US" dirty="0" smtClean="0"/>
              <a:t>set. Then predict</a:t>
            </a:r>
          </a:p>
          <a:p>
            <a:r>
              <a:rPr lang="en-US" dirty="0"/>
              <a:t>o</a:t>
            </a:r>
            <a:r>
              <a:rPr lang="en-US" dirty="0" smtClean="0"/>
              <a:t>n actual test set.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0389274" y="4863146"/>
            <a:ext cx="45719" cy="110313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685734" y="4863146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Ensembled</a:t>
            </a:r>
            <a:endParaRPr lang="en-US" dirty="0" smtClean="0"/>
          </a:p>
          <a:p>
            <a:r>
              <a:rPr lang="en-US" dirty="0" smtClean="0"/>
              <a:t>Prediction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10656614" y="4284277"/>
            <a:ext cx="434602" cy="405675"/>
            <a:chOff x="2569490" y="968148"/>
            <a:chExt cx="434602" cy="405675"/>
          </a:xfrm>
        </p:grpSpPr>
        <p:sp>
          <p:nvSpPr>
            <p:cNvPr id="79" name="Oval 78"/>
            <p:cNvSpPr/>
            <p:nvPr/>
          </p:nvSpPr>
          <p:spPr>
            <a:xfrm>
              <a:off x="2569490" y="968148"/>
              <a:ext cx="434602" cy="4056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46345" y="9817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cxnSp>
        <p:nvCxnSpPr>
          <p:cNvPr id="31" name="Straight Connector 30"/>
          <p:cNvCxnSpPr>
            <a:stCxn id="56" idx="1"/>
            <a:endCxn id="49" idx="3"/>
          </p:cNvCxnSpPr>
          <p:nvPr/>
        </p:nvCxnSpPr>
        <p:spPr>
          <a:xfrm flipH="1">
            <a:off x="4362405" y="1234701"/>
            <a:ext cx="1107072" cy="984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9" idx="3"/>
            <a:endCxn id="57" idx="1"/>
          </p:cNvCxnSpPr>
          <p:nvPr/>
        </p:nvCxnSpPr>
        <p:spPr>
          <a:xfrm flipV="1">
            <a:off x="4362405" y="1827267"/>
            <a:ext cx="1107072" cy="392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9" idx="3"/>
            <a:endCxn id="58" idx="1"/>
          </p:cNvCxnSpPr>
          <p:nvPr/>
        </p:nvCxnSpPr>
        <p:spPr>
          <a:xfrm>
            <a:off x="4362405" y="2219641"/>
            <a:ext cx="1107072" cy="186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9" idx="3"/>
            <a:endCxn id="59" idx="1"/>
          </p:cNvCxnSpPr>
          <p:nvPr/>
        </p:nvCxnSpPr>
        <p:spPr>
          <a:xfrm>
            <a:off x="4362405" y="2219641"/>
            <a:ext cx="1107072" cy="775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7" idx="3"/>
            <a:endCxn id="72" idx="1"/>
          </p:cNvCxnSpPr>
          <p:nvPr/>
        </p:nvCxnSpPr>
        <p:spPr>
          <a:xfrm flipV="1">
            <a:off x="7833815" y="3903606"/>
            <a:ext cx="418005" cy="234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5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Stacking 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39508" y="959101"/>
            <a:ext cx="627797" cy="372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4850" y="2635475"/>
            <a:ext cx="11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Data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439507" y="4847292"/>
            <a:ext cx="627797" cy="110313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4849" y="5230046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734608" y="959102"/>
            <a:ext cx="627797" cy="1879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734607" y="3004807"/>
            <a:ext cx="627797" cy="167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342895" y="1764262"/>
            <a:ext cx="136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Train A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329405" y="3668527"/>
            <a:ext cx="135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Train B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68550" y="945453"/>
            <a:ext cx="434602" cy="405675"/>
            <a:chOff x="600501" y="945453"/>
            <a:chExt cx="434602" cy="405675"/>
          </a:xfrm>
        </p:grpSpPr>
        <p:sp>
          <p:nvSpPr>
            <p:cNvPr id="9" name="Oval 8"/>
            <p:cNvSpPr/>
            <p:nvPr/>
          </p:nvSpPr>
          <p:spPr>
            <a:xfrm>
              <a:off x="600501" y="945453"/>
              <a:ext cx="434602" cy="4056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7356" y="9591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29169" y="959101"/>
            <a:ext cx="434602" cy="405675"/>
            <a:chOff x="2569490" y="968148"/>
            <a:chExt cx="434602" cy="405675"/>
          </a:xfrm>
        </p:grpSpPr>
        <p:sp>
          <p:nvSpPr>
            <p:cNvPr id="54" name="Oval 53"/>
            <p:cNvSpPr/>
            <p:nvPr/>
          </p:nvSpPr>
          <p:spPr>
            <a:xfrm>
              <a:off x="2569490" y="968148"/>
              <a:ext cx="434602" cy="4056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46345" y="9817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5469477" y="968148"/>
            <a:ext cx="658368" cy="5331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5469477" y="1560714"/>
            <a:ext cx="658368" cy="5331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5469477" y="2139632"/>
            <a:ext cx="658368" cy="5331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5469477" y="2728440"/>
            <a:ext cx="658368" cy="5331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4698640" y="922758"/>
            <a:ext cx="434602" cy="405675"/>
            <a:chOff x="2569490" y="968148"/>
            <a:chExt cx="434602" cy="405675"/>
          </a:xfrm>
        </p:grpSpPr>
        <p:sp>
          <p:nvSpPr>
            <p:cNvPr id="64" name="Oval 63"/>
            <p:cNvSpPr/>
            <p:nvPr/>
          </p:nvSpPr>
          <p:spPr>
            <a:xfrm>
              <a:off x="2569490" y="968148"/>
              <a:ext cx="434602" cy="4056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6345" y="9817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3734606" y="4847292"/>
            <a:ext cx="627797" cy="110313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490017" y="3004807"/>
            <a:ext cx="343798" cy="16460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490018" y="4847292"/>
            <a:ext cx="343798" cy="11031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6842862" y="923449"/>
            <a:ext cx="434602" cy="405675"/>
            <a:chOff x="2569490" y="968148"/>
            <a:chExt cx="434602" cy="405675"/>
          </a:xfrm>
        </p:grpSpPr>
        <p:sp>
          <p:nvSpPr>
            <p:cNvPr id="70" name="Oval 69"/>
            <p:cNvSpPr/>
            <p:nvPr/>
          </p:nvSpPr>
          <p:spPr>
            <a:xfrm>
              <a:off x="2569490" y="968148"/>
              <a:ext cx="434602" cy="4056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46345" y="9817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Rounded Rectangle 71"/>
          <p:cNvSpPr/>
          <p:nvPr/>
        </p:nvSpPr>
        <p:spPr>
          <a:xfrm>
            <a:off x="8507779" y="1997874"/>
            <a:ext cx="658368" cy="5331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355774" y="3273195"/>
            <a:ext cx="1548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on A+B,</a:t>
            </a:r>
          </a:p>
          <a:p>
            <a:r>
              <a:rPr lang="en-US" dirty="0" smtClean="0"/>
              <a:t>Predict on test</a:t>
            </a:r>
          </a:p>
          <a:p>
            <a:r>
              <a:rPr lang="en-US" dirty="0" smtClean="0"/>
              <a:t>set.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0389274" y="4863146"/>
            <a:ext cx="45719" cy="110313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685734" y="4863146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Ensembled</a:t>
            </a:r>
            <a:endParaRPr lang="en-US" dirty="0" smtClean="0"/>
          </a:p>
          <a:p>
            <a:r>
              <a:rPr lang="en-US" dirty="0" smtClean="0"/>
              <a:t>Prediction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10656614" y="4284277"/>
            <a:ext cx="434602" cy="405675"/>
            <a:chOff x="2569490" y="968148"/>
            <a:chExt cx="434602" cy="405675"/>
          </a:xfrm>
        </p:grpSpPr>
        <p:sp>
          <p:nvSpPr>
            <p:cNvPr id="79" name="Oval 78"/>
            <p:cNvSpPr/>
            <p:nvPr/>
          </p:nvSpPr>
          <p:spPr>
            <a:xfrm>
              <a:off x="2569490" y="968148"/>
              <a:ext cx="434602" cy="4056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46345" y="9817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cxnSp>
        <p:nvCxnSpPr>
          <p:cNvPr id="87" name="Straight Connector 86"/>
          <p:cNvCxnSpPr>
            <a:stCxn id="67" idx="3"/>
            <a:endCxn id="72" idx="1"/>
          </p:cNvCxnSpPr>
          <p:nvPr/>
        </p:nvCxnSpPr>
        <p:spPr>
          <a:xfrm flipV="1">
            <a:off x="7833815" y="2264427"/>
            <a:ext cx="673964" cy="1563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490017" y="968148"/>
            <a:ext cx="343798" cy="187054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581718" y="3414034"/>
            <a:ext cx="24612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on A, predict on B.</a:t>
            </a:r>
          </a:p>
          <a:p>
            <a:r>
              <a:rPr lang="en-US" dirty="0" smtClean="0"/>
              <a:t>Train on B, predict on A.</a:t>
            </a:r>
          </a:p>
          <a:p>
            <a:r>
              <a:rPr lang="en-US" dirty="0" smtClean="0"/>
              <a:t>Train on A+B, predict on</a:t>
            </a:r>
          </a:p>
          <a:p>
            <a:r>
              <a:rPr lang="en-US" dirty="0" smtClean="0"/>
              <a:t>test set. Repeat for each</a:t>
            </a:r>
          </a:p>
          <a:p>
            <a:r>
              <a:rPr lang="en-US" dirty="0"/>
              <a:t>m</a:t>
            </a:r>
            <a:r>
              <a:rPr lang="en-US" dirty="0" smtClean="0"/>
              <a:t>odel.</a:t>
            </a:r>
            <a:endParaRPr lang="en-US" dirty="0"/>
          </a:p>
        </p:txBody>
      </p:sp>
      <p:cxnSp>
        <p:nvCxnSpPr>
          <p:cNvPr id="48" name="Straight Connector 47"/>
          <p:cNvCxnSpPr>
            <a:stCxn id="45" idx="3"/>
            <a:endCxn id="72" idx="1"/>
          </p:cNvCxnSpPr>
          <p:nvPr/>
        </p:nvCxnSpPr>
        <p:spPr>
          <a:xfrm>
            <a:off x="7833815" y="1903423"/>
            <a:ext cx="673964" cy="361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23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Next Semester Plans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6068" y="1326524"/>
            <a:ext cx="6355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The decal will continue next semester! Time and location TBD.</a:t>
            </a:r>
          </a:p>
          <a:p>
            <a:pPr marL="342900" indent="-342900">
              <a:buAutoNum type="arabicPeriod"/>
            </a:pPr>
            <a:r>
              <a:rPr lang="en-US" dirty="0" smtClean="0"/>
              <a:t>Cal </a:t>
            </a:r>
            <a:r>
              <a:rPr lang="en-US" dirty="0" err="1" smtClean="0"/>
              <a:t>Kaggle</a:t>
            </a:r>
            <a:r>
              <a:rPr lang="en-US" dirty="0" smtClean="0"/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378752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Next Semester Plans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6068" y="1326524"/>
            <a:ext cx="6355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The decal will continue next semester! Time and location TBD.</a:t>
            </a:r>
          </a:p>
          <a:p>
            <a:pPr marL="342900" indent="-342900">
              <a:buAutoNum type="arabicPeriod"/>
            </a:pPr>
            <a:r>
              <a:rPr lang="en-US" dirty="0" smtClean="0"/>
              <a:t>Cal </a:t>
            </a:r>
            <a:r>
              <a:rPr lang="en-US" dirty="0" err="1" smtClean="0"/>
              <a:t>Kaggle</a:t>
            </a:r>
            <a:r>
              <a:rPr lang="en-US" dirty="0" smtClean="0"/>
              <a:t> Team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4085" y="3503053"/>
            <a:ext cx="204382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dirty="0" smtClean="0"/>
              <a:t>Free OH!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878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Outline for Today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2870"/>
            <a:ext cx="10515600" cy="43718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Linear/Logistic Regression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Cross Validation</a:t>
            </a:r>
          </a:p>
          <a:p>
            <a:r>
              <a:rPr lang="en-US" dirty="0" smtClean="0"/>
              <a:t>Decision Trees</a:t>
            </a:r>
          </a:p>
          <a:p>
            <a:r>
              <a:rPr lang="en-US" dirty="0" smtClean="0"/>
              <a:t>Neural Networks</a:t>
            </a:r>
          </a:p>
          <a:p>
            <a:r>
              <a:rPr lang="en-US" dirty="0" err="1" smtClean="0"/>
              <a:t>Ensembling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Next Semester Plans</a:t>
            </a:r>
          </a:p>
          <a:p>
            <a:r>
              <a:rPr lang="en-US" dirty="0" smtClean="0"/>
              <a:t>Free OH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96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6390" y="1357133"/>
            <a:ext cx="178587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SAT Score</a:t>
            </a:r>
            <a:endParaRPr lang="en-US" sz="3200" dirty="0" smtClean="0"/>
          </a:p>
          <a:p>
            <a:pPr algn="ctr"/>
            <a:r>
              <a:rPr lang="en-US" sz="3200" dirty="0" smtClean="0"/>
              <a:t>1800</a:t>
            </a:r>
          </a:p>
          <a:p>
            <a:pPr algn="ctr"/>
            <a:r>
              <a:rPr lang="en-US" sz="3200" dirty="0" smtClean="0"/>
              <a:t>1900</a:t>
            </a:r>
          </a:p>
          <a:p>
            <a:pPr algn="ctr"/>
            <a:r>
              <a:rPr lang="en-US" sz="3200" dirty="0" smtClean="0"/>
              <a:t>2000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551" y="1357133"/>
            <a:ext cx="21792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College GPA</a:t>
            </a:r>
            <a:endParaRPr lang="en-US" sz="3200" dirty="0" smtClean="0"/>
          </a:p>
          <a:p>
            <a:pPr algn="ctr"/>
            <a:r>
              <a:rPr lang="en-US" sz="3200" dirty="0" smtClean="0"/>
              <a:t>3.5</a:t>
            </a:r>
          </a:p>
          <a:p>
            <a:pPr algn="ctr"/>
            <a:r>
              <a:rPr lang="en-US" sz="3200" dirty="0" smtClean="0"/>
              <a:t>3.4</a:t>
            </a:r>
          </a:p>
          <a:p>
            <a:pPr algn="ctr"/>
            <a:r>
              <a:rPr lang="en-US" sz="3200" dirty="0" smtClean="0"/>
              <a:t>3.7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731540" y="1225686"/>
            <a:ext cx="0" cy="2139920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738023" y="3346314"/>
            <a:ext cx="2542162" cy="6321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217923" y="2422188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17522" y="2727030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25899" y="1882274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367934" y="3365606"/>
            <a:ext cx="108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SAT Score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5424813" y="2110979"/>
            <a:ext cx="13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College GPA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256833" y="3265714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56433" y="3266914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641149" y="3278141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639253" y="2461098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632119" y="1877547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632112" y="217948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632112" y="276276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632112" y="3044243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738023" y="1960095"/>
            <a:ext cx="2728706" cy="9891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6" idx="4"/>
          </p:cNvCxnSpPr>
          <p:nvPr/>
        </p:nvCxnSpPr>
        <p:spPr>
          <a:xfrm flipH="1">
            <a:off x="7256833" y="2500009"/>
            <a:ext cx="1" cy="2627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7" idx="0"/>
          </p:cNvCxnSpPr>
          <p:nvPr/>
        </p:nvCxnSpPr>
        <p:spPr>
          <a:xfrm flipV="1">
            <a:off x="7956433" y="2500009"/>
            <a:ext cx="0" cy="2270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8" idx="4"/>
          </p:cNvCxnSpPr>
          <p:nvPr/>
        </p:nvCxnSpPr>
        <p:spPr>
          <a:xfrm flipH="1">
            <a:off x="8664809" y="1960095"/>
            <a:ext cx="1" cy="3019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751" y="3924684"/>
            <a:ext cx="1549400" cy="419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108" y="4468832"/>
            <a:ext cx="2565400" cy="419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108" y="5008740"/>
            <a:ext cx="7429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9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Getting p-values for Beta Coefficients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629" y="874329"/>
            <a:ext cx="6456741" cy="51093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44752" y="5614338"/>
            <a:ext cx="260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(or use a python package)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9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Logistic Regression Interpretation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207008"/>
            <a:ext cx="10421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contrast to linear regression where a 1 unit increase in x corresponds to a beta change in y, </a:t>
            </a:r>
          </a:p>
          <a:p>
            <a:r>
              <a:rPr lang="en-US" dirty="0" smtClean="0"/>
              <a:t>in logistic regression a 1 unit increase in x corresponds to </a:t>
            </a:r>
            <a:r>
              <a:rPr lang="en-US" i="1" dirty="0" smtClean="0"/>
              <a:t>a different</a:t>
            </a:r>
            <a:r>
              <a:rPr lang="en-US" dirty="0" smtClean="0"/>
              <a:t> change in y depending on what value x is.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850" y="2235708"/>
            <a:ext cx="4940300" cy="723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838200" y="3501108"/>
            <a:ext cx="993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the relationship between X and p(X) is not a straight line.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838200" y="4411940"/>
            <a:ext cx="1190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 a positive, significant beta suggests an increase in the x variable increases the probability of something occurring. 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838200" y="4781272"/>
            <a:ext cx="1190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negative, significant beta suggests a increase in the x variable decreases the probability of something occurring.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262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11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061"/>
            <a:ext cx="10515600" cy="49021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Clustering and K-means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9942" t="15562"/>
          <a:stretch/>
        </p:blipFill>
        <p:spPr>
          <a:xfrm>
            <a:off x="263374" y="3868593"/>
            <a:ext cx="3160485" cy="23472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7333" y="1221620"/>
            <a:ext cx="927704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 smtClean="0"/>
              <a:t>Clustering is grouping together data that have similar characteristics </a:t>
            </a:r>
          </a:p>
          <a:p>
            <a:pPr>
              <a:spcAft>
                <a:spcPts val="1200"/>
              </a:spcAft>
            </a:pPr>
            <a:r>
              <a:rPr lang="en-US" sz="3600" dirty="0" smtClean="0"/>
              <a:t>There’s a bunch of techniques, but the most popular is called </a:t>
            </a:r>
            <a:r>
              <a:rPr lang="en-US" sz="3600" b="1" dirty="0" smtClean="0"/>
              <a:t>K-means</a:t>
            </a:r>
            <a:endParaRPr lang="en-US" sz="3600" dirty="0" smtClean="0"/>
          </a:p>
          <a:p>
            <a:pPr>
              <a:lnSpc>
                <a:spcPct val="140000"/>
              </a:lnSpc>
              <a:spcAft>
                <a:spcPts val="1200"/>
              </a:spcAft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7372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11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061"/>
            <a:ext cx="10515600" cy="49021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K- Fold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333" y="1221620"/>
            <a:ext cx="3902483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b="1" dirty="0" smtClean="0"/>
              <a:t>Split data into k partitions</a:t>
            </a:r>
          </a:p>
          <a:p>
            <a:pPr>
              <a:spcAft>
                <a:spcPts val="1200"/>
              </a:spcAft>
            </a:pPr>
            <a:r>
              <a:rPr lang="en-US" sz="3600" dirty="0" smtClean="0"/>
              <a:t>Use k-1 sets as training set</a:t>
            </a:r>
          </a:p>
          <a:p>
            <a:pPr>
              <a:spcAft>
                <a:spcPts val="1200"/>
              </a:spcAft>
            </a:pPr>
            <a:r>
              <a:rPr lang="en-US" sz="3600" dirty="0" smtClean="0"/>
              <a:t>Use remaining set as the validation</a:t>
            </a:r>
          </a:p>
        </p:txBody>
      </p:sp>
      <p:pic>
        <p:nvPicPr>
          <p:cNvPr id="3" name="Picture 2" descr="Screen Shot 2016-10-12 at 2.04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816" y="615026"/>
            <a:ext cx="7475989" cy="5705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5076" y="6344625"/>
            <a:ext cx="424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Source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1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Decision Trees - Motivation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32000" y="719666"/>
          <a:ext cx="7501107" cy="4932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69"/>
                <a:gridCol w="2500369"/>
                <a:gridCol w="2500369"/>
              </a:tblGrid>
              <a:tr h="9864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 Job?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Owns Car</a:t>
                      </a:r>
                      <a:endParaRPr lang="en-US" dirty="0"/>
                    </a:p>
                  </a:txBody>
                  <a:tcPr/>
                </a:tc>
              </a:tr>
              <a:tr h="9864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864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864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9864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50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Decision Trees - Motivation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25862" y="1998197"/>
            <a:ext cx="5402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Age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82141" y="3353586"/>
            <a:ext cx="10695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Has_Job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58297" y="3317917"/>
            <a:ext cx="10695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Has_Job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1" name="Straight Connector 10"/>
          <p:cNvCxnSpPr>
            <a:stCxn id="6" idx="2"/>
          </p:cNvCxnSpPr>
          <p:nvPr/>
        </p:nvCxnSpPr>
        <p:spPr>
          <a:xfrm>
            <a:off x="6096000" y="2367529"/>
            <a:ext cx="0" cy="272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893059" y="3774798"/>
            <a:ext cx="0" cy="272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05200" y="3781125"/>
            <a:ext cx="0" cy="272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74825" y="2640223"/>
            <a:ext cx="113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&lt;= 18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366138" y="2824889"/>
            <a:ext cx="25269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05200" y="2821487"/>
            <a:ext cx="2169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05200" y="2821487"/>
            <a:ext cx="0" cy="49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9" idx="0"/>
          </p:cNvCxnSpPr>
          <p:nvPr/>
        </p:nvCxnSpPr>
        <p:spPr>
          <a:xfrm>
            <a:off x="8893059" y="2821487"/>
            <a:ext cx="0" cy="49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45526" y="4215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8520994" y="4039681"/>
            <a:ext cx="750749" cy="75074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02083" y="4104934"/>
            <a:ext cx="40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708316" y="4289600"/>
            <a:ext cx="8816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0387" y="4298439"/>
            <a:ext cx="8816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90012" y="4291911"/>
            <a:ext cx="0" cy="272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28671" y="4302570"/>
            <a:ext cx="0" cy="272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77828" y="4740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053296" y="4564605"/>
            <a:ext cx="750749" cy="75074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439169" y="4749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Oval 34"/>
          <p:cNvSpPr/>
          <p:nvPr/>
        </p:nvSpPr>
        <p:spPr>
          <a:xfrm>
            <a:off x="4214637" y="4573745"/>
            <a:ext cx="750749" cy="75074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396448" y="1143602"/>
            <a:ext cx="539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question: Does this person own a car?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9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757</Words>
  <Application>Microsoft Office PowerPoint</Application>
  <PresentationFormat>Widescreen</PresentationFormat>
  <Paragraphs>169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Data Science with Kaggle Decal –  Review</vt:lpstr>
      <vt:lpstr>Outline for Today</vt:lpstr>
      <vt:lpstr>Motivation</vt:lpstr>
      <vt:lpstr>Getting p-values for Beta Coefficients</vt:lpstr>
      <vt:lpstr>Logistic Regression Interpretation</vt:lpstr>
      <vt:lpstr>Clustering and K-means</vt:lpstr>
      <vt:lpstr>K- Fold</vt:lpstr>
      <vt:lpstr>Decision Trees - Motivation</vt:lpstr>
      <vt:lpstr>Decision Trees - Motivation</vt:lpstr>
      <vt:lpstr>Random Forests</vt:lpstr>
      <vt:lpstr>Fully-Connected Neural Network</vt:lpstr>
      <vt:lpstr>Blending Example</vt:lpstr>
      <vt:lpstr>Stacking Example</vt:lpstr>
      <vt:lpstr>Next Semester Plans</vt:lpstr>
      <vt:lpstr>Next Semester Plans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Kaggle Decal –  Review</dc:title>
  <dc:creator>Jerry Chen</dc:creator>
  <cp:lastModifiedBy>Jerry Chen</cp:lastModifiedBy>
  <cp:revision>8</cp:revision>
  <dcterms:created xsi:type="dcterms:W3CDTF">2016-11-30T21:29:24Z</dcterms:created>
  <dcterms:modified xsi:type="dcterms:W3CDTF">2016-12-01T01:14:17Z</dcterms:modified>
</cp:coreProperties>
</file>