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73" r:id="rId3"/>
    <p:sldId id="274" r:id="rId4"/>
    <p:sldId id="265" r:id="rId5"/>
    <p:sldId id="275" r:id="rId6"/>
    <p:sldId id="266" r:id="rId7"/>
    <p:sldId id="276" r:id="rId8"/>
    <p:sldId id="277" r:id="rId9"/>
    <p:sldId id="278" r:id="rId10"/>
    <p:sldId id="283" r:id="rId11"/>
    <p:sldId id="279" r:id="rId12"/>
    <p:sldId id="280" r:id="rId13"/>
    <p:sldId id="281" r:id="rId14"/>
    <p:sldId id="28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68990" autoAdjust="0"/>
  </p:normalViewPr>
  <p:slideViewPr>
    <p:cSldViewPr snapToGrid="0" snapToObjects="1">
      <p:cViewPr>
        <p:scale>
          <a:sx n="80" d="100"/>
          <a:sy n="80" d="100"/>
        </p:scale>
        <p:origin x="-520" y="-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094AF-35A6-754E-8067-6A5F9463C98A}" type="datetimeFigureOut">
              <a:rPr lang="en-US" smtClean="0"/>
              <a:t>11/7/16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C6606-4AA4-BB4B-BC48-EC22F4ED1884}" type="slidenum">
              <a:rPr lang="en-US" smtClean="0"/>
              <a:t>‹#›</a:t>
            </a:fld>
            <a:endParaRPr lang="en-US"/>
          </a:p>
        </p:txBody>
      </p:sp>
    </p:spTree>
    <p:extLst>
      <p:ext uri="{BB962C8B-B14F-4D97-AF65-F5344CB8AC3E}">
        <p14:creationId xmlns:p14="http://schemas.microsoft.com/office/powerpoint/2010/main" val="186856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might remember from last time that we can model a single neuron as a linear combination of the inputs (that’s the x values) and weights (that’s the w values). We can then take this same model, duplicate over and over gain to make a layer, then connect the outputs of this layer to the inputs of another layer, as many times as we’d like (and think we have resources for)</a:t>
            </a:r>
            <a:endParaRPr lang="en-US" dirty="0"/>
          </a:p>
        </p:txBody>
      </p:sp>
      <p:sp>
        <p:nvSpPr>
          <p:cNvPr id="4" name="Slide Number Placeholder 3"/>
          <p:cNvSpPr>
            <a:spLocks noGrp="1"/>
          </p:cNvSpPr>
          <p:nvPr>
            <p:ph type="sldNum" sz="quarter" idx="10"/>
          </p:nvPr>
        </p:nvSpPr>
        <p:spPr/>
        <p:txBody>
          <a:bodyPr/>
          <a:lstStyle/>
          <a:p>
            <a:fld id="{A45C6606-4AA4-BB4B-BC48-EC22F4ED1884}" type="slidenum">
              <a:rPr lang="en-US" smtClean="0"/>
              <a:t>2</a:t>
            </a:fld>
            <a:endParaRPr lang="en-US"/>
          </a:p>
        </p:txBody>
      </p:sp>
    </p:spTree>
    <p:extLst>
      <p:ext uri="{BB962C8B-B14F-4D97-AF65-F5344CB8AC3E}">
        <p14:creationId xmlns:p14="http://schemas.microsoft.com/office/powerpoint/2010/main" val="1247784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For those of you who remember calculus, you might wonder, why can’t we just solve for the minimum (where the gradient = 0?</a:t>
            </a:r>
          </a:p>
        </p:txBody>
      </p:sp>
      <p:sp>
        <p:nvSpPr>
          <p:cNvPr id="4" name="Slide Number Placeholder 3"/>
          <p:cNvSpPr>
            <a:spLocks noGrp="1"/>
          </p:cNvSpPr>
          <p:nvPr>
            <p:ph type="sldNum" sz="quarter" idx="10"/>
          </p:nvPr>
        </p:nvSpPr>
        <p:spPr/>
        <p:txBody>
          <a:bodyPr/>
          <a:lstStyle/>
          <a:p>
            <a:fld id="{A45C6606-4AA4-BB4B-BC48-EC22F4ED1884}" type="slidenum">
              <a:rPr lang="en-US" smtClean="0"/>
              <a:t>11</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err="1" smtClean="0"/>
              <a:t>Backpropagation</a:t>
            </a:r>
            <a:r>
              <a:rPr lang="en-US" b="0" i="0" baseline="0" dirty="0" smtClean="0"/>
              <a:t> is the answer to all of our problems</a:t>
            </a:r>
          </a:p>
        </p:txBody>
      </p:sp>
      <p:sp>
        <p:nvSpPr>
          <p:cNvPr id="4" name="Slide Number Placeholder 3"/>
          <p:cNvSpPr>
            <a:spLocks noGrp="1"/>
          </p:cNvSpPr>
          <p:nvPr>
            <p:ph type="sldNum" sz="quarter" idx="10"/>
          </p:nvPr>
        </p:nvSpPr>
        <p:spPr/>
        <p:txBody>
          <a:bodyPr/>
          <a:lstStyle/>
          <a:p>
            <a:fld id="{A45C6606-4AA4-BB4B-BC48-EC22F4ED1884}" type="slidenum">
              <a:rPr lang="en-US" smtClean="0"/>
              <a:t>12</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err="1" smtClean="0"/>
              <a:t>Backpropagation</a:t>
            </a:r>
            <a:r>
              <a:rPr lang="en-US" b="0" i="0" baseline="0" dirty="0" smtClean="0"/>
              <a:t> is the answer to all of our problems. Because of the scope of our class, I’ll provide a very very surface level understanding of what is happening here, but I recommend you run through the derivation in the video, then go to </a:t>
            </a:r>
            <a:r>
              <a:rPr lang="en-US" b="0" i="0" baseline="0" dirty="0" err="1" smtClean="0"/>
              <a:t>neuralnetworksanddeeplearning.com</a:t>
            </a:r>
            <a:r>
              <a:rPr lang="en-US" b="0" i="0" baseline="0" dirty="0" smtClean="0"/>
              <a:t> to walk through a derivation.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For those of you who really want to know what’s happening underneath the hood, I recommend you actually do this by hand for a network with 2 inputs, 3 hidden units and 1 output. Feel free to send me a picture of your derivation and I can try to spot any discrepancies.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Anyways, all we basically do is take the gradient of the </a:t>
            </a:r>
            <a:r>
              <a:rPr lang="en-US" b="0" i="0" baseline="0" dirty="0" err="1" smtClean="0"/>
              <a:t>netand</a:t>
            </a:r>
            <a:r>
              <a:rPr lang="en-US" b="0" i="0" baseline="0" dirty="0" smtClean="0"/>
              <a:t> the work output </a:t>
            </a:r>
            <a:r>
              <a:rPr lang="en-US" b="0" i="0" baseline="0" dirty="0" err="1" smtClean="0"/>
              <a:t>w.r.t</a:t>
            </a:r>
            <a:r>
              <a:rPr lang="en-US" b="0" i="0" baseline="0" dirty="0" smtClean="0"/>
              <a:t> to the error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We can then pass this gradient back through to the second hidden layer in our network, exploiting the chain rule. We calculate the gradient </a:t>
            </a:r>
            <a:r>
              <a:rPr lang="en-US" b="0" i="0" baseline="0" dirty="0" err="1" smtClean="0"/>
              <a:t>w.r.t</a:t>
            </a:r>
            <a:r>
              <a:rPr lang="en-US" b="0" i="0" baseline="0" dirty="0" smtClean="0"/>
              <a:t> to this value and the input into the layer, then pass that gradient back through to the first hidden layer and so on.</a:t>
            </a:r>
          </a:p>
        </p:txBody>
      </p:sp>
      <p:sp>
        <p:nvSpPr>
          <p:cNvPr id="4" name="Slide Number Placeholder 3"/>
          <p:cNvSpPr>
            <a:spLocks noGrp="1"/>
          </p:cNvSpPr>
          <p:nvPr>
            <p:ph type="sldNum" sz="quarter" idx="10"/>
          </p:nvPr>
        </p:nvSpPr>
        <p:spPr/>
        <p:txBody>
          <a:bodyPr/>
          <a:lstStyle/>
          <a:p>
            <a:fld id="{A45C6606-4AA4-BB4B-BC48-EC22F4ED1884}" type="slidenum">
              <a:rPr lang="en-US" smtClean="0"/>
              <a:t>13</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Now with this in mind, let’s try to build your intuition on what is actually happening when we train our neural network.</a:t>
            </a:r>
          </a:p>
        </p:txBody>
      </p:sp>
      <p:sp>
        <p:nvSpPr>
          <p:cNvPr id="4" name="Slide Number Placeholder 3"/>
          <p:cNvSpPr>
            <a:spLocks noGrp="1"/>
          </p:cNvSpPr>
          <p:nvPr>
            <p:ph type="sldNum" sz="quarter" idx="10"/>
          </p:nvPr>
        </p:nvSpPr>
        <p:spPr/>
        <p:txBody>
          <a:bodyPr/>
          <a:lstStyle/>
          <a:p>
            <a:fld id="{A45C6606-4AA4-BB4B-BC48-EC22F4ED1884}" type="slidenum">
              <a:rPr lang="en-US" smtClean="0"/>
              <a:t>14</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A45C6606-4AA4-BB4B-BC48-EC22F4ED1884}" type="slidenum">
              <a:rPr lang="en-US" smtClean="0"/>
              <a:t>15</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might remember from last time that we can model a single neuron as a linear combination of the inputs (that’s the x values) and weights (that’s the w values). We can then take this same model, duplicate over and over gain to make a layer, then connect the outputs of this layer to the inputs of another layer, as many times as we’d like (and think we have resources for). </a:t>
            </a:r>
          </a:p>
          <a:p>
            <a:endParaRPr lang="en-US" baseline="0" dirty="0" smtClean="0"/>
          </a:p>
          <a:p>
            <a:r>
              <a:rPr lang="en-US" baseline="0" dirty="0" smtClean="0"/>
              <a:t>Now the big question you might be asking is, how could we make our model learn?</a:t>
            </a:r>
            <a:endParaRPr lang="en-US" dirty="0"/>
          </a:p>
        </p:txBody>
      </p:sp>
      <p:sp>
        <p:nvSpPr>
          <p:cNvPr id="4" name="Slide Number Placeholder 3"/>
          <p:cNvSpPr>
            <a:spLocks noGrp="1"/>
          </p:cNvSpPr>
          <p:nvPr>
            <p:ph type="sldNum" sz="quarter" idx="10"/>
          </p:nvPr>
        </p:nvSpPr>
        <p:spPr/>
        <p:txBody>
          <a:bodyPr/>
          <a:lstStyle/>
          <a:p>
            <a:fld id="{A45C6606-4AA4-BB4B-BC48-EC22F4ED1884}" type="slidenum">
              <a:rPr lang="en-US" smtClean="0"/>
              <a:t>3</a:t>
            </a:fld>
            <a:endParaRPr lang="en-US"/>
          </a:p>
        </p:txBody>
      </p:sp>
    </p:spTree>
    <p:extLst>
      <p:ext uri="{BB962C8B-B14F-4D97-AF65-F5344CB8AC3E}">
        <p14:creationId xmlns:p14="http://schemas.microsoft.com/office/powerpoint/2010/main" val="124778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Draw on the board with a </a:t>
            </a:r>
            <a:r>
              <a:rPr lang="en-US" dirty="0" smtClean="0"/>
              <a:t>2-1</a:t>
            </a:r>
            <a:r>
              <a:rPr lang="en-US" baseline="0" dirty="0" smtClean="0"/>
              <a:t> demo</a:t>
            </a:r>
            <a:endParaRPr lang="en-US" dirty="0"/>
          </a:p>
        </p:txBody>
      </p:sp>
      <p:sp>
        <p:nvSpPr>
          <p:cNvPr id="4" name="Slide Number Placeholder 3"/>
          <p:cNvSpPr>
            <a:spLocks noGrp="1"/>
          </p:cNvSpPr>
          <p:nvPr>
            <p:ph type="sldNum" sz="quarter" idx="10"/>
          </p:nvPr>
        </p:nvSpPr>
        <p:spPr/>
        <p:txBody>
          <a:bodyPr/>
          <a:lstStyle/>
          <a:p>
            <a:fld id="{A45C6606-4AA4-BB4B-BC48-EC22F4ED1884}" type="slidenum">
              <a:rPr lang="en-US" smtClean="0"/>
              <a:t>4</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Under a supervised learning paradigm, we get the first</a:t>
            </a:r>
            <a:r>
              <a:rPr lang="en-US" baseline="0" dirty="0" smtClean="0"/>
              <a:t> qualification for free. For MNIST, we know that a handwritten 9  should encourage the network to output a 9.</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Determining what weights are important, however, is a more difficult challenge. What we need is a way to determine how much a single weight affects the output. We want to be able to change the weight value in such a way that it increases the accuracy of our network the most.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if we could determine the direction of these weights</a:t>
            </a:r>
            <a:endParaRPr lang="en-US" dirty="0"/>
          </a:p>
        </p:txBody>
      </p:sp>
      <p:sp>
        <p:nvSpPr>
          <p:cNvPr id="4" name="Slide Number Placeholder 3"/>
          <p:cNvSpPr>
            <a:spLocks noGrp="1"/>
          </p:cNvSpPr>
          <p:nvPr>
            <p:ph type="sldNum" sz="quarter" idx="10"/>
          </p:nvPr>
        </p:nvSpPr>
        <p:spPr/>
        <p:txBody>
          <a:bodyPr/>
          <a:lstStyle/>
          <a:p>
            <a:fld id="{A45C6606-4AA4-BB4B-BC48-EC22F4ED1884}" type="slidenum">
              <a:rPr lang="en-US" smtClean="0"/>
              <a:t>5</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Now this allows us to create a mathematical representation of what our weights and the error of our algorithm will look like. We can then traverse the representation to find the location with least error.</a:t>
            </a:r>
          </a:p>
        </p:txBody>
      </p:sp>
      <p:sp>
        <p:nvSpPr>
          <p:cNvPr id="4" name="Slide Number Placeholder 3"/>
          <p:cNvSpPr>
            <a:spLocks noGrp="1"/>
          </p:cNvSpPr>
          <p:nvPr>
            <p:ph type="sldNum" sz="quarter" idx="10"/>
          </p:nvPr>
        </p:nvSpPr>
        <p:spPr/>
        <p:txBody>
          <a:bodyPr/>
          <a:lstStyle/>
          <a:p>
            <a:fld id="{A45C6606-4AA4-BB4B-BC48-EC22F4ED1884}" type="slidenum">
              <a:rPr lang="en-US" smtClean="0"/>
              <a:t>6</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The basis idea behind gradient descent is that we have an error surface (a curve in this example) that we want to find the bottom of. Our algorithm acts like a ball in this surface – we want to roll down the direction of steepest descent</a:t>
            </a:r>
            <a:r>
              <a:rPr lang="en-US" b="0"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Now if we were to expand this to two dimensions, we’d get a plot like &lt;next-slide&gt;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A45C6606-4AA4-BB4B-BC48-EC22F4ED1884}" type="slidenum">
              <a:rPr lang="en-US" smtClean="0"/>
              <a:t>7</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We see here the case where we now display two weights on the graph</a:t>
            </a:r>
            <a:endParaRPr lang="en-US" b="0" i="0" baseline="0" dirty="0" smtClean="0"/>
          </a:p>
        </p:txBody>
      </p:sp>
      <p:sp>
        <p:nvSpPr>
          <p:cNvPr id="4" name="Slide Number Placeholder 3"/>
          <p:cNvSpPr>
            <a:spLocks noGrp="1"/>
          </p:cNvSpPr>
          <p:nvPr>
            <p:ph type="sldNum" sz="quarter" idx="10"/>
          </p:nvPr>
        </p:nvSpPr>
        <p:spPr/>
        <p:txBody>
          <a:bodyPr/>
          <a:lstStyle/>
          <a:p>
            <a:fld id="{A45C6606-4AA4-BB4B-BC48-EC22F4ED1884}" type="slidenum">
              <a:rPr lang="en-US" smtClean="0"/>
              <a:t>8</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For those of you who remember calculus, you might wonder, why can’t we just solve for the minimum (where the gradient = </a:t>
            </a:r>
            <a:r>
              <a:rPr lang="en-US" b="0" i="0" baseline="0" dirty="0" smtClean="0"/>
              <a:t>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The crux of this problem is summarized through this analogy: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Imagine you’re a hiker on a mountain, and you know the sun is setting soon.</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You try to walk down the mountain, however your vision quickly becomes encapsulated by a thick layer of fog, meaning you can only see the topography 20 </a:t>
            </a:r>
            <a:r>
              <a:rPr lang="en-US" b="0" i="0" baseline="0" dirty="0" err="1" smtClean="0"/>
              <a:t>ft</a:t>
            </a:r>
            <a:r>
              <a:rPr lang="en-US" b="0" i="0" baseline="0" dirty="0" smtClean="0"/>
              <a:t> in all directions.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You want to make it to the village which is at the bottom of the valley, so you walk in the direction of steepest descent, because that will guarantee you’ll get to the bottom of the mountain. However your greater goal is to get off the slope in the first place, so you’ll at least be happy to not be in a valley.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Now of course there are </a:t>
            </a:r>
            <a:r>
              <a:rPr lang="en-US" b="0" i="0" baseline="0" dirty="0" err="1" smtClean="0"/>
              <a:t>discrepencies</a:t>
            </a:r>
            <a:endParaRPr lang="en-US" b="0" i="0" baseline="0" dirty="0" smtClean="0"/>
          </a:p>
        </p:txBody>
      </p:sp>
      <p:sp>
        <p:nvSpPr>
          <p:cNvPr id="4" name="Slide Number Placeholder 3"/>
          <p:cNvSpPr>
            <a:spLocks noGrp="1"/>
          </p:cNvSpPr>
          <p:nvPr>
            <p:ph type="sldNum" sz="quarter" idx="10"/>
          </p:nvPr>
        </p:nvSpPr>
        <p:spPr/>
        <p:txBody>
          <a:bodyPr/>
          <a:lstStyle/>
          <a:p>
            <a:fld id="{A45C6606-4AA4-BB4B-BC48-EC22F4ED1884}" type="slidenum">
              <a:rPr lang="en-US" smtClean="0"/>
              <a:t>9</a:t>
            </a:fld>
            <a:endParaRPr lang="en-US"/>
          </a:p>
        </p:txBody>
      </p:sp>
    </p:spTree>
    <p:extLst>
      <p:ext uri="{BB962C8B-B14F-4D97-AF65-F5344CB8AC3E}">
        <p14:creationId xmlns:p14="http://schemas.microsoft.com/office/powerpoint/2010/main" val="2062903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For those of you who remember calculus, you might wonder, why can’t we just solve for the minimum (where the gradient = 0?</a:t>
            </a:r>
          </a:p>
        </p:txBody>
      </p:sp>
      <p:sp>
        <p:nvSpPr>
          <p:cNvPr id="4" name="Slide Number Placeholder 3"/>
          <p:cNvSpPr>
            <a:spLocks noGrp="1"/>
          </p:cNvSpPr>
          <p:nvPr>
            <p:ph type="sldNum" sz="quarter" idx="10"/>
          </p:nvPr>
        </p:nvSpPr>
        <p:spPr/>
        <p:txBody>
          <a:bodyPr/>
          <a:lstStyle/>
          <a:p>
            <a:fld id="{A45C6606-4AA4-BB4B-BC48-EC22F4ED1884}" type="slidenum">
              <a:rPr lang="en-US" smtClean="0"/>
              <a:t>10</a:t>
            </a:fld>
            <a:endParaRPr lang="en-US"/>
          </a:p>
        </p:txBody>
      </p:sp>
    </p:spTree>
    <p:extLst>
      <p:ext uri="{BB962C8B-B14F-4D97-AF65-F5344CB8AC3E}">
        <p14:creationId xmlns:p14="http://schemas.microsoft.com/office/powerpoint/2010/main" val="2062903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028B56-AFB3-3645-B6C1-2E0F36FEC4DC}"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74060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28B56-AFB3-3645-B6C1-2E0F36FEC4DC}"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146668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28B56-AFB3-3645-B6C1-2E0F36FEC4DC}"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178620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28B56-AFB3-3645-B6C1-2E0F36FEC4DC}"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16195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028B56-AFB3-3645-B6C1-2E0F36FEC4DC}" type="datetimeFigureOut">
              <a:rPr lang="en-US" smtClean="0"/>
              <a:t>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208629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028B56-AFB3-3645-B6C1-2E0F36FEC4DC}" type="datetimeFigureOut">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17315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028B56-AFB3-3645-B6C1-2E0F36FEC4DC}" type="datetimeFigureOut">
              <a:rPr lang="en-US" smtClean="0"/>
              <a:t>11/7/16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45302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028B56-AFB3-3645-B6C1-2E0F36FEC4DC}" type="datetimeFigureOut">
              <a:rPr lang="en-US" smtClean="0"/>
              <a:t>11/7/16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110956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28B56-AFB3-3645-B6C1-2E0F36FEC4DC}" type="datetimeFigureOut">
              <a:rPr lang="en-US" smtClean="0"/>
              <a:t>11/7/16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179948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028B56-AFB3-3645-B6C1-2E0F36FEC4DC}" type="datetimeFigureOut">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1001825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028B56-AFB3-3645-B6C1-2E0F36FEC4DC}" type="datetimeFigureOut">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68B02-BC80-8B46-9051-0D62525D950A}" type="slidenum">
              <a:rPr lang="en-US" smtClean="0"/>
              <a:t>‹#›</a:t>
            </a:fld>
            <a:endParaRPr lang="en-US"/>
          </a:p>
        </p:txBody>
      </p:sp>
    </p:spTree>
    <p:extLst>
      <p:ext uri="{BB962C8B-B14F-4D97-AF65-F5344CB8AC3E}">
        <p14:creationId xmlns:p14="http://schemas.microsoft.com/office/powerpoint/2010/main" val="14127474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28B56-AFB3-3645-B6C1-2E0F36FEC4DC}" type="datetimeFigureOut">
              <a:rPr lang="en-US" smtClean="0"/>
              <a:t>11/7/16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68B02-BC80-8B46-9051-0D62525D950A}" type="slidenum">
              <a:rPr lang="en-US" smtClean="0"/>
              <a:t>‹#›</a:t>
            </a:fld>
            <a:endParaRPr lang="en-US"/>
          </a:p>
        </p:txBody>
      </p:sp>
    </p:spTree>
    <p:extLst>
      <p:ext uri="{BB962C8B-B14F-4D97-AF65-F5344CB8AC3E}">
        <p14:creationId xmlns:p14="http://schemas.microsoft.com/office/powerpoint/2010/main" val="798626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kaggledecal.github.io" TargetMode="External"/><Relationship Id="rId3" Type="http://schemas.openxmlformats.org/officeDocument/2006/relationships/hyperlink" Target="https://github.com/kaggledecal/kaggle_fa1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youtube.com/watch?v=GlcnxUlrte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GlcnxUlrtek" TargetMode="External"/><Relationship Id="rId4" Type="http://schemas.openxmlformats.org/officeDocument/2006/relationships/hyperlink" Target="http://neuralnetworksanddeeplearning.com/chap2.html"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hyperlink" Target="http://playground.tensorflow.org/%23activation=sigmoid&amp;batchSize=10&amp;dataset=gauss&amp;regDataset=reg-plane&amp;learningRate=0.03&amp;regularizationRate=0&amp;noise=0&amp;networkShape=&amp;seed=0.54144&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4" Type="http://schemas.openxmlformats.org/officeDocument/2006/relationships/hyperlink" Target="http://playground.tensorflow.org/%23activation=sigmoid&amp;batchSize=10&amp;dataset=circle&amp;regDataset=reg-plane&amp;learningRate=0.03&amp;regularizationRate=0&amp;noise=0&amp;networkShape=3&amp;seed=0.39614&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5" Type="http://schemas.openxmlformats.org/officeDocument/2006/relationships/hyperlink" Target="http://colah.github.io/posts/2014-03-NN-Manifolds-Topology/img/spiral.1-2.2-2-2-2-2-2.gif" TargetMode="External"/><Relationship Id="rId6" Type="http://schemas.openxmlformats.org/officeDocument/2006/relationships/hyperlink" Target="http://colah.github.io/posts/2014-03-NN-Manifolds-Topology/"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4" Type="http://schemas.openxmlformats.org/officeDocument/2006/relationships/hyperlink" Target="https://www.youtube.com/watch?v=bxe2T-V8XRs&amp;list=PLiaHhY2iBX9hdHaRr6b7XevZtgZRa1PoU" TargetMode="External"/><Relationship Id="rId5" Type="http://schemas.openxmlformats.org/officeDocument/2006/relationships/hyperlink" Target="http://karpathy.github.io/neuralnets/"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cdipaolo/goml/tree/master/perceptr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1EBFFF"/>
                </a:solidFill>
              </a:rPr>
              <a:t>Data Science with </a:t>
            </a:r>
            <a:r>
              <a:rPr lang="en-US" dirty="0" err="1" smtClean="0">
                <a:solidFill>
                  <a:srgbClr val="1EBFFF"/>
                </a:solidFill>
              </a:rPr>
              <a:t>Kaggle</a:t>
            </a:r>
            <a:r>
              <a:rPr lang="en-US" dirty="0" smtClean="0">
                <a:solidFill>
                  <a:srgbClr val="1EBFFF"/>
                </a:solidFill>
              </a:rPr>
              <a:t> Decal </a:t>
            </a:r>
            <a:br>
              <a:rPr lang="en-US" dirty="0" smtClean="0">
                <a:solidFill>
                  <a:srgbClr val="1EBFFF"/>
                </a:solidFill>
              </a:rPr>
            </a:br>
            <a:r>
              <a:rPr lang="en-US" sz="4400" dirty="0" smtClean="0">
                <a:solidFill>
                  <a:srgbClr val="1EBFFF"/>
                </a:solidFill>
              </a:rPr>
              <a:t>How Neural Networks Learn</a:t>
            </a:r>
            <a:endParaRPr lang="en-US" sz="4400" dirty="0">
              <a:solidFill>
                <a:srgbClr val="1EBFFF"/>
              </a:solidFill>
            </a:endParaRPr>
          </a:p>
        </p:txBody>
      </p:sp>
      <p:sp>
        <p:nvSpPr>
          <p:cNvPr id="3" name="Subtitle 2"/>
          <p:cNvSpPr>
            <a:spLocks noGrp="1"/>
          </p:cNvSpPr>
          <p:nvPr>
            <p:ph type="subTitle" idx="1"/>
          </p:nvPr>
        </p:nvSpPr>
        <p:spPr>
          <a:xfrm>
            <a:off x="1524000" y="3602037"/>
            <a:ext cx="9144000" cy="2367248"/>
          </a:xfrm>
        </p:spPr>
        <p:txBody>
          <a:bodyPr>
            <a:normAutofit fontScale="92500" lnSpcReduction="10000"/>
          </a:bodyPr>
          <a:lstStyle/>
          <a:p>
            <a:pPr algn="l"/>
            <a:r>
              <a:rPr lang="en-US" dirty="0" smtClean="0"/>
              <a:t>Instructors: Jerry Chen, Joseph Simonian, Phillip </a:t>
            </a:r>
            <a:r>
              <a:rPr lang="en-US" dirty="0" err="1" smtClean="0"/>
              <a:t>Kuznetsov</a:t>
            </a:r>
            <a:endParaRPr lang="en-US" dirty="0" smtClean="0"/>
          </a:p>
          <a:p>
            <a:pPr algn="l"/>
            <a:r>
              <a:rPr lang="en-US" dirty="0" smtClean="0"/>
              <a:t>Website: </a:t>
            </a:r>
            <a:r>
              <a:rPr lang="en-US" dirty="0" smtClean="0">
                <a:hlinkClick r:id="rId2"/>
              </a:rPr>
              <a:t>https://</a:t>
            </a:r>
            <a:r>
              <a:rPr lang="en-US" dirty="0" err="1" smtClean="0">
                <a:hlinkClick r:id="rId2"/>
              </a:rPr>
              <a:t>kaggledecal.github.io</a:t>
            </a:r>
            <a:endParaRPr lang="en-US" dirty="0" smtClean="0"/>
          </a:p>
          <a:p>
            <a:pPr algn="l"/>
            <a:r>
              <a:rPr lang="en-US" dirty="0" err="1" smtClean="0"/>
              <a:t>Github</a:t>
            </a:r>
            <a:r>
              <a:rPr lang="en-US" dirty="0" smtClean="0"/>
              <a:t>: </a:t>
            </a:r>
            <a:r>
              <a:rPr lang="en-US" dirty="0" smtClean="0">
                <a:hlinkClick r:id="rId3"/>
              </a:rPr>
              <a:t>https://github.com/kaggledecal/kaggle_fa16</a:t>
            </a:r>
            <a:r>
              <a:rPr lang="en-US" dirty="0" smtClean="0"/>
              <a:t> </a:t>
            </a:r>
          </a:p>
          <a:p>
            <a:pPr algn="l"/>
            <a:r>
              <a:rPr lang="en-US" dirty="0" smtClean="0"/>
              <a:t>OH: See Piazza</a:t>
            </a:r>
          </a:p>
          <a:p>
            <a:pPr algn="l"/>
            <a:r>
              <a:rPr lang="en-US" b="1" dirty="0" smtClean="0"/>
              <a:t>Sign-In</a:t>
            </a:r>
            <a:r>
              <a:rPr lang="en-US" dirty="0" smtClean="0"/>
              <a:t>: [See board]</a:t>
            </a:r>
          </a:p>
          <a:p>
            <a:pPr algn="l"/>
            <a:r>
              <a:rPr lang="en-US" dirty="0"/>
              <a:t>	</a:t>
            </a:r>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Fall ’16</a:t>
            </a:r>
            <a:endParaRPr lang="en-US" dirty="0"/>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8970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Stochastic gradient descent</a:t>
            </a:r>
            <a:endParaRPr lang="en-US" sz="4800" dirty="0">
              <a:solidFill>
                <a:schemeClr val="bg1"/>
              </a:solidFill>
            </a:endParaRPr>
          </a:p>
        </p:txBody>
      </p:sp>
      <p:sp>
        <p:nvSpPr>
          <p:cNvPr id="5" name="Content Placeholder 4"/>
          <p:cNvSpPr>
            <a:spLocks noGrp="1"/>
          </p:cNvSpPr>
          <p:nvPr>
            <p:ph idx="1"/>
          </p:nvPr>
        </p:nvSpPr>
        <p:spPr/>
        <p:txBody>
          <a:bodyPr/>
          <a:lstStyle/>
          <a:p>
            <a:pPr marL="0" indent="0">
              <a:buNone/>
            </a:pPr>
            <a:r>
              <a:rPr lang="en-US" dirty="0" smtClean="0"/>
              <a:t>Randomly sample </a:t>
            </a:r>
            <a:r>
              <a:rPr lang="en-US" dirty="0" err="1" smtClean="0"/>
              <a:t>datapoint</a:t>
            </a:r>
            <a:endParaRPr lang="en-US" dirty="0" smtClean="0"/>
          </a:p>
          <a:p>
            <a:pPr marL="0" indent="0">
              <a:buNone/>
            </a:pPr>
            <a:endParaRPr lang="en-US" dirty="0"/>
          </a:p>
          <a:p>
            <a:pPr marL="0" indent="0">
              <a:buNone/>
            </a:pPr>
            <a:r>
              <a:rPr lang="en-US" dirty="0" smtClean="0"/>
              <a:t>Calculate the gradient </a:t>
            </a:r>
            <a:r>
              <a:rPr lang="en-US" dirty="0" err="1" smtClean="0"/>
              <a:t>w.r.t</a:t>
            </a:r>
            <a:r>
              <a:rPr lang="en-US" dirty="0" smtClean="0"/>
              <a:t>. those </a:t>
            </a:r>
            <a:r>
              <a:rPr lang="en-US" dirty="0" err="1" smtClean="0"/>
              <a:t>datapoints</a:t>
            </a:r>
            <a:endParaRPr lang="en-US" dirty="0" smtClean="0"/>
          </a:p>
          <a:p>
            <a:pPr marL="0" indent="0">
              <a:buNone/>
            </a:pPr>
            <a:endParaRPr lang="en-US" dirty="0"/>
          </a:p>
          <a:p>
            <a:pPr marL="0" indent="0">
              <a:buNone/>
            </a:pPr>
            <a:r>
              <a:rPr lang="en-US" dirty="0" smtClean="0"/>
              <a:t>Update weights according to the gradient</a:t>
            </a:r>
          </a:p>
          <a:p>
            <a:pPr marL="0" indent="0">
              <a:buNone/>
            </a:pPr>
            <a:endParaRPr lang="en-US" dirty="0"/>
          </a:p>
          <a:p>
            <a:pPr marL="0" indent="0">
              <a:buNone/>
            </a:pPr>
            <a:r>
              <a:rPr lang="en-US" dirty="0" smtClean="0"/>
              <a:t>Compromise w/ batch </a:t>
            </a:r>
            <a:r>
              <a:rPr lang="en-US" dirty="0" err="1" smtClean="0"/>
              <a:t>g.d</a:t>
            </a:r>
            <a:r>
              <a:rPr lang="en-US" dirty="0" smtClean="0"/>
              <a:t>. through “mini-batches”</a:t>
            </a:r>
          </a:p>
        </p:txBody>
      </p:sp>
    </p:spTree>
    <p:extLst>
      <p:ext uri="{BB962C8B-B14F-4D97-AF65-F5344CB8AC3E}">
        <p14:creationId xmlns:p14="http://schemas.microsoft.com/office/powerpoint/2010/main" val="2718472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Now how about neural networks</a:t>
            </a:r>
            <a:endParaRPr lang="en-US" sz="4800" dirty="0">
              <a:solidFill>
                <a:schemeClr val="bg1"/>
              </a:solidFill>
            </a:endParaRPr>
          </a:p>
        </p:txBody>
      </p:sp>
      <p:sp>
        <p:nvSpPr>
          <p:cNvPr id="5" name="Content Placeholder 4"/>
          <p:cNvSpPr>
            <a:spLocks noGrp="1"/>
          </p:cNvSpPr>
          <p:nvPr>
            <p:ph idx="1"/>
          </p:nvPr>
        </p:nvSpPr>
        <p:spPr/>
        <p:txBody>
          <a:bodyPr/>
          <a:lstStyle/>
          <a:p>
            <a:pPr marL="0" indent="0">
              <a:buNone/>
            </a:pPr>
            <a:r>
              <a:rPr lang="en-US" dirty="0" smtClean="0"/>
              <a:t>Naïve implementation is O(n^2)</a:t>
            </a:r>
          </a:p>
          <a:p>
            <a:pPr marL="0" indent="0">
              <a:buNone/>
            </a:pPr>
            <a:endParaRPr lang="en-US" dirty="0"/>
          </a:p>
          <a:p>
            <a:pPr marL="0" indent="0">
              <a:buNone/>
            </a:pPr>
            <a:r>
              <a:rPr lang="en-US" dirty="0" smtClean="0"/>
              <a:t>We need something better</a:t>
            </a:r>
          </a:p>
          <a:p>
            <a:pPr marL="0" indent="0">
              <a:buNone/>
            </a:pPr>
            <a:endParaRPr lang="en-US" dirty="0"/>
          </a:p>
          <a:p>
            <a:pPr marL="0" indent="0">
              <a:buNone/>
            </a:pPr>
            <a:r>
              <a:rPr lang="en-US" dirty="0" smtClean="0"/>
              <a:t>The structure of the network can help us</a:t>
            </a:r>
          </a:p>
          <a:p>
            <a:pPr marL="0" indent="0">
              <a:buNone/>
            </a:pPr>
            <a:endParaRPr lang="en-US" dirty="0"/>
          </a:p>
          <a:p>
            <a:pPr marL="0" indent="0">
              <a:buNone/>
            </a:pPr>
            <a:r>
              <a:rPr lang="en-US" dirty="0" smtClean="0"/>
              <a:t>Chain Rule</a:t>
            </a:r>
            <a:endParaRPr lang="en-US" dirty="0"/>
          </a:p>
        </p:txBody>
      </p:sp>
    </p:spTree>
    <p:extLst>
      <p:ext uri="{BB962C8B-B14F-4D97-AF65-F5344CB8AC3E}">
        <p14:creationId xmlns:p14="http://schemas.microsoft.com/office/powerpoint/2010/main" val="2706703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Gradient Descent + Chain Rule = </a:t>
            </a:r>
            <a:endParaRPr lang="en-US" sz="4800" dirty="0">
              <a:solidFill>
                <a:schemeClr val="bg1"/>
              </a:solidFill>
            </a:endParaRPr>
          </a:p>
        </p:txBody>
      </p:sp>
      <p:sp>
        <p:nvSpPr>
          <p:cNvPr id="5" name="Content Placeholder 4"/>
          <p:cNvSpPr>
            <a:spLocks noGrp="1"/>
          </p:cNvSpPr>
          <p:nvPr>
            <p:ph idx="1"/>
          </p:nvPr>
        </p:nvSpPr>
        <p:spPr>
          <a:xfrm>
            <a:off x="838200" y="2554287"/>
            <a:ext cx="10515600" cy="4351338"/>
          </a:xfrm>
        </p:spPr>
        <p:txBody>
          <a:bodyPr>
            <a:normAutofit/>
          </a:bodyPr>
          <a:lstStyle/>
          <a:p>
            <a:pPr marL="0" indent="0" algn="ctr">
              <a:buNone/>
            </a:pPr>
            <a:r>
              <a:rPr lang="en-US" sz="7200" b="1" dirty="0" smtClean="0"/>
              <a:t>BACKPROPAGATION</a:t>
            </a:r>
          </a:p>
          <a:p>
            <a:pPr marL="0" indent="0" algn="ctr">
              <a:buNone/>
            </a:pPr>
            <a:r>
              <a:rPr lang="en-US" sz="2000" b="1" dirty="0" smtClean="0">
                <a:hlinkClick r:id="rId3"/>
              </a:rPr>
              <a:t>More Here</a:t>
            </a:r>
            <a:endParaRPr lang="en-US" sz="2000" b="1" dirty="0"/>
          </a:p>
        </p:txBody>
      </p:sp>
    </p:spTree>
    <p:extLst>
      <p:ext uri="{BB962C8B-B14F-4D97-AF65-F5344CB8AC3E}">
        <p14:creationId xmlns:p14="http://schemas.microsoft.com/office/powerpoint/2010/main" val="1491479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err="1" smtClean="0">
                <a:solidFill>
                  <a:schemeClr val="bg1"/>
                </a:solidFill>
              </a:rPr>
              <a:t>Backpropagation</a:t>
            </a:r>
            <a:endParaRPr lang="en-US" sz="4800" dirty="0">
              <a:solidFill>
                <a:schemeClr val="bg1"/>
              </a:solidFill>
            </a:endParaRPr>
          </a:p>
        </p:txBody>
      </p:sp>
      <p:sp>
        <p:nvSpPr>
          <p:cNvPr id="5" name="Content Placeholder 4"/>
          <p:cNvSpPr>
            <a:spLocks noGrp="1"/>
          </p:cNvSpPr>
          <p:nvPr>
            <p:ph idx="1"/>
          </p:nvPr>
        </p:nvSpPr>
        <p:spPr>
          <a:xfrm>
            <a:off x="838200" y="1712912"/>
            <a:ext cx="10515600" cy="4351338"/>
          </a:xfrm>
        </p:spPr>
        <p:txBody>
          <a:bodyPr>
            <a:normAutofit/>
          </a:bodyPr>
          <a:lstStyle/>
          <a:p>
            <a:pPr marL="0" indent="0">
              <a:buNone/>
            </a:pPr>
            <a:r>
              <a:rPr lang="en-US" sz="2000" b="1" dirty="0" smtClean="0">
                <a:hlinkClick r:id="rId3"/>
              </a:rPr>
              <a:t>More Here</a:t>
            </a:r>
            <a:r>
              <a:rPr lang="en-US" sz="2000" b="1" dirty="0" smtClean="0"/>
              <a:t> and </a:t>
            </a:r>
            <a:r>
              <a:rPr lang="en-US" sz="2000" b="1" dirty="0" smtClean="0">
                <a:hlinkClick r:id="rId4"/>
              </a:rPr>
              <a:t>Here</a:t>
            </a: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pic>
        <p:nvPicPr>
          <p:cNvPr id="7" name="Picture 6"/>
          <p:cNvPicPr>
            <a:picLocks noChangeAspect="1"/>
          </p:cNvPicPr>
          <p:nvPr/>
        </p:nvPicPr>
        <p:blipFill>
          <a:blip r:embed="rId5">
            <a:alphaModFix/>
          </a:blip>
          <a:stretch>
            <a:fillRect/>
          </a:stretch>
        </p:blipFill>
        <p:spPr>
          <a:xfrm>
            <a:off x="1857375" y="2044471"/>
            <a:ext cx="8033143" cy="3940404"/>
          </a:xfrm>
          <a:prstGeom prst="rect">
            <a:avLst/>
          </a:prstGeom>
        </p:spPr>
      </p:pic>
    </p:spTree>
    <p:extLst>
      <p:ext uri="{BB962C8B-B14F-4D97-AF65-F5344CB8AC3E}">
        <p14:creationId xmlns:p14="http://schemas.microsoft.com/office/powerpoint/2010/main" val="8758569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Intuition for Neural Networks Learning</a:t>
            </a:r>
            <a:endParaRPr lang="en-US" sz="4800" dirty="0">
              <a:solidFill>
                <a:schemeClr val="bg1"/>
              </a:solidFill>
            </a:endParaRPr>
          </a:p>
        </p:txBody>
      </p:sp>
      <p:sp>
        <p:nvSpPr>
          <p:cNvPr id="5" name="Content Placeholder 4"/>
          <p:cNvSpPr>
            <a:spLocks noGrp="1"/>
          </p:cNvSpPr>
          <p:nvPr>
            <p:ph idx="1"/>
          </p:nvPr>
        </p:nvSpPr>
        <p:spPr>
          <a:xfrm>
            <a:off x="838200" y="1712912"/>
            <a:ext cx="10515600" cy="4351338"/>
          </a:xfrm>
        </p:spPr>
        <p:txBody>
          <a:bodyPr>
            <a:normAutofit/>
          </a:bodyPr>
          <a:lstStyle/>
          <a:p>
            <a:pPr marL="0" indent="0">
              <a:buNone/>
            </a:pPr>
            <a:r>
              <a:rPr lang="en-US" sz="3600" b="1" dirty="0" smtClean="0">
                <a:hlinkClick r:id="rId3"/>
              </a:rPr>
              <a:t>Linear Decision Boundary</a:t>
            </a:r>
            <a:endParaRPr lang="en-US" sz="3600" b="1" dirty="0" smtClean="0"/>
          </a:p>
          <a:p>
            <a:pPr marL="0" indent="0">
              <a:buNone/>
            </a:pPr>
            <a:r>
              <a:rPr lang="en-US" sz="3600" b="1" dirty="0" smtClean="0">
                <a:hlinkClick r:id="rId4"/>
              </a:rPr>
              <a:t>Circular Decision Boundary</a:t>
            </a:r>
            <a:endParaRPr lang="en-US" sz="3600" b="1" dirty="0" smtClean="0"/>
          </a:p>
          <a:p>
            <a:pPr marL="0" indent="0">
              <a:buNone/>
            </a:pPr>
            <a:r>
              <a:rPr lang="en-US" sz="3600" dirty="0" smtClean="0">
                <a:hlinkClick r:id="rId5"/>
              </a:rPr>
              <a:t>Manifold Demo</a:t>
            </a:r>
            <a:endParaRPr lang="en-US" sz="3600" dirty="0" smtClean="0"/>
          </a:p>
          <a:p>
            <a:pPr marL="0" indent="0">
              <a:buNone/>
            </a:pPr>
            <a:endParaRPr lang="en-US" sz="3600" dirty="0"/>
          </a:p>
          <a:p>
            <a:pPr marL="0" indent="0">
              <a:buNone/>
            </a:pPr>
            <a:r>
              <a:rPr lang="en-US" sz="3600" dirty="0" smtClean="0">
                <a:hlinkClick r:id="rId6"/>
              </a:rPr>
              <a:t>More on visualizing training</a:t>
            </a:r>
            <a:endParaRPr lang="en-US" sz="3600" dirty="0" smtClean="0"/>
          </a:p>
          <a:p>
            <a:pPr marL="0" indent="0">
              <a:buNone/>
            </a:pPr>
            <a:endParaRPr lang="en-US" sz="3600" b="1" dirty="0" smtClean="0"/>
          </a:p>
        </p:txBody>
      </p:sp>
    </p:spTree>
    <p:extLst>
      <p:ext uri="{BB962C8B-B14F-4D97-AF65-F5344CB8AC3E}">
        <p14:creationId xmlns:p14="http://schemas.microsoft.com/office/powerpoint/2010/main" val="24542896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More Resources</a:t>
            </a:r>
            <a:endParaRPr lang="en-US" sz="4800" dirty="0">
              <a:solidFill>
                <a:schemeClr val="bg1"/>
              </a:solidFill>
            </a:endParaRPr>
          </a:p>
        </p:txBody>
      </p:sp>
      <p:sp>
        <p:nvSpPr>
          <p:cNvPr id="3" name="Content Placeholder 2"/>
          <p:cNvSpPr>
            <a:spLocks noGrp="1"/>
          </p:cNvSpPr>
          <p:nvPr>
            <p:ph idx="1"/>
          </p:nvPr>
        </p:nvSpPr>
        <p:spPr>
          <a:xfrm>
            <a:off x="729343" y="1951662"/>
            <a:ext cx="10515600" cy="4298179"/>
          </a:xfrm>
        </p:spPr>
        <p:txBody>
          <a:bodyPr>
            <a:normAutofit/>
          </a:bodyPr>
          <a:lstStyle/>
          <a:p>
            <a:r>
              <a:rPr lang="en-US" dirty="0">
                <a:hlinkClick r:id="rId3"/>
              </a:rPr>
              <a:t>http://neuralnetworksanddeeplearning.com</a:t>
            </a:r>
            <a:r>
              <a:rPr lang="en-US" dirty="0" smtClean="0">
                <a:hlinkClick r:id="rId3"/>
              </a:rPr>
              <a:t>/</a:t>
            </a:r>
            <a:endParaRPr lang="en-US" dirty="0" smtClean="0"/>
          </a:p>
          <a:p>
            <a:r>
              <a:rPr lang="en-US" dirty="0" smtClean="0"/>
              <a:t>Neural </a:t>
            </a:r>
            <a:r>
              <a:rPr lang="en-US" dirty="0"/>
              <a:t>Networks Demystified: </a:t>
            </a:r>
            <a:r>
              <a:rPr lang="en-US" dirty="0">
                <a:hlinkClick r:id="rId4"/>
              </a:rPr>
              <a:t>https://www.youtube.com/watch?v=bxe2T-V8XRs&amp;list=</a:t>
            </a:r>
            <a:r>
              <a:rPr lang="en-US" dirty="0" smtClean="0">
                <a:hlinkClick r:id="rId4"/>
              </a:rPr>
              <a:t>PLiaHhY2iBX9hdHaRr6b7XevZtgZRa1PoU</a:t>
            </a:r>
            <a:endParaRPr lang="en-US" dirty="0" smtClean="0"/>
          </a:p>
          <a:p>
            <a:r>
              <a:rPr lang="en-US" dirty="0" smtClean="0"/>
              <a:t>Hacker’s guide to Neural Networks: </a:t>
            </a:r>
            <a:r>
              <a:rPr lang="en-US" dirty="0" smtClean="0">
                <a:hlinkClick r:id="rId5"/>
              </a:rPr>
              <a:t>http</a:t>
            </a:r>
            <a:r>
              <a:rPr lang="en-US" dirty="0">
                <a:hlinkClick r:id="rId5"/>
              </a:rPr>
              <a:t>://karpathy.github.io/neuralnets</a:t>
            </a:r>
            <a:r>
              <a:rPr lang="en-US" dirty="0" smtClean="0">
                <a:hlinkClick r:id="rId5"/>
              </a:rPr>
              <a:t>/</a:t>
            </a:r>
            <a:endParaRPr lang="en-US" dirty="0" smtClean="0"/>
          </a:p>
          <a:p>
            <a:pPr lvl="1"/>
            <a:r>
              <a:rPr lang="en-US" dirty="0" err="1" smtClean="0"/>
              <a:t>Javascript</a:t>
            </a:r>
            <a:r>
              <a:rPr lang="en-US" dirty="0" smtClean="0"/>
              <a:t> implementation – I haven’t read this piece, but I like his other </a:t>
            </a:r>
            <a:r>
              <a:rPr lang="en-US" dirty="0" err="1" smtClean="0"/>
              <a:t>blogposts</a:t>
            </a:r>
            <a:endParaRPr lang="en-US" dirty="0" smtClean="0"/>
          </a:p>
          <a:p>
            <a:pPr marL="0" indent="0">
              <a:buNone/>
            </a:pPr>
            <a:endParaRPr lang="en-US" dirty="0" smtClean="0"/>
          </a:p>
        </p:txBody>
      </p:sp>
    </p:spTree>
    <p:extLst>
      <p:ext uri="{BB962C8B-B14F-4D97-AF65-F5344CB8AC3E}">
        <p14:creationId xmlns:p14="http://schemas.microsoft.com/office/powerpoint/2010/main" val="40274791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111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1629" y="397026"/>
            <a:ext cx="10515600" cy="490217"/>
          </a:xfrm>
        </p:spPr>
        <p:txBody>
          <a:bodyPr>
            <a:noAutofit/>
          </a:bodyPr>
          <a:lstStyle/>
          <a:p>
            <a:r>
              <a:rPr lang="en-US" sz="4800" dirty="0" smtClean="0">
                <a:solidFill>
                  <a:schemeClr val="bg1"/>
                </a:solidFill>
              </a:rPr>
              <a:t>Single Neuron</a:t>
            </a:r>
            <a:endParaRPr lang="en-US" sz="4800" dirty="0">
              <a:solidFill>
                <a:schemeClr val="bg1"/>
              </a:solidFill>
            </a:endParaRPr>
          </a:p>
        </p:txBody>
      </p:sp>
      <p:pic>
        <p:nvPicPr>
          <p:cNvPr id="6" name="Picture 5"/>
          <p:cNvPicPr>
            <a:picLocks noChangeAspect="1"/>
          </p:cNvPicPr>
          <p:nvPr/>
        </p:nvPicPr>
        <p:blipFill>
          <a:blip r:embed="rId3"/>
          <a:stretch>
            <a:fillRect/>
          </a:stretch>
        </p:blipFill>
        <p:spPr>
          <a:xfrm>
            <a:off x="896937" y="1764683"/>
            <a:ext cx="7699375" cy="3657432"/>
          </a:xfrm>
          <a:prstGeom prst="rect">
            <a:avLst/>
          </a:prstGeom>
        </p:spPr>
      </p:pic>
    </p:spTree>
    <p:extLst>
      <p:ext uri="{BB962C8B-B14F-4D97-AF65-F5344CB8AC3E}">
        <p14:creationId xmlns:p14="http://schemas.microsoft.com/office/powerpoint/2010/main" val="15579553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111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1629" y="397026"/>
            <a:ext cx="10515600" cy="490217"/>
          </a:xfrm>
        </p:spPr>
        <p:txBody>
          <a:bodyPr>
            <a:noAutofit/>
          </a:bodyPr>
          <a:lstStyle/>
          <a:p>
            <a:r>
              <a:rPr lang="en-US" sz="4800" dirty="0" smtClean="0">
                <a:solidFill>
                  <a:schemeClr val="bg1"/>
                </a:solidFill>
              </a:rPr>
              <a:t>Fully-Connected Neural Network</a:t>
            </a:r>
            <a:endParaRPr lang="en-US" sz="4800" dirty="0">
              <a:solidFill>
                <a:schemeClr val="bg1"/>
              </a:solidFill>
            </a:endParaRPr>
          </a:p>
        </p:txBody>
      </p:sp>
      <p:pic>
        <p:nvPicPr>
          <p:cNvPr id="3" name="Picture 2"/>
          <p:cNvPicPr>
            <a:picLocks noChangeAspect="1"/>
          </p:cNvPicPr>
          <p:nvPr/>
        </p:nvPicPr>
        <p:blipFill>
          <a:blip r:embed="rId3"/>
          <a:stretch>
            <a:fillRect/>
          </a:stretch>
        </p:blipFill>
        <p:spPr>
          <a:xfrm>
            <a:off x="781050" y="1539875"/>
            <a:ext cx="6489700" cy="4445000"/>
          </a:xfrm>
          <a:prstGeom prst="rect">
            <a:avLst/>
          </a:prstGeom>
        </p:spPr>
      </p:pic>
      <p:pic>
        <p:nvPicPr>
          <p:cNvPr id="7" name="Picture 6"/>
          <p:cNvPicPr>
            <a:picLocks noChangeAspect="1"/>
          </p:cNvPicPr>
          <p:nvPr/>
        </p:nvPicPr>
        <p:blipFill>
          <a:blip r:embed="rId4">
            <a:alphaModFix/>
          </a:blip>
          <a:stretch>
            <a:fillRect/>
          </a:stretch>
        </p:blipFill>
        <p:spPr>
          <a:xfrm>
            <a:off x="828675" y="1539875"/>
            <a:ext cx="9061843" cy="4445000"/>
          </a:xfrm>
          <a:prstGeom prst="rect">
            <a:avLst/>
          </a:prstGeom>
        </p:spPr>
      </p:pic>
    </p:spTree>
    <p:extLst>
      <p:ext uri="{BB962C8B-B14F-4D97-AF65-F5344CB8AC3E}">
        <p14:creationId xmlns:p14="http://schemas.microsoft.com/office/powerpoint/2010/main" val="578454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How do we make it learn?</a:t>
            </a:r>
            <a:endParaRPr lang="en-US" sz="4800" dirty="0">
              <a:solidFill>
                <a:schemeClr val="bg1"/>
              </a:solidFill>
            </a:endParaRPr>
          </a:p>
        </p:txBody>
      </p:sp>
      <p:sp>
        <p:nvSpPr>
          <p:cNvPr id="7" name="Content Placeholder 6"/>
          <p:cNvSpPr>
            <a:spLocks noGrp="1"/>
          </p:cNvSpPr>
          <p:nvPr>
            <p:ph idx="1"/>
          </p:nvPr>
        </p:nvSpPr>
        <p:spPr>
          <a:xfrm>
            <a:off x="615950" y="1571625"/>
            <a:ext cx="10515600" cy="4351338"/>
          </a:xfrm>
        </p:spPr>
        <p:txBody>
          <a:bodyPr/>
          <a:lstStyle/>
          <a:p>
            <a:pPr marL="0" indent="0">
              <a:buNone/>
            </a:pPr>
            <a:r>
              <a:rPr lang="en-US" dirty="0"/>
              <a:t>Do it by hand?</a:t>
            </a:r>
          </a:p>
          <a:p>
            <a:pPr marL="0" indent="0">
              <a:buNone/>
            </a:pPr>
            <a:endParaRPr lang="en-US" dirty="0" smtClean="0"/>
          </a:p>
          <a:p>
            <a:pPr marL="0" indent="0">
              <a:buNone/>
            </a:pPr>
            <a:r>
              <a:rPr lang="en-US" dirty="0" smtClean="0"/>
              <a:t>Throw </a:t>
            </a:r>
            <a:r>
              <a:rPr lang="en-US" dirty="0"/>
              <a:t>random values at it until it works?</a:t>
            </a:r>
          </a:p>
          <a:p>
            <a:pPr marL="0" indent="0">
              <a:buNone/>
            </a:pPr>
            <a:endParaRPr lang="en-US" dirty="0" smtClean="0"/>
          </a:p>
          <a:p>
            <a:pPr marL="0" indent="0">
              <a:buNone/>
            </a:pPr>
            <a:r>
              <a:rPr lang="en-US" b="1" dirty="0" smtClean="0"/>
              <a:t>We need an algorithm that does this for us</a:t>
            </a:r>
            <a:endParaRPr lang="en-US" b="1" dirty="0"/>
          </a:p>
          <a:p>
            <a:pPr marL="0" indent="0">
              <a:buNone/>
            </a:pPr>
            <a:endParaRPr lang="en-US" dirty="0" smtClean="0"/>
          </a:p>
        </p:txBody>
      </p:sp>
    </p:spTree>
    <p:extLst>
      <p:ext uri="{BB962C8B-B14F-4D97-AF65-F5344CB8AC3E}">
        <p14:creationId xmlns:p14="http://schemas.microsoft.com/office/powerpoint/2010/main" val="29171757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What </a:t>
            </a:r>
            <a:r>
              <a:rPr lang="en-US" sz="4800" dirty="0" smtClean="0">
                <a:solidFill>
                  <a:schemeClr val="bg1"/>
                </a:solidFill>
              </a:rPr>
              <a:t>our algorithm needs to do</a:t>
            </a:r>
            <a:endParaRPr lang="en-US" sz="4800" dirty="0">
              <a:solidFill>
                <a:schemeClr val="bg1"/>
              </a:solidFill>
            </a:endParaRPr>
          </a:p>
        </p:txBody>
      </p:sp>
      <p:sp>
        <p:nvSpPr>
          <p:cNvPr id="9" name="TextBox 8"/>
          <p:cNvSpPr txBox="1"/>
          <p:nvPr/>
        </p:nvSpPr>
        <p:spPr>
          <a:xfrm>
            <a:off x="1174750" y="6261770"/>
            <a:ext cx="1455484" cy="369332"/>
          </a:xfrm>
          <a:prstGeom prst="rect">
            <a:avLst/>
          </a:prstGeom>
          <a:noFill/>
        </p:spPr>
        <p:txBody>
          <a:bodyPr wrap="none" rtlCol="0">
            <a:spAutoFit/>
          </a:bodyPr>
          <a:lstStyle/>
          <a:p>
            <a:r>
              <a:rPr lang="en-US" dirty="0" smtClean="0">
                <a:hlinkClick r:id="rId3"/>
              </a:rPr>
              <a:t>Image Source </a:t>
            </a:r>
            <a:endParaRPr lang="en-US" dirty="0"/>
          </a:p>
        </p:txBody>
      </p:sp>
      <p:sp>
        <p:nvSpPr>
          <p:cNvPr id="7" name="Content Placeholder 6"/>
          <p:cNvSpPr>
            <a:spLocks noGrp="1"/>
          </p:cNvSpPr>
          <p:nvPr>
            <p:ph idx="1"/>
          </p:nvPr>
        </p:nvSpPr>
        <p:spPr>
          <a:xfrm>
            <a:off x="615950" y="1571625"/>
            <a:ext cx="10515600" cy="4351338"/>
          </a:xfrm>
        </p:spPr>
        <p:txBody>
          <a:bodyPr/>
          <a:lstStyle/>
          <a:p>
            <a:pPr marL="0" indent="0">
              <a:buNone/>
            </a:pPr>
            <a:r>
              <a:rPr lang="en-US" dirty="0" smtClean="0"/>
              <a:t>Know the desired output of the network</a:t>
            </a:r>
          </a:p>
          <a:p>
            <a:pPr marL="0" indent="0">
              <a:buNone/>
            </a:pPr>
            <a:endParaRPr lang="en-US" dirty="0" smtClean="0"/>
          </a:p>
          <a:p>
            <a:pPr marL="0" indent="0">
              <a:buNone/>
            </a:pPr>
            <a:r>
              <a:rPr lang="en-US" dirty="0" smtClean="0"/>
              <a:t>Determine what weights are most </a:t>
            </a:r>
            <a:r>
              <a:rPr lang="en-US" dirty="0" smtClean="0"/>
              <a:t>important</a:t>
            </a:r>
          </a:p>
          <a:p>
            <a:pPr marL="0" indent="0">
              <a:buNone/>
            </a:pPr>
            <a:endParaRPr lang="en-US" dirty="0"/>
          </a:p>
          <a:p>
            <a:pPr marL="0" indent="0">
              <a:buNone/>
            </a:pPr>
            <a:r>
              <a:rPr lang="en-US" dirty="0" smtClean="0"/>
              <a:t>Determine </a:t>
            </a:r>
            <a:r>
              <a:rPr lang="en-US" dirty="0" smtClean="0"/>
              <a:t>what way to </a:t>
            </a:r>
            <a:r>
              <a:rPr lang="en-US" dirty="0" smtClean="0"/>
              <a:t>change those weights to minimize error</a:t>
            </a:r>
          </a:p>
        </p:txBody>
      </p:sp>
    </p:spTree>
    <p:extLst>
      <p:ext uri="{BB962C8B-B14F-4D97-AF65-F5344CB8AC3E}">
        <p14:creationId xmlns:p14="http://schemas.microsoft.com/office/powerpoint/2010/main" val="28378958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The Solution</a:t>
            </a:r>
            <a:endParaRPr lang="en-US" sz="4800" dirty="0">
              <a:solidFill>
                <a:schemeClr val="bg1"/>
              </a:solidFill>
            </a:endParaRPr>
          </a:p>
        </p:txBody>
      </p:sp>
      <p:sp>
        <p:nvSpPr>
          <p:cNvPr id="3" name="Content Placeholder 2"/>
          <p:cNvSpPr>
            <a:spLocks noGrp="1"/>
          </p:cNvSpPr>
          <p:nvPr>
            <p:ph idx="1"/>
          </p:nvPr>
        </p:nvSpPr>
        <p:spPr>
          <a:xfrm>
            <a:off x="729343" y="1589726"/>
            <a:ext cx="10515600" cy="4298179"/>
          </a:xfrm>
        </p:spPr>
        <p:txBody>
          <a:bodyPr>
            <a:normAutofit/>
          </a:bodyPr>
          <a:lstStyle/>
          <a:p>
            <a:pPr marL="0" indent="0" algn="ctr">
              <a:buNone/>
            </a:pPr>
            <a:endParaRPr lang="en-US" sz="6000" b="1" dirty="0" smtClean="0"/>
          </a:p>
          <a:p>
            <a:pPr marL="0" indent="0" algn="ctr">
              <a:buNone/>
            </a:pPr>
            <a:r>
              <a:rPr lang="en-US" sz="6000" b="1" dirty="0" smtClean="0"/>
              <a:t>GRADIENT DESCENT</a:t>
            </a:r>
          </a:p>
        </p:txBody>
      </p:sp>
    </p:spTree>
    <p:extLst>
      <p:ext uri="{BB962C8B-B14F-4D97-AF65-F5344CB8AC3E}">
        <p14:creationId xmlns:p14="http://schemas.microsoft.com/office/powerpoint/2010/main" val="13744881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Gradient Descent</a:t>
            </a:r>
            <a:endParaRPr lang="en-US" sz="4800" dirty="0">
              <a:solidFill>
                <a:schemeClr val="bg1"/>
              </a:solidFill>
            </a:endParaRPr>
          </a:p>
        </p:txBody>
      </p:sp>
      <p:sp>
        <p:nvSpPr>
          <p:cNvPr id="3" name="Content Placeholder 2"/>
          <p:cNvSpPr>
            <a:spLocks noGrp="1"/>
          </p:cNvSpPr>
          <p:nvPr>
            <p:ph idx="1"/>
          </p:nvPr>
        </p:nvSpPr>
        <p:spPr>
          <a:xfrm>
            <a:off x="729343" y="1589726"/>
            <a:ext cx="10515600" cy="4298179"/>
          </a:xfrm>
        </p:spPr>
        <p:txBody>
          <a:bodyPr>
            <a:normAutofit/>
          </a:bodyPr>
          <a:lstStyle/>
          <a:p>
            <a:pPr marL="0" indent="0" algn="ctr">
              <a:buNone/>
            </a:pPr>
            <a:endParaRPr lang="en-US" sz="6000" b="1" dirty="0" smtClean="0"/>
          </a:p>
        </p:txBody>
      </p:sp>
      <p:pic>
        <p:nvPicPr>
          <p:cNvPr id="5" name="Picture 4"/>
          <p:cNvPicPr>
            <a:picLocks noChangeAspect="1"/>
          </p:cNvPicPr>
          <p:nvPr/>
        </p:nvPicPr>
        <p:blipFill>
          <a:blip r:embed="rId3"/>
          <a:stretch>
            <a:fillRect/>
          </a:stretch>
        </p:blipFill>
        <p:spPr>
          <a:xfrm>
            <a:off x="301625" y="1345872"/>
            <a:ext cx="8382000" cy="4542033"/>
          </a:xfrm>
          <a:prstGeom prst="rect">
            <a:avLst/>
          </a:prstGeom>
        </p:spPr>
      </p:pic>
    </p:spTree>
    <p:extLst>
      <p:ext uri="{BB962C8B-B14F-4D97-AF65-F5344CB8AC3E}">
        <p14:creationId xmlns:p14="http://schemas.microsoft.com/office/powerpoint/2010/main" val="17780365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Gradient Descent</a:t>
            </a:r>
            <a:endParaRPr lang="en-US" sz="4800" dirty="0">
              <a:solidFill>
                <a:schemeClr val="bg1"/>
              </a:solidFill>
            </a:endParaRPr>
          </a:p>
        </p:txBody>
      </p:sp>
      <p:pic>
        <p:nvPicPr>
          <p:cNvPr id="10" name="Content Placeholder 9"/>
          <p:cNvPicPr>
            <a:picLocks noGrp="1" noChangeAspect="1"/>
          </p:cNvPicPr>
          <p:nvPr>
            <p:ph idx="1"/>
          </p:nvPr>
        </p:nvPicPr>
        <p:blipFill>
          <a:blip r:embed="rId3"/>
          <a:srcRect l="-41754" r="-41754"/>
          <a:stretch>
            <a:fillRect/>
          </a:stretch>
        </p:blipFill>
        <p:spPr>
          <a:xfrm>
            <a:off x="-1779587" y="1589088"/>
            <a:ext cx="10515600" cy="4298950"/>
          </a:xfrm>
        </p:spPr>
      </p:pic>
      <p:pic>
        <p:nvPicPr>
          <p:cNvPr id="11" name="Picture 10"/>
          <p:cNvPicPr>
            <a:picLocks noChangeAspect="1"/>
          </p:cNvPicPr>
          <p:nvPr/>
        </p:nvPicPr>
        <p:blipFill>
          <a:blip r:embed="rId4"/>
          <a:stretch>
            <a:fillRect/>
          </a:stretch>
        </p:blipFill>
        <p:spPr>
          <a:xfrm>
            <a:off x="7286625" y="1125538"/>
            <a:ext cx="4445000" cy="4762500"/>
          </a:xfrm>
          <a:prstGeom prst="rect">
            <a:avLst/>
          </a:prstGeom>
        </p:spPr>
      </p:pic>
    </p:spTree>
    <p:extLst>
      <p:ext uri="{BB962C8B-B14F-4D97-AF65-F5344CB8AC3E}">
        <p14:creationId xmlns:p14="http://schemas.microsoft.com/office/powerpoint/2010/main" val="41726830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111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p:nvPr>
        </p:nvSpPr>
        <p:spPr>
          <a:xfrm>
            <a:off x="729343" y="397026"/>
            <a:ext cx="10515600" cy="490217"/>
          </a:xfrm>
        </p:spPr>
        <p:txBody>
          <a:bodyPr>
            <a:noAutofit/>
          </a:bodyPr>
          <a:lstStyle/>
          <a:p>
            <a:r>
              <a:rPr lang="en-US" sz="4800" dirty="0" smtClean="0">
                <a:solidFill>
                  <a:schemeClr val="bg1"/>
                </a:solidFill>
              </a:rPr>
              <a:t>Why do we need gradient descent?</a:t>
            </a:r>
            <a:endParaRPr lang="en-US" sz="4800" dirty="0">
              <a:solidFill>
                <a:schemeClr val="bg1"/>
              </a:solidFill>
            </a:endParaRPr>
          </a:p>
        </p:txBody>
      </p:sp>
      <p:sp>
        <p:nvSpPr>
          <p:cNvPr id="5" name="Content Placeholder 4"/>
          <p:cNvSpPr>
            <a:spLocks noGrp="1"/>
          </p:cNvSpPr>
          <p:nvPr>
            <p:ph idx="1"/>
          </p:nvPr>
        </p:nvSpPr>
        <p:spPr/>
        <p:txBody>
          <a:bodyPr/>
          <a:lstStyle/>
          <a:p>
            <a:pPr marL="0" indent="0">
              <a:buNone/>
            </a:pPr>
            <a:r>
              <a:rPr lang="en-US" dirty="0" smtClean="0"/>
              <a:t>Couldn’t we just solve for the minimum (where the gradient = 0)?</a:t>
            </a:r>
          </a:p>
          <a:p>
            <a:pPr marL="0" indent="0">
              <a:buNone/>
            </a:pPr>
            <a:r>
              <a:rPr lang="en-US" b="1" dirty="0" smtClean="0"/>
              <a:t>No, for these reasons:</a:t>
            </a:r>
            <a:endParaRPr lang="en-US" b="1" dirty="0"/>
          </a:p>
          <a:p>
            <a:pPr marL="0" indent="0">
              <a:buNone/>
            </a:pPr>
            <a:endParaRPr lang="en-US" dirty="0" smtClean="0"/>
          </a:p>
          <a:p>
            <a:pPr marL="0" indent="0">
              <a:buNone/>
            </a:pPr>
            <a:r>
              <a:rPr lang="en-US" dirty="0" smtClean="0"/>
              <a:t>Most neural network problems are non – convex</a:t>
            </a:r>
          </a:p>
          <a:p>
            <a:pPr marL="457200" lvl="1" indent="0">
              <a:buNone/>
            </a:pPr>
            <a:r>
              <a:rPr lang="en-US" dirty="0" smtClean="0"/>
              <a:t>Has </a:t>
            </a:r>
            <a:r>
              <a:rPr lang="en-US" dirty="0"/>
              <a:t>many local minima that could be confused with the global minima</a:t>
            </a:r>
          </a:p>
          <a:p>
            <a:pPr marL="0" indent="0">
              <a:buNone/>
            </a:pPr>
            <a:endParaRPr lang="en-US" dirty="0" smtClean="0"/>
          </a:p>
          <a:p>
            <a:pPr marL="0" indent="0">
              <a:buNone/>
            </a:pPr>
            <a:r>
              <a:rPr lang="en-US" dirty="0" smtClean="0"/>
              <a:t>Solving using a quadratic solver is impossible </a:t>
            </a:r>
          </a:p>
          <a:p>
            <a:pPr marL="0" indent="0">
              <a:buNone/>
            </a:pPr>
            <a:endParaRPr lang="en-US" dirty="0" smtClean="0"/>
          </a:p>
        </p:txBody>
      </p:sp>
      <p:pic>
        <p:nvPicPr>
          <p:cNvPr id="12" name="Picture 11"/>
          <p:cNvPicPr>
            <a:picLocks noChangeAspect="1"/>
          </p:cNvPicPr>
          <p:nvPr/>
        </p:nvPicPr>
        <p:blipFill>
          <a:blip r:embed="rId3"/>
          <a:stretch>
            <a:fillRect/>
          </a:stretch>
        </p:blipFill>
        <p:spPr>
          <a:xfrm>
            <a:off x="6268003" y="1408282"/>
            <a:ext cx="5352497" cy="4576385"/>
          </a:xfrm>
          <a:prstGeom prst="rect">
            <a:avLst/>
          </a:prstGeom>
        </p:spPr>
      </p:pic>
    </p:spTree>
    <p:extLst>
      <p:ext uri="{BB962C8B-B14F-4D97-AF65-F5344CB8AC3E}">
        <p14:creationId xmlns:p14="http://schemas.microsoft.com/office/powerpoint/2010/main" val="830774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10233</TotalTime>
  <Words>1199</Words>
  <Application>Microsoft Macintosh PowerPoint</Application>
  <PresentationFormat>Custom</PresentationFormat>
  <Paragraphs>130</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Data Science with Kaggle Decal  How Neural Networks Learn</vt:lpstr>
      <vt:lpstr>Single Neuron</vt:lpstr>
      <vt:lpstr>Fully-Connected Neural Network</vt:lpstr>
      <vt:lpstr>How do we make it learn?</vt:lpstr>
      <vt:lpstr>What our algorithm needs to do</vt:lpstr>
      <vt:lpstr>The Solution</vt:lpstr>
      <vt:lpstr>Gradient Descent</vt:lpstr>
      <vt:lpstr>Gradient Descent</vt:lpstr>
      <vt:lpstr>Why do we need gradient descent?</vt:lpstr>
      <vt:lpstr>Stochastic gradient descent</vt:lpstr>
      <vt:lpstr>Now how about neural networks</vt:lpstr>
      <vt:lpstr>Gradient Descent + Chain Rule = </vt:lpstr>
      <vt:lpstr>Backpropagation</vt:lpstr>
      <vt:lpstr>Intuition for Neural Networks Learning</vt:lpstr>
      <vt:lpstr>More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Kaggle Decal –  Logistic Regression, Interpretation, Cross Validation</dc:title>
  <dc:creator>Jerry Chen</dc:creator>
  <cp:lastModifiedBy>Phillip Kuznetsov</cp:lastModifiedBy>
  <cp:revision>136</cp:revision>
  <dcterms:created xsi:type="dcterms:W3CDTF">2016-09-26T18:30:44Z</dcterms:created>
  <dcterms:modified xsi:type="dcterms:W3CDTF">2016-11-08T02:18:51Z</dcterms:modified>
</cp:coreProperties>
</file>