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7" r:id="rId2"/>
    <p:sldId id="273" r:id="rId3"/>
    <p:sldId id="274" r:id="rId4"/>
    <p:sldId id="275" r:id="rId5"/>
    <p:sldId id="276" r:id="rId6"/>
    <p:sldId id="277" r:id="rId7"/>
    <p:sldId id="278" r:id="rId8"/>
    <p:sldId id="27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78333" autoAdjust="0"/>
  </p:normalViewPr>
  <p:slideViewPr>
    <p:cSldViewPr snapToGrid="0" snapToObjects="1">
      <p:cViewPr>
        <p:scale>
          <a:sx n="80" d="100"/>
          <a:sy n="80" d="100"/>
        </p:scale>
        <p:origin x="-1176" y="1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128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094AF-35A6-754E-8067-6A5F9463C98A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5C6606-4AA4-BB4B-BC48-EC22F4ED1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564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Keras</a:t>
            </a:r>
            <a:r>
              <a:rPr lang="en-US" dirty="0" smtClean="0"/>
              <a:t> is a really great tool to get your deep learning projects off the ground. </a:t>
            </a:r>
          </a:p>
          <a:p>
            <a:r>
              <a:rPr lang="en-US" dirty="0" smtClean="0"/>
              <a:t>Building a network</a:t>
            </a:r>
            <a:r>
              <a:rPr lang="en-US" baseline="0" dirty="0" smtClean="0"/>
              <a:t> in </a:t>
            </a:r>
            <a:r>
              <a:rPr lang="en-US" dirty="0" err="1" smtClean="0"/>
              <a:t>Keras</a:t>
            </a:r>
            <a:r>
              <a:rPr lang="en-US" baseline="0" dirty="0" smtClean="0"/>
              <a:t> is really easy. </a:t>
            </a:r>
          </a:p>
          <a:p>
            <a:r>
              <a:rPr lang="en-US" baseline="0" dirty="0" smtClean="0"/>
              <a:t>You just need to define the model, then define what optimization technique you want and you’re done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It’s great because you can also choose the backend deep learning framework you want  to use. </a:t>
            </a:r>
          </a:p>
          <a:p>
            <a:r>
              <a:rPr lang="en-US" baseline="0" dirty="0" err="1" smtClean="0"/>
              <a:t>Tensorflow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Theano</a:t>
            </a:r>
            <a:r>
              <a:rPr lang="en-US" baseline="0" dirty="0" smtClean="0"/>
              <a:t> will probably continue to try and out perform each other, so why not avoid the compromise – chose both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C6606-4AA4-BB4B-BC48-EC22F4ED18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84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will make a video</a:t>
            </a:r>
            <a:r>
              <a:rPr lang="en-US" baseline="0" dirty="0" smtClean="0"/>
              <a:t> that details how to setup an amazon instance like I have, running through the step by step process and point you to all the things you need to properly set everything up.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C6606-4AA4-BB4B-BC48-EC22F4ED18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84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will make a video</a:t>
            </a:r>
            <a:r>
              <a:rPr lang="en-US" baseline="0" dirty="0" smtClean="0"/>
              <a:t> that details how to setup an amazon instance like I have, running through the step by step process and point you to all the things you need to properly </a:t>
            </a:r>
            <a:r>
              <a:rPr lang="en-US" baseline="0" smtClean="0"/>
              <a:t>set everything up.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C6606-4AA4-BB4B-BC48-EC22F4ED188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84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C6606-4AA4-BB4B-BC48-EC22F4ED188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84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C6606-4AA4-BB4B-BC48-EC22F4ED188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84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Loops in the graph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These</a:t>
            </a:r>
            <a:r>
              <a:rPr lang="en-US" baseline="0" dirty="0" smtClean="0"/>
              <a:t> loops provide a notion of state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Important for dealing with time series data like stocks for example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Also good for data with sequences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	Especially good with speech, autocomplete, things like that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C6606-4AA4-BB4B-BC48-EC22F4ED188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849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Use the</a:t>
            </a:r>
            <a:r>
              <a:rPr lang="en-US" baseline="0" dirty="0" smtClean="0"/>
              <a:t> structure of the network to do a bunch of cool operations.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Basically, we pass in an input to the network and ask it to try and reconstruct that input.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Why the identity loss?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You’ll notice in this structure that we have a bottleneck.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What you’ve got to realize is that in the process of learning this identity to itself, we’re actually compressing the information along the path that it travels. Using </a:t>
            </a:r>
            <a:r>
              <a:rPr lang="en-US" dirty="0" err="1" smtClean="0"/>
              <a:t>backpropagation</a:t>
            </a:r>
            <a:r>
              <a:rPr lang="en-US" dirty="0" smtClean="0"/>
              <a:t>, we basically can learn a mapping that places information into this bottleneck, shown as this center layer, that will effectively learn a proper compression through the preceding layers. </a:t>
            </a:r>
          </a:p>
          <a:p>
            <a:r>
              <a:rPr lang="en-US" dirty="0" smtClean="0"/>
              <a:t>We can then simply remove all layers after the </a:t>
            </a:r>
            <a:r>
              <a:rPr lang="en-US" dirty="0" err="1" smtClean="0"/>
              <a:t>bottoleneckand</a:t>
            </a:r>
            <a:r>
              <a:rPr lang="en-US" dirty="0" smtClean="0"/>
              <a:t> we get a well-trained compression technique. </a:t>
            </a:r>
          </a:p>
          <a:p>
            <a:r>
              <a:rPr lang="en-US" dirty="0" smtClean="0"/>
              <a:t>Subsequently, we can remove all layers before the bottleneck to get a </a:t>
            </a:r>
            <a:r>
              <a:rPr lang="en-US" dirty="0" err="1" smtClean="0"/>
              <a:t>deencoder</a:t>
            </a:r>
            <a:r>
              <a:rPr lang="en-US" smtClean="0"/>
              <a:t>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vanilla auto-encoder allows you to use neural networks to compress your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C6606-4AA4-BB4B-BC48-EC22F4ED188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84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8B56-AFB3-3645-B6C1-2E0F36FEC4DC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8B02-BC80-8B46-9051-0D62525D9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606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8B56-AFB3-3645-B6C1-2E0F36FEC4DC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8B02-BC80-8B46-9051-0D62525D9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686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8B56-AFB3-3645-B6C1-2E0F36FEC4DC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8B02-BC80-8B46-9051-0D62525D9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01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8B56-AFB3-3645-B6C1-2E0F36FEC4DC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8B02-BC80-8B46-9051-0D62525D9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5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8B56-AFB3-3645-B6C1-2E0F36FEC4DC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8B02-BC80-8B46-9051-0D62525D9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90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8B56-AFB3-3645-B6C1-2E0F36FEC4DC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8B02-BC80-8B46-9051-0D62525D9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9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8B56-AFB3-3645-B6C1-2E0F36FEC4DC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8B02-BC80-8B46-9051-0D62525D9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21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8B56-AFB3-3645-B6C1-2E0F36FEC4DC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8B02-BC80-8B46-9051-0D62525D9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61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8B56-AFB3-3645-B6C1-2E0F36FEC4DC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8B02-BC80-8B46-9051-0D62525D9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89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8B56-AFB3-3645-B6C1-2E0F36FEC4DC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8B02-BC80-8B46-9051-0D62525D9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825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8B56-AFB3-3645-B6C1-2E0F36FEC4DC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8B02-BC80-8B46-9051-0D62525D9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47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28B56-AFB3-3645-B6C1-2E0F36FEC4DC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68B02-BC80-8B46-9051-0D62525D9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26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kaggledecal.github.io" TargetMode="External"/><Relationship Id="rId3" Type="http://schemas.openxmlformats.org/officeDocument/2006/relationships/hyperlink" Target="https://github.com/kaggledecal/kaggle_fa16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asimovinstitute.org/neural-network-zoo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philkuz/Neural-Network-Zoo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philkuz/Neural-Network-Zoo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hyperlink" Target="http://karpathy.github.io/2015/05/21/rnn-effectiveness/" TargetMode="External"/><Relationship Id="rId5" Type="http://schemas.openxmlformats.org/officeDocument/2006/relationships/hyperlink" Target="colah.github.io/posts/2015-08-Understanding-LSTMs" TargetMode="External"/><Relationship Id="rId6" Type="http://schemas.openxmlformats.org/officeDocument/2006/relationships/hyperlink" Target="https://www.youtube.com/watch?v=LY7x2Ihqjmc" TargetMode="External"/><Relationship Id="rId7" Type="http://schemas.openxmlformats.org/officeDocument/2006/relationships/hyperlink" Target="http://benjamin.wtf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keras.io/building-autoencoders-in-keras.html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1EBFFF"/>
                </a:solidFill>
              </a:rPr>
              <a:t>Data Science with </a:t>
            </a:r>
            <a:r>
              <a:rPr lang="en-US" dirty="0" err="1" smtClean="0">
                <a:solidFill>
                  <a:srgbClr val="1EBFFF"/>
                </a:solidFill>
              </a:rPr>
              <a:t>Kaggle</a:t>
            </a:r>
            <a:r>
              <a:rPr lang="en-US" dirty="0" smtClean="0">
                <a:solidFill>
                  <a:srgbClr val="1EBFFF"/>
                </a:solidFill>
              </a:rPr>
              <a:t> Decal </a:t>
            </a:r>
            <a:br>
              <a:rPr lang="en-US" dirty="0" smtClean="0">
                <a:solidFill>
                  <a:srgbClr val="1EBFFF"/>
                </a:solidFill>
              </a:rPr>
            </a:br>
            <a:r>
              <a:rPr lang="en-US" sz="4400" dirty="0" smtClean="0">
                <a:solidFill>
                  <a:srgbClr val="1EBFFF"/>
                </a:solidFill>
              </a:rPr>
              <a:t>The Neural Network Zoo</a:t>
            </a:r>
            <a:endParaRPr lang="en-US" sz="4400" dirty="0">
              <a:solidFill>
                <a:srgbClr val="1EB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6724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 smtClean="0"/>
              <a:t>Instructors: Jerry Chen, Joseph Simonian, Phillip </a:t>
            </a:r>
            <a:r>
              <a:rPr lang="en-US" dirty="0" err="1" smtClean="0"/>
              <a:t>Kuznetsov</a:t>
            </a:r>
            <a:endParaRPr lang="en-US" dirty="0" smtClean="0"/>
          </a:p>
          <a:p>
            <a:pPr algn="l"/>
            <a:r>
              <a:rPr lang="en-US" dirty="0" smtClean="0"/>
              <a:t>Website: </a:t>
            </a:r>
            <a:r>
              <a:rPr lang="en-US" dirty="0" smtClean="0">
                <a:hlinkClick r:id="rId2"/>
              </a:rPr>
              <a:t>https://</a:t>
            </a:r>
            <a:r>
              <a:rPr lang="en-US" dirty="0" err="1" smtClean="0">
                <a:hlinkClick r:id="rId2"/>
              </a:rPr>
              <a:t>kaggledecal.github.io</a:t>
            </a:r>
            <a:endParaRPr lang="en-US" dirty="0" smtClean="0"/>
          </a:p>
          <a:p>
            <a:pPr algn="l"/>
            <a:r>
              <a:rPr lang="en-US" dirty="0" err="1" smtClean="0"/>
              <a:t>Github</a:t>
            </a:r>
            <a:r>
              <a:rPr lang="en-US" dirty="0" smtClean="0"/>
              <a:t>: </a:t>
            </a:r>
            <a:r>
              <a:rPr lang="en-US" dirty="0" smtClean="0">
                <a:hlinkClick r:id="rId3"/>
              </a:rPr>
              <a:t>https://github.com/kaggledecal/kaggle_fa16</a:t>
            </a:r>
            <a:r>
              <a:rPr lang="en-US" dirty="0" smtClean="0"/>
              <a:t> </a:t>
            </a:r>
          </a:p>
          <a:p>
            <a:pPr algn="l"/>
            <a:r>
              <a:rPr lang="en-US" dirty="0" smtClean="0"/>
              <a:t>OH: See Piazza</a:t>
            </a:r>
          </a:p>
          <a:p>
            <a:pPr algn="l"/>
            <a:r>
              <a:rPr lang="en-US" b="1" dirty="0" smtClean="0"/>
              <a:t>Sign-In</a:t>
            </a:r>
            <a:r>
              <a:rPr lang="en-US" dirty="0" smtClean="0"/>
              <a:t>: [See board]</a:t>
            </a:r>
          </a:p>
          <a:p>
            <a:pPr algn="l"/>
            <a:r>
              <a:rPr lang="en-US" dirty="0"/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215865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Fall ’16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97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15865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1112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629" y="397026"/>
            <a:ext cx="10515600" cy="490217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Acknowledgements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1629" y="1603375"/>
            <a:ext cx="1023574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Much of the material from this lecture comes from here:</a:t>
            </a:r>
          </a:p>
          <a:p>
            <a:r>
              <a:rPr lang="en-US" sz="4000" dirty="0">
                <a:hlinkClick r:id="rId3"/>
              </a:rPr>
              <a:t>www.asimovinstitute.org/neural-network-zoo</a:t>
            </a:r>
            <a:r>
              <a:rPr lang="en-US" sz="4000" dirty="0" smtClean="0">
                <a:hlinkClick r:id="rId3"/>
              </a:rPr>
              <a:t>/</a:t>
            </a:r>
            <a:endParaRPr lang="en-US" sz="4000" dirty="0" smtClean="0"/>
          </a:p>
          <a:p>
            <a:endParaRPr lang="en-US" sz="4000" dirty="0"/>
          </a:p>
          <a:p>
            <a:r>
              <a:rPr lang="en-US" sz="4000" dirty="0" smtClean="0"/>
              <a:t>Awesome blog post that displays all of the different types of networks out there</a:t>
            </a:r>
          </a:p>
          <a:p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57955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15865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1112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629" y="397026"/>
            <a:ext cx="10515600" cy="490217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Other information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1628" y="1333500"/>
            <a:ext cx="11299371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 All of the notebooks  use </a:t>
            </a:r>
            <a:r>
              <a:rPr lang="en-US" sz="4000" dirty="0" err="1" smtClean="0"/>
              <a:t>Keras</a:t>
            </a:r>
            <a:r>
              <a:rPr lang="en-US" sz="4000" dirty="0" smtClean="0"/>
              <a:t> and are available in this </a:t>
            </a:r>
            <a:r>
              <a:rPr lang="en-US" sz="4000" dirty="0" err="1" smtClean="0"/>
              <a:t>repo:</a:t>
            </a:r>
            <a:r>
              <a:rPr lang="en-US" sz="4000" dirty="0" err="1" smtClean="0">
                <a:hlinkClick r:id="rId3"/>
              </a:rPr>
              <a:t>https</a:t>
            </a:r>
            <a:r>
              <a:rPr lang="en-US" sz="4000" dirty="0">
                <a:hlinkClick r:id="rId3"/>
              </a:rPr>
              <a:t>://github.com/philkuz/Neural-Network-</a:t>
            </a:r>
            <a:r>
              <a:rPr lang="en-US" sz="4000" dirty="0" smtClean="0">
                <a:hlinkClick r:id="rId3"/>
              </a:rPr>
              <a:t>Zoo</a:t>
            </a:r>
            <a:endParaRPr lang="en-US" sz="4000" dirty="0" smtClean="0"/>
          </a:p>
          <a:p>
            <a:endParaRPr lang="en-US" sz="4000" dirty="0" smtClean="0"/>
          </a:p>
          <a:p>
            <a:r>
              <a:rPr lang="en-US" sz="4000" dirty="0" smtClean="0"/>
              <a:t>And are running on an Amazon instance with GPU</a:t>
            </a:r>
          </a:p>
          <a:p>
            <a:r>
              <a:rPr lang="en-US" sz="4000" dirty="0"/>
              <a:t>	</a:t>
            </a:r>
            <a:r>
              <a:rPr lang="en-US" sz="4000" dirty="0" smtClean="0"/>
              <a:t>(p2.xlarge to be exact) </a:t>
            </a:r>
          </a:p>
          <a:p>
            <a:endParaRPr lang="en-US" sz="4000" dirty="0"/>
          </a:p>
          <a:p>
            <a:r>
              <a:rPr lang="en-US" sz="4000" dirty="0" smtClean="0"/>
              <a:t>Video coming soon</a:t>
            </a:r>
          </a:p>
          <a:p>
            <a:endParaRPr lang="en-US" sz="4000" dirty="0" smtClean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23057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15865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1112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629" y="397026"/>
            <a:ext cx="10515600" cy="490217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Other information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1628" y="1333500"/>
            <a:ext cx="1129937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 All of the notebooks  use </a:t>
            </a:r>
            <a:r>
              <a:rPr lang="en-US" sz="4000" dirty="0" err="1" smtClean="0"/>
              <a:t>Keras</a:t>
            </a:r>
            <a:r>
              <a:rPr lang="en-US" sz="4000" dirty="0" smtClean="0"/>
              <a:t> and are available in this </a:t>
            </a:r>
            <a:r>
              <a:rPr lang="en-US" sz="4000" dirty="0" err="1" smtClean="0"/>
              <a:t>repo:</a:t>
            </a:r>
            <a:r>
              <a:rPr lang="en-US" sz="4000" dirty="0" err="1" smtClean="0">
                <a:hlinkClick r:id="rId3"/>
              </a:rPr>
              <a:t>https</a:t>
            </a:r>
            <a:r>
              <a:rPr lang="en-US" sz="4000" dirty="0">
                <a:hlinkClick r:id="rId3"/>
              </a:rPr>
              <a:t>://github.com/philkuz/Neural-Network-</a:t>
            </a:r>
            <a:r>
              <a:rPr lang="en-US" sz="4000" dirty="0" smtClean="0">
                <a:hlinkClick r:id="rId3"/>
              </a:rPr>
              <a:t>Zoo</a:t>
            </a:r>
            <a:endParaRPr lang="en-US" sz="4000" dirty="0" smtClean="0"/>
          </a:p>
          <a:p>
            <a:endParaRPr lang="en-US" sz="4000" dirty="0" smtClean="0"/>
          </a:p>
          <a:p>
            <a:r>
              <a:rPr lang="en-US" sz="4000" dirty="0" smtClean="0"/>
              <a:t>And are running on an Amazon instance with GPU</a:t>
            </a:r>
          </a:p>
          <a:p>
            <a:r>
              <a:rPr lang="en-US" sz="4000" dirty="0"/>
              <a:t>	</a:t>
            </a:r>
            <a:r>
              <a:rPr lang="en-US" sz="4000" dirty="0" smtClean="0"/>
              <a:t>(p2.xlarge to be exact) </a:t>
            </a:r>
            <a:endParaRPr lang="en-US" sz="4000" dirty="0"/>
          </a:p>
          <a:p>
            <a:r>
              <a:rPr lang="en-US" sz="4000" dirty="0" smtClean="0"/>
              <a:t>Video coming soon</a:t>
            </a:r>
          </a:p>
          <a:p>
            <a:endParaRPr lang="en-US" sz="4000" dirty="0" smtClean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97065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15865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1112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629" y="397026"/>
            <a:ext cx="10515600" cy="490217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Some Familiar Faces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1630" y="3889375"/>
            <a:ext cx="46477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Perceptron</a:t>
            </a:r>
            <a:endParaRPr lang="en-US"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092" y="1444625"/>
            <a:ext cx="8253983" cy="26320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74155" y="4041775"/>
            <a:ext cx="46477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Fully-Connected Feed Forward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96434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15865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1112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629" y="397026"/>
            <a:ext cx="10515600" cy="490217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Some Familiar Faces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44254" y="3121025"/>
            <a:ext cx="46477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Convolutional Neural Network</a:t>
            </a:r>
            <a:endParaRPr lang="en-US" sz="4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75" y="1371308"/>
            <a:ext cx="6877050" cy="423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482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15865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1112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629" y="397026"/>
            <a:ext cx="10515600" cy="490217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Less familiar</a:t>
            </a:r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25" y="2081138"/>
            <a:ext cx="11287125" cy="25072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20875" y="4826535"/>
            <a:ext cx="41251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4"/>
              </a:rPr>
              <a:t>Unreasonable Effectiveness of RNNs</a:t>
            </a:r>
            <a:endParaRPr lang="en-US" dirty="0">
              <a:hlinkClick r:id="rId5" action="ppaction://hlinkfile"/>
            </a:endParaRPr>
          </a:p>
          <a:p>
            <a:r>
              <a:rPr lang="en-US" dirty="0" smtClean="0">
                <a:hlinkClick r:id="rId5" action="ppaction://hlinkfile"/>
              </a:rPr>
              <a:t>LSTMs Blog post by Colah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Short film w/ script generated by an LSTM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Website for the LSTM screenwriter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413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15865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1112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629" y="397026"/>
            <a:ext cx="10515600" cy="490217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Auto Encoders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20875" y="4826535"/>
            <a:ext cx="330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Building an Autoencoder in Keras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00" y="1168400"/>
            <a:ext cx="9401175" cy="359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302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11112</TotalTime>
  <Words>558</Words>
  <Application>Microsoft Macintosh PowerPoint</Application>
  <PresentationFormat>Custom</PresentationFormat>
  <Paragraphs>69</Paragraphs>
  <Slides>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Data Science with Kaggle Decal  The Neural Network Zoo</vt:lpstr>
      <vt:lpstr>Acknowledgements</vt:lpstr>
      <vt:lpstr>Other information</vt:lpstr>
      <vt:lpstr>Other information</vt:lpstr>
      <vt:lpstr>Some Familiar Faces</vt:lpstr>
      <vt:lpstr>Some Familiar Faces</vt:lpstr>
      <vt:lpstr>Less familiar</vt:lpstr>
      <vt:lpstr>Auto Encoders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with Kaggle Decal –  Logistic Regression, Interpretation, Cross Validation</dc:title>
  <dc:creator>Jerry Chen</dc:creator>
  <cp:lastModifiedBy>Phillip Kuznetsov</cp:lastModifiedBy>
  <cp:revision>159</cp:revision>
  <dcterms:created xsi:type="dcterms:W3CDTF">2016-09-26T18:30:44Z</dcterms:created>
  <dcterms:modified xsi:type="dcterms:W3CDTF">2016-11-14T23:48:47Z</dcterms:modified>
</cp:coreProperties>
</file>