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24" d="100"/>
          <a:sy n="124" d="100"/>
        </p:scale>
        <p:origin x="-156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2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6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5083A-B8F9-40E4-BFF0-73CB5FE4C23C}" type="datetimeFigureOut">
              <a:rPr lang="en-US" smtClean="0"/>
              <a:t>2016-10-19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66E6-4C3B-4AB4-9442-2C0964585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14091"/>
              </p:ext>
            </p:extLst>
          </p:nvPr>
        </p:nvGraphicFramePr>
        <p:xfrm>
          <a:off x="2204578" y="557937"/>
          <a:ext cx="838200" cy="955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2080566" y="944625"/>
            <a:ext cx="1002833" cy="23367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158793" y="293676"/>
            <a:ext cx="135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Signatures (+Article Data)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80973" y="1587180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Cross Product Signatures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54882" y="1644000"/>
            <a:ext cx="11344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/>
              <a:t>Similarity Features:</a:t>
            </a:r>
          </a:p>
          <a:p>
            <a:r>
              <a:rPr lang="en-US" sz="700" dirty="0"/>
              <a:t>+ Eq. First Name</a:t>
            </a:r>
          </a:p>
          <a:p>
            <a:r>
              <a:rPr lang="en-US" sz="700" dirty="0"/>
              <a:t>+ Eq. Middle Name</a:t>
            </a:r>
          </a:p>
          <a:p>
            <a:r>
              <a:rPr lang="en-US" sz="700" dirty="0"/>
              <a:t>+ Eq. LDA Topic</a:t>
            </a:r>
          </a:p>
          <a:p>
            <a:r>
              <a:rPr lang="en-US" sz="700" dirty="0"/>
              <a:t>+ Diff. Pub. Year</a:t>
            </a:r>
          </a:p>
          <a:p>
            <a:r>
              <a:rPr lang="en-US" sz="700" dirty="0"/>
              <a:t>+ Dist. Keywords</a:t>
            </a:r>
          </a:p>
          <a:p>
            <a:r>
              <a:rPr lang="en-US" sz="700" dirty="0"/>
              <a:t>+ Dist. References</a:t>
            </a:r>
          </a:p>
          <a:p>
            <a:r>
              <a:rPr lang="en-US" sz="700" dirty="0"/>
              <a:t>+ Dist. Subject</a:t>
            </a:r>
          </a:p>
          <a:p>
            <a:r>
              <a:rPr lang="en-US" sz="700" dirty="0"/>
              <a:t>+ Dist. Title</a:t>
            </a:r>
          </a:p>
          <a:p>
            <a:r>
              <a:rPr lang="en-US" sz="700" dirty="0"/>
              <a:t>+ Dist. Coauthors</a:t>
            </a:r>
          </a:p>
          <a:p>
            <a:r>
              <a:rPr lang="en-US" sz="700" dirty="0"/>
              <a:t>+ Dist. Ethnicities</a:t>
            </a:r>
          </a:p>
        </p:txBody>
      </p:sp>
      <p:cxnSp>
        <p:nvCxnSpPr>
          <p:cNvPr id="68" name="Curved Connector 67"/>
          <p:cNvCxnSpPr>
            <a:stCxn id="30" idx="1"/>
            <a:endCxn id="64" idx="1"/>
          </p:cNvCxnSpPr>
          <p:nvPr/>
        </p:nvCxnSpPr>
        <p:spPr>
          <a:xfrm rot="10800000" flipV="1">
            <a:off x="1980974" y="1061462"/>
            <a:ext cx="99593" cy="633440"/>
          </a:xfrm>
          <a:prstGeom prst="curvedConnector3">
            <a:avLst>
              <a:gd name="adj1" fmla="val 329534"/>
            </a:avLst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2611166" y="2800745"/>
            <a:ext cx="0" cy="329413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1" name="TextBox 200"/>
          <p:cNvSpPr txBox="1"/>
          <p:nvPr/>
        </p:nvSpPr>
        <p:spPr>
          <a:xfrm>
            <a:off x="2868613" y="3251542"/>
            <a:ext cx="76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Signatures belong to the same author or not.</a:t>
            </a:r>
            <a:endParaRPr lang="en-US" sz="8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590799" y="2885949"/>
            <a:ext cx="1431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Data Mining Techniques:</a:t>
            </a:r>
          </a:p>
          <a:p>
            <a:r>
              <a:rPr lang="en-US" sz="800" b="1" dirty="0"/>
              <a:t>   SVM, LR, GB, RF</a:t>
            </a:r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2611166" y="3836317"/>
            <a:ext cx="0" cy="226728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15" name="Picture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10" y="4074160"/>
            <a:ext cx="777968" cy="878963"/>
          </a:xfrm>
          <a:prstGeom prst="rect">
            <a:avLst/>
          </a:prstGeom>
        </p:spPr>
      </p:pic>
      <p:sp>
        <p:nvSpPr>
          <p:cNvPr id="216" name="Rounded Rectangle 215"/>
          <p:cNvSpPr/>
          <p:nvPr/>
        </p:nvSpPr>
        <p:spPr>
          <a:xfrm>
            <a:off x="2197310" y="4888865"/>
            <a:ext cx="375756" cy="66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ounded Rectangle 218"/>
          <p:cNvSpPr/>
          <p:nvPr/>
        </p:nvSpPr>
        <p:spPr>
          <a:xfrm>
            <a:off x="2588994" y="4888865"/>
            <a:ext cx="61337" cy="6667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ounded Rectangle 219"/>
          <p:cNvSpPr/>
          <p:nvPr/>
        </p:nvSpPr>
        <p:spPr>
          <a:xfrm>
            <a:off x="2663587" y="4888864"/>
            <a:ext cx="101044" cy="66676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ounded Rectangle 220"/>
          <p:cNvSpPr/>
          <p:nvPr/>
        </p:nvSpPr>
        <p:spPr>
          <a:xfrm>
            <a:off x="2793827" y="4892338"/>
            <a:ext cx="172957" cy="6667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2161294" y="4306570"/>
            <a:ext cx="885119" cy="39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026994" y="4221795"/>
            <a:ext cx="90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Signatures are clustered in disambiguated authors.</a:t>
            </a:r>
            <a:endParaRPr lang="en-US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370316" y="5070769"/>
            <a:ext cx="1496834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800" dirty="0"/>
              <a:t>Cluster: Disambiguated Author</a:t>
            </a:r>
          </a:p>
        </p:txBody>
      </p:sp>
      <p:cxnSp>
        <p:nvCxnSpPr>
          <p:cNvPr id="226" name="Curved Connector 225"/>
          <p:cNvCxnSpPr>
            <a:stCxn id="216" idx="2"/>
          </p:cNvCxnSpPr>
          <p:nvPr/>
        </p:nvCxnSpPr>
        <p:spPr>
          <a:xfrm rot="5400000">
            <a:off x="2272627" y="5065930"/>
            <a:ext cx="222950" cy="2172"/>
          </a:xfrm>
          <a:prstGeom prst="curvedConnector4">
            <a:avLst>
              <a:gd name="adj1" fmla="val 25842"/>
              <a:gd name="adj2" fmla="val 10624862"/>
            </a:avLst>
          </a:pr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2" name="TextBox 231"/>
          <p:cNvSpPr txBox="1"/>
          <p:nvPr/>
        </p:nvSpPr>
        <p:spPr>
          <a:xfrm>
            <a:off x="2984526" y="472375"/>
            <a:ext cx="113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/>
              <a:t>Complementing Features:</a:t>
            </a:r>
          </a:p>
          <a:p>
            <a:r>
              <a:rPr lang="en-US" sz="700" dirty="0"/>
              <a:t>+ Focus Name</a:t>
            </a:r>
          </a:p>
          <a:p>
            <a:r>
              <a:rPr lang="en-US" sz="700" dirty="0"/>
              <a:t>+ LDA Topic</a:t>
            </a:r>
          </a:p>
          <a:p>
            <a:r>
              <a:rPr lang="en-US" sz="700" dirty="0"/>
              <a:t>+ Ethnicities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3030203" y="1000977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Focus Name</a:t>
            </a:r>
          </a:p>
        </p:txBody>
      </p:sp>
      <p:cxnSp>
        <p:nvCxnSpPr>
          <p:cNvPr id="238" name="Straight Connector 237"/>
          <p:cNvCxnSpPr/>
          <p:nvPr/>
        </p:nvCxnSpPr>
        <p:spPr>
          <a:xfrm>
            <a:off x="3094438" y="1182520"/>
            <a:ext cx="570782" cy="0"/>
          </a:xfrm>
          <a:prstGeom prst="line">
            <a:avLst/>
          </a:prstGeom>
          <a:noFill/>
          <a:ln w="28575">
            <a:tailEnd type="oval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84728"/>
              </p:ext>
            </p:extLst>
          </p:nvPr>
        </p:nvGraphicFramePr>
        <p:xfrm>
          <a:off x="2161166" y="1872775"/>
          <a:ext cx="9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2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6" name="TextBox 135"/>
          <p:cNvSpPr txBox="1"/>
          <p:nvPr/>
        </p:nvSpPr>
        <p:spPr>
          <a:xfrm>
            <a:off x="2126485" y="1770635"/>
            <a:ext cx="107708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r>
              <a:rPr lang="en-US" sz="600" dirty="0"/>
              <a:t>, s</a:t>
            </a:r>
            <a:r>
              <a:rPr lang="en-US" sz="600" baseline="-25000" dirty="0"/>
              <a:t>2 ,                    …                                       ,</a:t>
            </a:r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071839" y="1836043"/>
            <a:ext cx="110107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endParaRPr lang="en-US" sz="600" dirty="0"/>
          </a:p>
          <a:p>
            <a:r>
              <a:rPr lang="en-US" sz="600" dirty="0"/>
              <a:t>s</a:t>
            </a:r>
            <a:r>
              <a:rPr lang="en-US" sz="600" baseline="-25000" dirty="0"/>
              <a:t>2   </a:t>
            </a:r>
          </a:p>
          <a:p>
            <a:endParaRPr lang="en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sp>
        <p:nvSpPr>
          <p:cNvPr id="91" name="TextBox 90"/>
          <p:cNvSpPr txBox="1"/>
          <p:nvPr/>
        </p:nvSpPr>
        <p:spPr>
          <a:xfrm>
            <a:off x="2110494" y="509679"/>
            <a:ext cx="1101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endParaRPr lang="en-US" sz="600" dirty="0"/>
          </a:p>
          <a:p>
            <a:r>
              <a:rPr lang="en-US" sz="600" dirty="0"/>
              <a:t>s</a:t>
            </a:r>
            <a:r>
              <a:rPr lang="en-US" sz="600" baseline="-25000" dirty="0"/>
              <a:t>2,  </a:t>
            </a:r>
          </a:p>
          <a:p>
            <a:endParaRPr lang="en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cxnSp>
        <p:nvCxnSpPr>
          <p:cNvPr id="5" name="Straight Connector 4"/>
          <p:cNvCxnSpPr>
            <a:stCxn id="89" idx="0"/>
          </p:cNvCxnSpPr>
          <p:nvPr/>
        </p:nvCxnSpPr>
        <p:spPr>
          <a:xfrm flipH="1">
            <a:off x="2611166" y="557937"/>
            <a:ext cx="12512" cy="955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2653870" y="3829476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Hierarchical Clustering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2318588" y="3122538"/>
            <a:ext cx="585156" cy="716268"/>
            <a:chOff x="2412586" y="3442578"/>
            <a:chExt cx="585156" cy="716268"/>
          </a:xfrm>
        </p:grpSpPr>
        <p:grpSp>
          <p:nvGrpSpPr>
            <p:cNvPr id="119" name="Group 118"/>
            <p:cNvGrpSpPr/>
            <p:nvPr/>
          </p:nvGrpSpPr>
          <p:grpSpPr>
            <a:xfrm>
              <a:off x="2469054" y="3575186"/>
              <a:ext cx="482229" cy="583660"/>
              <a:chOff x="2136607" y="3702186"/>
              <a:chExt cx="482229" cy="58366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136607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2297350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2458093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94" name="TextBox 193"/>
            <p:cNvSpPr txBox="1"/>
            <p:nvPr/>
          </p:nvSpPr>
          <p:spPr>
            <a:xfrm>
              <a:off x="2412586" y="3442578"/>
              <a:ext cx="5851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 s1    s2      =</a:t>
              </a:r>
            </a:p>
          </p:txBody>
        </p:sp>
      </p:grpSp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47414"/>
              </p:ext>
            </p:extLst>
          </p:nvPr>
        </p:nvGraphicFramePr>
        <p:xfrm>
          <a:off x="7275487" y="786712"/>
          <a:ext cx="838200" cy="955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71" name="Rounded Rectangle 170"/>
          <p:cNvSpPr/>
          <p:nvPr/>
        </p:nvSpPr>
        <p:spPr>
          <a:xfrm>
            <a:off x="7151475" y="1173400"/>
            <a:ext cx="1002833" cy="2336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7229702" y="522451"/>
            <a:ext cx="135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Signatures (+Article Data)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051882" y="1815955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Cross Product Signatures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125791" y="1872775"/>
            <a:ext cx="11344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/>
              <a:t>Similarity Features:</a:t>
            </a:r>
          </a:p>
          <a:p>
            <a:r>
              <a:rPr lang="en-US" sz="700" dirty="0"/>
              <a:t>+ Eq. First Name</a:t>
            </a:r>
          </a:p>
          <a:p>
            <a:r>
              <a:rPr lang="en-US" sz="700" dirty="0"/>
              <a:t>+ Eq. Middle Name</a:t>
            </a:r>
          </a:p>
          <a:p>
            <a:r>
              <a:rPr lang="en-US" sz="700" dirty="0"/>
              <a:t>+ Eq. LDA Topic</a:t>
            </a:r>
          </a:p>
          <a:p>
            <a:r>
              <a:rPr lang="en-US" sz="700" dirty="0"/>
              <a:t>+ Diff. Pub. Year</a:t>
            </a:r>
          </a:p>
          <a:p>
            <a:r>
              <a:rPr lang="en-US" sz="700" dirty="0"/>
              <a:t>+ Dist. Keywords</a:t>
            </a:r>
          </a:p>
          <a:p>
            <a:r>
              <a:rPr lang="en-US" sz="700" dirty="0"/>
              <a:t>+ Dist. References</a:t>
            </a:r>
          </a:p>
          <a:p>
            <a:r>
              <a:rPr lang="en-US" sz="700" dirty="0"/>
              <a:t>+ Dist. Subject</a:t>
            </a:r>
          </a:p>
          <a:p>
            <a:r>
              <a:rPr lang="en-US" sz="700" dirty="0"/>
              <a:t>+ Dist. Title</a:t>
            </a:r>
          </a:p>
          <a:p>
            <a:r>
              <a:rPr lang="en-US" sz="700" dirty="0"/>
              <a:t>+ Dist. Coauthors</a:t>
            </a:r>
          </a:p>
          <a:p>
            <a:r>
              <a:rPr lang="en-US" sz="700" dirty="0"/>
              <a:t>+ Dist. Ethnicities</a:t>
            </a:r>
          </a:p>
        </p:txBody>
      </p:sp>
      <p:cxnSp>
        <p:nvCxnSpPr>
          <p:cNvPr id="175" name="Curved Connector 174"/>
          <p:cNvCxnSpPr>
            <a:stCxn id="171" idx="1"/>
            <a:endCxn id="173" idx="1"/>
          </p:cNvCxnSpPr>
          <p:nvPr/>
        </p:nvCxnSpPr>
        <p:spPr>
          <a:xfrm rot="10800000" flipV="1">
            <a:off x="7051883" y="1290237"/>
            <a:ext cx="99593" cy="633440"/>
          </a:xfrm>
          <a:prstGeom prst="curvedConnector3">
            <a:avLst>
              <a:gd name="adj1" fmla="val 329534"/>
            </a:avLst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6" name="Straight Arrow Connector 175"/>
          <p:cNvCxnSpPr/>
          <p:nvPr/>
        </p:nvCxnSpPr>
        <p:spPr>
          <a:xfrm>
            <a:off x="7682075" y="3029520"/>
            <a:ext cx="0" cy="329413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7939522" y="3480317"/>
            <a:ext cx="76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Signatures belong to the same author or not.</a:t>
            </a:r>
            <a:endParaRPr lang="en-US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7661708" y="3114724"/>
            <a:ext cx="1431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Data Mining Techniques:</a:t>
            </a:r>
          </a:p>
          <a:p>
            <a:r>
              <a:rPr lang="en-US" sz="800" b="1" dirty="0"/>
              <a:t>   SVM, LR, GB, RF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7682075" y="4065092"/>
            <a:ext cx="0" cy="226728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180" name="Picture 17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8219" y="4302935"/>
            <a:ext cx="777968" cy="878963"/>
          </a:xfrm>
          <a:prstGeom prst="rect">
            <a:avLst/>
          </a:prstGeom>
        </p:spPr>
      </p:pic>
      <p:sp>
        <p:nvSpPr>
          <p:cNvPr id="181" name="Rounded Rectangle 180"/>
          <p:cNvSpPr/>
          <p:nvPr/>
        </p:nvSpPr>
        <p:spPr>
          <a:xfrm>
            <a:off x="7268219" y="5117640"/>
            <a:ext cx="375756" cy="6667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ounded Rectangle 181"/>
          <p:cNvSpPr/>
          <p:nvPr/>
        </p:nvSpPr>
        <p:spPr>
          <a:xfrm>
            <a:off x="7659903" y="5117640"/>
            <a:ext cx="61337" cy="66676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ounded Rectangle 182"/>
          <p:cNvSpPr/>
          <p:nvPr/>
        </p:nvSpPr>
        <p:spPr>
          <a:xfrm>
            <a:off x="7734496" y="5117639"/>
            <a:ext cx="101044" cy="6667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183"/>
          <p:cNvSpPr/>
          <p:nvPr/>
        </p:nvSpPr>
        <p:spPr>
          <a:xfrm>
            <a:off x="7864736" y="5121113"/>
            <a:ext cx="172957" cy="66676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7232203" y="4535345"/>
            <a:ext cx="885119" cy="396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8097903" y="4450570"/>
            <a:ext cx="90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Signatures are clustered in disambiguated authors.</a:t>
            </a:r>
            <a:endParaRPr lang="en-US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441225" y="5299544"/>
            <a:ext cx="1496834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800" dirty="0"/>
              <a:t>Cluster: Disambiguated Author</a:t>
            </a:r>
          </a:p>
        </p:txBody>
      </p:sp>
      <p:cxnSp>
        <p:nvCxnSpPr>
          <p:cNvPr id="188" name="Curved Connector 187"/>
          <p:cNvCxnSpPr>
            <a:stCxn id="181" idx="2"/>
          </p:cNvCxnSpPr>
          <p:nvPr/>
        </p:nvCxnSpPr>
        <p:spPr>
          <a:xfrm rot="5400000">
            <a:off x="7343536" y="5294705"/>
            <a:ext cx="222950" cy="2172"/>
          </a:xfrm>
          <a:prstGeom prst="curvedConnector4">
            <a:avLst>
              <a:gd name="adj1" fmla="val 25842"/>
              <a:gd name="adj2" fmla="val 10624862"/>
            </a:avLst>
          </a:pr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89" name="TextBox 188"/>
          <p:cNvSpPr txBox="1"/>
          <p:nvPr/>
        </p:nvSpPr>
        <p:spPr>
          <a:xfrm>
            <a:off x="8055435" y="701150"/>
            <a:ext cx="113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/>
              <a:t>Complementing Features:</a:t>
            </a:r>
          </a:p>
          <a:p>
            <a:r>
              <a:rPr lang="en-US" sz="700" dirty="0"/>
              <a:t>+ Focus Name</a:t>
            </a:r>
          </a:p>
          <a:p>
            <a:r>
              <a:rPr lang="en-US" sz="700" dirty="0"/>
              <a:t>+ LDA Topic</a:t>
            </a:r>
          </a:p>
          <a:p>
            <a:r>
              <a:rPr lang="en-US" sz="700" dirty="0"/>
              <a:t>+ Ethnicities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8101112" y="1229752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Focus Name</a:t>
            </a:r>
          </a:p>
        </p:txBody>
      </p:sp>
      <p:cxnSp>
        <p:nvCxnSpPr>
          <p:cNvPr id="191" name="Straight Connector 190"/>
          <p:cNvCxnSpPr/>
          <p:nvPr/>
        </p:nvCxnSpPr>
        <p:spPr>
          <a:xfrm>
            <a:off x="8165347" y="1411295"/>
            <a:ext cx="570782" cy="0"/>
          </a:xfrm>
          <a:prstGeom prst="line">
            <a:avLst/>
          </a:prstGeom>
          <a:noFill/>
          <a:ln w="28575">
            <a:solidFill>
              <a:schemeClr val="tx1"/>
            </a:solidFill>
            <a:tailEnd type="oval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95469"/>
              </p:ext>
            </p:extLst>
          </p:nvPr>
        </p:nvGraphicFramePr>
        <p:xfrm>
          <a:off x="7232075" y="2101550"/>
          <a:ext cx="9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2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7197394" y="1999410"/>
            <a:ext cx="107708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r>
              <a:rPr lang="en-US" sz="600" dirty="0"/>
              <a:t>, s</a:t>
            </a:r>
            <a:r>
              <a:rPr lang="en-US" sz="600" baseline="-25000" dirty="0"/>
              <a:t>2 ,                    …                                       ,</a:t>
            </a:r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sp>
        <p:nvSpPr>
          <p:cNvPr id="196" name="TextBox 195"/>
          <p:cNvSpPr txBox="1"/>
          <p:nvPr/>
        </p:nvSpPr>
        <p:spPr>
          <a:xfrm>
            <a:off x="7142748" y="2064818"/>
            <a:ext cx="110107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endParaRPr lang="en-US" sz="600" dirty="0"/>
          </a:p>
          <a:p>
            <a:r>
              <a:rPr lang="en-US" sz="600" dirty="0"/>
              <a:t>s</a:t>
            </a:r>
            <a:r>
              <a:rPr lang="en-US" sz="600" baseline="-25000" dirty="0"/>
              <a:t>2   </a:t>
            </a:r>
          </a:p>
          <a:p>
            <a:endParaRPr lang="en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181403" y="738454"/>
            <a:ext cx="1101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endParaRPr lang="en-US" sz="600" dirty="0"/>
          </a:p>
          <a:p>
            <a:r>
              <a:rPr lang="en-US" sz="600" dirty="0"/>
              <a:t>s</a:t>
            </a:r>
            <a:r>
              <a:rPr lang="en-US" sz="600" baseline="-25000" dirty="0"/>
              <a:t>2,  </a:t>
            </a:r>
          </a:p>
          <a:p>
            <a:endParaRPr lang="en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cxnSp>
        <p:nvCxnSpPr>
          <p:cNvPr id="199" name="Straight Connector 198"/>
          <p:cNvCxnSpPr>
            <a:stCxn id="170" idx="0"/>
          </p:cNvCxnSpPr>
          <p:nvPr/>
        </p:nvCxnSpPr>
        <p:spPr>
          <a:xfrm flipH="1">
            <a:off x="7682075" y="786712"/>
            <a:ext cx="12512" cy="955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7734496" y="4063615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Hierarchical Clustering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7389497" y="3351313"/>
            <a:ext cx="585156" cy="716268"/>
            <a:chOff x="2412586" y="3442578"/>
            <a:chExt cx="585156" cy="716268"/>
          </a:xfrm>
        </p:grpSpPr>
        <p:sp>
          <p:nvSpPr>
            <p:cNvPr id="205" name="TextBox 204"/>
            <p:cNvSpPr txBox="1"/>
            <p:nvPr/>
          </p:nvSpPr>
          <p:spPr>
            <a:xfrm>
              <a:off x="2412586" y="3442578"/>
              <a:ext cx="5851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 s1    s2      =</a:t>
              </a: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2469054" y="3575186"/>
              <a:ext cx="482229" cy="583660"/>
              <a:chOff x="2136607" y="3702186"/>
              <a:chExt cx="482229" cy="583660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2136607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2297350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230" name="Rectangle 229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2458093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062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2760"/>
              </p:ext>
            </p:extLst>
          </p:nvPr>
        </p:nvGraphicFramePr>
        <p:xfrm>
          <a:off x="2032000" y="719666"/>
          <a:ext cx="18000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25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125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5320"/>
              </p:ext>
            </p:extLst>
          </p:nvPr>
        </p:nvGraphicFramePr>
        <p:xfrm>
          <a:off x="4851400" y="772054"/>
          <a:ext cx="1206500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5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250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94889"/>
              </p:ext>
            </p:extLst>
          </p:nvPr>
        </p:nvGraphicFramePr>
        <p:xfrm>
          <a:off x="2204578" y="557937"/>
          <a:ext cx="838200" cy="955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974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158793" y="293676"/>
            <a:ext cx="1352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Signatures (+Article Data)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52723" y="1847530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Cross Product Signatures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626632" y="1904350"/>
            <a:ext cx="11344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/>
              <a:t>Similarity Features:</a:t>
            </a:r>
          </a:p>
          <a:p>
            <a:r>
              <a:rPr lang="en-US" sz="700" dirty="0"/>
              <a:t>+ Eq. First Name</a:t>
            </a:r>
          </a:p>
          <a:p>
            <a:r>
              <a:rPr lang="en-US" sz="700" dirty="0"/>
              <a:t>+ Eq. Middle Name</a:t>
            </a:r>
          </a:p>
          <a:p>
            <a:r>
              <a:rPr lang="en-US" sz="700" dirty="0"/>
              <a:t>+ Eq. LDA Topic</a:t>
            </a:r>
          </a:p>
          <a:p>
            <a:r>
              <a:rPr lang="en-US" sz="700" dirty="0"/>
              <a:t>+ Diff. Pub. Year</a:t>
            </a:r>
          </a:p>
          <a:p>
            <a:r>
              <a:rPr lang="en-US" sz="700" dirty="0"/>
              <a:t>+ Dist. Keywords</a:t>
            </a:r>
          </a:p>
          <a:p>
            <a:r>
              <a:rPr lang="en-US" sz="700" dirty="0"/>
              <a:t>+ Dist. References</a:t>
            </a:r>
          </a:p>
          <a:p>
            <a:r>
              <a:rPr lang="en-US" sz="700" dirty="0"/>
              <a:t>+ Dist. Subject</a:t>
            </a:r>
          </a:p>
          <a:p>
            <a:r>
              <a:rPr lang="en-US" sz="700" dirty="0"/>
              <a:t>+ Dist. Title</a:t>
            </a:r>
          </a:p>
          <a:p>
            <a:r>
              <a:rPr lang="en-US" sz="700" dirty="0"/>
              <a:t>+ Dist. Coauthors</a:t>
            </a:r>
          </a:p>
          <a:p>
            <a:r>
              <a:rPr lang="en-US" sz="700" dirty="0"/>
              <a:t>+ Dist. Ethnicities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182916" y="3061095"/>
            <a:ext cx="0" cy="329413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5" name="TextBox 74"/>
          <p:cNvSpPr txBox="1"/>
          <p:nvPr/>
        </p:nvSpPr>
        <p:spPr>
          <a:xfrm>
            <a:off x="5440363" y="3511892"/>
            <a:ext cx="76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Signatures belong to the same author or not.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5162549" y="3146299"/>
            <a:ext cx="1431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Data Mining Techniques:</a:t>
            </a:r>
          </a:p>
          <a:p>
            <a:r>
              <a:rPr lang="en-US" sz="800" b="1" dirty="0"/>
              <a:t>   SVM, LR, GB, RF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182916" y="4096667"/>
            <a:ext cx="0" cy="226728"/>
          </a:xfrm>
          <a:prstGeom prst="straightConnector1">
            <a:avLst/>
          </a:pr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60" y="4334510"/>
            <a:ext cx="777968" cy="878963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4769060" y="5149215"/>
            <a:ext cx="375756" cy="666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160744" y="5149215"/>
            <a:ext cx="61337" cy="6667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ounded Rectangle 80"/>
          <p:cNvSpPr/>
          <p:nvPr/>
        </p:nvSpPr>
        <p:spPr>
          <a:xfrm>
            <a:off x="5235337" y="5149214"/>
            <a:ext cx="101044" cy="66676"/>
          </a:xfrm>
          <a:prstGeom prst="round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5365577" y="5152688"/>
            <a:ext cx="172957" cy="6667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4733044" y="4566920"/>
            <a:ext cx="885119" cy="396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98744" y="4482145"/>
            <a:ext cx="904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/>
              <a:t>Signatures are clustered in disambiguated authors.</a:t>
            </a:r>
            <a:endParaRPr 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4942066" y="5331119"/>
            <a:ext cx="1496834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800" dirty="0"/>
              <a:t>Cluster: Disambiguated Author</a:t>
            </a:r>
          </a:p>
        </p:txBody>
      </p:sp>
      <p:cxnSp>
        <p:nvCxnSpPr>
          <p:cNvPr id="86" name="Curved Connector 85"/>
          <p:cNvCxnSpPr>
            <a:stCxn id="79" idx="2"/>
          </p:cNvCxnSpPr>
          <p:nvPr/>
        </p:nvCxnSpPr>
        <p:spPr>
          <a:xfrm rot="5400000">
            <a:off x="4844377" y="5326280"/>
            <a:ext cx="222950" cy="2172"/>
          </a:xfrm>
          <a:prstGeom prst="curvedConnector4">
            <a:avLst>
              <a:gd name="adj1" fmla="val 25842"/>
              <a:gd name="adj2" fmla="val 10624862"/>
            </a:avLst>
          </a:pr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7" name="TextBox 86"/>
          <p:cNvSpPr txBox="1"/>
          <p:nvPr/>
        </p:nvSpPr>
        <p:spPr>
          <a:xfrm>
            <a:off x="4155586" y="218231"/>
            <a:ext cx="113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u="sng" dirty="0"/>
              <a:t>Complementing Features:</a:t>
            </a:r>
          </a:p>
          <a:p>
            <a:r>
              <a:rPr lang="en-US" sz="700" dirty="0"/>
              <a:t>+ Focus Name</a:t>
            </a:r>
          </a:p>
          <a:p>
            <a:r>
              <a:rPr lang="en-US" sz="700" dirty="0"/>
              <a:t>+ LDA Topic</a:t>
            </a:r>
          </a:p>
          <a:p>
            <a:r>
              <a:rPr lang="en-US" sz="700" dirty="0"/>
              <a:t>+ Ethnicities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27177" y="546145"/>
            <a:ext cx="2472157" cy="1010627"/>
            <a:chOff x="2080565" y="944625"/>
            <a:chExt cx="2472157" cy="1010627"/>
          </a:xfrm>
        </p:grpSpPr>
        <p:sp>
          <p:nvSpPr>
            <p:cNvPr id="69" name="Rounded Rectangle 68"/>
            <p:cNvSpPr/>
            <p:nvPr/>
          </p:nvSpPr>
          <p:spPr>
            <a:xfrm>
              <a:off x="2080566" y="944625"/>
              <a:ext cx="1002833" cy="23367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Curved Connector 72"/>
            <p:cNvCxnSpPr>
              <a:stCxn id="69" idx="1"/>
              <a:endCxn id="71" idx="1"/>
            </p:cNvCxnSpPr>
            <p:nvPr/>
          </p:nvCxnSpPr>
          <p:spPr>
            <a:xfrm rot="10800000" flipH="1" flipV="1">
              <a:off x="2080565" y="1061462"/>
              <a:ext cx="2472157" cy="893790"/>
            </a:xfrm>
            <a:prstGeom prst="curvedConnector3">
              <a:avLst>
                <a:gd name="adj1" fmla="val -9247"/>
              </a:avLst>
            </a:pr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3030203" y="1000977"/>
              <a:ext cx="69442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Focus Name</a:t>
              </a: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3094438" y="1182520"/>
              <a:ext cx="570782" cy="0"/>
            </a:xfrm>
            <a:prstGeom prst="line">
              <a:avLst/>
            </a:prstGeom>
            <a:noFill/>
            <a:ln w="28575">
              <a:tailEnd type="oval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93759"/>
              </p:ext>
            </p:extLst>
          </p:nvPr>
        </p:nvGraphicFramePr>
        <p:xfrm>
          <a:off x="4732916" y="2133125"/>
          <a:ext cx="9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62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625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4698235" y="2030985"/>
            <a:ext cx="107708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r>
              <a:rPr lang="en-US" sz="600" dirty="0"/>
              <a:t>, s</a:t>
            </a:r>
            <a:r>
              <a:rPr lang="en-US" sz="600" baseline="-25000" dirty="0"/>
              <a:t>2 ,                    …                                       ,</a:t>
            </a:r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sp>
        <p:nvSpPr>
          <p:cNvPr id="92" name="TextBox 91"/>
          <p:cNvSpPr txBox="1"/>
          <p:nvPr/>
        </p:nvSpPr>
        <p:spPr>
          <a:xfrm>
            <a:off x="4643589" y="2096393"/>
            <a:ext cx="110107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endParaRPr lang="en-US" sz="600" dirty="0"/>
          </a:p>
          <a:p>
            <a:r>
              <a:rPr lang="en-US" sz="600" dirty="0"/>
              <a:t>s</a:t>
            </a:r>
            <a:r>
              <a:rPr lang="en-US" sz="600" baseline="-25000" dirty="0"/>
              <a:t>2   </a:t>
            </a:r>
          </a:p>
          <a:p>
            <a:endParaRPr lang="en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sp>
        <p:nvSpPr>
          <p:cNvPr id="93" name="TextBox 92"/>
          <p:cNvSpPr txBox="1"/>
          <p:nvPr/>
        </p:nvSpPr>
        <p:spPr>
          <a:xfrm>
            <a:off x="2110494" y="509679"/>
            <a:ext cx="11010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/>
              <a:t>s</a:t>
            </a:r>
            <a:r>
              <a:rPr lang="en-US" sz="600" baseline="-25000" dirty="0"/>
              <a:t>1</a:t>
            </a:r>
            <a:endParaRPr lang="en-US" sz="600" dirty="0"/>
          </a:p>
          <a:p>
            <a:r>
              <a:rPr lang="en-US" sz="600" dirty="0"/>
              <a:t>s</a:t>
            </a:r>
            <a:r>
              <a:rPr lang="en-US" sz="600" baseline="-25000" dirty="0"/>
              <a:t>2,  </a:t>
            </a:r>
          </a:p>
          <a:p>
            <a:endParaRPr lang="en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r>
              <a:rPr lang="es-US" sz="600" baseline="-25000" dirty="0"/>
              <a:t>.</a:t>
            </a:r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s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endParaRPr lang="en-US" sz="600" baseline="-25000" dirty="0"/>
          </a:p>
          <a:p>
            <a:r>
              <a:rPr lang="en-US" sz="600" dirty="0" err="1"/>
              <a:t>s</a:t>
            </a:r>
            <a:r>
              <a:rPr lang="en-US" sz="600" baseline="-25000" dirty="0" err="1"/>
              <a:t>n</a:t>
            </a:r>
            <a:endParaRPr lang="en-US" sz="300" dirty="0"/>
          </a:p>
        </p:txBody>
      </p:sp>
      <p:cxnSp>
        <p:nvCxnSpPr>
          <p:cNvPr id="94" name="Straight Connector 93"/>
          <p:cNvCxnSpPr>
            <a:stCxn id="68" idx="0"/>
          </p:cNvCxnSpPr>
          <p:nvPr/>
        </p:nvCxnSpPr>
        <p:spPr>
          <a:xfrm flipH="1">
            <a:off x="2611166" y="557937"/>
            <a:ext cx="12512" cy="955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225620" y="4089826"/>
            <a:ext cx="1431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Hierarchical Clustering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4890338" y="3382888"/>
            <a:ext cx="585156" cy="716268"/>
            <a:chOff x="2412586" y="3442578"/>
            <a:chExt cx="585156" cy="716268"/>
          </a:xfrm>
        </p:grpSpPr>
        <p:grpSp>
          <p:nvGrpSpPr>
            <p:cNvPr id="97" name="Group 96"/>
            <p:cNvGrpSpPr/>
            <p:nvPr/>
          </p:nvGrpSpPr>
          <p:grpSpPr>
            <a:xfrm>
              <a:off x="2469054" y="3575186"/>
              <a:ext cx="482229" cy="583660"/>
              <a:chOff x="2136607" y="3702186"/>
              <a:chExt cx="482229" cy="58366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2136607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297350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112" name="Rectangle 111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2458093" y="3702186"/>
                <a:ext cx="160743" cy="583660"/>
                <a:chOff x="2012004" y="1025661"/>
                <a:chExt cx="1157592" cy="583660"/>
              </a:xfrm>
            </p:grpSpPr>
            <p:sp>
              <p:nvSpPr>
                <p:cNvPr id="102" name="Rectangle 101"/>
                <p:cNvSpPr/>
                <p:nvPr/>
              </p:nvSpPr>
              <p:spPr>
                <a:xfrm>
                  <a:off x="2012004" y="1025661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2012004" y="1084027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2012004" y="1142393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2012004" y="1200759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2012004" y="1259125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012004" y="1317491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012004" y="1375857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012004" y="1434223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012004" y="1492589"/>
                  <a:ext cx="1157592" cy="5836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2012004" y="1550955"/>
                  <a:ext cx="1157592" cy="58366"/>
                </a:xfrm>
                <a:prstGeom prst="rect">
                  <a:avLst/>
                </a:prstGeom>
                <a:solidFill>
                  <a:srgbClr val="00CC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8" name="TextBox 97"/>
            <p:cNvSpPr txBox="1"/>
            <p:nvPr/>
          </p:nvSpPr>
          <p:spPr>
            <a:xfrm>
              <a:off x="2412586" y="3442578"/>
              <a:ext cx="5851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 s1    s2     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2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72872" y="669792"/>
            <a:ext cx="1238252" cy="1767717"/>
            <a:chOff x="4314825" y="1285875"/>
            <a:chExt cx="1971675" cy="2260639"/>
          </a:xfrm>
        </p:grpSpPr>
        <p:sp>
          <p:nvSpPr>
            <p:cNvPr id="4" name="Rectangle 3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Articles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4825" y="1704975"/>
              <a:ext cx="1971675" cy="1841539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id</a:t>
              </a:r>
            </a:p>
            <a:p>
              <a:r>
                <a:rPr lang="en-US" sz="1400" dirty="0"/>
                <a:t>title</a:t>
              </a:r>
            </a:p>
            <a:p>
              <a:r>
                <a:rPr lang="en-US" sz="1400" dirty="0"/>
                <a:t>journal</a:t>
              </a:r>
            </a:p>
            <a:p>
              <a:r>
                <a:rPr lang="en-US" sz="1400" dirty="0"/>
                <a:t>year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9274" y="4140759"/>
            <a:ext cx="1238252" cy="1767717"/>
            <a:chOff x="4314825" y="1285875"/>
            <a:chExt cx="1971675" cy="2260638"/>
          </a:xfrm>
        </p:grpSpPr>
        <p:sp>
          <p:nvSpPr>
            <p:cNvPr id="8" name="Rectangle 7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Institutions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s-US" sz="1400" u="sng" dirty="0"/>
                <a:t># d</a:t>
              </a:r>
              <a:endParaRPr lang="en-US" sz="1400" u="sng" dirty="0"/>
            </a:p>
            <a:p>
              <a:r>
                <a:rPr lang="en-US" sz="1400" dirty="0"/>
                <a:t>institution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49275" y="1262275"/>
            <a:ext cx="1238252" cy="1767717"/>
            <a:chOff x="4314825" y="1285875"/>
            <a:chExt cx="1971675" cy="2260638"/>
          </a:xfrm>
        </p:grpSpPr>
        <p:sp>
          <p:nvSpPr>
            <p:cNvPr id="11" name="Rectangle 10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Subjects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n-US" sz="1400" dirty="0"/>
                <a:t>subject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6470" y="3603492"/>
            <a:ext cx="1238252" cy="1767717"/>
            <a:chOff x="4314825" y="1285875"/>
            <a:chExt cx="1971675" cy="2260638"/>
          </a:xfrm>
        </p:grpSpPr>
        <p:sp>
          <p:nvSpPr>
            <p:cNvPr id="14" name="Rectangle 13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References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n-US" sz="1400" dirty="0"/>
                <a:t>journal</a:t>
              </a:r>
            </a:p>
            <a:p>
              <a:r>
                <a:rPr lang="en-US" sz="1400" dirty="0"/>
                <a:t>year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72872" y="4140759"/>
            <a:ext cx="1238252" cy="1767717"/>
            <a:chOff x="4314825" y="1285875"/>
            <a:chExt cx="1971675" cy="2260638"/>
          </a:xfrm>
        </p:grpSpPr>
        <p:sp>
          <p:nvSpPr>
            <p:cNvPr id="17" name="Rectangle 16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Signatures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s-US" sz="1400" u="sng" dirty="0"/>
                <a:t>d</a:t>
              </a:r>
              <a:endParaRPr lang="en-US" sz="1400" u="sng" dirty="0"/>
            </a:p>
            <a:p>
              <a:r>
                <a:rPr lang="en-US" sz="1400" dirty="0" err="1"/>
                <a:t>first_name</a:t>
              </a:r>
              <a:endParaRPr lang="en-US" sz="1400" dirty="0"/>
            </a:p>
            <a:p>
              <a:r>
                <a:rPr lang="es-US" sz="1400" dirty="0" err="1"/>
                <a:t>fn_initial</a:t>
              </a:r>
              <a:endParaRPr lang="es-US" sz="1400" dirty="0"/>
            </a:p>
            <a:p>
              <a:r>
                <a:rPr lang="es-US" sz="1400" dirty="0" err="1"/>
                <a:t>mn_initial</a:t>
              </a:r>
              <a:endParaRPr lang="es-US" sz="1400" dirty="0"/>
            </a:p>
            <a:p>
              <a:r>
                <a:rPr lang="es-US" sz="1400" dirty="0" err="1"/>
                <a:t>last_name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6469" y="1262275"/>
            <a:ext cx="1238252" cy="1767717"/>
            <a:chOff x="4314825" y="1285875"/>
            <a:chExt cx="1971675" cy="2260638"/>
          </a:xfrm>
        </p:grpSpPr>
        <p:sp>
          <p:nvSpPr>
            <p:cNvPr id="20" name="Rectangle 19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Keywords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s-US" sz="1400" dirty="0" err="1"/>
                <a:t>keyword</a:t>
              </a:r>
              <a:endParaRPr lang="en-US" sz="1400" dirty="0"/>
            </a:p>
          </p:txBody>
        </p:sp>
      </p:grpSp>
      <p:cxnSp>
        <p:nvCxnSpPr>
          <p:cNvPr id="23" name="Straight Connector 22"/>
          <p:cNvCxnSpPr>
            <a:stCxn id="9" idx="1"/>
            <a:endCxn id="18" idx="3"/>
          </p:cNvCxnSpPr>
          <p:nvPr/>
        </p:nvCxnSpPr>
        <p:spPr>
          <a:xfrm flipH="1">
            <a:off x="3811124" y="5188476"/>
            <a:ext cx="43815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0"/>
            <a:endCxn id="5" idx="2"/>
          </p:cNvCxnSpPr>
          <p:nvPr/>
        </p:nvCxnSpPr>
        <p:spPr>
          <a:xfrm flipV="1">
            <a:off x="3191998" y="2437509"/>
            <a:ext cx="0" cy="170325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1"/>
            <a:endCxn id="21" idx="3"/>
          </p:cNvCxnSpPr>
          <p:nvPr/>
        </p:nvCxnSpPr>
        <p:spPr>
          <a:xfrm rot="10800000" flipV="1">
            <a:off x="2134722" y="1717508"/>
            <a:ext cx="438151" cy="592483"/>
          </a:xfrm>
          <a:prstGeom prst="bentConnector3">
            <a:avLst>
              <a:gd name="adj1" fmla="val 30435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5" idx="1"/>
            <a:endCxn id="15" idx="3"/>
          </p:cNvCxnSpPr>
          <p:nvPr/>
        </p:nvCxnSpPr>
        <p:spPr>
          <a:xfrm rot="10800000" flipV="1">
            <a:off x="2134722" y="1717509"/>
            <a:ext cx="438150" cy="2933700"/>
          </a:xfrm>
          <a:prstGeom prst="bentConnector3">
            <a:avLst>
              <a:gd name="adj1" fmla="val 30435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3"/>
            <a:endCxn id="12" idx="1"/>
          </p:cNvCxnSpPr>
          <p:nvPr/>
        </p:nvCxnSpPr>
        <p:spPr>
          <a:xfrm>
            <a:off x="3811124" y="1717509"/>
            <a:ext cx="438151" cy="59248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1997" y="2437509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925420" y="5155765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1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3763501" y="4973032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2053758" y="2285048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053758" y="4658976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2377608" y="1528630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</a:t>
            </a:r>
            <a:endParaRPr 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3901613" y="2309992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3191997" y="3926329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 … *</a:t>
            </a:r>
            <a:endParaRPr 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3753981" y="1518421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8527998" y="833649"/>
            <a:ext cx="1238252" cy="1767717"/>
            <a:chOff x="4314825" y="1285875"/>
            <a:chExt cx="1971675" cy="2260639"/>
          </a:xfrm>
        </p:grpSpPr>
        <p:sp>
          <p:nvSpPr>
            <p:cNvPr id="36" name="Rectangle 35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Articles</a:t>
              </a:r>
              <a:endParaRPr lang="en-US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314825" y="1704975"/>
              <a:ext cx="1971675" cy="1841539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id</a:t>
              </a:r>
            </a:p>
            <a:p>
              <a:r>
                <a:rPr lang="en-US" sz="1400" dirty="0"/>
                <a:t>title</a:t>
              </a:r>
            </a:p>
            <a:p>
              <a:r>
                <a:rPr lang="en-US" sz="1400" dirty="0"/>
                <a:t>journal</a:t>
              </a:r>
            </a:p>
            <a:p>
              <a:r>
                <a:rPr lang="en-US" sz="1400" dirty="0"/>
                <a:t>year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204400" y="4304616"/>
            <a:ext cx="1238252" cy="1767717"/>
            <a:chOff x="4314825" y="1285875"/>
            <a:chExt cx="1971675" cy="2260638"/>
          </a:xfrm>
        </p:grpSpPr>
        <p:sp>
          <p:nvSpPr>
            <p:cNvPr id="43" name="Rectangle 42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Institutions</a:t>
              </a:r>
              <a:endParaRPr lang="en-US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s-US" sz="1400" u="sng" dirty="0"/>
                <a:t># d</a:t>
              </a:r>
              <a:endParaRPr lang="en-US" sz="1400" u="sng" dirty="0"/>
            </a:p>
            <a:p>
              <a:r>
                <a:rPr lang="en-US" sz="1400" dirty="0"/>
                <a:t>institution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204401" y="1426132"/>
            <a:ext cx="1238252" cy="1767717"/>
            <a:chOff x="4314825" y="1285875"/>
            <a:chExt cx="1971675" cy="2260638"/>
          </a:xfrm>
        </p:grpSpPr>
        <p:sp>
          <p:nvSpPr>
            <p:cNvPr id="51" name="Rectangle 50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Subjects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n-US" sz="1400" dirty="0"/>
                <a:t>subject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51596" y="3767349"/>
            <a:ext cx="1238252" cy="1767717"/>
            <a:chOff x="4314825" y="1285875"/>
            <a:chExt cx="1971675" cy="2260638"/>
          </a:xfrm>
        </p:grpSpPr>
        <p:sp>
          <p:nvSpPr>
            <p:cNvPr id="54" name="Rectangle 53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References</a:t>
              </a:r>
              <a:endParaRPr lang="en-US" sz="1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n-US" sz="1400" dirty="0"/>
                <a:t>journal</a:t>
              </a:r>
            </a:p>
            <a:p>
              <a:r>
                <a:rPr lang="en-US" sz="1400" dirty="0"/>
                <a:t>year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527998" y="4304616"/>
            <a:ext cx="1238252" cy="1767717"/>
            <a:chOff x="4314825" y="1285875"/>
            <a:chExt cx="1971675" cy="2260638"/>
          </a:xfrm>
        </p:grpSpPr>
        <p:sp>
          <p:nvSpPr>
            <p:cNvPr id="57" name="Rectangle 56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Signatures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s-US" sz="1400" u="sng" dirty="0"/>
                <a:t>d</a:t>
              </a:r>
              <a:endParaRPr lang="en-US" sz="1400" u="sng" dirty="0"/>
            </a:p>
            <a:p>
              <a:r>
                <a:rPr lang="en-US" sz="1400" dirty="0" err="1"/>
                <a:t>first_name</a:t>
              </a:r>
              <a:endParaRPr lang="en-US" sz="1400" dirty="0"/>
            </a:p>
            <a:p>
              <a:r>
                <a:rPr lang="es-US" sz="1400" dirty="0" err="1"/>
                <a:t>fn_initial</a:t>
              </a:r>
              <a:endParaRPr lang="es-US" sz="1400" dirty="0"/>
            </a:p>
            <a:p>
              <a:r>
                <a:rPr lang="es-US" sz="1400" dirty="0" err="1"/>
                <a:t>mn_initial</a:t>
              </a:r>
              <a:endParaRPr lang="es-US" sz="1400" dirty="0"/>
            </a:p>
            <a:p>
              <a:r>
                <a:rPr lang="es-US" sz="1400" dirty="0" err="1"/>
                <a:t>last_name</a:t>
              </a:r>
              <a:endParaRPr lang="en-US" sz="14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851595" y="1426132"/>
            <a:ext cx="1238252" cy="1767717"/>
            <a:chOff x="4314825" y="1285875"/>
            <a:chExt cx="1971675" cy="2260638"/>
          </a:xfrm>
        </p:grpSpPr>
        <p:sp>
          <p:nvSpPr>
            <p:cNvPr id="60" name="Rectangle 59"/>
            <p:cNvSpPr/>
            <p:nvPr/>
          </p:nvSpPr>
          <p:spPr>
            <a:xfrm>
              <a:off x="4314825" y="1285875"/>
              <a:ext cx="1971675" cy="419100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Keywords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14825" y="1704975"/>
              <a:ext cx="1971675" cy="1841538"/>
            </a:xfrm>
            <a:prstGeom prst="rect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u="sng" dirty="0"/>
                <a:t># id</a:t>
              </a:r>
            </a:p>
            <a:p>
              <a:r>
                <a:rPr lang="es-US" sz="1400" dirty="0" err="1"/>
                <a:t>keyword</a:t>
              </a:r>
              <a:endParaRPr lang="en-US" sz="1400" dirty="0"/>
            </a:p>
          </p:txBody>
        </p:sp>
      </p:grpSp>
      <p:cxnSp>
        <p:nvCxnSpPr>
          <p:cNvPr id="62" name="Straight Connector 61"/>
          <p:cNvCxnSpPr>
            <a:stCxn id="44" idx="1"/>
            <a:endCxn id="58" idx="3"/>
          </p:cNvCxnSpPr>
          <p:nvPr/>
        </p:nvCxnSpPr>
        <p:spPr>
          <a:xfrm flipH="1">
            <a:off x="9766250" y="5352333"/>
            <a:ext cx="43815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0"/>
            <a:endCxn id="39" idx="2"/>
          </p:cNvCxnSpPr>
          <p:nvPr/>
        </p:nvCxnSpPr>
        <p:spPr>
          <a:xfrm flipV="1">
            <a:off x="9147124" y="2601366"/>
            <a:ext cx="0" cy="170325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9" idx="1"/>
            <a:endCxn id="61" idx="3"/>
          </p:cNvCxnSpPr>
          <p:nvPr/>
        </p:nvCxnSpPr>
        <p:spPr>
          <a:xfrm rot="10800000" flipV="1">
            <a:off x="8089848" y="1881365"/>
            <a:ext cx="438151" cy="592483"/>
          </a:xfrm>
          <a:prstGeom prst="bentConnector3">
            <a:avLst>
              <a:gd name="adj1" fmla="val 30435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9" idx="1"/>
            <a:endCxn id="55" idx="3"/>
          </p:cNvCxnSpPr>
          <p:nvPr/>
        </p:nvCxnSpPr>
        <p:spPr>
          <a:xfrm rot="10800000" flipV="1">
            <a:off x="8089848" y="1881366"/>
            <a:ext cx="438150" cy="2933700"/>
          </a:xfrm>
          <a:prstGeom prst="bentConnector3">
            <a:avLst>
              <a:gd name="adj1" fmla="val 30435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9" idx="3"/>
            <a:endCxn id="52" idx="1"/>
          </p:cNvCxnSpPr>
          <p:nvPr/>
        </p:nvCxnSpPr>
        <p:spPr>
          <a:xfrm>
            <a:off x="9766250" y="1881366"/>
            <a:ext cx="438151" cy="59248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47123" y="2601366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9880546" y="5319622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1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9718627" y="5136889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</a:t>
            </a:r>
            <a:endParaRPr 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008884" y="2448905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008884" y="4822833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8332734" y="1692487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</a:t>
            </a:r>
            <a:endParaRPr 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856739" y="2473849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9147123" y="4090186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1 … *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9709107" y="1682278"/>
            <a:ext cx="428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800" dirty="0"/>
              <a:t>0 … *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7512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30" y="622753"/>
            <a:ext cx="6222340" cy="56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1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487</Words>
  <Application>Microsoft Office PowerPoint</Application>
  <PresentationFormat>Widescreen</PresentationFormat>
  <Paragraphs>235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Millan</dc:creator>
  <cp:lastModifiedBy>Jose Millan</cp:lastModifiedBy>
  <cp:revision>26</cp:revision>
  <dcterms:created xsi:type="dcterms:W3CDTF">2016-05-03T08:26:49Z</dcterms:created>
  <dcterms:modified xsi:type="dcterms:W3CDTF">2016-10-19T14:30:20Z</dcterms:modified>
</cp:coreProperties>
</file>