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23.xml" ContentType="application/vnd.openxmlformats-officedocument.presentationml.slide+xml"/>
  <Override PartName="/ppt/diagrams/quickStyle1.xml" ContentType="application/vnd.openxmlformats-officedocument.drawingml.diagramStyle+xml"/>
  <Default Extension="png" ContentType="image/png"/>
  <Default Extension="pdf" ContentType="application/pdf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3" r:id="rId21"/>
    <p:sldId id="282" r:id="rId22"/>
    <p:sldId id="281" r:id="rId23"/>
    <p:sldId id="284" r:id="rId24"/>
    <p:sldId id="285" r:id="rId25"/>
    <p:sldId id="287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7723" autoAdjust="0"/>
  </p:normalViewPr>
  <p:slideViewPr>
    <p:cSldViewPr snapToGrid="0" snapToObjects="1">
      <p:cViewPr>
        <p:scale>
          <a:sx n="95" d="100"/>
          <a:sy n="95" d="100"/>
        </p:scale>
        <p:origin x="-54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F279D-9F93-458D-87E9-448A3A519144}" type="doc">
      <dgm:prSet loTypeId="urn:microsoft.com/office/officeart/2005/8/layout/radial6" loCatId="relationship" qsTypeId="urn:microsoft.com/office/officeart/2005/8/quickstyle/simple3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EAAF1A9-98D6-4A8E-B14D-2875ED6CA467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B43E2886-5057-4379-9BC5-B82C9A166B1C}" type="parTrans" cxnId="{8749A48C-7104-490E-98E1-C5AD87DCB1C0}">
      <dgm:prSet/>
      <dgm:spPr/>
      <dgm:t>
        <a:bodyPr/>
        <a:lstStyle/>
        <a:p>
          <a:endParaRPr lang="en-US"/>
        </a:p>
      </dgm:t>
    </dgm:pt>
    <dgm:pt modelId="{5ED9254A-93FD-4786-92EC-78E68BFFA3AC}" type="sibTrans" cxnId="{8749A48C-7104-490E-98E1-C5AD87DCB1C0}">
      <dgm:prSet/>
      <dgm:spPr/>
      <dgm:t>
        <a:bodyPr/>
        <a:lstStyle/>
        <a:p>
          <a:endParaRPr lang="en-US"/>
        </a:p>
      </dgm:t>
    </dgm:pt>
    <dgm:pt modelId="{BE1E7DD3-A408-4840-8DE1-E0C1E5320E37}">
      <dgm:prSet phldrT="[Text]"/>
      <dgm:spPr/>
      <dgm:t>
        <a:bodyPr/>
        <a:lstStyle/>
        <a:p>
          <a:r>
            <a:rPr lang="en-US" b="1" dirty="0" smtClean="0"/>
            <a:t>Social Networking</a:t>
          </a:r>
          <a:endParaRPr lang="en-US" b="1" dirty="0"/>
        </a:p>
      </dgm:t>
    </dgm:pt>
    <dgm:pt modelId="{103E0FE9-D738-498F-975A-E60717DCD94B}" type="parTrans" cxnId="{6CCDFCC1-BC6D-4813-A556-FC9C30D69091}">
      <dgm:prSet/>
      <dgm:spPr/>
      <dgm:t>
        <a:bodyPr/>
        <a:lstStyle/>
        <a:p>
          <a:endParaRPr lang="en-US"/>
        </a:p>
      </dgm:t>
    </dgm:pt>
    <dgm:pt modelId="{E6801B18-2756-4995-9993-2878DA8409B7}" type="sibTrans" cxnId="{6CCDFCC1-BC6D-4813-A556-FC9C30D69091}">
      <dgm:prSet/>
      <dgm:spPr/>
      <dgm:t>
        <a:bodyPr/>
        <a:lstStyle/>
        <a:p>
          <a:endParaRPr lang="en-US"/>
        </a:p>
      </dgm:t>
    </dgm:pt>
    <dgm:pt modelId="{764D10E3-885E-4367-BA82-8F400898A59F}">
      <dgm:prSet phldrT="[Text]" custT="1"/>
      <dgm:spPr/>
      <dgm:t>
        <a:bodyPr/>
        <a:lstStyle/>
        <a:p>
          <a:r>
            <a:rPr lang="en-US" sz="1050" b="1" dirty="0" smtClean="0"/>
            <a:t>Blogs</a:t>
          </a:r>
        </a:p>
        <a:p>
          <a:r>
            <a:rPr lang="en-US" sz="1000" b="1" dirty="0" err="1" smtClean="0"/>
            <a:t>Microblogging</a:t>
          </a:r>
          <a:endParaRPr lang="en-US" sz="1050" b="1" dirty="0"/>
        </a:p>
      </dgm:t>
    </dgm:pt>
    <dgm:pt modelId="{5A5555AB-1E16-40CA-852F-B3BEA9B7FE03}" type="parTrans" cxnId="{9411F1A1-FF31-44C1-A71B-19ED3FE6BBF4}">
      <dgm:prSet/>
      <dgm:spPr/>
      <dgm:t>
        <a:bodyPr/>
        <a:lstStyle/>
        <a:p>
          <a:endParaRPr lang="en-US"/>
        </a:p>
      </dgm:t>
    </dgm:pt>
    <dgm:pt modelId="{81D15382-DD54-4EF4-8104-179236D4DEBE}" type="sibTrans" cxnId="{9411F1A1-FF31-44C1-A71B-19ED3FE6BBF4}">
      <dgm:prSet/>
      <dgm:spPr/>
      <dgm:t>
        <a:bodyPr/>
        <a:lstStyle/>
        <a:p>
          <a:endParaRPr lang="en-US"/>
        </a:p>
      </dgm:t>
    </dgm:pt>
    <dgm:pt modelId="{A07AFE16-1394-4073-94AE-2B0EEB8EFA29}">
      <dgm:prSet phldrT="[Text]"/>
      <dgm:spPr/>
      <dgm:t>
        <a:bodyPr/>
        <a:lstStyle/>
        <a:p>
          <a:r>
            <a:rPr lang="en-US" b="1" dirty="0" smtClean="0"/>
            <a:t>Wiki</a:t>
          </a:r>
        </a:p>
        <a:p>
          <a:r>
            <a:rPr lang="en-US" b="1" dirty="0" smtClean="0"/>
            <a:t>Forum</a:t>
          </a:r>
          <a:endParaRPr lang="en-US" b="1" dirty="0"/>
        </a:p>
      </dgm:t>
    </dgm:pt>
    <dgm:pt modelId="{00E41EB0-E5BF-45DB-9CE9-514D91FB2F48}" type="parTrans" cxnId="{E072BA30-7993-40C8-B467-ABC6FCD9284E}">
      <dgm:prSet/>
      <dgm:spPr/>
      <dgm:t>
        <a:bodyPr/>
        <a:lstStyle/>
        <a:p>
          <a:endParaRPr lang="en-US"/>
        </a:p>
      </dgm:t>
    </dgm:pt>
    <dgm:pt modelId="{CFAB2891-395D-425F-AD43-1CF872C9DC96}" type="sibTrans" cxnId="{E072BA30-7993-40C8-B467-ABC6FCD9284E}">
      <dgm:prSet/>
      <dgm:spPr/>
      <dgm:t>
        <a:bodyPr/>
        <a:lstStyle/>
        <a:p>
          <a:endParaRPr lang="en-US"/>
        </a:p>
      </dgm:t>
    </dgm:pt>
    <dgm:pt modelId="{F9581513-CFBB-4159-B1A7-693B9CC19E57}">
      <dgm:prSet phldrT="[Text]"/>
      <dgm:spPr/>
      <dgm:t>
        <a:bodyPr/>
        <a:lstStyle/>
        <a:p>
          <a:r>
            <a:rPr lang="en-US" b="1" dirty="0" smtClean="0"/>
            <a:t>Content</a:t>
          </a:r>
        </a:p>
        <a:p>
          <a:r>
            <a:rPr lang="en-US" b="1" dirty="0" smtClean="0"/>
            <a:t>Sharing</a:t>
          </a:r>
          <a:endParaRPr lang="en-US" b="1" dirty="0"/>
        </a:p>
      </dgm:t>
    </dgm:pt>
    <dgm:pt modelId="{1C3CDF8E-7669-492A-9BE0-46E3F5608BA4}" type="parTrans" cxnId="{797641C9-E52D-4AC7-A151-54AA6F6A676E}">
      <dgm:prSet/>
      <dgm:spPr/>
      <dgm:t>
        <a:bodyPr/>
        <a:lstStyle/>
        <a:p>
          <a:endParaRPr lang="en-US"/>
        </a:p>
      </dgm:t>
    </dgm:pt>
    <dgm:pt modelId="{7DE8DE25-EC1F-4472-A3E0-0D240E4DA5F1}" type="sibTrans" cxnId="{797641C9-E52D-4AC7-A151-54AA6F6A676E}">
      <dgm:prSet/>
      <dgm:spPr/>
      <dgm:t>
        <a:bodyPr/>
        <a:lstStyle/>
        <a:p>
          <a:endParaRPr lang="en-US"/>
        </a:p>
      </dgm:t>
    </dgm:pt>
    <dgm:pt modelId="{FF441AD0-BD45-4C9B-9986-4FC77E9B4FE5}" type="pres">
      <dgm:prSet presAssocID="{93CF279D-9F93-458D-87E9-448A3A51914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38EF22-46BA-4A3E-B004-6B49CE9C9ED3}" type="pres">
      <dgm:prSet presAssocID="{7EAAF1A9-98D6-4A8E-B14D-2875ED6CA467}" presName="centerShape" presStyleLbl="node0" presStyleIdx="0" presStyleCnt="1"/>
      <dgm:spPr/>
      <dgm:t>
        <a:bodyPr/>
        <a:lstStyle/>
        <a:p>
          <a:endParaRPr lang="en-US"/>
        </a:p>
      </dgm:t>
    </dgm:pt>
    <dgm:pt modelId="{D0A5E328-96F8-4B9A-A853-C31B22D4B92E}" type="pres">
      <dgm:prSet presAssocID="{BE1E7DD3-A408-4840-8DE1-E0C1E5320E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4000D-D2ED-49AE-8CE8-CFD85CE3B2DC}" type="pres">
      <dgm:prSet presAssocID="{BE1E7DD3-A408-4840-8DE1-E0C1E5320E37}" presName="dummy" presStyleCnt="0"/>
      <dgm:spPr/>
    </dgm:pt>
    <dgm:pt modelId="{C1C75665-94B0-48C3-A69F-B5514D17B03D}" type="pres">
      <dgm:prSet presAssocID="{E6801B18-2756-4995-9993-2878DA8409B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47BECFE-F890-4BD8-A433-6263A5450CEB}" type="pres">
      <dgm:prSet presAssocID="{764D10E3-885E-4367-BA82-8F400898A5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4262B-5008-42B7-873E-6AA4A858BF5F}" type="pres">
      <dgm:prSet presAssocID="{764D10E3-885E-4367-BA82-8F400898A59F}" presName="dummy" presStyleCnt="0"/>
      <dgm:spPr/>
    </dgm:pt>
    <dgm:pt modelId="{A0FD3186-0682-47E7-ABB4-58994251BE92}" type="pres">
      <dgm:prSet presAssocID="{81D15382-DD54-4EF4-8104-179236D4DE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F09F6AE-E2D5-45D9-BA65-C9B82ADAAB05}" type="pres">
      <dgm:prSet presAssocID="{A07AFE16-1394-4073-94AE-2B0EEB8EFA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623AF-11BA-467F-8462-F7668B04D069}" type="pres">
      <dgm:prSet presAssocID="{A07AFE16-1394-4073-94AE-2B0EEB8EFA29}" presName="dummy" presStyleCnt="0"/>
      <dgm:spPr/>
    </dgm:pt>
    <dgm:pt modelId="{114F2E2D-C2B5-404E-B974-221706444F57}" type="pres">
      <dgm:prSet presAssocID="{CFAB2891-395D-425F-AD43-1CF872C9DC9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894E2FC-50FE-42BA-B166-A5B209250227}" type="pres">
      <dgm:prSet presAssocID="{F9581513-CFBB-4159-B1A7-693B9CC19E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0ECAA-1991-43A9-BD1E-4C94FA530684}" type="pres">
      <dgm:prSet presAssocID="{F9581513-CFBB-4159-B1A7-693B9CC19E57}" presName="dummy" presStyleCnt="0"/>
      <dgm:spPr/>
    </dgm:pt>
    <dgm:pt modelId="{BB14C41B-C145-4294-8B1E-EAC7E40A518F}" type="pres">
      <dgm:prSet presAssocID="{7DE8DE25-EC1F-4472-A3E0-0D240E4DA5F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072BA30-7993-40C8-B467-ABC6FCD9284E}" srcId="{7EAAF1A9-98D6-4A8E-B14D-2875ED6CA467}" destId="{A07AFE16-1394-4073-94AE-2B0EEB8EFA29}" srcOrd="2" destOrd="0" parTransId="{00E41EB0-E5BF-45DB-9CE9-514D91FB2F48}" sibTransId="{CFAB2891-395D-425F-AD43-1CF872C9DC96}"/>
    <dgm:cxn modelId="{F836B4BF-7109-674B-992C-979B95281920}" type="presOf" srcId="{764D10E3-885E-4367-BA82-8F400898A59F}" destId="{647BECFE-F890-4BD8-A433-6263A5450CEB}" srcOrd="0" destOrd="0" presId="urn:microsoft.com/office/officeart/2005/8/layout/radial6"/>
    <dgm:cxn modelId="{31EEBEFA-60FD-8D4E-9753-E27E8E6F84D9}" type="presOf" srcId="{A07AFE16-1394-4073-94AE-2B0EEB8EFA29}" destId="{7F09F6AE-E2D5-45D9-BA65-C9B82ADAAB05}" srcOrd="0" destOrd="0" presId="urn:microsoft.com/office/officeart/2005/8/layout/radial6"/>
    <dgm:cxn modelId="{8749A48C-7104-490E-98E1-C5AD87DCB1C0}" srcId="{93CF279D-9F93-458D-87E9-448A3A519144}" destId="{7EAAF1A9-98D6-4A8E-B14D-2875ED6CA467}" srcOrd="0" destOrd="0" parTransId="{B43E2886-5057-4379-9BC5-B82C9A166B1C}" sibTransId="{5ED9254A-93FD-4786-92EC-78E68BFFA3AC}"/>
    <dgm:cxn modelId="{23BF75AB-3FF3-BD49-881A-88C17BC6FD97}" type="presOf" srcId="{7EAAF1A9-98D6-4A8E-B14D-2875ED6CA467}" destId="{8C38EF22-46BA-4A3E-B004-6B49CE9C9ED3}" srcOrd="0" destOrd="0" presId="urn:microsoft.com/office/officeart/2005/8/layout/radial6"/>
    <dgm:cxn modelId="{2B1FC0F9-D3D5-1441-AB30-18DF6A3AE9A6}" type="presOf" srcId="{81D15382-DD54-4EF4-8104-179236D4DEBE}" destId="{A0FD3186-0682-47E7-ABB4-58994251BE92}" srcOrd="0" destOrd="0" presId="urn:microsoft.com/office/officeart/2005/8/layout/radial6"/>
    <dgm:cxn modelId="{0ABC5D07-176F-A74D-837A-E4445173F436}" type="presOf" srcId="{E6801B18-2756-4995-9993-2878DA8409B7}" destId="{C1C75665-94B0-48C3-A69F-B5514D17B03D}" srcOrd="0" destOrd="0" presId="urn:microsoft.com/office/officeart/2005/8/layout/radial6"/>
    <dgm:cxn modelId="{6CCDFCC1-BC6D-4813-A556-FC9C30D69091}" srcId="{7EAAF1A9-98D6-4A8E-B14D-2875ED6CA467}" destId="{BE1E7DD3-A408-4840-8DE1-E0C1E5320E37}" srcOrd="0" destOrd="0" parTransId="{103E0FE9-D738-498F-975A-E60717DCD94B}" sibTransId="{E6801B18-2756-4995-9993-2878DA8409B7}"/>
    <dgm:cxn modelId="{007921DE-8255-9641-9DB9-623D29DE3B0F}" type="presOf" srcId="{CFAB2891-395D-425F-AD43-1CF872C9DC96}" destId="{114F2E2D-C2B5-404E-B974-221706444F57}" srcOrd="0" destOrd="0" presId="urn:microsoft.com/office/officeart/2005/8/layout/radial6"/>
    <dgm:cxn modelId="{3722F2D6-3667-564F-880F-13280D1A2A4F}" type="presOf" srcId="{93CF279D-9F93-458D-87E9-448A3A519144}" destId="{FF441AD0-BD45-4C9B-9986-4FC77E9B4FE5}" srcOrd="0" destOrd="0" presId="urn:microsoft.com/office/officeart/2005/8/layout/radial6"/>
    <dgm:cxn modelId="{A1B80D4D-AC6B-C844-A8E1-A4F8DA213803}" type="presOf" srcId="{F9581513-CFBB-4159-B1A7-693B9CC19E57}" destId="{E894E2FC-50FE-42BA-B166-A5B209250227}" srcOrd="0" destOrd="0" presId="urn:microsoft.com/office/officeart/2005/8/layout/radial6"/>
    <dgm:cxn modelId="{27E2EAD4-DD46-8B4E-8AE3-2B056EE453CD}" type="presOf" srcId="{7DE8DE25-EC1F-4472-A3E0-0D240E4DA5F1}" destId="{BB14C41B-C145-4294-8B1E-EAC7E40A518F}" srcOrd="0" destOrd="0" presId="urn:microsoft.com/office/officeart/2005/8/layout/radial6"/>
    <dgm:cxn modelId="{797641C9-E52D-4AC7-A151-54AA6F6A676E}" srcId="{7EAAF1A9-98D6-4A8E-B14D-2875ED6CA467}" destId="{F9581513-CFBB-4159-B1A7-693B9CC19E57}" srcOrd="3" destOrd="0" parTransId="{1C3CDF8E-7669-492A-9BE0-46E3F5608BA4}" sibTransId="{7DE8DE25-EC1F-4472-A3E0-0D240E4DA5F1}"/>
    <dgm:cxn modelId="{7962B444-D1E9-E847-AEAD-F0A1D78C9F1D}" type="presOf" srcId="{BE1E7DD3-A408-4840-8DE1-E0C1E5320E37}" destId="{D0A5E328-96F8-4B9A-A853-C31B22D4B92E}" srcOrd="0" destOrd="0" presId="urn:microsoft.com/office/officeart/2005/8/layout/radial6"/>
    <dgm:cxn modelId="{9411F1A1-FF31-44C1-A71B-19ED3FE6BBF4}" srcId="{7EAAF1A9-98D6-4A8E-B14D-2875ED6CA467}" destId="{764D10E3-885E-4367-BA82-8F400898A59F}" srcOrd="1" destOrd="0" parTransId="{5A5555AB-1E16-40CA-852F-B3BEA9B7FE03}" sibTransId="{81D15382-DD54-4EF4-8104-179236D4DEBE}"/>
    <dgm:cxn modelId="{F2F5C462-0EB3-1546-A712-8ACB0491ECA5}" type="presParOf" srcId="{FF441AD0-BD45-4C9B-9986-4FC77E9B4FE5}" destId="{8C38EF22-46BA-4A3E-B004-6B49CE9C9ED3}" srcOrd="0" destOrd="0" presId="urn:microsoft.com/office/officeart/2005/8/layout/radial6"/>
    <dgm:cxn modelId="{22D6AA60-093A-6F45-B123-5A5285E8DAF4}" type="presParOf" srcId="{FF441AD0-BD45-4C9B-9986-4FC77E9B4FE5}" destId="{D0A5E328-96F8-4B9A-A853-C31B22D4B92E}" srcOrd="1" destOrd="0" presId="urn:microsoft.com/office/officeart/2005/8/layout/radial6"/>
    <dgm:cxn modelId="{E6DB8261-6ABF-154D-BFDC-B228D873AE18}" type="presParOf" srcId="{FF441AD0-BD45-4C9B-9986-4FC77E9B4FE5}" destId="{C404000D-D2ED-49AE-8CE8-CFD85CE3B2DC}" srcOrd="2" destOrd="0" presId="urn:microsoft.com/office/officeart/2005/8/layout/radial6"/>
    <dgm:cxn modelId="{3880DB82-771E-124C-A0F2-B33F1E073E16}" type="presParOf" srcId="{FF441AD0-BD45-4C9B-9986-4FC77E9B4FE5}" destId="{C1C75665-94B0-48C3-A69F-B5514D17B03D}" srcOrd="3" destOrd="0" presId="urn:microsoft.com/office/officeart/2005/8/layout/radial6"/>
    <dgm:cxn modelId="{1138D319-DE0D-3440-AC30-A9E6C6B2EAB8}" type="presParOf" srcId="{FF441AD0-BD45-4C9B-9986-4FC77E9B4FE5}" destId="{647BECFE-F890-4BD8-A433-6263A5450CEB}" srcOrd="4" destOrd="0" presId="urn:microsoft.com/office/officeart/2005/8/layout/radial6"/>
    <dgm:cxn modelId="{5F027AB7-DD47-9944-AE1E-397549B3C2F4}" type="presParOf" srcId="{FF441AD0-BD45-4C9B-9986-4FC77E9B4FE5}" destId="{5F04262B-5008-42B7-873E-6AA4A858BF5F}" srcOrd="5" destOrd="0" presId="urn:microsoft.com/office/officeart/2005/8/layout/radial6"/>
    <dgm:cxn modelId="{BF668AEC-AFAC-494B-9E4B-DF4CF4788670}" type="presParOf" srcId="{FF441AD0-BD45-4C9B-9986-4FC77E9B4FE5}" destId="{A0FD3186-0682-47E7-ABB4-58994251BE92}" srcOrd="6" destOrd="0" presId="urn:microsoft.com/office/officeart/2005/8/layout/radial6"/>
    <dgm:cxn modelId="{E5D2B5BC-9BC7-474B-98D4-131DA58F6405}" type="presParOf" srcId="{FF441AD0-BD45-4C9B-9986-4FC77E9B4FE5}" destId="{7F09F6AE-E2D5-45D9-BA65-C9B82ADAAB05}" srcOrd="7" destOrd="0" presId="urn:microsoft.com/office/officeart/2005/8/layout/radial6"/>
    <dgm:cxn modelId="{9D5A22F5-FCE8-954D-AABF-423633C24FB3}" type="presParOf" srcId="{FF441AD0-BD45-4C9B-9986-4FC77E9B4FE5}" destId="{34F623AF-11BA-467F-8462-F7668B04D069}" srcOrd="8" destOrd="0" presId="urn:microsoft.com/office/officeart/2005/8/layout/radial6"/>
    <dgm:cxn modelId="{47A7024A-4815-7A43-AA6D-91D7CEFAADB9}" type="presParOf" srcId="{FF441AD0-BD45-4C9B-9986-4FC77E9B4FE5}" destId="{114F2E2D-C2B5-404E-B974-221706444F57}" srcOrd="9" destOrd="0" presId="urn:microsoft.com/office/officeart/2005/8/layout/radial6"/>
    <dgm:cxn modelId="{B3591ADC-402D-A249-8DD7-F5012E0EA549}" type="presParOf" srcId="{FF441AD0-BD45-4C9B-9986-4FC77E9B4FE5}" destId="{E894E2FC-50FE-42BA-B166-A5B209250227}" srcOrd="10" destOrd="0" presId="urn:microsoft.com/office/officeart/2005/8/layout/radial6"/>
    <dgm:cxn modelId="{2F098660-DB1C-B345-9FC5-D4469936216F}" type="presParOf" srcId="{FF441AD0-BD45-4C9B-9986-4FC77E9B4FE5}" destId="{8B20ECAA-1991-43A9-BD1E-4C94FA530684}" srcOrd="11" destOrd="0" presId="urn:microsoft.com/office/officeart/2005/8/layout/radial6"/>
    <dgm:cxn modelId="{9B201322-7014-A449-B257-108169C8EB7E}" type="presParOf" srcId="{FF441AD0-BD45-4C9B-9986-4FC77E9B4FE5}" destId="{BB14C41B-C145-4294-8B1E-EAC7E40A51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14C41B-C145-4294-8B1E-EAC7E40A518F}">
      <dsp:nvSpPr>
        <dsp:cNvPr id="0" name=""/>
        <dsp:cNvSpPr/>
      </dsp:nvSpPr>
      <dsp:spPr>
        <a:xfrm>
          <a:off x="2371868" y="522431"/>
          <a:ext cx="3485862" cy="3485862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4F2E2D-C2B5-404E-B974-221706444F57}">
      <dsp:nvSpPr>
        <dsp:cNvPr id="0" name=""/>
        <dsp:cNvSpPr/>
      </dsp:nvSpPr>
      <dsp:spPr>
        <a:xfrm>
          <a:off x="2371868" y="522431"/>
          <a:ext cx="3485862" cy="3485862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FD3186-0682-47E7-ABB4-58994251BE92}">
      <dsp:nvSpPr>
        <dsp:cNvPr id="0" name=""/>
        <dsp:cNvSpPr/>
      </dsp:nvSpPr>
      <dsp:spPr>
        <a:xfrm>
          <a:off x="2371868" y="522431"/>
          <a:ext cx="3485862" cy="3485862"/>
        </a:xfrm>
        <a:prstGeom prst="blockArc">
          <a:avLst>
            <a:gd name="adj1" fmla="val 0"/>
            <a:gd name="adj2" fmla="val 54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C75665-94B0-48C3-A69F-B5514D17B03D}">
      <dsp:nvSpPr>
        <dsp:cNvPr id="0" name=""/>
        <dsp:cNvSpPr/>
      </dsp:nvSpPr>
      <dsp:spPr>
        <a:xfrm>
          <a:off x="2371868" y="522431"/>
          <a:ext cx="3485862" cy="3485862"/>
        </a:xfrm>
        <a:prstGeom prst="blockArc">
          <a:avLst>
            <a:gd name="adj1" fmla="val 16200000"/>
            <a:gd name="adj2" fmla="val 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38EF22-46BA-4A3E-B004-6B49CE9C9ED3}">
      <dsp:nvSpPr>
        <dsp:cNvPr id="0" name=""/>
        <dsp:cNvSpPr/>
      </dsp:nvSpPr>
      <dsp:spPr>
        <a:xfrm>
          <a:off x="3313137" y="1463699"/>
          <a:ext cx="1603325" cy="16033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Social Media</a:t>
          </a:r>
          <a:endParaRPr lang="en-US" sz="3200" kern="1200" dirty="0"/>
        </a:p>
      </dsp:txBody>
      <dsp:txXfrm>
        <a:off x="3313137" y="1463699"/>
        <a:ext cx="1603325" cy="1603325"/>
      </dsp:txXfrm>
    </dsp:sp>
    <dsp:sp modelId="{D0A5E328-96F8-4B9A-A853-C31B22D4B92E}">
      <dsp:nvSpPr>
        <dsp:cNvPr id="0" name=""/>
        <dsp:cNvSpPr/>
      </dsp:nvSpPr>
      <dsp:spPr>
        <a:xfrm>
          <a:off x="3553636" y="1671"/>
          <a:ext cx="1122327" cy="1122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Social Networking</a:t>
          </a:r>
          <a:endParaRPr lang="en-US" sz="1200" b="1" kern="1200" dirty="0"/>
        </a:p>
      </dsp:txBody>
      <dsp:txXfrm>
        <a:off x="3553636" y="1671"/>
        <a:ext cx="1122327" cy="1122327"/>
      </dsp:txXfrm>
    </dsp:sp>
    <dsp:sp modelId="{647BECFE-F890-4BD8-A433-6263A5450CEB}">
      <dsp:nvSpPr>
        <dsp:cNvPr id="0" name=""/>
        <dsp:cNvSpPr/>
      </dsp:nvSpPr>
      <dsp:spPr>
        <a:xfrm>
          <a:off x="5256163" y="1704198"/>
          <a:ext cx="1122327" cy="1122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Blogs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Microblogging</a:t>
          </a:r>
          <a:endParaRPr lang="en-US" sz="1050" b="1" kern="1200" dirty="0"/>
        </a:p>
      </dsp:txBody>
      <dsp:txXfrm>
        <a:off x="5256163" y="1704198"/>
        <a:ext cx="1122327" cy="1122327"/>
      </dsp:txXfrm>
    </dsp:sp>
    <dsp:sp modelId="{7F09F6AE-E2D5-45D9-BA65-C9B82ADAAB05}">
      <dsp:nvSpPr>
        <dsp:cNvPr id="0" name=""/>
        <dsp:cNvSpPr/>
      </dsp:nvSpPr>
      <dsp:spPr>
        <a:xfrm>
          <a:off x="3553636" y="3406725"/>
          <a:ext cx="1122327" cy="1122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Wiki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Forum</a:t>
          </a:r>
          <a:endParaRPr lang="en-US" sz="1200" b="1" kern="1200" dirty="0"/>
        </a:p>
      </dsp:txBody>
      <dsp:txXfrm>
        <a:off x="3553636" y="3406725"/>
        <a:ext cx="1122327" cy="1122327"/>
      </dsp:txXfrm>
    </dsp:sp>
    <dsp:sp modelId="{E894E2FC-50FE-42BA-B166-A5B209250227}">
      <dsp:nvSpPr>
        <dsp:cNvPr id="0" name=""/>
        <dsp:cNvSpPr/>
      </dsp:nvSpPr>
      <dsp:spPr>
        <a:xfrm>
          <a:off x="1851108" y="1704198"/>
          <a:ext cx="1122327" cy="1122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Sharing</a:t>
          </a:r>
          <a:endParaRPr lang="en-US" sz="1200" b="1" kern="1200" dirty="0"/>
        </a:p>
      </dsp:txBody>
      <dsp:txXfrm>
        <a:off x="1851108" y="1704198"/>
        <a:ext cx="1122327" cy="1122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E764B-A23B-6B4C-BA21-154D28248B2C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A864B-A9F8-B84D-8DB5-893DAAC0C7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0967-C24E-4044-A90B-ECB8057A5D9B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BEC58-33CB-0648-BAB0-CCDA53225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There are various of social media: like social network , blogs, wiki, forums content sharing. Most of them are an open platform so users can connect with each other, generate content.  These web 2.0 applications gained a lot of online traffic recently. They provide rich information about online users, also new tasks and challenges.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01C0F0-CC34-4864-8F54-C107BB5655A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based on the Alex Report as of August</a:t>
            </a:r>
            <a:r>
              <a:rPr lang="en-US" baseline="0" dirty="0" smtClean="0"/>
              <a:t> 3, 2010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C58-33CB-0648-BAB0-CCDA532258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wondered if racial segregation might, in principle, have absolutely nothing to do with racism. </a:t>
            </a:r>
          </a:p>
          <a:p>
            <a:r>
              <a:rPr lang="en-US" dirty="0" smtClean="0"/>
              <a:t>First experiment – racism can cause segregation</a:t>
            </a:r>
          </a:p>
          <a:p>
            <a:r>
              <a:rPr lang="en-US" dirty="0" smtClean="0"/>
              <a:t>Second experiment – racially tolerant</a:t>
            </a:r>
            <a:r>
              <a:rPr lang="en-US" baseline="0" dirty="0" smtClean="0"/>
              <a:t> people might prefer to avoid being part of extreme minority (&lt; 30%)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</a:t>
            </a:r>
            <a:r>
              <a:rPr lang="en-US" b="1" baseline="0" dirty="0" smtClean="0"/>
              <a:t> figure is a model of similar size to A.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D791-9CCA-6D4F-9E4B-E730971AC405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DF90-7155-C045-B8DE-6D368454DCB0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5E59-4186-D34E-A6E3-BF0DF4A2BD5E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5487-415B-344A-8310-E88EB1C56F9D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9261-746D-2244-9A34-B208D3E6B340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1E0B-674B-9045-9498-632AA0C3E54B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508-C4B2-FE41-AD4C-8D7C6B9D515E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E007-CD10-5A43-8D20-AFEF49B126CF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D17-03D9-4540-B9A8-C7D8D5174419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EB85-DA73-454C-9705-55AE2FB7A8FE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26F2-CDBD-134F-BEAD-8B635012602A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410-7746-E648-B50A-63EA709AFBA5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D691-125B-EA4A-8526-F620E906A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df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gif"/><Relationship Id="rId8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eb.mit.edu/rajsingh/www/lab/alife/schellin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Relationship Id="rId4" Type="http://schemas.openxmlformats.org/officeDocument/2006/relationships/image" Target="../media/image40.png"/><Relationship Id="rId5" Type="http://schemas.openxmlformats.org/officeDocument/2006/relationships/hyperlink" Target="mailto:ltang@yahoo-inc.com" TargetMode="External"/><Relationship Id="rId6" Type="http://schemas.openxmlformats.org/officeDocument/2006/relationships/hyperlink" Target="mailto:huanliu@asu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rganclaypool.com/doi/abs/10.2200/S00298ED1V01Y201009DMK003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gif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and Social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4433" y="6356350"/>
            <a:ext cx="5565368" cy="365125"/>
          </a:xfrm>
        </p:spPr>
        <p:txBody>
          <a:bodyPr/>
          <a:lstStyle/>
          <a:p>
            <a:r>
              <a:rPr lang="en-US" smtClean="0"/>
              <a:t>Chapter</a:t>
            </a:r>
            <a:r>
              <a:rPr lang="en-US" smtClean="0"/>
              <a:t> 1, </a:t>
            </a:r>
            <a:r>
              <a:rPr lang="en-US" dirty="0" smtClean="0"/>
              <a:t>Community Detection and Mining in Social Media.  Lei Tang and Huan Liu, Morgan &amp; Claypool, September, 2010.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A: the adjacency matrix</a:t>
            </a:r>
          </a:p>
          <a:p>
            <a:r>
              <a:rPr lang="en-US" dirty="0" smtClean="0"/>
              <a:t>V: the set of nodes</a:t>
            </a:r>
          </a:p>
          <a:p>
            <a:r>
              <a:rPr lang="en-US" dirty="0" smtClean="0"/>
              <a:t>E: the set of edges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: a node v</a:t>
            </a:r>
            <a:r>
              <a:rPr lang="en-US" baseline="-25000" dirty="0" smtClean="0"/>
              <a:t>i</a:t>
            </a:r>
          </a:p>
          <a:p>
            <a:r>
              <a:rPr lang="en-US" dirty="0" err="1" smtClean="0"/>
              <a:t>e(v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): an edge between node v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r>
              <a:rPr lang="en-US" dirty="0" smtClean="0"/>
              <a:t>N</a:t>
            </a:r>
            <a:r>
              <a:rPr lang="en-US" baseline="-25000" dirty="0" smtClean="0"/>
              <a:t>i</a:t>
            </a:r>
            <a:r>
              <a:rPr lang="en-US" dirty="0" smtClean="0"/>
              <a:t>: the neighborhood of node v</a:t>
            </a:r>
            <a:r>
              <a:rPr lang="en-US" baseline="-25000" dirty="0" smtClean="0"/>
              <a:t>i</a:t>
            </a:r>
          </a:p>
          <a:p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0000FF"/>
                </a:solidFill>
              </a:rPr>
              <a:t>degree </a:t>
            </a:r>
            <a:r>
              <a:rPr lang="en-US" dirty="0" smtClean="0"/>
              <a:t>of node v</a:t>
            </a:r>
            <a:r>
              <a:rPr lang="en-US" baseline="-25000" dirty="0" smtClean="0"/>
              <a:t>i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geodesic</a:t>
            </a:r>
            <a:r>
              <a:rPr lang="en-US" dirty="0" smtClean="0"/>
              <a:t>: a shortest path between two nodes</a:t>
            </a:r>
          </a:p>
          <a:p>
            <a:pPr lvl="1"/>
            <a:r>
              <a:rPr lang="en-US" dirty="0" smtClean="0"/>
              <a:t>geodesic distance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Large-Scale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Networks in social media are typically huge, involving millions of actors and connections.</a:t>
            </a:r>
          </a:p>
          <a:p>
            <a:endParaRPr lang="en-US" sz="2800" dirty="0" smtClean="0"/>
          </a:p>
          <a:p>
            <a:r>
              <a:rPr lang="en-US" sz="2800" dirty="0" smtClean="0"/>
              <a:t>Large-scale networks in real world demonstrate similar patterns</a:t>
            </a:r>
          </a:p>
          <a:p>
            <a:pPr lvl="1"/>
            <a:r>
              <a:rPr lang="en-US" sz="2400" dirty="0" smtClean="0"/>
              <a:t>Scale-free distributions</a:t>
            </a:r>
          </a:p>
          <a:p>
            <a:pPr lvl="1"/>
            <a:r>
              <a:rPr lang="en-US" sz="2400" dirty="0" smtClean="0"/>
              <a:t>Small-world effect</a:t>
            </a:r>
          </a:p>
          <a:p>
            <a:pPr lvl="1"/>
            <a:r>
              <a:rPr lang="en-US" sz="2400" dirty="0" smtClean="0"/>
              <a:t>Strong Community Structure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Scale-free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Degree distribution in large-scale networks often follows a </a:t>
            </a:r>
            <a:r>
              <a:rPr lang="en-US" sz="2800" dirty="0" smtClean="0">
                <a:solidFill>
                  <a:srgbClr val="0000FF"/>
                </a:solidFill>
              </a:rPr>
              <a:t>power law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A.k.a. </a:t>
            </a:r>
            <a:r>
              <a:rPr lang="en-US" sz="2800" dirty="0" smtClean="0">
                <a:solidFill>
                  <a:srgbClr val="0000FF"/>
                </a:solidFill>
              </a:rPr>
              <a:t>long tail</a:t>
            </a:r>
            <a:r>
              <a:rPr lang="en-US" sz="2800" dirty="0" smtClean="0"/>
              <a:t> distribution, </a:t>
            </a:r>
            <a:r>
              <a:rPr lang="en-US" sz="2800" dirty="0" smtClean="0">
                <a:solidFill>
                  <a:srgbClr val="0000FF"/>
                </a:solidFill>
              </a:rPr>
              <a:t>scale-free</a:t>
            </a:r>
            <a:r>
              <a:rPr lang="en-US" sz="2800" dirty="0" smtClean="0"/>
              <a:t>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37494"/>
            <a:ext cx="5486400" cy="596900"/>
          </a:xfrm>
          <a:prstGeom prst="rect">
            <a:avLst/>
          </a:prstGeom>
        </p:spPr>
      </p:pic>
      <p:pic>
        <p:nvPicPr>
          <p:cNvPr id="7" name="Picture 6" descr="1000px-Long_tail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83" y="2555437"/>
            <a:ext cx="4919065" cy="255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law distribution becomes a </a:t>
            </a:r>
            <a:r>
              <a:rPr lang="en-US" dirty="0" smtClean="0">
                <a:solidFill>
                  <a:srgbClr val="0000FF"/>
                </a:solidFill>
              </a:rPr>
              <a:t>straight line </a:t>
            </a:r>
            <a:r>
              <a:rPr lang="en-US" dirty="0" smtClean="0"/>
              <a:t>if plot in a log-log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lick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0152" y="2695492"/>
            <a:ext cx="4249072" cy="3430671"/>
          </a:xfrm>
          <a:prstGeom prst="rect">
            <a:avLst/>
          </a:prstGeom>
        </p:spPr>
      </p:pic>
      <p:pic>
        <p:nvPicPr>
          <p:cNvPr id="6" name="Picture 5" descr="youtub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27555" y="2695492"/>
            <a:ext cx="4242661" cy="3425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476" y="6356350"/>
            <a:ext cx="280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Friendship Network in </a:t>
            </a:r>
            <a:r>
              <a:rPr lang="en-US" dirty="0" err="1" smtClean="0"/>
              <a:t>Flickr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1614" y="6356350"/>
            <a:ext cx="31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Friendship Network in YouTube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44526" y="4344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Six Degrees of Separation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A famous experiment conducted by Travers and </a:t>
            </a:r>
            <a:r>
              <a:rPr lang="en-US" sz="2400" dirty="0" err="1" smtClean="0"/>
              <a:t>Milgram</a:t>
            </a:r>
            <a:r>
              <a:rPr lang="en-US" sz="2400" dirty="0" smtClean="0"/>
              <a:t> (1969)</a:t>
            </a:r>
          </a:p>
          <a:p>
            <a:pPr lvl="1"/>
            <a:r>
              <a:rPr lang="en-US" sz="2000" dirty="0" smtClean="0"/>
              <a:t>Subjects were asked to send a chain letter to his acquaintance in order to reach a target person </a:t>
            </a:r>
          </a:p>
          <a:p>
            <a:pPr lvl="1"/>
            <a:r>
              <a:rPr lang="en-US" sz="2000" dirty="0" smtClean="0"/>
              <a:t>The average path length is around </a:t>
            </a:r>
            <a:r>
              <a:rPr lang="en-US" sz="2000" dirty="0" smtClean="0">
                <a:solidFill>
                  <a:srgbClr val="0000FF"/>
                </a:solidFill>
              </a:rPr>
              <a:t>5.5</a:t>
            </a:r>
          </a:p>
          <a:p>
            <a:pPr lvl="1"/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Verified on a planetary-scale IM network of 180 million users (</a:t>
            </a:r>
            <a:r>
              <a:rPr lang="en-US" sz="2800" dirty="0" err="1" smtClean="0"/>
              <a:t>Leskovec</a:t>
            </a:r>
            <a:r>
              <a:rPr lang="en-US" sz="2800" dirty="0" smtClean="0"/>
              <a:t> and Horvitz 2008) </a:t>
            </a:r>
          </a:p>
          <a:p>
            <a:pPr lvl="1"/>
            <a:r>
              <a:rPr lang="en-US" sz="2400" dirty="0" smtClean="0"/>
              <a:t>The average path length is </a:t>
            </a:r>
            <a:r>
              <a:rPr lang="en-US" sz="2400" dirty="0" smtClean="0">
                <a:solidFill>
                  <a:srgbClr val="0000FF"/>
                </a:solidFill>
              </a:rPr>
              <a:t>6.6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23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Measures used to calibrate the small world effect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Diameter</a:t>
            </a:r>
            <a:r>
              <a:rPr lang="en-US" sz="2400" dirty="0" smtClean="0"/>
              <a:t>: the longest shortest path in a network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Average shortest path length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6576" y="3922448"/>
            <a:ext cx="383540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2288" y="3502527"/>
            <a:ext cx="473171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The shortest path between two nodes is called </a:t>
            </a:r>
            <a:r>
              <a:rPr lang="en-US" dirty="0" smtClean="0">
                <a:solidFill>
                  <a:srgbClr val="0000FF"/>
                </a:solidFill>
              </a:rPr>
              <a:t>geodesic. </a:t>
            </a:r>
          </a:p>
          <a:p>
            <a:pPr>
              <a:buFont typeface="Arial"/>
              <a:buChar char="•"/>
            </a:pPr>
            <a:r>
              <a:rPr lang="en-US" dirty="0" smtClean="0"/>
              <a:t>  The number of hops in the geodesic is the</a:t>
            </a:r>
            <a:r>
              <a:rPr lang="en-US" dirty="0" smtClean="0">
                <a:solidFill>
                  <a:srgbClr val="0000FF"/>
                </a:solidFill>
              </a:rPr>
              <a:t> geodesic distance.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The geodesic distance between node 1 and node 9 is 4.</a:t>
            </a:r>
          </a:p>
          <a:p>
            <a:pPr>
              <a:buFont typeface="Arial"/>
              <a:buChar char="•"/>
            </a:pPr>
            <a:r>
              <a:rPr lang="en-US" dirty="0" smtClean="0"/>
              <a:t>  The diameter of the network is 5, corresponding to the geodesic distance between nodes 2 and 9.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Community</a:t>
            </a:r>
            <a:r>
              <a:rPr lang="en-US" sz="2800" dirty="0" smtClean="0"/>
              <a:t>: People in a group interact with each other more frequently than those outside the group</a:t>
            </a:r>
          </a:p>
          <a:p>
            <a:endParaRPr lang="en-US" sz="2800" dirty="0" smtClean="0"/>
          </a:p>
          <a:p>
            <a:r>
              <a:rPr lang="en-US" sz="2800" dirty="0" smtClean="0"/>
              <a:t>Friends of a friend are likely to be friends as well</a:t>
            </a:r>
          </a:p>
          <a:p>
            <a:r>
              <a:rPr lang="en-US" sz="2800" dirty="0" smtClean="0"/>
              <a:t>Measured by </a:t>
            </a:r>
            <a:r>
              <a:rPr lang="en-US" sz="2800" dirty="0" smtClean="0">
                <a:solidFill>
                  <a:srgbClr val="0000FF"/>
                </a:solidFill>
              </a:rPr>
              <a:t>clustering coefficient: </a:t>
            </a:r>
          </a:p>
          <a:p>
            <a:pPr lvl="1"/>
            <a:r>
              <a:rPr lang="en-US" sz="2400" dirty="0" smtClean="0"/>
              <a:t>density of connections among one’s friends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83" y="4700122"/>
            <a:ext cx="5723567" cy="142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78420" y="3101474"/>
            <a:ext cx="4208379" cy="302468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=4, N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= {4, 5, 7,8}</a:t>
            </a:r>
          </a:p>
          <a:p>
            <a:r>
              <a:rPr lang="en-US" sz="2000" dirty="0" smtClean="0"/>
              <a:t>k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=4 as e(4,5), e(5,7), e(5,8), e(7,8)</a:t>
            </a:r>
          </a:p>
          <a:p>
            <a:r>
              <a:rPr lang="en-US" sz="2000" dirty="0" smtClean="0"/>
              <a:t>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= 4/(4*3/2) = 2/3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Average clustering coefficient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C = (C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… +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n</a:t>
            </a:r>
            <a:r>
              <a:rPr lang="en-US" sz="2000" dirty="0" err="1" smtClean="0"/>
              <a:t>)/n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C = 0.61 for the left network</a:t>
            </a:r>
          </a:p>
          <a:p>
            <a:r>
              <a:rPr lang="en-US" sz="2000" dirty="0" smtClean="0"/>
              <a:t>In a random graph, the expected coefficient is  14/(9*8/2) = 0.19.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6576" y="3922448"/>
            <a:ext cx="38354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83" y="1600201"/>
            <a:ext cx="5003143" cy="1246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Scalability</a:t>
            </a:r>
          </a:p>
          <a:p>
            <a:pPr lvl="1"/>
            <a:r>
              <a:rPr lang="en-US" sz="2000" smtClean="0"/>
              <a:t>Social networks </a:t>
            </a:r>
            <a:r>
              <a:rPr lang="en-US" sz="2000" dirty="0" smtClean="0"/>
              <a:t>are often in a scale of millions of nodes and connections</a:t>
            </a:r>
          </a:p>
          <a:p>
            <a:pPr lvl="1"/>
            <a:r>
              <a:rPr lang="en-US" sz="2000" dirty="0" smtClean="0"/>
              <a:t>Traditional Network Analysis often deals with at most hundreds of subjects </a:t>
            </a:r>
          </a:p>
          <a:p>
            <a:r>
              <a:rPr lang="en-US" sz="2400" dirty="0" smtClean="0"/>
              <a:t>Heterogeneity</a:t>
            </a:r>
          </a:p>
          <a:p>
            <a:pPr lvl="1"/>
            <a:r>
              <a:rPr lang="en-US" sz="2000" dirty="0" smtClean="0"/>
              <a:t>Various types of entities and interactions are involved</a:t>
            </a:r>
          </a:p>
          <a:p>
            <a:r>
              <a:rPr lang="en-US" sz="2400" dirty="0" smtClean="0"/>
              <a:t>Evolution</a:t>
            </a:r>
          </a:p>
          <a:p>
            <a:pPr lvl="1"/>
            <a:r>
              <a:rPr lang="en-US" sz="2000" dirty="0" smtClean="0"/>
              <a:t>Timeliness is emphasized in social media</a:t>
            </a:r>
          </a:p>
          <a:p>
            <a:r>
              <a:rPr lang="en-US" sz="2400" dirty="0" smtClean="0"/>
              <a:t>Collective Intelligence</a:t>
            </a:r>
          </a:p>
          <a:p>
            <a:pPr lvl="1"/>
            <a:r>
              <a:rPr lang="en-US" sz="2000" dirty="0" smtClean="0"/>
              <a:t>How to utilize wisdom of crowds in forms of tags, wikis, reviews</a:t>
            </a:r>
          </a:p>
          <a:p>
            <a:r>
              <a:rPr lang="en-US" sz="2400" dirty="0" smtClean="0"/>
              <a:t>Evaluation</a:t>
            </a:r>
          </a:p>
          <a:p>
            <a:pPr lvl="1"/>
            <a:r>
              <a:rPr lang="en-US" sz="2000" dirty="0" smtClean="0"/>
              <a:t>Lack of ground truth, and complete information due to privacy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Computing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Computing: a young and vibrant field</a:t>
            </a:r>
          </a:p>
          <a:p>
            <a:r>
              <a:rPr lang="en-US" dirty="0" smtClean="0"/>
              <a:t>Many new challenges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Network Modeling</a:t>
            </a:r>
          </a:p>
          <a:p>
            <a:pPr lvl="1"/>
            <a:r>
              <a:rPr lang="en-US" dirty="0" smtClean="0"/>
              <a:t>Centrality Analysis and Influence Modeling</a:t>
            </a:r>
          </a:p>
          <a:p>
            <a:pPr lvl="1"/>
            <a:r>
              <a:rPr lang="en-US" dirty="0" smtClean="0"/>
              <a:t>Community Detection</a:t>
            </a:r>
          </a:p>
          <a:p>
            <a:pPr lvl="1"/>
            <a:r>
              <a:rPr lang="en-US" dirty="0" smtClean="0"/>
              <a:t>Classification and Recommendation</a:t>
            </a:r>
          </a:p>
          <a:p>
            <a:pPr lvl="1"/>
            <a:r>
              <a:rPr lang="en-US" dirty="0" smtClean="0"/>
              <a:t>Privacy, Spam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Media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762000" y="1447800"/>
            <a:ext cx="7805738" cy="1672590"/>
            <a:chOff x="762000" y="990600"/>
            <a:chExt cx="7805738" cy="1672590"/>
          </a:xfrm>
        </p:grpSpPr>
        <p:pic>
          <p:nvPicPr>
            <p:cNvPr id="4" name="Picture 3" descr="telephisi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990600"/>
              <a:ext cx="1295400" cy="1598221"/>
            </a:xfrm>
            <a:prstGeom prst="rect">
              <a:avLst/>
            </a:prstGeom>
          </p:spPr>
        </p:pic>
        <p:pic>
          <p:nvPicPr>
            <p:cNvPr id="5" name="Picture 4" descr="radio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1066800"/>
              <a:ext cx="1447800" cy="1587910"/>
            </a:xfrm>
            <a:prstGeom prst="rect">
              <a:avLst/>
            </a:prstGeom>
          </p:spPr>
        </p:pic>
        <p:pic>
          <p:nvPicPr>
            <p:cNvPr id="6" name="Picture 5" descr="movie-theater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1295400"/>
              <a:ext cx="1428750" cy="1143000"/>
            </a:xfrm>
            <a:prstGeom prst="rect">
              <a:avLst/>
            </a:prstGeom>
          </p:spPr>
        </p:pic>
        <p:pic>
          <p:nvPicPr>
            <p:cNvPr id="7" name="Picture 6" descr="newspaper-pag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990600"/>
              <a:ext cx="2090738" cy="1672590"/>
            </a:xfrm>
            <a:prstGeom prst="rect">
              <a:avLst/>
            </a:prstGeom>
          </p:spPr>
        </p:pic>
      </p:grpSp>
      <p:grpSp>
        <p:nvGrpSpPr>
          <p:cNvPr id="8" name="Group 15"/>
          <p:cNvGrpSpPr/>
          <p:nvPr/>
        </p:nvGrpSpPr>
        <p:grpSpPr>
          <a:xfrm>
            <a:off x="1828800" y="4038600"/>
            <a:ext cx="5076643" cy="1391674"/>
            <a:chOff x="1828800" y="4114800"/>
            <a:chExt cx="5076643" cy="1391674"/>
          </a:xfrm>
        </p:grpSpPr>
        <p:pic>
          <p:nvPicPr>
            <p:cNvPr id="10" name="Picture 9" descr="telephon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0" y="4267200"/>
              <a:ext cx="1706306" cy="1139868"/>
            </a:xfrm>
            <a:prstGeom prst="rect">
              <a:avLst/>
            </a:prstGeom>
          </p:spPr>
        </p:pic>
        <p:pic>
          <p:nvPicPr>
            <p:cNvPr id="11" name="Picture 10" descr="fax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2600" y="4114800"/>
              <a:ext cx="1342843" cy="1391674"/>
            </a:xfrm>
            <a:prstGeom prst="rect">
              <a:avLst/>
            </a:prstGeom>
          </p:spPr>
        </p:pic>
        <p:pic>
          <p:nvPicPr>
            <p:cNvPr id="1026" name="Picture 2" descr="C:\Documents and Settings\User\Local Settings\Temporary Internet Files\Content.IE5\04326Q1V\MCj0424162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28800" y="4114800"/>
              <a:ext cx="979262" cy="1292269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2514600" y="32004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Broadcast Media: One-to-Many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55626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Communication Media: One-to-One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Large Networks demonstrate statistical patterns:</a:t>
            </a:r>
          </a:p>
          <a:p>
            <a:pPr lvl="1"/>
            <a:r>
              <a:rPr lang="en-US" sz="2000" dirty="0" smtClean="0"/>
              <a:t>Small-world effect  (e.g., 6 degrees of separation)</a:t>
            </a:r>
          </a:p>
          <a:p>
            <a:pPr lvl="1"/>
            <a:r>
              <a:rPr lang="en-US" sz="2000" dirty="0" smtClean="0"/>
              <a:t>Power-law distribution (a.k.a. scale-free distribution)</a:t>
            </a:r>
          </a:p>
          <a:p>
            <a:pPr lvl="1"/>
            <a:r>
              <a:rPr lang="en-US" sz="2000" dirty="0" smtClean="0"/>
              <a:t>Community structure (high clustering coefficient)</a:t>
            </a:r>
          </a:p>
          <a:p>
            <a:r>
              <a:rPr lang="en-US" sz="2000" dirty="0" smtClean="0"/>
              <a:t>M</a:t>
            </a:r>
            <a:r>
              <a:rPr lang="en-US" sz="2400" dirty="0" smtClean="0"/>
              <a:t>odel the network dynamics</a:t>
            </a:r>
          </a:p>
          <a:p>
            <a:pPr lvl="1"/>
            <a:r>
              <a:rPr lang="en-US" sz="2000" dirty="0" smtClean="0"/>
              <a:t>Find a mechanism such that the statistical patterns observed in large-scale networks can be reproduced.</a:t>
            </a:r>
          </a:p>
          <a:p>
            <a:pPr lvl="1"/>
            <a:r>
              <a:rPr lang="en-US" sz="2000" dirty="0" smtClean="0"/>
              <a:t>Examples: random graph, preferential attachment process, Watts and </a:t>
            </a:r>
            <a:r>
              <a:rPr lang="en-US" sz="2000" dirty="0" err="1" smtClean="0"/>
              <a:t>Strogatz</a:t>
            </a:r>
            <a:r>
              <a:rPr lang="en-US" sz="2000" dirty="0" smtClean="0"/>
              <a:t> model</a:t>
            </a:r>
          </a:p>
          <a:p>
            <a:r>
              <a:rPr lang="en-US" sz="2400" dirty="0" smtClean="0"/>
              <a:t>Used for simulation to understand network properties</a:t>
            </a:r>
          </a:p>
          <a:p>
            <a:pPr lvl="1"/>
            <a:r>
              <a:rPr lang="en-US" sz="2000" dirty="0" smtClean="0"/>
              <a:t>Thomas </a:t>
            </a:r>
            <a:r>
              <a:rPr lang="en-US" sz="2000" dirty="0" err="1" smtClean="0"/>
              <a:t>Shelling’s</a:t>
            </a:r>
            <a:r>
              <a:rPr lang="en-US" sz="2000" dirty="0" smtClean="0"/>
              <a:t> famous </a:t>
            </a:r>
            <a:r>
              <a:rPr lang="en-US" sz="2000" dirty="0" smtClean="0">
                <a:hlinkClick r:id="rId3"/>
              </a:rPr>
              <a:t>simulation</a:t>
            </a:r>
            <a:r>
              <a:rPr lang="en-US" sz="2000" dirty="0" smtClean="0"/>
              <a:t>: What could cause the segregation of white and black people</a:t>
            </a:r>
          </a:p>
          <a:p>
            <a:pPr lvl="1"/>
            <a:r>
              <a:rPr lang="en-US" sz="2000" dirty="0" smtClean="0"/>
              <a:t>Network robustness under attack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Network Models</a:t>
            </a:r>
            <a:endParaRPr lang="en-US" dirty="0"/>
          </a:p>
        </p:txBody>
      </p:sp>
      <p:pic>
        <p:nvPicPr>
          <p:cNvPr id="312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981200"/>
            <a:ext cx="21021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59894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Brace 6"/>
          <p:cNvSpPr/>
          <p:nvPr/>
        </p:nvSpPr>
        <p:spPr>
          <a:xfrm rot="16200000">
            <a:off x="3505200" y="1752600"/>
            <a:ext cx="457200" cy="5181600"/>
          </a:xfrm>
          <a:prstGeom prst="leftBrace">
            <a:avLst>
              <a:gd name="adj1" fmla="val 6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724400"/>
            <a:ext cx="3676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observations over  various </a:t>
            </a:r>
          </a:p>
          <a:p>
            <a:pPr algn="ctr"/>
            <a:r>
              <a:rPr lang="en-US" sz="2000" dirty="0" smtClean="0"/>
              <a:t>real-word large-scale networks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800600"/>
            <a:ext cx="185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outcome of a </a:t>
            </a:r>
          </a:p>
          <a:p>
            <a:pPr algn="ctr"/>
            <a:r>
              <a:rPr lang="en-US" sz="2000" dirty="0" smtClean="0"/>
              <a:t>network model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>
            <a:off x="7772400" y="4343400"/>
            <a:ext cx="1524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6248400"/>
            <a:ext cx="5734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(Figures borrowed from “</a:t>
            </a:r>
            <a:r>
              <a:rPr lang="en-US" sz="1400" i="1" dirty="0" smtClean="0"/>
              <a:t>Emergence of Scaling in Random Networks</a:t>
            </a:r>
            <a:r>
              <a:rPr lang="en-US" sz="1400" dirty="0" smtClean="0"/>
              <a:t>”)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Centrality Analysis and Influence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Centrality Analysis: </a:t>
            </a:r>
          </a:p>
          <a:p>
            <a:pPr lvl="1"/>
            <a:r>
              <a:rPr lang="en-US" sz="2400" dirty="0" smtClean="0"/>
              <a:t>Identify the </a:t>
            </a:r>
            <a:r>
              <a:rPr lang="en-US" sz="2400" dirty="0" smtClean="0">
                <a:solidFill>
                  <a:srgbClr val="0000FF"/>
                </a:solidFill>
              </a:rPr>
              <a:t>most important </a:t>
            </a:r>
            <a:r>
              <a:rPr lang="en-US" sz="2400" dirty="0" smtClean="0"/>
              <a:t>actors or edges</a:t>
            </a:r>
          </a:p>
          <a:p>
            <a:pPr lvl="1"/>
            <a:r>
              <a:rPr lang="en-US" sz="2400" dirty="0" smtClean="0"/>
              <a:t>Various criteria</a:t>
            </a:r>
          </a:p>
          <a:p>
            <a:r>
              <a:rPr lang="en-US" sz="2800" dirty="0" smtClean="0"/>
              <a:t>Influence modeling: </a:t>
            </a:r>
          </a:p>
          <a:p>
            <a:pPr lvl="1"/>
            <a:r>
              <a:rPr lang="en-US" sz="2400" dirty="0" smtClean="0"/>
              <a:t>How is information diffused? </a:t>
            </a:r>
          </a:p>
          <a:p>
            <a:pPr lvl="1"/>
            <a:r>
              <a:rPr lang="en-US" sz="2400" dirty="0" smtClean="0"/>
              <a:t>How does one influence each other?  </a:t>
            </a:r>
          </a:p>
          <a:p>
            <a:r>
              <a:rPr lang="en-US" sz="2800" dirty="0" smtClean="0"/>
              <a:t>Related Problems</a:t>
            </a:r>
          </a:p>
          <a:p>
            <a:pPr lvl="1"/>
            <a:r>
              <a:rPr lang="en-US" sz="2400" dirty="0" smtClean="0"/>
              <a:t>Viral marketing: word-of-mouth effect</a:t>
            </a:r>
          </a:p>
          <a:p>
            <a:pPr lvl="1"/>
            <a:r>
              <a:rPr lang="en-US" sz="2400" dirty="0" smtClean="0"/>
              <a:t>Influence maximization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community </a:t>
            </a:r>
            <a:r>
              <a:rPr lang="en-US" sz="2400" dirty="0" smtClean="0"/>
              <a:t>is a set of nodes between which the interactions are (relatively) frequent</a:t>
            </a:r>
          </a:p>
          <a:p>
            <a:pPr lvl="1"/>
            <a:r>
              <a:rPr lang="en-US" sz="2000" dirty="0" smtClean="0"/>
              <a:t>A.k.a.,  </a:t>
            </a:r>
            <a:r>
              <a:rPr lang="en-US" sz="2000" i="1" dirty="0" smtClean="0"/>
              <a:t>group, cluster, cohesive subgroups, modules </a:t>
            </a:r>
          </a:p>
          <a:p>
            <a:pPr lvl="1"/>
            <a:endParaRPr lang="en-US" sz="2000" i="1" dirty="0" smtClean="0"/>
          </a:p>
          <a:p>
            <a:pPr lvl="1"/>
            <a:endParaRPr lang="en-US" sz="2000" i="1" dirty="0" smtClean="0"/>
          </a:p>
          <a:p>
            <a:pPr lvl="1"/>
            <a:endParaRPr lang="en-US" sz="2000" i="1" dirty="0" smtClean="0"/>
          </a:p>
          <a:p>
            <a:pPr lvl="1"/>
            <a:endParaRPr lang="en-US" sz="20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Applications: </a:t>
            </a:r>
            <a:r>
              <a:rPr lang="en-US" sz="2000" i="1" dirty="0" smtClean="0"/>
              <a:t>Recommendation based communities, Network Compression, Visualization of a huge network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New lines of research in social media</a:t>
            </a:r>
          </a:p>
          <a:p>
            <a:pPr lvl="1"/>
            <a:r>
              <a:rPr lang="en-US" sz="2000" dirty="0" smtClean="0"/>
              <a:t>Community Detection in Heterogeneous Networks</a:t>
            </a:r>
          </a:p>
          <a:p>
            <a:pPr lvl="1"/>
            <a:r>
              <a:rPr lang="en-US" sz="2000" dirty="0" smtClean="0"/>
              <a:t>Community Evolution  in Dynamic Networks</a:t>
            </a:r>
          </a:p>
          <a:p>
            <a:pPr lvl="1"/>
            <a:r>
              <a:rPr lang="en-US" sz="2000" dirty="0" smtClean="0"/>
              <a:t>Scalable Community Detection in Large-Scale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1" y="2722154"/>
            <a:ext cx="7793790" cy="1460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 in social media applications</a:t>
            </a:r>
          </a:p>
          <a:p>
            <a:pPr lvl="1"/>
            <a:r>
              <a:rPr lang="en-US" sz="2000" dirty="0" smtClean="0"/>
              <a:t>Tag suggestion, Friend/Group Recommendation, Targeting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8" y="2584454"/>
            <a:ext cx="7811837" cy="137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6316" y="3755036"/>
            <a:ext cx="16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</a:t>
            </a:r>
            <a:r>
              <a:rPr lang="en-US" sz="2000" dirty="0" smtClean="0"/>
              <a:t>prediction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05" y="4317596"/>
            <a:ext cx="7833895" cy="1444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8842" y="5762464"/>
            <a:ext cx="288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Network-Based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Privacy, Spam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Privacy is a big concern in social media</a:t>
            </a:r>
          </a:p>
          <a:p>
            <a:pPr lvl="1"/>
            <a:r>
              <a:rPr lang="en-US" sz="2400" dirty="0" err="1" smtClean="0"/>
              <a:t>Facebook</a:t>
            </a:r>
            <a:r>
              <a:rPr lang="en-US" sz="2400" dirty="0" smtClean="0"/>
              <a:t>, Google buzz often appear in debates about privacy</a:t>
            </a:r>
          </a:p>
          <a:p>
            <a:pPr lvl="1"/>
            <a:r>
              <a:rPr lang="en-US" sz="2400" dirty="0" err="1" smtClean="0"/>
              <a:t>NetFlix</a:t>
            </a:r>
            <a:r>
              <a:rPr lang="en-US" sz="2400" dirty="0" smtClean="0"/>
              <a:t> Prize Sequel cancelled due to privacy concern</a:t>
            </a:r>
          </a:p>
          <a:p>
            <a:pPr lvl="1"/>
            <a:r>
              <a:rPr lang="en-US" sz="2400" dirty="0" smtClean="0"/>
              <a:t>Simple </a:t>
            </a:r>
            <a:r>
              <a:rPr lang="en-US" sz="2400" dirty="0" err="1" smtClean="0"/>
              <a:t>annoymization</a:t>
            </a:r>
            <a:r>
              <a:rPr lang="en-US" sz="2400" dirty="0" smtClean="0"/>
              <a:t> does not necessarily protect privacy</a:t>
            </a:r>
          </a:p>
          <a:p>
            <a:r>
              <a:rPr lang="en-US" sz="2400" dirty="0" smtClean="0"/>
              <a:t>Spam blog (</a:t>
            </a:r>
            <a:r>
              <a:rPr lang="en-US" sz="2400" dirty="0" err="1" smtClean="0"/>
              <a:t>splog</a:t>
            </a:r>
            <a:r>
              <a:rPr lang="en-US" sz="2400" dirty="0" smtClean="0"/>
              <a:t>), spam comments, Fake identity, etc., all requires new techniques</a:t>
            </a:r>
          </a:p>
          <a:p>
            <a:r>
              <a:rPr lang="en-US" sz="2400" dirty="0" smtClean="0"/>
              <a:t>As private information is involved, a secure and trustable system is critical </a:t>
            </a:r>
          </a:p>
          <a:p>
            <a:r>
              <a:rPr lang="en-US" sz="2400" dirty="0" smtClean="0"/>
              <a:t>Need to achieve </a:t>
            </a:r>
            <a:r>
              <a:rPr lang="en-US" sz="2400" dirty="0" smtClean="0">
                <a:solidFill>
                  <a:srgbClr val="0000FF"/>
                </a:solidFill>
              </a:rPr>
              <a:t>a balance between sharing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799"/>
            <a:ext cx="4498975" cy="148897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Book Available at </a:t>
            </a:r>
          </a:p>
          <a:p>
            <a:r>
              <a:rPr lang="en-US" dirty="0" smtClean="0">
                <a:hlinkClick r:id="rId2"/>
              </a:rPr>
              <a:t>Morgan &amp; claypool Publishers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0650" y="1568450"/>
            <a:ext cx="511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646056" y="2834588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comments,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feel free to contact</a:t>
            </a:r>
            <a:r>
              <a:rPr lang="en-US" sz="2400" dirty="0" smtClean="0"/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 Tang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Yahoo! Labs,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ltang@yahoo-inc.com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ASU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huanliu@asu.edu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Social Media: </a:t>
            </a:r>
            <a:r>
              <a:rPr lang="en-US" sz="4000" dirty="0" smtClean="0">
                <a:solidFill>
                  <a:srgbClr val="0000FF"/>
                </a:solidFill>
              </a:rPr>
              <a:t>Many-to-Many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0" y="1143000"/>
            <a:ext cx="4105275" cy="1066800"/>
            <a:chOff x="2286000" y="1143000"/>
            <a:chExt cx="4105275" cy="1066800"/>
          </a:xfrm>
        </p:grpSpPr>
        <p:pic>
          <p:nvPicPr>
            <p:cNvPr id="1947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86000" y="1752600"/>
              <a:ext cx="121603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2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33800" y="1143000"/>
              <a:ext cx="14287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3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57800" y="1676400"/>
              <a:ext cx="1133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72200" y="2057400"/>
            <a:ext cx="2257425" cy="2609850"/>
            <a:chOff x="6172200" y="2057400"/>
            <a:chExt cx="2257425" cy="2609850"/>
          </a:xfrm>
        </p:grpSpPr>
        <p:pic>
          <p:nvPicPr>
            <p:cNvPr id="19468" name="Picture 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781800" y="4191000"/>
              <a:ext cx="164782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16" descr="Livejournal-logo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172200" y="2057400"/>
              <a:ext cx="1177246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0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010400" y="3276600"/>
              <a:ext cx="1371600" cy="577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48400" y="4953000"/>
            <a:ext cx="136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6" descr="epinions_sdc_home_189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6134100"/>
            <a:ext cx="18002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10200" y="5638800"/>
            <a:ext cx="868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2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828800" y="5029200"/>
            <a:ext cx="14287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19200" y="44196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8200" y="3505200"/>
            <a:ext cx="1238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85800" y="2590800"/>
            <a:ext cx="2238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forms of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Blog</a:t>
            </a:r>
            <a:r>
              <a:rPr lang="en-US" dirty="0" smtClean="0"/>
              <a:t>: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blogspot</a:t>
            </a:r>
            <a:r>
              <a:rPr lang="en-US" dirty="0" smtClean="0"/>
              <a:t>, </a:t>
            </a:r>
            <a:r>
              <a:rPr lang="en-US" dirty="0" err="1" smtClean="0"/>
              <a:t>LiveJournal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Forum</a:t>
            </a:r>
            <a:r>
              <a:rPr lang="en-US" dirty="0" smtClean="0"/>
              <a:t>: Yahoo! Answers,  </a:t>
            </a:r>
            <a:r>
              <a:rPr lang="en-US" dirty="0" err="1" smtClean="0"/>
              <a:t>Epinions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Media Sharing</a:t>
            </a:r>
            <a:r>
              <a:rPr lang="en-US" dirty="0" smtClean="0"/>
              <a:t>: </a:t>
            </a:r>
            <a:r>
              <a:rPr lang="en-US" dirty="0" err="1" smtClean="0"/>
              <a:t>Flickr</a:t>
            </a:r>
            <a:r>
              <a:rPr lang="en-US" dirty="0" smtClean="0"/>
              <a:t>, YouTube, </a:t>
            </a:r>
            <a:r>
              <a:rPr lang="en-US" dirty="0" err="1" smtClean="0"/>
              <a:t>Scribd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Microblogging</a:t>
            </a:r>
            <a:r>
              <a:rPr lang="en-US" dirty="0" smtClean="0"/>
              <a:t>: Twitter, </a:t>
            </a:r>
            <a:r>
              <a:rPr lang="en-US" dirty="0" err="1" smtClean="0"/>
              <a:t>FourSquare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Social Networking</a:t>
            </a:r>
            <a:r>
              <a:rPr lang="en-US" dirty="0" smtClean="0"/>
              <a:t>: </a:t>
            </a:r>
            <a:r>
              <a:rPr lang="en-US" dirty="0" err="1" smtClean="0"/>
              <a:t>Facebook</a:t>
            </a:r>
            <a:r>
              <a:rPr lang="en-US" dirty="0" smtClean="0"/>
              <a:t>, LinkedIn, </a:t>
            </a:r>
            <a:r>
              <a:rPr lang="en-US" dirty="0" err="1" smtClean="0"/>
              <a:t>Orkut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Social Bookmarking</a:t>
            </a:r>
            <a:r>
              <a:rPr lang="en-US" dirty="0" smtClean="0"/>
              <a:t>: </a:t>
            </a:r>
            <a:r>
              <a:rPr lang="en-US" dirty="0" err="1" smtClean="0"/>
              <a:t>Del.icio.us</a:t>
            </a:r>
            <a:r>
              <a:rPr lang="en-US" dirty="0" smtClean="0"/>
              <a:t>, </a:t>
            </a:r>
            <a:r>
              <a:rPr lang="en-US" dirty="0" err="1" smtClean="0"/>
              <a:t>Diigo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Wikis</a:t>
            </a:r>
            <a:r>
              <a:rPr lang="en-US" dirty="0" smtClean="0"/>
              <a:t>: Wikipedia, </a:t>
            </a:r>
            <a:r>
              <a:rPr lang="en-US" dirty="0" err="1" smtClean="0"/>
              <a:t>scholarpedia</a:t>
            </a:r>
            <a:r>
              <a:rPr lang="en-US" dirty="0" smtClean="0"/>
              <a:t>, </a:t>
            </a:r>
            <a:r>
              <a:rPr lang="en-US" dirty="0" err="1" smtClean="0"/>
              <a:t>AskDrWiki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7924799" cy="3886201"/>
          </a:xfrm>
        </p:spPr>
        <p:txBody>
          <a:bodyPr>
            <a:normAutofit/>
          </a:bodyPr>
          <a:lstStyle/>
          <a:p>
            <a:r>
              <a:rPr lang="en-US" dirty="0" smtClean="0"/>
              <a:t>“Consumers” become “Producers”</a:t>
            </a:r>
          </a:p>
          <a:p>
            <a:r>
              <a:rPr lang="en-US" dirty="0" smtClean="0"/>
              <a:t>Rich User Interaction</a:t>
            </a:r>
          </a:p>
          <a:p>
            <a:r>
              <a:rPr lang="en-US" dirty="0" smtClean="0"/>
              <a:t>User-Generated Contents</a:t>
            </a:r>
          </a:p>
          <a:p>
            <a:r>
              <a:rPr lang="en-US" dirty="0" smtClean="0"/>
              <a:t>Collaborative environment</a:t>
            </a:r>
          </a:p>
          <a:p>
            <a:r>
              <a:rPr lang="en-US" dirty="0" smtClean="0"/>
              <a:t>Collective Wisdom</a:t>
            </a:r>
          </a:p>
          <a:p>
            <a:r>
              <a:rPr lang="en-US" dirty="0" smtClean="0"/>
              <a:t>Long Tail</a:t>
            </a:r>
          </a:p>
          <a:p>
            <a:pPr>
              <a:buNone/>
            </a:pPr>
            <a:endParaRPr lang="en-US" sz="2400" dirty="0" smtClean="0"/>
          </a:p>
          <a:p>
            <a:endParaRPr lang="en-US" sz="3200" dirty="0" smtClean="0">
              <a:latin typeface="Calibri" pitchFamily="1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293285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Broadcast Media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Filter, then Publish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5181600"/>
            <a:ext cx="294984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Social Media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Publish, then 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1400" y="5334000"/>
            <a:ext cx="175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318" y="1729108"/>
            <a:ext cx="2398928" cy="31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Websites at USA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88176" y="1491770"/>
          <a:ext cx="8229600" cy="45720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766388"/>
                <a:gridCol w="3348412"/>
                <a:gridCol w="709565"/>
                <a:gridCol w="34052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Google.com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Blogger.com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Facebook.com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msn.com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Yahoo.com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Myspace.com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YouTube.com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Go.com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Amazon.com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Bing.com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Wikipedia.org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AOL.com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Craigslist.org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17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LinkedIn.com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Twitter.com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CNN.com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Ebay.com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Espn.go.com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Live.com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Wordpress.com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8012" y="6351926"/>
            <a:ext cx="493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40% of websites are social media sites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7" y="1812289"/>
            <a:ext cx="8153375" cy="3654961"/>
          </a:xfrm>
          <a:prstGeom prst="rect">
            <a:avLst/>
          </a:prstGeom>
        </p:spPr>
      </p:pic>
      <p:pic>
        <p:nvPicPr>
          <p:cNvPr id="5" name="Picture 4" descr="Screen shot 2010-10-07 at 12.27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7" y="1405889"/>
            <a:ext cx="3378200" cy="40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10-07 at 12.17.5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096"/>
            <a:ext cx="9144000" cy="40936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and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865566"/>
            <a:ext cx="4038600" cy="326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Graph Representation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865567"/>
            <a:ext cx="4038600" cy="34464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Matrix Representation</a:t>
            </a:r>
            <a:endParaRPr lang="en-US" sz="2400" dirty="0"/>
          </a:p>
        </p:txBody>
      </p:sp>
      <p:pic>
        <p:nvPicPr>
          <p:cNvPr id="7" name="Picture 6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6576" y="3922448"/>
            <a:ext cx="3835400" cy="146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405316"/>
            <a:ext cx="4146915" cy="294129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691-125B-EA4A-8526-F620E906A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417638"/>
            <a:ext cx="85756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Social Network</a:t>
            </a:r>
            <a:r>
              <a:rPr lang="en-US" sz="2400" dirty="0" smtClean="0"/>
              <a:t>:  A social structure made of nodes (individuals or organizations) and edges that connect nodes in various  relationships like friendship, kinship etc.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1339</Words>
  <Application>Microsoft Macintosh PowerPoint</Application>
  <PresentationFormat>On-screen Show (4:3)</PresentationFormat>
  <Paragraphs>259</Paragraphs>
  <Slides>26</Slides>
  <Notes>4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Social Media and Social Computing</vt:lpstr>
      <vt:lpstr>Traditional Media</vt:lpstr>
      <vt:lpstr>Social Media: Many-to-Many</vt:lpstr>
      <vt:lpstr>Various forms of Social Media</vt:lpstr>
      <vt:lpstr>Characteristics of Social Media</vt:lpstr>
      <vt:lpstr>Top 20 Websites at USA</vt:lpstr>
      <vt:lpstr>Slide 7</vt:lpstr>
      <vt:lpstr>Slide 8</vt:lpstr>
      <vt:lpstr>Networks and Representation</vt:lpstr>
      <vt:lpstr>Basic Concepts</vt:lpstr>
      <vt:lpstr>Properties of Large-Scale Networks</vt:lpstr>
      <vt:lpstr>Scale-free Distributions</vt:lpstr>
      <vt:lpstr>log-log plot</vt:lpstr>
      <vt:lpstr>Small-World Effect</vt:lpstr>
      <vt:lpstr>Diameter</vt:lpstr>
      <vt:lpstr>Community Structure</vt:lpstr>
      <vt:lpstr>Clustering Coefficient</vt:lpstr>
      <vt:lpstr>Challenges</vt:lpstr>
      <vt:lpstr>Social Computing Tasks</vt:lpstr>
      <vt:lpstr>Network Modeling</vt:lpstr>
      <vt:lpstr>Comparing Network Models</vt:lpstr>
      <vt:lpstr>Centrality Analysis and Influence Modeling</vt:lpstr>
      <vt:lpstr>Community Detection</vt:lpstr>
      <vt:lpstr>Classification and Recommendation</vt:lpstr>
      <vt:lpstr>Privacy, Spam and Security</vt:lpstr>
      <vt:lpstr>Slide 26</vt:lpstr>
    </vt:vector>
  </TitlesOfParts>
  <Company>Yahoo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Social Media and Social Computing</dc:title>
  <dc:creator>Lei Tang</dc:creator>
  <cp:lastModifiedBy>Lei Tang</cp:lastModifiedBy>
  <cp:revision>43</cp:revision>
  <dcterms:created xsi:type="dcterms:W3CDTF">2010-12-29T02:46:48Z</dcterms:created>
  <dcterms:modified xsi:type="dcterms:W3CDTF">2010-12-29T02:46:57Z</dcterms:modified>
</cp:coreProperties>
</file>