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2" r:id="rId1"/>
  </p:sldMasterIdLst>
  <p:notesMasterIdLst>
    <p:notesMasterId r:id="rId38"/>
  </p:notesMasterIdLst>
  <p:handoutMasterIdLst>
    <p:handoutMasterId r:id="rId39"/>
  </p:handoutMasterIdLst>
  <p:sldIdLst>
    <p:sldId id="272" r:id="rId2"/>
    <p:sldId id="27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9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6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3031" autoAdjust="0"/>
  </p:normalViewPr>
  <p:slideViewPr>
    <p:cSldViewPr snapToGrid="0" snapToObjects="1">
      <p:cViewPr varScale="1">
        <p:scale>
          <a:sx n="101" d="100"/>
          <a:sy n="101" d="100"/>
        </p:scale>
        <p:origin x="-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985DD-4266-EE42-97A4-8CC1295F2ABF}" type="datetimeFigureOut">
              <a:rPr lang="en-US" smtClean="0"/>
              <a:pPr/>
              <a:t>12/28/10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B615D-1B7D-A245-BD4E-BBDB44455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5EE5E-5C3F-3741-90D0-B14D0FF50804}" type="datetimeFigureOut">
              <a:rPr lang="en-US" smtClean="0"/>
              <a:pPr/>
              <a:t>12/28/10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F68C7-D1CD-8545-B93E-829B383B2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F68C7-D1CD-8545-B93E-829B383B29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A small number of nodes have high degrees</a:t>
            </a:r>
            <a:r>
              <a:rPr lang="en-US" dirty="0" smtClean="0"/>
              <a:t>”</a:t>
            </a:r>
            <a:r>
              <a:rPr lang="en-US" baseline="0" dirty="0" smtClean="0"/>
              <a:t> thanks to the </a:t>
            </a:r>
            <a:r>
              <a:rPr lang="en-US" baseline="0" smtClean="0"/>
              <a:t>power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F68C7-D1CD-8545-B93E-829B383B29E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3630-F484-0F49-A2E6-DEEA94989085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99D4-06A9-4C44-8540-79F69CAA7CE0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C74E-418F-A94F-80FC-6EBFF17DDF50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1899"/>
            <a:ext cx="9052560" cy="7315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>
                <a:solidFill>
                  <a:srgbClr val="0D0163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>
                <a:solidFill>
                  <a:srgbClr val="0D0163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0D0163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0D0163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0D016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94F6-F96D-CA43-9382-7D2050EF2815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D335-E4BA-EE40-94F6-813C5D42C3E6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EDAD-42B8-8045-8678-3043BD1C4A0B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9391-A5E7-024B-A9EC-943553EF5C4B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1AED-B7E2-7247-908F-7F3F8FB64B20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8332-562D-F949-AD98-D69C11ACBCF9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6B3C-D58F-CC46-A5AF-BF33574462A8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E0A4-490F-4643-AED7-CA0A1290B108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82A3-4AED-7240-B00A-F68959A0CAFF}" type="datetime1">
              <a:rPr lang="en-US" smtClean="0"/>
              <a:pPr/>
              <a:t>12/28/10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F6B9-9B80-7546-B532-32978B7F9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df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df"/><Relationship Id="rId5" Type="http://schemas.openxmlformats.org/officeDocument/2006/relationships/image" Target="../media/image45.png"/><Relationship Id="rId6" Type="http://schemas.openxmlformats.org/officeDocument/2006/relationships/image" Target="../media/image46.pdf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d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product/1608453545/ref=s9_wishf_gw_t?ie=UTF8&amp;coliid=IJTUY3M8E9TXA&amp;colid=2HO678VRRT0S3&amp;pf_rd_m=ATVPDKIKX0DER&amp;pf_rd_s=right-3&amp;pf_rd_r=1K9YF2M9MEH57CA57EGR&amp;pf_rd_t=101&amp;pf_rd_p=481918071&amp;pf_rd_i=507846" TargetMode="External"/><Relationship Id="rId4" Type="http://schemas.openxmlformats.org/officeDocument/2006/relationships/image" Target="../media/image50.png"/><Relationship Id="rId5" Type="http://schemas.openxmlformats.org/officeDocument/2006/relationships/hyperlink" Target="mailto:ltang@yahoo-inc.com" TargetMode="External"/><Relationship Id="rId6" Type="http://schemas.openxmlformats.org/officeDocument/2006/relationships/hyperlink" Target="mailto:huanliu@asu.edu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organclaypool.com/doi/abs/10.2200/S00298ED1V01Y201009DMK00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df"/><Relationship Id="rId4" Type="http://schemas.openxmlformats.org/officeDocument/2006/relationships/image" Target="../media/image11.png"/><Relationship Id="rId5" Type="http://schemas.openxmlformats.org/officeDocument/2006/relationships/image" Target="../media/image12.pdf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10.pdf"/><Relationship Id="rId7" Type="http://schemas.openxmlformats.org/officeDocument/2006/relationships/image" Target="../media/image11.png"/><Relationship Id="rId8" Type="http://schemas.openxmlformats.org/officeDocument/2006/relationships/image" Target="../media/image12.pdf"/><Relationship Id="rId9" Type="http://schemas.openxmlformats.org/officeDocument/2006/relationships/image" Target="../media/image13.png"/><Relationship Id="rId10" Type="http://schemas.openxmlformats.org/officeDocument/2006/relationships/image" Target="../media/image16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Nodes, Ties and Influence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54433" y="6356350"/>
            <a:ext cx="5565368" cy="365125"/>
          </a:xfrm>
        </p:spPr>
        <p:txBody>
          <a:bodyPr/>
          <a:lstStyle/>
          <a:p>
            <a:r>
              <a:rPr lang="en-US" dirty="0" smtClean="0"/>
              <a:t>Chapter 2, Community Detection and Mining in Social Media.  Lei Tang and Huan Liu, Morgan &amp; Claypool, September, 2010.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and Strong 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practice, connections are not of the same strength</a:t>
            </a:r>
          </a:p>
          <a:p>
            <a:r>
              <a:rPr lang="en-US" sz="2800" dirty="0" smtClean="0"/>
              <a:t>Interpersonal social networks are composed of strong ties (</a:t>
            </a:r>
            <a:r>
              <a:rPr lang="en-US" sz="2800" dirty="0" smtClean="0">
                <a:solidFill>
                  <a:srgbClr val="0000FF"/>
                </a:solidFill>
              </a:rPr>
              <a:t>close friends</a:t>
            </a:r>
            <a:r>
              <a:rPr lang="en-US" sz="2800" dirty="0" smtClean="0"/>
              <a:t>) and weak ties (</a:t>
            </a:r>
            <a:r>
              <a:rPr lang="en-US" sz="2800" dirty="0" smtClean="0">
                <a:solidFill>
                  <a:srgbClr val="0000FF"/>
                </a:solidFill>
              </a:rPr>
              <a:t>acquaintances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Strong ties and weak ties play different roles for community formation and information diffusion</a:t>
            </a:r>
          </a:p>
          <a:p>
            <a:r>
              <a:rPr lang="en-US" sz="2800" dirty="0" smtClean="0"/>
              <a:t>Strength of Weak Ties (</a:t>
            </a:r>
            <a:r>
              <a:rPr lang="en-US" sz="2800" i="1" dirty="0" err="1" smtClean="0"/>
              <a:t>Granovetter</a:t>
            </a:r>
            <a:r>
              <a:rPr lang="en-US" sz="2800" i="1" dirty="0" smtClean="0"/>
              <a:t>, 1973</a:t>
            </a:r>
            <a:r>
              <a:rPr lang="en-US" sz="2800" dirty="0" smtClean="0"/>
              <a:t>) </a:t>
            </a:r>
          </a:p>
          <a:p>
            <a:pPr lvl="1"/>
            <a:r>
              <a:rPr lang="en-US" sz="2400" dirty="0" smtClean="0"/>
              <a:t>Occasional </a:t>
            </a:r>
            <a:r>
              <a:rPr lang="en-US" sz="2400" dirty="0"/>
              <a:t>encounters with distant acquaintances </a:t>
            </a:r>
            <a:r>
              <a:rPr lang="en-US" sz="2400" dirty="0" smtClean="0"/>
              <a:t>can provide </a:t>
            </a:r>
            <a:r>
              <a:rPr lang="en-US" sz="2400" dirty="0"/>
              <a:t>important information about new opportunities for job search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 in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Social Media allows users to connect to each other more easily than ever</a:t>
            </a:r>
          </a:p>
          <a:p>
            <a:pPr marL="742950" lvl="2" indent="-342900"/>
            <a:r>
              <a:rPr lang="en-US" sz="2000" dirty="0" smtClean="0"/>
              <a:t>One user might have thousands of friends online</a:t>
            </a:r>
          </a:p>
          <a:p>
            <a:pPr marL="742950" lvl="2" indent="-342900"/>
            <a:r>
              <a:rPr lang="en-US" sz="2000" dirty="0" smtClean="0"/>
              <a:t>Who are the most important ones among your 300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 friends?</a:t>
            </a:r>
          </a:p>
          <a:p>
            <a:pPr marL="342900" lvl="1" indent="-342900">
              <a:buFont typeface="Arial"/>
              <a:buChar char="•"/>
            </a:pPr>
            <a:endParaRPr lang="en-US" sz="24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Imperative to </a:t>
            </a:r>
            <a:r>
              <a:rPr lang="en-US" sz="2400" dirty="0" smtClean="0">
                <a:solidFill>
                  <a:srgbClr val="0000FF"/>
                </a:solidFill>
              </a:rPr>
              <a:t>estimate the strengths of ties </a:t>
            </a:r>
            <a:r>
              <a:rPr lang="en-US" sz="2400" dirty="0" smtClean="0"/>
              <a:t>for advanced analysis  </a:t>
            </a:r>
          </a:p>
          <a:p>
            <a:pPr marL="742950" lvl="2" indent="-342900"/>
            <a:r>
              <a:rPr lang="en-US" sz="2000" dirty="0" smtClean="0"/>
              <a:t>Analyze network topology</a:t>
            </a:r>
          </a:p>
          <a:p>
            <a:pPr marL="742950" lvl="2" indent="-342900"/>
            <a:r>
              <a:rPr lang="en-US" sz="2000" dirty="0" smtClean="0"/>
              <a:t>Learn from User Profiles and Attributes</a:t>
            </a:r>
          </a:p>
          <a:p>
            <a:pPr marL="742950" lvl="2" indent="-342900"/>
            <a:r>
              <a:rPr lang="en-US" sz="2000" dirty="0" smtClean="0"/>
              <a:t>Learn from User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Bridges</a:t>
            </a:r>
            <a:r>
              <a:rPr lang="en-US" sz="2800" dirty="0" smtClean="0"/>
              <a:t> connecting two different communities are weak ties</a:t>
            </a:r>
          </a:p>
          <a:p>
            <a:r>
              <a:rPr lang="en-US" sz="2800" dirty="0" smtClean="0"/>
              <a:t>An edge is a </a:t>
            </a:r>
            <a:r>
              <a:rPr lang="en-US" sz="2800" i="1" dirty="0" smtClean="0">
                <a:solidFill>
                  <a:srgbClr val="0000FF"/>
                </a:solidFill>
              </a:rPr>
              <a:t>bridge</a:t>
            </a:r>
            <a:r>
              <a:rPr lang="en-US" sz="2800" dirty="0" smtClean="0"/>
              <a:t> if its removal results in disconnection of its terminal nodes</a:t>
            </a:r>
          </a:p>
        </p:txBody>
      </p:sp>
      <p:pic>
        <p:nvPicPr>
          <p:cNvPr id="4" name="Picture 3" descr="bridg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47075" y="4042884"/>
            <a:ext cx="3927209" cy="1477207"/>
          </a:xfrm>
          <a:prstGeom prst="rect">
            <a:avLst/>
          </a:prstGeom>
        </p:spPr>
      </p:pic>
      <p:pic>
        <p:nvPicPr>
          <p:cNvPr id="5" name="Picture 4" descr="localbridg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684678" y="3105050"/>
            <a:ext cx="3171045" cy="26741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3739" y="5909231"/>
            <a:ext cx="22571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e(2,5) is a bridge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0899" y="5909231"/>
            <a:ext cx="2870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/>
              <a:t>e(2,5) is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a bridge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“shortcut” Bridge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Bridges are rare in real-life networks</a:t>
            </a:r>
          </a:p>
          <a:p>
            <a:r>
              <a:rPr lang="en-US" sz="2800" dirty="0" smtClean="0"/>
              <a:t>Alternatively, one can relax the definition by checking if </a:t>
            </a:r>
            <a:r>
              <a:rPr lang="en-US" sz="2800" dirty="0" smtClean="0">
                <a:solidFill>
                  <a:srgbClr val="0000FF"/>
                </a:solidFill>
              </a:rPr>
              <a:t> the distance </a:t>
            </a:r>
            <a:r>
              <a:rPr lang="en-US" sz="2800" dirty="0" smtClean="0"/>
              <a:t>between two terminal nodes increases if </a:t>
            </a:r>
            <a:r>
              <a:rPr lang="en-US" sz="2400" dirty="0" smtClean="0"/>
              <a:t>the edge is removed</a:t>
            </a:r>
          </a:p>
          <a:p>
            <a:r>
              <a:rPr lang="en-US" sz="2800" dirty="0" smtClean="0"/>
              <a:t>The larger the distance, the weaker the tie is</a:t>
            </a:r>
          </a:p>
          <a:p>
            <a:endParaRPr lang="en-US" sz="2800" dirty="0" smtClean="0"/>
          </a:p>
          <a:p>
            <a:r>
              <a:rPr lang="en-US" sz="2800" dirty="0" smtClean="0"/>
              <a:t>d(2,5) = 4 if e(2,5) is removed</a:t>
            </a:r>
          </a:p>
          <a:p>
            <a:r>
              <a:rPr lang="en-US" sz="2800" dirty="0" smtClean="0"/>
              <a:t>d(5,6) = 2 if e(5,6) is removed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(5,6) is a stronger tie than e(2,5)</a:t>
            </a:r>
            <a:endParaRPr lang="en-US" sz="2800" dirty="0"/>
          </a:p>
        </p:txBody>
      </p:sp>
      <p:pic>
        <p:nvPicPr>
          <p:cNvPr id="8" name="Picture 7" descr="localbridg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30900" y="4096373"/>
            <a:ext cx="2755900" cy="2324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315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Tie Strength can be measured based on neighborhood overlap; </a:t>
            </a:r>
            <a:r>
              <a:rPr lang="en-US" sz="2400" dirty="0" smtClean="0">
                <a:solidFill>
                  <a:srgbClr val="0000FF"/>
                </a:solidFill>
              </a:rPr>
              <a:t>the larger the overlap, the stronger the tie is.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000" dirty="0" smtClean="0"/>
              <a:t>-2 in the denominator is to exclude v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and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j</a:t>
            </a:r>
            <a:endParaRPr lang="en-US" sz="2800" baseline="-250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8" y="2515096"/>
            <a:ext cx="8144142" cy="1402932"/>
          </a:xfrm>
          <a:prstGeom prst="rect">
            <a:avLst/>
          </a:prstGeom>
        </p:spPr>
      </p:pic>
      <p:pic>
        <p:nvPicPr>
          <p:cNvPr id="6" name="Picture 5" descr="localbridg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750705" y="3774977"/>
            <a:ext cx="3171045" cy="2674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46" y="5431703"/>
            <a:ext cx="5232400" cy="78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46" y="5114203"/>
            <a:ext cx="2070100" cy="3175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from Profiles and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67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Twitter</a:t>
            </a:r>
            <a:r>
              <a:rPr lang="en-US" sz="2400" dirty="0" smtClean="0"/>
              <a:t>: one can follow others without </a:t>
            </a:r>
            <a:r>
              <a:rPr lang="en-US" sz="2400" dirty="0" err="1" smtClean="0"/>
              <a:t>followee’s</a:t>
            </a:r>
            <a:r>
              <a:rPr lang="en-US" sz="2400" dirty="0" smtClean="0"/>
              <a:t> confirmation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real friendship network is determined by the frequency two users talk to each other, rather than the follower-</a:t>
            </a:r>
            <a:r>
              <a:rPr lang="en-US" sz="2000" dirty="0" err="1" smtClean="0"/>
              <a:t>followee</a:t>
            </a:r>
            <a:r>
              <a:rPr lang="en-US" sz="2000" dirty="0" smtClean="0"/>
              <a:t> network</a:t>
            </a:r>
          </a:p>
          <a:p>
            <a:pPr lvl="1"/>
            <a:r>
              <a:rPr lang="en-US" sz="2000" dirty="0" smtClean="0"/>
              <a:t>The real friendship network is more influential in driving Twitter usage</a:t>
            </a:r>
          </a:p>
          <a:p>
            <a:r>
              <a:rPr lang="en-US" sz="2400" dirty="0" smtClean="0"/>
              <a:t>Strengths of ties can be predicted accurately based on various information from </a:t>
            </a:r>
            <a:r>
              <a:rPr lang="en-US" sz="2400" dirty="0" err="1" smtClean="0">
                <a:solidFill>
                  <a:srgbClr val="0000FF"/>
                </a:solidFill>
              </a:rPr>
              <a:t>Facebook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sz="2000" dirty="0" smtClean="0"/>
              <a:t>Friend-initiated posts, message exchanged in wall post,  number of mutual friends, etc. </a:t>
            </a:r>
            <a:endParaRPr lang="en-US" sz="2400" dirty="0" smtClean="0"/>
          </a:p>
          <a:p>
            <a:r>
              <a:rPr lang="en-US" sz="2400" dirty="0" smtClean="0"/>
              <a:t>Learning </a:t>
            </a:r>
            <a:r>
              <a:rPr lang="en-US" sz="2400" dirty="0" smtClean="0">
                <a:solidFill>
                  <a:srgbClr val="0000FF"/>
                </a:solidFill>
              </a:rPr>
              <a:t>numeric</a:t>
            </a:r>
            <a:r>
              <a:rPr lang="en-US" sz="2400" dirty="0" smtClean="0"/>
              <a:t> link strength by maximum likelihood estimation</a:t>
            </a:r>
          </a:p>
          <a:p>
            <a:pPr lvl="1"/>
            <a:r>
              <a:rPr lang="en-US" sz="2000" dirty="0" smtClean="0"/>
              <a:t>User profile similarity determines the strength</a:t>
            </a:r>
          </a:p>
          <a:p>
            <a:pPr lvl="1"/>
            <a:r>
              <a:rPr lang="en-US" sz="2000" dirty="0" smtClean="0"/>
              <a:t>Link strength in turn determines user interaction</a:t>
            </a:r>
          </a:p>
          <a:p>
            <a:pPr lvl="1"/>
            <a:r>
              <a:rPr lang="en-US" sz="2000" dirty="0" smtClean="0"/>
              <a:t>Maximize the likelihood based on observed profiles and interactions</a:t>
            </a:r>
          </a:p>
          <a:p>
            <a:pPr lvl="2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User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might learn how one influences his friends if the user activity log is accessible</a:t>
            </a:r>
          </a:p>
          <a:p>
            <a:r>
              <a:rPr lang="en-US" dirty="0" smtClean="0"/>
              <a:t>Depending on the adopted influence model</a:t>
            </a:r>
          </a:p>
          <a:p>
            <a:pPr lvl="1"/>
            <a:r>
              <a:rPr lang="en-US" dirty="0" smtClean="0"/>
              <a:t>Independent cascading model</a:t>
            </a:r>
          </a:p>
          <a:p>
            <a:pPr lvl="1"/>
            <a:r>
              <a:rPr lang="en-US" dirty="0" smtClean="0"/>
              <a:t>Linear threshold model</a:t>
            </a:r>
          </a:p>
          <a:p>
            <a:r>
              <a:rPr lang="en-US" dirty="0" smtClean="0"/>
              <a:t>Maximizing the likelihood of user activity given an influence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Modeling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763">
              <a:buNone/>
            </a:pPr>
            <a:r>
              <a:rPr lang="en-US" dirty="0" smtClean="0"/>
              <a:t>Influence modeling is one of the fundamental questions in order to understand the </a:t>
            </a:r>
            <a:r>
              <a:rPr lang="en-US" dirty="0" smtClean="0">
                <a:solidFill>
                  <a:srgbClr val="FF0000"/>
                </a:solidFill>
              </a:rPr>
              <a:t>information diffusion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spread of new ideas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word-of-mouth (viral) marketing</a:t>
            </a:r>
          </a:p>
          <a:p>
            <a:pPr marL="0" indent="4763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Well known Influence modeling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1923F3"/>
                </a:solidFill>
              </a:rPr>
              <a:t>Linear threshold model (LTM)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1923F3"/>
                </a:solidFill>
              </a:rPr>
              <a:t>Independent cascade model (ICM)</a:t>
            </a:r>
            <a:endParaRPr lang="en-US" dirty="0">
              <a:solidFill>
                <a:srgbClr val="1923F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Nodes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properties of Influence modeling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 social network is represented a </a:t>
            </a:r>
            <a:r>
              <a:rPr lang="en-US" i="1" dirty="0" smtClean="0"/>
              <a:t>directed graph, with each actor being one node;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Each node is started as active or inactive;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 node, once activated, will activate his neighboring nodes;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Once a node is activated, this node cannot be deactivated.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Threshold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763">
              <a:buNone/>
            </a:pPr>
            <a:r>
              <a:rPr lang="en-US" sz="2800" dirty="0" smtClean="0"/>
              <a:t>An actor would take an action if the number of his friends who have taken the action exceeds (reaches) a certain threshold</a:t>
            </a:r>
          </a:p>
          <a:p>
            <a:r>
              <a:rPr lang="en-US" sz="2800" dirty="0" smtClean="0"/>
              <a:t>Each node </a:t>
            </a:r>
            <a:r>
              <a:rPr lang="en-US" sz="2800" i="1" dirty="0" smtClean="0"/>
              <a:t>v chooses a threshold </a:t>
            </a:r>
            <a:r>
              <a:rPr lang="el-GR" sz="2800" i="1" dirty="0" smtClean="0"/>
              <a:t>ϴ</a:t>
            </a:r>
            <a:r>
              <a:rPr lang="en-US" sz="2800" i="1" baseline="-25000" dirty="0" smtClean="0"/>
              <a:t>v</a:t>
            </a:r>
            <a:r>
              <a:rPr lang="en-US" sz="2800" i="1" dirty="0" smtClean="0"/>
              <a:t> randomly from a uniform </a:t>
            </a:r>
            <a:r>
              <a:rPr lang="en-US" sz="2800" dirty="0" smtClean="0"/>
              <a:t>distribution in an interval between 0 and 1.</a:t>
            </a:r>
          </a:p>
          <a:p>
            <a:r>
              <a:rPr lang="en-US" sz="2800" dirty="0" smtClean="0"/>
              <a:t>In each discrete step, all nodes that were active in the previous step remain active</a:t>
            </a:r>
          </a:p>
          <a:p>
            <a:r>
              <a:rPr lang="en-US" sz="2800" dirty="0" smtClean="0"/>
              <a:t>The nodes satisfying the following condition will be activated</a:t>
            </a:r>
            <a:endParaRPr lang="en-US" sz="2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0443" y="5188833"/>
            <a:ext cx="3305676" cy="76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Threshold Model- Diffusion Process </a:t>
            </a:r>
            <a:r>
              <a:rPr lang="en-US" sz="1600" dirty="0" smtClean="0"/>
              <a:t>(Threshold = 50%)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344" y="1219200"/>
            <a:ext cx="284567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2344" y="1219200"/>
            <a:ext cx="28858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90344" y="1219200"/>
            <a:ext cx="281744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3906" y="3886200"/>
            <a:ext cx="353692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6630" y="3886200"/>
            <a:ext cx="3574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Cascade Model (ICM)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4763">
              <a:buNone/>
            </a:pPr>
            <a:r>
              <a:rPr lang="en-US" dirty="0" smtClean="0"/>
              <a:t>The independent cascade model focuses on the sender’s rather than the receiver’s view</a:t>
            </a:r>
          </a:p>
          <a:p>
            <a:r>
              <a:rPr lang="en-US" dirty="0" smtClean="0"/>
              <a:t>A node </a:t>
            </a:r>
            <a:r>
              <a:rPr lang="en-US" i="1" dirty="0" smtClean="0"/>
              <a:t>w, once activated </a:t>
            </a:r>
            <a:r>
              <a:rPr lang="en-US" dirty="0" smtClean="0"/>
              <a:t>at step </a:t>
            </a:r>
            <a:r>
              <a:rPr lang="en-US" i="1" dirty="0" smtClean="0"/>
              <a:t>t , has one chance to activate each of its neighbors </a:t>
            </a:r>
            <a:r>
              <a:rPr lang="en-US" i="1" dirty="0" smtClean="0">
                <a:solidFill>
                  <a:srgbClr val="FF0000"/>
                </a:solidFill>
              </a:rPr>
              <a:t>randomly</a:t>
            </a:r>
          </a:p>
          <a:p>
            <a:pPr lvl="1"/>
            <a:r>
              <a:rPr lang="en-US" dirty="0" smtClean="0"/>
              <a:t>For a neighboring node (say, </a:t>
            </a:r>
            <a:r>
              <a:rPr lang="en-US" i="1" dirty="0" smtClean="0"/>
              <a:t>v), the activation </a:t>
            </a:r>
            <a:r>
              <a:rPr lang="en-US" dirty="0" smtClean="0"/>
              <a:t>succeeds with probability </a:t>
            </a:r>
            <a:r>
              <a:rPr lang="en-US" i="1" dirty="0" err="1" smtClean="0"/>
              <a:t>p</a:t>
            </a:r>
            <a:r>
              <a:rPr lang="en-US" sz="2400" i="1" baseline="-25000" dirty="0" err="1" smtClean="0"/>
              <a:t>w,v</a:t>
            </a:r>
            <a:r>
              <a:rPr lang="en-US" sz="2400" i="1" baseline="-25000" dirty="0" smtClean="0"/>
              <a:t> </a:t>
            </a:r>
            <a:r>
              <a:rPr lang="en-US" dirty="0" smtClean="0"/>
              <a:t>(e.g. p = 0.5</a:t>
            </a:r>
            <a:r>
              <a:rPr lang="en-US" i="1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If the activation succeeds, then </a:t>
            </a:r>
            <a:r>
              <a:rPr lang="en-US" i="1" dirty="0" smtClean="0"/>
              <a:t>v will become active at step t + 1</a:t>
            </a:r>
          </a:p>
          <a:p>
            <a:r>
              <a:rPr lang="en-US" dirty="0" smtClean="0"/>
              <a:t>In the subsequent rounds, </a:t>
            </a:r>
            <a:r>
              <a:rPr lang="en-US" i="1" dirty="0" smtClean="0"/>
              <a:t>w will not attempt to activate v anymore. </a:t>
            </a:r>
          </a:p>
          <a:p>
            <a:r>
              <a:rPr lang="en-US" i="1" dirty="0" smtClean="0"/>
              <a:t>The diffusion process, </a:t>
            </a:r>
            <a:r>
              <a:rPr lang="en-US" dirty="0" smtClean="0"/>
              <a:t>starts with an initial activated set of nodes, then continues until no further activation is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Cascade Model- Diffusion Process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288" y="1066800"/>
            <a:ext cx="289094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84288" y="1066800"/>
            <a:ext cx="290835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8891" y="1066800"/>
            <a:ext cx="285899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830" y="3810000"/>
            <a:ext cx="27744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810000"/>
            <a:ext cx="27816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81085" y="3810000"/>
            <a:ext cx="281414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763">
              <a:buNone/>
            </a:pPr>
            <a:r>
              <a:rPr lang="en-US" dirty="0" smtClean="0"/>
              <a:t>Given a network and a parameter </a:t>
            </a:r>
            <a:r>
              <a:rPr lang="en-US" i="1" dirty="0" smtClean="0"/>
              <a:t>k, which k nodes should be selected to be in the </a:t>
            </a:r>
            <a:r>
              <a:rPr lang="en-US" dirty="0" smtClean="0"/>
              <a:t>activation set </a:t>
            </a:r>
            <a:r>
              <a:rPr lang="en-US" i="1" dirty="0" smtClean="0"/>
              <a:t>B in order to maximize the influence in terms of active nodes at the </a:t>
            </a:r>
            <a:r>
              <a:rPr lang="en-US" dirty="0" smtClean="0"/>
              <a:t>end?</a:t>
            </a:r>
          </a:p>
          <a:p>
            <a:pPr marL="0" indent="4763">
              <a:buNone/>
            </a:pPr>
            <a:endParaRPr lang="en-US" dirty="0" smtClean="0"/>
          </a:p>
          <a:p>
            <a:r>
              <a:rPr lang="en-US" dirty="0" smtClean="0"/>
              <a:t>Let </a:t>
            </a:r>
            <a:r>
              <a:rPr lang="en-US" i="1" dirty="0" smtClean="0"/>
              <a:t>σ(B) denote the expected number of nodes that can be influenced by B, the </a:t>
            </a:r>
            <a:r>
              <a:rPr lang="en-US" dirty="0" smtClean="0"/>
              <a:t>optimization problem can be formulated as follows: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493358"/>
            <a:ext cx="4267200" cy="75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Maximization- A greedy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3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1923F3"/>
                </a:solidFill>
              </a:rPr>
              <a:t>Maximizing the influence, is a NP-hard problem but it is proved that the greedy approaches gives a solution that is 63 % of the optimal.</a:t>
            </a:r>
          </a:p>
          <a:p>
            <a:pPr marL="0" indent="0">
              <a:buNone/>
            </a:pPr>
            <a:endParaRPr lang="en-US" sz="105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 greedy approach:</a:t>
            </a:r>
          </a:p>
          <a:p>
            <a:pPr lvl="1"/>
            <a:r>
              <a:rPr lang="en-US" sz="2000" dirty="0" smtClean="0"/>
              <a:t>Start with </a:t>
            </a:r>
            <a:r>
              <a:rPr lang="en-US" sz="2000" i="1" dirty="0" smtClean="0"/>
              <a:t>B = </a:t>
            </a:r>
            <a:r>
              <a:rPr lang="az-Cyrl-AZ" sz="2000" i="1" dirty="0" smtClean="0"/>
              <a:t>Ø</a:t>
            </a:r>
            <a:endParaRPr lang="en-US" sz="2000" i="1" dirty="0" smtClean="0"/>
          </a:p>
          <a:p>
            <a:pPr lvl="1"/>
            <a:r>
              <a:rPr lang="en-US" sz="2000" i="1" dirty="0" smtClean="0"/>
              <a:t>Evaluate σ(v) for each node, and pick the node with maximum σ as the first node v1 to form B = {v1}</a:t>
            </a:r>
          </a:p>
          <a:p>
            <a:pPr lvl="1"/>
            <a:r>
              <a:rPr lang="en-US" sz="2000" dirty="0" smtClean="0"/>
              <a:t>Select a node which will increase </a:t>
            </a:r>
            <a:r>
              <a:rPr lang="en-US" sz="2000" i="1" dirty="0" smtClean="0"/>
              <a:t>σ(B) most if the node is included in B. </a:t>
            </a:r>
          </a:p>
          <a:p>
            <a:r>
              <a:rPr lang="en-US" sz="2800" i="1" dirty="0" smtClean="0"/>
              <a:t>Essentially, we greedily </a:t>
            </a:r>
            <a:r>
              <a:rPr lang="en-US" sz="2800" dirty="0" smtClean="0"/>
              <a:t>find a node </a:t>
            </a:r>
            <a:r>
              <a:rPr lang="en-US" sz="2800" i="1" dirty="0" smtClean="0"/>
              <a:t>v ∈ V \B such that</a:t>
            </a:r>
            <a:endParaRPr 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9244" y="5736018"/>
            <a:ext cx="3505200" cy="559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 Between Influence and Correlation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1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has been widely observed that user attributes and behaviors tend to correlate with their social networks</a:t>
            </a:r>
          </a:p>
          <a:p>
            <a:r>
              <a:rPr lang="en-US" dirty="0" smtClean="0"/>
              <a:t>Suppose we have a binary attribute with each node (say, whether or not being smoker)</a:t>
            </a:r>
          </a:p>
          <a:p>
            <a:r>
              <a:rPr lang="en-US" dirty="0" smtClean="0"/>
              <a:t>If the attribute is correlated with the network, we expect actors sharing the same attribute value to be positively correlated with social connections</a:t>
            </a:r>
          </a:p>
          <a:p>
            <a:r>
              <a:rPr lang="en-US" dirty="0" smtClean="0"/>
              <a:t>That is, smokers are more likely to interact with other smokers, and non-smokers with non-smokers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If the fraction of edges linking nodes with different attribute values are significantly less than the expected probability, then there is evidence of correlation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Example; if connections are independent of the smoking behavior:</a:t>
            </a:r>
          </a:p>
          <a:p>
            <a:r>
              <a:rPr lang="en-US" dirty="0" smtClean="0"/>
              <a:t>p fraction are smokers (1-p non-smoker)</a:t>
            </a:r>
          </a:p>
          <a:p>
            <a:pPr lvl="1"/>
            <a:r>
              <a:rPr lang="en-US" dirty="0" smtClean="0"/>
              <a:t>one edge is expected to connect two smokers with probability </a:t>
            </a:r>
            <a:r>
              <a:rPr lang="en-US" i="1" dirty="0" smtClean="0"/>
              <a:t>p × p, </a:t>
            </a:r>
          </a:p>
          <a:p>
            <a:pPr lvl="1"/>
            <a:r>
              <a:rPr lang="en-US" i="1" dirty="0" smtClean="0"/>
              <a:t>two non-smokers with </a:t>
            </a:r>
            <a:r>
              <a:rPr lang="it-IT" dirty="0" smtClean="0"/>
              <a:t>probability: </a:t>
            </a:r>
            <a:r>
              <a:rPr lang="it-IT" i="1" dirty="0" smtClean="0">
                <a:solidFill>
                  <a:srgbClr val="1923F3"/>
                </a:solidFill>
              </a:rPr>
              <a:t>(1 − p) × (1 − p)</a:t>
            </a:r>
          </a:p>
          <a:p>
            <a:pPr lvl="1"/>
            <a:r>
              <a:rPr lang="it-IT" i="1" dirty="0" smtClean="0"/>
              <a:t>A smoker and a non-smoker: </a:t>
            </a:r>
            <a:r>
              <a:rPr lang="it-IT" i="1" dirty="0" smtClean="0">
                <a:solidFill>
                  <a:srgbClr val="1923F3"/>
                </a:solidFill>
              </a:rPr>
              <a:t>2 p (1-p)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Not all nodes are equally important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Centrality Analysis: </a:t>
            </a:r>
          </a:p>
          <a:p>
            <a:pPr lvl="1"/>
            <a:r>
              <a:rPr lang="en-US" sz="2400" dirty="0" smtClean="0"/>
              <a:t>Find out the most important nodes in one network</a:t>
            </a:r>
          </a:p>
          <a:p>
            <a:pPr lvl="1"/>
            <a:endParaRPr lang="en-US" sz="2400" dirty="0" smtClean="0"/>
          </a:p>
          <a:p>
            <a:r>
              <a:rPr lang="en-US" sz="2800" dirty="0" smtClean="0">
                <a:solidFill>
                  <a:srgbClr val="000000"/>
                </a:solidFill>
              </a:rPr>
              <a:t>Commonly-used Measures</a:t>
            </a:r>
          </a:p>
          <a:p>
            <a:pPr lvl="1"/>
            <a:r>
              <a:rPr lang="en-US" sz="2400" dirty="0" smtClean="0"/>
              <a:t>Degree Centrality</a:t>
            </a:r>
          </a:p>
          <a:p>
            <a:pPr lvl="1"/>
            <a:r>
              <a:rPr lang="en-US" sz="2400" dirty="0" smtClean="0"/>
              <a:t>Closeness Centrality</a:t>
            </a:r>
          </a:p>
          <a:p>
            <a:pPr lvl="1"/>
            <a:r>
              <a:rPr lang="en-US" sz="2400" dirty="0" smtClean="0"/>
              <a:t>Betweenness Centrality</a:t>
            </a:r>
          </a:p>
          <a:p>
            <a:pPr lvl="1"/>
            <a:r>
              <a:rPr lang="en-US" sz="2400" dirty="0" smtClean="0"/>
              <a:t>Eigenvector Centrality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Correlation-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86200"/>
            <a:ext cx="8686800" cy="259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Red nodes denote non-smokers, and green ones are smokers. If there is no correlation, then the probability of one edge connecting a smoker and a non-smoker </a:t>
            </a:r>
            <a:r>
              <a:rPr lang="nl-NL" dirty="0" smtClean="0"/>
              <a:t>is 2 × 4</a:t>
            </a:r>
            <a:r>
              <a:rPr lang="nl-NL" i="1" dirty="0" smtClean="0"/>
              <a:t>/9 × 5/9 = 49%.</a:t>
            </a:r>
          </a:p>
          <a:p>
            <a:pPr marL="0" indent="0">
              <a:buNone/>
            </a:pPr>
            <a:r>
              <a:rPr lang="nl-NL" i="1" dirty="0" smtClean="0"/>
              <a:t>In this example the fraction is 2/14 = 14% &lt; 49% , so </a:t>
            </a:r>
            <a:r>
              <a:rPr lang="en-US" dirty="0" smtClean="0"/>
              <a:t>this network demonstrates some degree of correlation with respect to the smoking behavior. </a:t>
            </a:r>
          </a:p>
          <a:p>
            <a:pPr marL="0" indent="0">
              <a:buNone/>
            </a:pPr>
            <a:r>
              <a:rPr lang="en-US" dirty="0" smtClean="0"/>
              <a:t>A more formal way is to conduct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χ2 </a:t>
            </a:r>
            <a:r>
              <a:rPr lang="en-US" i="1" dirty="0" smtClean="0"/>
              <a:t>test for independence of social connections and attributes (La Fond and Neville, </a:t>
            </a:r>
            <a:r>
              <a:rPr lang="en-US" dirty="0" smtClean="0"/>
              <a:t>2010)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857250"/>
            <a:ext cx="72390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in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19659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It is well known that there exist correlations between behaviors or attributes of adjacent actors in a social network. 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Three major social processes to explain correlation are: </a:t>
            </a:r>
          </a:p>
          <a:p>
            <a:pPr lvl="1"/>
            <a:r>
              <a:rPr lang="en-US" i="1" dirty="0" smtClean="0">
                <a:solidFill>
                  <a:srgbClr val="E20000"/>
                </a:solidFill>
              </a:rPr>
              <a:t>Homophily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E20000"/>
                </a:solidFill>
              </a:rPr>
              <a:t>confounding</a:t>
            </a:r>
            <a:r>
              <a:rPr lang="en-US" i="1" dirty="0" smtClean="0"/>
              <a:t>, and </a:t>
            </a:r>
            <a:r>
              <a:rPr lang="en-US" i="1" dirty="0" smtClean="0">
                <a:solidFill>
                  <a:srgbClr val="E20000"/>
                </a:solidFill>
              </a:rPr>
              <a:t>influence</a:t>
            </a:r>
            <a:endParaRPr lang="en-US" dirty="0">
              <a:solidFill>
                <a:srgbClr val="E2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227" y="3135326"/>
            <a:ext cx="7810410" cy="3085686"/>
            <a:chOff x="944820" y="2972214"/>
            <a:chExt cx="7810410" cy="3085686"/>
          </a:xfrm>
        </p:grpSpPr>
        <p:pic>
          <p:nvPicPr>
            <p:cNvPr id="6" name="Picture 5" descr="homophily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944820" y="3429000"/>
              <a:ext cx="1397000" cy="2628900"/>
            </a:xfrm>
            <a:prstGeom prst="rect">
              <a:avLst/>
            </a:prstGeom>
          </p:spPr>
        </p:pic>
        <p:pic>
          <p:nvPicPr>
            <p:cNvPr id="7" name="Picture 6" descr="influenc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2786275" y="3429000"/>
              <a:ext cx="1384300" cy="2628900"/>
            </a:xfrm>
            <a:prstGeom prst="rect">
              <a:avLst/>
            </a:prstGeom>
          </p:spPr>
        </p:pic>
        <p:pic>
          <p:nvPicPr>
            <p:cNvPr id="8" name="Picture 7" descr="confounding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4615030" y="3429000"/>
              <a:ext cx="4140200" cy="26035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41464" y="2972214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FF"/>
                  </a:solidFill>
                </a:rPr>
                <a:t>homophily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3794" y="2972214"/>
              <a:ext cx="1145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influence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9789" y="2972214"/>
              <a:ext cx="1516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Confounding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in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3187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E20000"/>
                </a:solidFill>
              </a:rPr>
              <a:t>Homophily; </a:t>
            </a:r>
            <a:r>
              <a:rPr lang="en-US" dirty="0" smtClean="0"/>
              <a:t>is a term to explain our tendency to link to others that share certain similarity with us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E20000"/>
                </a:solidFill>
              </a:rPr>
              <a:t>Confounding;</a:t>
            </a:r>
            <a:r>
              <a:rPr lang="en-US" dirty="0" smtClean="0"/>
              <a:t> correlation between actors can also be forged due to external influences from environment. “two individuals living in the same city are more likely to become friends than two random individuals”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E20000"/>
                </a:solidFill>
              </a:rPr>
              <a:t>Influence;</a:t>
            </a:r>
            <a:r>
              <a:rPr lang="en-US" i="1" dirty="0" smtClean="0"/>
              <a:t> a </a:t>
            </a:r>
            <a:r>
              <a:rPr lang="en-US" dirty="0" smtClean="0"/>
              <a:t>process that causes behavioral correlations between adjacent actors. “if most of one’s friends switch to a mobile company, he might be influenced by his friends and switch to the company as well.”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or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334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In many studies about influence modeling, influence is determined by timestamps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>
                <a:solidFill>
                  <a:srgbClr val="E20000"/>
                </a:solidFill>
              </a:rPr>
              <a:t>Shuffle test </a:t>
            </a:r>
            <a:r>
              <a:rPr lang="en-US" dirty="0" smtClean="0"/>
              <a:t>is an approach to identify whether influence is a factor associated with a social system</a:t>
            </a:r>
          </a:p>
          <a:p>
            <a:r>
              <a:rPr lang="en-US" sz="2400" dirty="0" smtClean="0"/>
              <a:t>The probability of one node being active is a logistic function of the number of his active friends as follows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spcAft>
                <a:spcPts val="0"/>
              </a:spcAft>
            </a:pPr>
            <a:r>
              <a:rPr lang="en-US" sz="1600" i="1" dirty="0" smtClean="0"/>
              <a:t>a is the number of active friends, </a:t>
            </a:r>
          </a:p>
          <a:p>
            <a:pPr lvl="1">
              <a:spcAft>
                <a:spcPts val="0"/>
              </a:spcAft>
            </a:pPr>
            <a:r>
              <a:rPr lang="en-US" sz="1600" i="1" dirty="0" smtClean="0"/>
              <a:t>α the social correlation coefficient and </a:t>
            </a:r>
            <a:r>
              <a:rPr lang="el-GR" sz="1600" i="1" dirty="0" smtClean="0">
                <a:latin typeface="Arial Narrow" pitchFamily="34" charset="0"/>
              </a:rPr>
              <a:t>β</a:t>
            </a:r>
            <a:r>
              <a:rPr lang="en-US" sz="1600" i="1" dirty="0" smtClean="0"/>
              <a:t> a constant to </a:t>
            </a:r>
            <a:r>
              <a:rPr lang="en-US" sz="1600" dirty="0" smtClean="0"/>
              <a:t>explain the innate bias for activation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2696" y="4324516"/>
            <a:ext cx="4562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Suppose at one time point </a:t>
            </a:r>
            <a:r>
              <a:rPr lang="en-US" i="1" dirty="0" smtClean="0"/>
              <a:t>t 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a,t</a:t>
            </a:r>
            <a:r>
              <a:rPr lang="en-US" i="1" dirty="0" smtClean="0"/>
              <a:t> users with a active friends </a:t>
            </a:r>
            <a:r>
              <a:rPr lang="en-US" dirty="0" smtClean="0"/>
              <a:t>become active, and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a,t</a:t>
            </a:r>
            <a:r>
              <a:rPr lang="en-US" i="1" dirty="0" smtClean="0"/>
              <a:t> users who also have a active friends yet stay inactive at time t . </a:t>
            </a:r>
          </a:p>
          <a:p>
            <a:r>
              <a:rPr lang="en-US" i="1" dirty="0" smtClean="0"/>
              <a:t>The </a:t>
            </a:r>
            <a:r>
              <a:rPr lang="en-US" dirty="0" smtClean="0">
                <a:solidFill>
                  <a:srgbClr val="E20000"/>
                </a:solidFill>
              </a:rPr>
              <a:t>likelihood at time </a:t>
            </a:r>
            <a:r>
              <a:rPr lang="en-US" i="1" dirty="0" smtClean="0">
                <a:solidFill>
                  <a:srgbClr val="E20000"/>
                </a:solidFill>
              </a:rPr>
              <a:t>t </a:t>
            </a:r>
            <a:r>
              <a:rPr lang="en-US" i="1" dirty="0" smtClean="0"/>
              <a:t>is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r>
              <a:rPr lang="en-US" sz="2800" dirty="0" smtClean="0"/>
              <a:t>Given the user activity log, we can compute a correlation coefficient </a:t>
            </a:r>
            <a:r>
              <a:rPr lang="en-US" sz="2800" i="1" dirty="0" smtClean="0"/>
              <a:t>α to maximize the above </a:t>
            </a:r>
            <a:r>
              <a:rPr lang="en-US" sz="2800" dirty="0" smtClean="0"/>
              <a:t>likelihood.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4651" y="3810000"/>
            <a:ext cx="5181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key idea of the shuffle test is that if influence does not play a role, the timing of activation should be independent of the timing of other actors. Thus, even if we randomly shuffle the timestamps of user activities, we should obtain a similar </a:t>
            </a:r>
            <a:r>
              <a:rPr lang="en-US" sz="2800" i="1" dirty="0" smtClean="0"/>
              <a:t>α value.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343401"/>
            <a:ext cx="8610600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E20000"/>
                </a:solidFill>
              </a:rPr>
              <a:t>Test for Influence: </a:t>
            </a:r>
          </a:p>
          <a:p>
            <a:pPr marL="228600"/>
            <a:r>
              <a:rPr lang="en-US" sz="2400" dirty="0" smtClean="0"/>
              <a:t>After we shuffle the timestamps of user activities, if the new estimate of social correlation is significantly different from the estimate based on the user activity log, then </a:t>
            </a:r>
            <a:r>
              <a:rPr lang="en-US" sz="2400" b="1" dirty="0" smtClean="0">
                <a:solidFill>
                  <a:srgbClr val="1923F3"/>
                </a:solidFill>
              </a:rPr>
              <a:t>there is evidence of influence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066799"/>
            <a:ext cx="4498975" cy="1488977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Book Available at </a:t>
            </a:r>
          </a:p>
          <a:p>
            <a:r>
              <a:rPr lang="en-US" dirty="0" smtClean="0">
                <a:hlinkClick r:id="rId2"/>
              </a:rPr>
              <a:t>Morgan &amp; claypool Publishers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Amazon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0650" y="1568450"/>
            <a:ext cx="5118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4646056" y="2834588"/>
            <a:ext cx="4041775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have any comments,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feel free to contact</a:t>
            </a:r>
            <a:r>
              <a:rPr lang="en-US" sz="2400" dirty="0" smtClean="0"/>
              <a:t>: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 Tang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Yahoo! Labs,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ltang@yahoo-inc.com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Huan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ASU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huanliu@asu.edu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5662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importance of a node is determined by the number of nodes adjacent to it</a:t>
            </a:r>
          </a:p>
          <a:p>
            <a:pPr lvl="1"/>
            <a:r>
              <a:rPr lang="en-US" sz="2000" dirty="0" smtClean="0"/>
              <a:t>The larger the degree, the more import the node is</a:t>
            </a:r>
            <a:endParaRPr lang="en-US" sz="2000" dirty="0" smtClean="0"/>
          </a:p>
          <a:p>
            <a:pPr lvl="1"/>
            <a:r>
              <a:rPr lang="en-US" sz="2000" smtClean="0"/>
              <a:t>Only a</a:t>
            </a:r>
            <a:r>
              <a:rPr lang="en-US" sz="2000" smtClean="0"/>
              <a:t> </a:t>
            </a:r>
            <a:r>
              <a:rPr lang="en-US" sz="2000" dirty="0" smtClean="0"/>
              <a:t>small number of nodes have high degrees in many real-life networks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Degree Centrality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Normalized Degree Centrality</a:t>
            </a:r>
            <a:r>
              <a:rPr lang="en-US" sz="2400" dirty="0" smtClean="0"/>
              <a:t>: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70" y="3151612"/>
            <a:ext cx="2862580" cy="902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13" y="3974274"/>
            <a:ext cx="3289300" cy="673100"/>
          </a:xfrm>
          <a:prstGeom prst="rect">
            <a:avLst/>
          </a:prstGeom>
        </p:spPr>
      </p:pic>
      <p:pic>
        <p:nvPicPr>
          <p:cNvPr id="6" name="Picture 5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736227" y="4789910"/>
            <a:ext cx="3835400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9278" y="4936444"/>
            <a:ext cx="3661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For node 1, degree centrality is 3;</a:t>
            </a:r>
          </a:p>
          <a:p>
            <a:pPr algn="ctr"/>
            <a:r>
              <a:rPr lang="en-US" sz="2000" dirty="0" smtClean="0"/>
              <a:t>Normalized degree centrality is </a:t>
            </a:r>
          </a:p>
          <a:p>
            <a:pPr algn="ctr"/>
            <a:r>
              <a:rPr lang="en-US" sz="2000" dirty="0" smtClean="0"/>
              <a:t>3/(9-1)=3/8.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“Central” nodes are important, as they can reach the whole network more quickly than non-central nodes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Importance measured  by </a:t>
            </a:r>
            <a:r>
              <a:rPr lang="en-US" sz="2400" dirty="0" smtClean="0">
                <a:solidFill>
                  <a:srgbClr val="0000FF"/>
                </a:solidFill>
              </a:rPr>
              <a:t>how close a node is to other nodes</a:t>
            </a:r>
          </a:p>
          <a:p>
            <a:endParaRPr lang="en-US" sz="2400" dirty="0" smtClean="0"/>
          </a:p>
          <a:p>
            <a:r>
              <a:rPr lang="en-US" sz="2400" dirty="0" smtClean="0"/>
              <a:t>Average Distance: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Closeness Centrality 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43" y="3145351"/>
            <a:ext cx="3517900" cy="9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99" y="4745551"/>
            <a:ext cx="6299200" cy="1320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 Example</a:t>
            </a:r>
            <a:endParaRPr lang="en-US" dirty="0"/>
          </a:p>
        </p:txBody>
      </p:sp>
      <p:pic>
        <p:nvPicPr>
          <p:cNvPr id="4" name="Picture 3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173177"/>
            <a:ext cx="4328611" cy="1648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926" y="1631124"/>
            <a:ext cx="3655874" cy="2861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254" y="4642359"/>
            <a:ext cx="6648838" cy="1359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0686" y="6234970"/>
            <a:ext cx="4592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Node 4 is more central than node 3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Node betweenness counts </a:t>
            </a:r>
            <a:r>
              <a:rPr lang="en-US" sz="2000" dirty="0" smtClean="0">
                <a:solidFill>
                  <a:srgbClr val="0000FF"/>
                </a:solidFill>
              </a:rPr>
              <a:t>the number of shortest paths that pass one node</a:t>
            </a:r>
          </a:p>
          <a:p>
            <a:r>
              <a:rPr lang="en-US" sz="2000" dirty="0" smtClean="0"/>
              <a:t>Nodes with high betweenness are important in communication and information diffusion</a:t>
            </a:r>
          </a:p>
          <a:p>
            <a:endParaRPr lang="en-US" sz="2000" dirty="0" smtClean="0"/>
          </a:p>
          <a:p>
            <a:r>
              <a:rPr lang="en-US" sz="2000" dirty="0" smtClean="0"/>
              <a:t>Betweenness Centrality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63" y="3040615"/>
            <a:ext cx="4320624" cy="107450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17630" y="4431268"/>
            <a:ext cx="5802291" cy="400110"/>
            <a:chOff x="1017630" y="4431268"/>
            <a:chExt cx="5802291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817730" y="4431268"/>
              <a:ext cx="500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The number of shortest paths between </a:t>
              </a:r>
              <a:r>
                <a:rPr lang="en-US" sz="2000" dirty="0" err="1" smtClean="0"/>
                <a:t>s</a:t>
              </a:r>
              <a:r>
                <a:rPr lang="en-US" sz="2000" dirty="0" smtClean="0"/>
                <a:t> and </a:t>
              </a:r>
              <a:r>
                <a:rPr lang="en-US" sz="2000" dirty="0" err="1" smtClean="0"/>
                <a:t>t</a:t>
              </a:r>
              <a:endParaRPr lang="en-US" sz="2000" dirty="0"/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017630" y="4521200"/>
              <a:ext cx="800100" cy="2794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881063" y="4995863"/>
            <a:ext cx="7194944" cy="500678"/>
            <a:chOff x="881063" y="4995863"/>
            <a:chExt cx="7194944" cy="500678"/>
          </a:xfrm>
        </p:grpSpPr>
        <p:pic>
          <p:nvPicPr>
            <p:cNvPr id="8" name="Picture 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881063" y="4995863"/>
              <a:ext cx="1524000" cy="4699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05063" y="5096431"/>
              <a:ext cx="5670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number of shortest </a:t>
              </a:r>
              <a:r>
                <a:rPr lang="en-US" sz="2000" dirty="0" smtClean="0"/>
                <a:t>paths</a:t>
              </a:r>
              <a:r>
                <a:rPr lang="en-US" dirty="0" smtClean="0"/>
                <a:t> between </a:t>
              </a:r>
              <a:r>
                <a:rPr lang="en-US" dirty="0" err="1" smtClean="0"/>
                <a:t>s</a:t>
              </a:r>
              <a:r>
                <a:rPr lang="en-US" dirty="0" smtClean="0"/>
                <a:t> and </a:t>
              </a:r>
              <a:r>
                <a:rPr lang="en-US" dirty="0" err="1" smtClean="0"/>
                <a:t>t</a:t>
              </a:r>
              <a:r>
                <a:rPr lang="en-US" dirty="0" smtClean="0"/>
                <a:t> that pass v</a:t>
              </a:r>
              <a:r>
                <a:rPr lang="en-US" baseline="-25000" dirty="0" smtClean="0"/>
                <a:t>i</a:t>
              </a:r>
              <a:endParaRPr lang="en-US" baseline="-25000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Betweenness Centrality Example</a:t>
            </a:r>
            <a:endParaRPr lang="en-US" dirty="0"/>
          </a:p>
        </p:txBody>
      </p:sp>
      <p:pic>
        <p:nvPicPr>
          <p:cNvPr id="15" name="Content Placeholder 14" descr="latex-image-1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33190" b="-33190"/>
              <a:stretch>
                <a:fillRect/>
              </a:stretch>
            </p:blipFill>
          </mc:Choice>
          <mc:Fallback>
            <p:blipFill>
              <a:blip r:embed="rId3"/>
              <a:srcRect t="-33190" b="-33190"/>
              <a:stretch>
                <a:fillRect/>
              </a:stretch>
            </p:blipFill>
          </mc:Fallback>
        </mc:AlternateContent>
        <p:spPr>
          <a:xfrm>
            <a:off x="1817730" y="3588856"/>
            <a:ext cx="1608052" cy="559282"/>
          </a:xfrm>
        </p:spPr>
      </p:pic>
      <p:pic>
        <p:nvPicPr>
          <p:cNvPr id="4" name="Picture 3" descr="networ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1936511"/>
            <a:ext cx="4328611" cy="164831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17630" y="4567818"/>
            <a:ext cx="5802291" cy="400110"/>
            <a:chOff x="1017630" y="4431268"/>
            <a:chExt cx="5802291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817730" y="4431268"/>
              <a:ext cx="500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The number of shortest paths between </a:t>
              </a:r>
              <a:r>
                <a:rPr lang="en-US" sz="2000" dirty="0" err="1" smtClean="0"/>
                <a:t>s</a:t>
              </a:r>
              <a:r>
                <a:rPr lang="en-US" sz="2000" dirty="0" smtClean="0"/>
                <a:t> and </a:t>
              </a:r>
              <a:r>
                <a:rPr lang="en-US" sz="2000" dirty="0" err="1" smtClean="0"/>
                <a:t>t</a:t>
              </a:r>
              <a:endParaRPr lang="en-US" sz="2000" dirty="0"/>
            </a:p>
          </p:txBody>
        </p:sp>
        <p:pic>
          <p:nvPicPr>
            <p:cNvPr id="7" name="Picture 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1017630" y="4521200"/>
              <a:ext cx="800100" cy="2794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017630" y="5096431"/>
            <a:ext cx="7058377" cy="400110"/>
            <a:chOff x="1017630" y="5096431"/>
            <a:chExt cx="7058377" cy="400110"/>
          </a:xfrm>
        </p:grpSpPr>
        <p:pic>
          <p:nvPicPr>
            <p:cNvPr id="12" name="Picture 11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1017630" y="5149271"/>
              <a:ext cx="1126281" cy="34727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405063" y="5096431"/>
              <a:ext cx="5670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number of shortest </a:t>
              </a:r>
              <a:r>
                <a:rPr lang="en-US" sz="2000" dirty="0" smtClean="0"/>
                <a:t>paths</a:t>
              </a:r>
              <a:r>
                <a:rPr lang="en-US" dirty="0" smtClean="0"/>
                <a:t> between </a:t>
              </a:r>
              <a:r>
                <a:rPr lang="en-US" dirty="0" err="1" smtClean="0"/>
                <a:t>s</a:t>
              </a:r>
              <a:r>
                <a:rPr lang="en-US" dirty="0" smtClean="0"/>
                <a:t> and </a:t>
              </a:r>
              <a:r>
                <a:rPr lang="en-US" dirty="0" err="1" smtClean="0"/>
                <a:t>t</a:t>
              </a:r>
              <a:r>
                <a:rPr lang="en-US" dirty="0" smtClean="0"/>
                <a:t> that pass v</a:t>
              </a:r>
              <a:r>
                <a:rPr lang="en-US" baseline="-25000" dirty="0" smtClean="0"/>
                <a:t>i</a:t>
              </a:r>
              <a:endParaRPr lang="en-US" baseline="-25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600" y="1417638"/>
            <a:ext cx="3962400" cy="2730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1063" y="4106153"/>
            <a:ext cx="630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What’s the betweenness centrality  for node 5?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630" y="5496541"/>
            <a:ext cx="4320624" cy="1074501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One’s importance is determined by his friends’</a:t>
            </a:r>
          </a:p>
          <a:p>
            <a:r>
              <a:rPr lang="en-US" sz="2400" dirty="0" smtClean="0"/>
              <a:t>If one has many important friends, he should be important as well.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centrality corresponds to the top eigenvector of the adjacency matrix A. </a:t>
            </a:r>
          </a:p>
          <a:p>
            <a:r>
              <a:rPr lang="en-US" sz="2400" dirty="0" smtClean="0"/>
              <a:t>A variant of this eigenvector centrality is the </a:t>
            </a:r>
            <a:r>
              <a:rPr lang="en-US" sz="2400" dirty="0" err="1" smtClean="0">
                <a:solidFill>
                  <a:srgbClr val="0000FF"/>
                </a:solidFill>
              </a:rPr>
              <a:t>PageRank</a:t>
            </a:r>
            <a:r>
              <a:rPr lang="en-US" sz="2400" dirty="0" smtClean="0"/>
              <a:t> score.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76" y="2851441"/>
            <a:ext cx="31115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176" y="3979955"/>
            <a:ext cx="9398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407" y="3979955"/>
            <a:ext cx="1181100" cy="457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46412" y="3979955"/>
            <a:ext cx="686164" cy="393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6B9-9B80-7546-B532-32978B7F9A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1988</Words>
  <Application>Microsoft Macintosh PowerPoint</Application>
  <PresentationFormat>On-screen Show (4:3)</PresentationFormat>
  <Paragraphs>223</Paragraphs>
  <Slides>36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Nodes, Ties and Influence</vt:lpstr>
      <vt:lpstr>Importance of Nodes</vt:lpstr>
      <vt:lpstr>Importance of Nodes</vt:lpstr>
      <vt:lpstr>Degree Centrality</vt:lpstr>
      <vt:lpstr>Closeness Centrality</vt:lpstr>
      <vt:lpstr>Closeness Centrality Example</vt:lpstr>
      <vt:lpstr>Betweenness Centrality</vt:lpstr>
      <vt:lpstr>Betweenness Centrality Example</vt:lpstr>
      <vt:lpstr>Eigenvector Centrality</vt:lpstr>
      <vt:lpstr>Strengths of Ties</vt:lpstr>
      <vt:lpstr>Weak and Strong Ties</vt:lpstr>
      <vt:lpstr>Connections in Social Media</vt:lpstr>
      <vt:lpstr>Learning from Network Topology</vt:lpstr>
      <vt:lpstr>“shortcut” Bridge</vt:lpstr>
      <vt:lpstr>Neighborhood Overlap</vt:lpstr>
      <vt:lpstr>Learning from Profiles and Interactions</vt:lpstr>
      <vt:lpstr>Learning from User Activities</vt:lpstr>
      <vt:lpstr>Influence Modeling</vt:lpstr>
      <vt:lpstr>Influence modeling</vt:lpstr>
      <vt:lpstr>Common properties of Influence modeling methods</vt:lpstr>
      <vt:lpstr>Linear Threshold Model</vt:lpstr>
      <vt:lpstr>Linear Threshold Model- Diffusion Process (Threshold = 50%)</vt:lpstr>
      <vt:lpstr>Independent Cascade Model (ICM)</vt:lpstr>
      <vt:lpstr>Independent Cascade Model- Diffusion Process</vt:lpstr>
      <vt:lpstr>Influence Maximization</vt:lpstr>
      <vt:lpstr>Influence Maximization- A greedy approach</vt:lpstr>
      <vt:lpstr>Distinguish Between Influence and Correlation</vt:lpstr>
      <vt:lpstr>Correlation</vt:lpstr>
      <vt:lpstr>Test For Correlation</vt:lpstr>
      <vt:lpstr>Test For Correlation- An example</vt:lpstr>
      <vt:lpstr>Correlation in social networks</vt:lpstr>
      <vt:lpstr>Correlation in social networks</vt:lpstr>
      <vt:lpstr>Influence or Correlation</vt:lpstr>
      <vt:lpstr>Activation likelihood</vt:lpstr>
      <vt:lpstr>Shuffle test</vt:lpstr>
      <vt:lpstr>Slide 36</vt:lpstr>
    </vt:vector>
  </TitlesOfParts>
  <Company>Yahoo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 of Ties</dc:title>
  <dc:creator>Lei Tang</dc:creator>
  <cp:lastModifiedBy>Lei Tang</cp:lastModifiedBy>
  <cp:revision>69</cp:revision>
  <dcterms:created xsi:type="dcterms:W3CDTF">2010-12-29T02:41:51Z</dcterms:created>
  <dcterms:modified xsi:type="dcterms:W3CDTF">2010-12-29T02:53:05Z</dcterms:modified>
</cp:coreProperties>
</file>