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embeddings/Microsoft_Equation3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0" r:id="rId4"/>
    <p:sldId id="29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3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Relationship Id="rId2" Type="http://schemas.openxmlformats.org/officeDocument/2006/relationships/image" Target="../media/image119.wmf"/><Relationship Id="rId3" Type="http://schemas.openxmlformats.org/officeDocument/2006/relationships/image" Target="../media/image1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5E54-9E65-9A41-9363-AB92370604B5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D375-E362-234A-BD98-67BBD4E12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27A2E-B836-6F45-A085-AECD99F512CD}" type="datetimeFigureOut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B138-1959-EE49-A6BA-732400FF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categorization</a:t>
            </a:r>
            <a:r>
              <a:rPr lang="en-US" baseline="0" dirty="0" smtClean="0"/>
              <a:t> are not necessarily disjoint</a:t>
            </a:r>
          </a:p>
          <a:p>
            <a:r>
              <a:rPr lang="en-US" sz="1200" dirty="0" smtClean="0"/>
              <a:t>; social media is becoming an aspect of the physical world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Normalized mutual</a:t>
            </a:r>
            <a:r>
              <a:rPr lang="en-US" b="1" baseline="0" dirty="0" smtClean="0"/>
              <a:t> information considers all the possible community matching between the ground truth and the clustering result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normalize MI so that we can compare more than two </a:t>
            </a:r>
            <a:r>
              <a:rPr lang="en-US" dirty="0" err="1" smtClean="0"/>
              <a:t>clusterings</a:t>
            </a:r>
            <a:r>
              <a:rPr lang="en-US" dirty="0" smtClean="0"/>
              <a:t>, e.g., </a:t>
            </a:r>
            <a:r>
              <a:rPr lang="en-US" dirty="0" err="1" smtClean="0"/>
              <a:t>clusterings</a:t>
            </a:r>
            <a:r>
              <a:rPr lang="en-US" dirty="0" smtClean="0"/>
              <a:t> A, B,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Pi_a</a:t>
            </a:r>
            <a:r>
              <a:rPr lang="en-US" dirty="0" smtClean="0"/>
              <a:t>, </a:t>
            </a:r>
            <a:r>
              <a:rPr lang="en-US" dirty="0" err="1" smtClean="0"/>
              <a:t>Pi_b</a:t>
            </a:r>
            <a:r>
              <a:rPr lang="en-US" dirty="0" smtClean="0"/>
              <a:t> denote different partitions. </a:t>
            </a:r>
          </a:p>
          <a:p>
            <a:r>
              <a:rPr lang="en-US" dirty="0" err="1" smtClean="0"/>
              <a:t>n_h^a</a:t>
            </a:r>
            <a:r>
              <a:rPr lang="en-US" baseline="0" dirty="0" smtClean="0"/>
              <a:t> is the number of nodes in Partition a assigned to h-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community;</a:t>
            </a:r>
          </a:p>
          <a:p>
            <a:r>
              <a:rPr lang="en-US" baseline="0" dirty="0" err="1" smtClean="0"/>
              <a:t>n_l^b</a:t>
            </a:r>
            <a:r>
              <a:rPr lang="en-US" baseline="0" dirty="0" smtClean="0"/>
              <a:t> is the number of nodes in Partition b assigned to l-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community;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n_h</a:t>
            </a:r>
            <a:r>
              <a:rPr lang="en-US" baseline="0" dirty="0" smtClean="0"/>
              <a:t>, l is the number of nodes assigned to h-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community in </a:t>
            </a:r>
            <a:r>
              <a:rPr lang="en-US" baseline="0" dirty="0" err="1" smtClean="0"/>
              <a:t>partitition</a:t>
            </a:r>
            <a:r>
              <a:rPr lang="en-US" baseline="0" dirty="0" smtClean="0"/>
              <a:t> a, and l-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community in partition b.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k^{(a)} is the number of communities in partition a, </a:t>
            </a:r>
          </a:p>
          <a:p>
            <a:r>
              <a:rPr lang="en-US" baseline="0" dirty="0" smtClean="0"/>
              <a:t>k^{(b)} is the number of communities in partition 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Groups are not active: the</a:t>
            </a:r>
            <a:r>
              <a:rPr lang="en-US" baseline="0" dirty="0" smtClean="0"/>
              <a:t> group members seldom talk to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Explicitly vs. implicitly formed groups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No objective definition for a community</a:t>
            </a:r>
          </a:p>
          <a:p>
            <a:r>
              <a:rPr lang="en-US" sz="1100" dirty="0"/>
              <a:t>Visualization might help, but only for small networks</a:t>
            </a:r>
          </a:p>
          <a:p>
            <a:r>
              <a:rPr lang="en-US" sz="1100" dirty="0"/>
              <a:t>Real-world networks tend to be noisy</a:t>
            </a:r>
          </a:p>
          <a:p>
            <a:r>
              <a:rPr lang="en-US" sz="1100" dirty="0"/>
              <a:t>Need a proper criteria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typical goal is to partition a</a:t>
            </a:r>
            <a:r>
              <a:rPr lang="en-US" baseline="0" dirty="0" smtClean="0"/>
              <a:t> network into disjoint sets. But that can be extended to soft clustering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widetilde{P</a:t>
            </a:r>
            <a:r>
              <a:rPr lang="en-US" dirty="0" smtClean="0"/>
              <a:t>}</a:t>
            </a:r>
            <a:r>
              <a:rPr lang="en-US" baseline="0" dirty="0" smtClean="0"/>
              <a:t> is introduced for notational convenience. It can be constructed based on the </a:t>
            </a:r>
            <a:r>
              <a:rPr lang="en-US" baseline="0" smtClean="0"/>
              <a:t>proximity matrix 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eigenvector is discarded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  <a:r>
              <a:rPr lang="en-US" baseline="0" dirty="0" smtClean="0"/>
              <a:t> 4-9 have two paths to reach Node2: e(1,2) and e(2,3), hence, 6/2 = 3, Node 3 can reach Node 2 directly, and Node 1 reaches Node 2 via e(1,2). Hence, edge </a:t>
            </a:r>
            <a:r>
              <a:rPr lang="en-US" baseline="0" dirty="0" err="1" smtClean="0"/>
              <a:t>betweenness</a:t>
            </a:r>
            <a:r>
              <a:rPr lang="en-US" baseline="0" dirty="0" smtClean="0"/>
              <a:t> of e(1,2) is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933-D489-3A49-BBEC-DC0D286F3ADD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6ED2-BB45-BB4F-9DF3-B56A39A825D3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90DB-44B2-0B4B-8A08-883D9C21FEA6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842-6542-EB41-91E1-34DD09A58137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0BF6-27F3-C243-8F23-465ECBB95C91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D866-A6D0-BE4E-80F7-31CE02EB824C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0E9C-87AC-494A-8F0B-E3D61E808530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387E-C954-814E-9915-7B78705FB424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6744-6FB8-304A-A070-9FD19A2B7EFA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CB09-B0B6-DA44-8E92-679CEC59CE98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0B67-9E55-3A42-9511-39E2A00B7300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1F83-3F7C-054E-BEAC-9CAE44832996}" type="datetime1">
              <a:rPr lang="en-US" smtClean="0"/>
              <a:pPr/>
              <a:t>12/28/10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DBCD-4976-CB4B-AC8C-D1A176BED9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13.pdf"/><Relationship Id="rId7" Type="http://schemas.openxmlformats.org/officeDocument/2006/relationships/image" Target="../media/image14.png"/><Relationship Id="rId8" Type="http://schemas.openxmlformats.org/officeDocument/2006/relationships/image" Target="../media/image15.pdf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.pdf"/><Relationship Id="rId7" Type="http://schemas.openxmlformats.org/officeDocument/2006/relationships/image" Target="../media/image3.png"/><Relationship Id="rId8" Type="http://schemas.openxmlformats.org/officeDocument/2006/relationships/image" Target="../media/image21.pdf"/><Relationship Id="rId9" Type="http://schemas.openxmlformats.org/officeDocument/2006/relationships/image" Target="../media/image22.png"/><Relationship Id="rId10" Type="http://schemas.openxmlformats.org/officeDocument/2006/relationships/image" Target="../media/image23.pdf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df"/><Relationship Id="rId12" Type="http://schemas.openxmlformats.org/officeDocument/2006/relationships/image" Target="../media/image33.png"/><Relationship Id="rId13" Type="http://schemas.openxmlformats.org/officeDocument/2006/relationships/image" Target="../media/image34.pdf"/><Relationship Id="rId14" Type="http://schemas.openxmlformats.org/officeDocument/2006/relationships/image" Target="../media/image35.png"/><Relationship Id="rId15" Type="http://schemas.openxmlformats.org/officeDocument/2006/relationships/image" Target="../media/image36.pdf"/><Relationship Id="rId16" Type="http://schemas.openxmlformats.org/officeDocument/2006/relationships/image" Target="../media/image37.png"/><Relationship Id="rId17" Type="http://schemas.openxmlformats.org/officeDocument/2006/relationships/image" Target="../media/image38.pdf"/><Relationship Id="rId18" Type="http://schemas.openxmlformats.org/officeDocument/2006/relationships/image" Target="../media/image3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6.pdf"/><Relationship Id="rId6" Type="http://schemas.openxmlformats.org/officeDocument/2006/relationships/image" Target="../media/image27.png"/><Relationship Id="rId7" Type="http://schemas.openxmlformats.org/officeDocument/2006/relationships/image" Target="../media/image28.pdf"/><Relationship Id="rId8" Type="http://schemas.openxmlformats.org/officeDocument/2006/relationships/image" Target="../media/image29.png"/><Relationship Id="rId9" Type="http://schemas.openxmlformats.org/officeDocument/2006/relationships/image" Target="../media/image30.pdf"/><Relationship Id="rId10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2.pdf"/><Relationship Id="rId5" Type="http://schemas.openxmlformats.org/officeDocument/2006/relationships/image" Target="../media/image3.png"/><Relationship Id="rId6" Type="http://schemas.openxmlformats.org/officeDocument/2006/relationships/image" Target="../media/image42.pdf"/><Relationship Id="rId7" Type="http://schemas.openxmlformats.org/officeDocument/2006/relationships/image" Target="../media/image43.png"/><Relationship Id="rId8" Type="http://schemas.openxmlformats.org/officeDocument/2006/relationships/image" Target="../media/image44.pdf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df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df"/><Relationship Id="rId5" Type="http://schemas.openxmlformats.org/officeDocument/2006/relationships/image" Target="../media/image55.png"/><Relationship Id="rId6" Type="http://schemas.openxmlformats.org/officeDocument/2006/relationships/image" Target="../media/image56.pdf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df"/><Relationship Id="rId13" Type="http://schemas.openxmlformats.org/officeDocument/2006/relationships/image" Target="../media/image67.png"/><Relationship Id="rId14" Type="http://schemas.openxmlformats.org/officeDocument/2006/relationships/image" Target="../media/image68.pdf"/><Relationship Id="rId1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Relationship Id="rId3" Type="http://schemas.openxmlformats.org/officeDocument/2006/relationships/image" Target="../media/image53.png"/><Relationship Id="rId4" Type="http://schemas.openxmlformats.org/officeDocument/2006/relationships/image" Target="../media/image58.pdf"/><Relationship Id="rId5" Type="http://schemas.openxmlformats.org/officeDocument/2006/relationships/image" Target="../media/image59.png"/><Relationship Id="rId6" Type="http://schemas.openxmlformats.org/officeDocument/2006/relationships/image" Target="../media/image60.pdf"/><Relationship Id="rId7" Type="http://schemas.openxmlformats.org/officeDocument/2006/relationships/image" Target="../media/image61.png"/><Relationship Id="rId8" Type="http://schemas.openxmlformats.org/officeDocument/2006/relationships/image" Target="../media/image62.pdf"/><Relationship Id="rId9" Type="http://schemas.openxmlformats.org/officeDocument/2006/relationships/image" Target="../media/image63.png"/><Relationship Id="rId10" Type="http://schemas.openxmlformats.org/officeDocument/2006/relationships/image" Target="../media/image64.pd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df"/><Relationship Id="rId5" Type="http://schemas.openxmlformats.org/officeDocument/2006/relationships/image" Target="../media/image73.png"/><Relationship Id="rId6" Type="http://schemas.openxmlformats.org/officeDocument/2006/relationships/image" Target="../media/image74.pdf"/><Relationship Id="rId7" Type="http://schemas.openxmlformats.org/officeDocument/2006/relationships/image" Target="../media/image75.png"/><Relationship Id="rId8" Type="http://schemas.openxmlformats.org/officeDocument/2006/relationships/image" Target="../media/image76.pdf"/><Relationship Id="rId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d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df"/><Relationship Id="rId4" Type="http://schemas.openxmlformats.org/officeDocument/2006/relationships/image" Target="../media/image79.png"/><Relationship Id="rId5" Type="http://schemas.openxmlformats.org/officeDocument/2006/relationships/image" Target="../media/image80.pdf"/><Relationship Id="rId6" Type="http://schemas.openxmlformats.org/officeDocument/2006/relationships/image" Target="../media/image81.png"/><Relationship Id="rId7" Type="http://schemas.openxmlformats.org/officeDocument/2006/relationships/image" Target="../media/image2.pdf"/><Relationship Id="rId8" Type="http://schemas.openxmlformats.org/officeDocument/2006/relationships/image" Target="../media/image3.png"/><Relationship Id="rId9" Type="http://schemas.openxmlformats.org/officeDocument/2006/relationships/image" Target="../media/image82.pdf"/><Relationship Id="rId1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2.pdf"/><Relationship Id="rId5" Type="http://schemas.openxmlformats.org/officeDocument/2006/relationships/image" Target="../media/image3.png"/><Relationship Id="rId6" Type="http://schemas.openxmlformats.org/officeDocument/2006/relationships/image" Target="../media/image86.pdf"/><Relationship Id="rId7" Type="http://schemas.openxmlformats.org/officeDocument/2006/relationships/image" Target="../media/image87.png"/><Relationship Id="rId8" Type="http://schemas.openxmlformats.org/officeDocument/2006/relationships/image" Target="../media/image88.pdf"/><Relationship Id="rId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d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df"/><Relationship Id="rId5" Type="http://schemas.openxmlformats.org/officeDocument/2006/relationships/image" Target="../media/image93.png"/><Relationship Id="rId6" Type="http://schemas.openxmlformats.org/officeDocument/2006/relationships/image" Target="../media/image94.pdf"/><Relationship Id="rId7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d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6.pdf"/><Relationship Id="rId5" Type="http://schemas.openxmlformats.org/officeDocument/2006/relationships/image" Target="../media/image97.png"/><Relationship Id="rId6" Type="http://schemas.openxmlformats.org/officeDocument/2006/relationships/image" Target="../media/image98.pdf"/><Relationship Id="rId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4" Type="http://schemas.openxmlformats.org/officeDocument/2006/relationships/image" Target="../media/image102.pdf"/><Relationship Id="rId5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d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5" Type="http://schemas.openxmlformats.org/officeDocument/2006/relationships/image" Target="../media/image104.pdf"/><Relationship Id="rId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6.png"/><Relationship Id="rId5" Type="http://schemas.openxmlformats.org/officeDocument/2006/relationships/image" Target="../media/image107.pdf"/><Relationship Id="rId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.pd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d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121.png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7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df"/><Relationship Id="rId4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Relationship Id="rId4" Type="http://schemas.openxmlformats.org/officeDocument/2006/relationships/image" Target="../media/image127.png"/><Relationship Id="rId5" Type="http://schemas.openxmlformats.org/officeDocument/2006/relationships/hyperlink" Target="mailto:ltang@yahoo-inc.com" TargetMode="External"/><Relationship Id="rId6" Type="http://schemas.openxmlformats.org/officeDocument/2006/relationships/hyperlink" Target="mailto:huanliu@asu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rganclaypool.com/doi/abs/10.2200/S00298ED1V01Y201009DMK00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Detection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720" y="6356350"/>
            <a:ext cx="5618080" cy="365125"/>
          </a:xfrm>
        </p:spPr>
        <p:txBody>
          <a:bodyPr/>
          <a:lstStyle/>
          <a:p>
            <a:r>
              <a:rPr lang="en-US" smtClean="0"/>
              <a:t>Chapter 3, </a:t>
            </a:r>
            <a:r>
              <a:rPr lang="en-US" dirty="0" smtClean="0"/>
              <a:t>Community Detection and Mining in Social Media.  Lei Tang and Huan Liu, Morgan &amp; Claypool, September, 2010.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Clique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9491"/>
            <a:ext cx="8229600" cy="28866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we sample a sub-network with nodes {1-5} and find a clique {1, 2, 3} of size 3 </a:t>
            </a:r>
          </a:p>
          <a:p>
            <a:r>
              <a:rPr lang="en-US" sz="2400" dirty="0" smtClean="0"/>
              <a:t>In order to find a clique &gt;3, remove all nodes with degree &lt;=3-1=2</a:t>
            </a:r>
          </a:p>
          <a:p>
            <a:pPr lvl="1"/>
            <a:r>
              <a:rPr lang="en-US" sz="2000" dirty="0" smtClean="0"/>
              <a:t>Remove nodes 2 and 9</a:t>
            </a:r>
          </a:p>
          <a:p>
            <a:pPr lvl="1"/>
            <a:r>
              <a:rPr lang="en-US" sz="2000" dirty="0" smtClean="0"/>
              <a:t>Remove nodes 1 and 3</a:t>
            </a:r>
          </a:p>
          <a:p>
            <a:pPr lvl="1"/>
            <a:r>
              <a:rPr lang="en-US" sz="2000" dirty="0" smtClean="0"/>
              <a:t>Remove node 4</a:t>
            </a:r>
            <a:endParaRPr lang="en-US" sz="2000" dirty="0"/>
          </a:p>
        </p:txBody>
      </p:sp>
      <p:pic>
        <p:nvPicPr>
          <p:cNvPr id="5" name="Picture 4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1109" y="1417638"/>
            <a:ext cx="4328611" cy="16483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47813" y="1977676"/>
            <a:ext cx="822960" cy="45035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78" y="1590388"/>
            <a:ext cx="1255781" cy="12603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Percolation Method (CPM)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Clique is a very strict definition, unstable</a:t>
            </a:r>
          </a:p>
          <a:p>
            <a:r>
              <a:rPr lang="en-US" sz="2400" dirty="0" smtClean="0"/>
              <a:t>Normally use cliques as </a:t>
            </a:r>
            <a:r>
              <a:rPr lang="en-US" sz="2400" dirty="0" smtClean="0">
                <a:solidFill>
                  <a:srgbClr val="0000FF"/>
                </a:solidFill>
              </a:rPr>
              <a:t>a core or a seed </a:t>
            </a:r>
            <a:r>
              <a:rPr lang="en-US" sz="2400" dirty="0" smtClean="0"/>
              <a:t>to find larger communities</a:t>
            </a:r>
          </a:p>
          <a:p>
            <a:endParaRPr lang="en-US" sz="2400" dirty="0" smtClean="0"/>
          </a:p>
          <a:p>
            <a:r>
              <a:rPr lang="en-US" sz="2400" dirty="0" smtClean="0"/>
              <a:t>CPM is such a method to find </a:t>
            </a:r>
            <a:r>
              <a:rPr lang="en-US" sz="2400" dirty="0" smtClean="0">
                <a:solidFill>
                  <a:srgbClr val="0000FF"/>
                </a:solidFill>
              </a:rPr>
              <a:t>overlapping</a:t>
            </a:r>
            <a:r>
              <a:rPr lang="en-US" sz="2400" dirty="0" smtClean="0"/>
              <a:t> communities</a:t>
            </a:r>
          </a:p>
          <a:p>
            <a:pPr lvl="1"/>
            <a:r>
              <a:rPr lang="en-US" sz="2000" b="1" dirty="0" smtClean="0"/>
              <a:t>Input</a:t>
            </a:r>
            <a:endParaRPr lang="en-US" sz="2000" dirty="0" smtClean="0"/>
          </a:p>
          <a:p>
            <a:pPr lvl="2"/>
            <a:r>
              <a:rPr lang="en-US" sz="2000" dirty="0" smtClean="0"/>
              <a:t>A parameter </a:t>
            </a:r>
            <a:r>
              <a:rPr lang="en-US" sz="2000" dirty="0" err="1" smtClean="0"/>
              <a:t>k</a:t>
            </a:r>
            <a:r>
              <a:rPr lang="en-US" sz="2000" dirty="0" smtClean="0"/>
              <a:t>, and a network </a:t>
            </a:r>
          </a:p>
          <a:p>
            <a:pPr lvl="1"/>
            <a:r>
              <a:rPr lang="en-US" sz="2000" b="1" dirty="0" smtClean="0"/>
              <a:t>Procedure</a:t>
            </a:r>
            <a:endParaRPr lang="en-US" sz="2000" dirty="0" smtClean="0"/>
          </a:p>
          <a:p>
            <a:pPr lvl="2"/>
            <a:r>
              <a:rPr lang="en-US" sz="2000" dirty="0" smtClean="0"/>
              <a:t>Find out all cliques of size </a:t>
            </a:r>
            <a:r>
              <a:rPr lang="en-US" sz="2000" dirty="0" err="1" smtClean="0"/>
              <a:t>k</a:t>
            </a:r>
            <a:r>
              <a:rPr lang="en-US" sz="2000" dirty="0" smtClean="0"/>
              <a:t> in a given network</a:t>
            </a:r>
          </a:p>
          <a:p>
            <a:pPr lvl="2"/>
            <a:r>
              <a:rPr lang="en-US" sz="2000" dirty="0" smtClean="0"/>
              <a:t>Construct a clique graph. Two cliques are adjacent if they share k-1 nodes</a:t>
            </a:r>
          </a:p>
          <a:p>
            <a:pPr lvl="2"/>
            <a:r>
              <a:rPr lang="en-US" sz="2000" dirty="0" smtClean="0"/>
              <a:t>Each connected components in the clique graph form a community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Example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3355" y="1469470"/>
            <a:ext cx="4328611" cy="164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04" y="1417638"/>
            <a:ext cx="3036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Cliques of size 3:</a:t>
            </a:r>
          </a:p>
          <a:p>
            <a:r>
              <a:rPr lang="en-US" sz="2000" dirty="0" smtClean="0"/>
              <a:t>{1, 2, 3}, {1, 3, 4}, {4, 5, 6}, {5, 6, 7}, {5, 6, 8}, {5, 7, 8}, </a:t>
            </a:r>
          </a:p>
          <a:p>
            <a:r>
              <a:rPr lang="en-US" sz="2000" dirty="0" smtClean="0"/>
              <a:t>{6, 7, 8}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30700" y="3675202"/>
            <a:ext cx="4813300" cy="2489200"/>
            <a:chOff x="4330700" y="3429000"/>
            <a:chExt cx="4813300" cy="2489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0" y="3429000"/>
              <a:ext cx="3619500" cy="248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0700" y="3606800"/>
              <a:ext cx="1193800" cy="23114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5162" y="4276127"/>
            <a:ext cx="192417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Communities: </a:t>
            </a:r>
          </a:p>
          <a:p>
            <a:pPr algn="ctr"/>
            <a:r>
              <a:rPr lang="en-US" sz="2400" dirty="0" smtClean="0"/>
              <a:t>{1, 2, 3, 4}</a:t>
            </a:r>
          </a:p>
          <a:p>
            <a:pPr algn="ctr"/>
            <a:r>
              <a:rPr lang="en-US" sz="2400" dirty="0" smtClean="0"/>
              <a:t>{4, 5, 6, 7, 8}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53903" y="2086231"/>
            <a:ext cx="470597" cy="259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103681" y="2816930"/>
            <a:ext cx="360544" cy="601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352292" y="4807403"/>
            <a:ext cx="794500" cy="3071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 : </a:t>
            </a:r>
            <a:r>
              <a:rPr lang="en-US" dirty="0" err="1" smtClean="0"/>
              <a:t>k</a:t>
            </a:r>
            <a:r>
              <a:rPr lang="en-US" dirty="0" smtClean="0"/>
              <a:t>-clique, </a:t>
            </a:r>
            <a:r>
              <a:rPr lang="en-US" dirty="0" err="1" smtClean="0"/>
              <a:t>k</a:t>
            </a:r>
            <a:r>
              <a:rPr lang="en-US" dirty="0" smtClean="0"/>
              <a:t>-club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Any node in a group should be reachable in </a:t>
            </a:r>
            <a:r>
              <a:rPr lang="en-US" sz="2400" dirty="0" err="1" smtClean="0"/>
              <a:t>k</a:t>
            </a:r>
            <a:r>
              <a:rPr lang="en-US" sz="2400" dirty="0" smtClean="0"/>
              <a:t> hops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-clique</a:t>
            </a:r>
            <a:r>
              <a:rPr lang="en-US" sz="2400" dirty="0" smtClean="0"/>
              <a:t>: a maximal subgraph in which the largest geodesic distance between any nodes &lt;= </a:t>
            </a:r>
            <a:r>
              <a:rPr lang="en-US" sz="2400" dirty="0" err="1" smtClean="0"/>
              <a:t>k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-club</a:t>
            </a:r>
            <a:r>
              <a:rPr lang="en-US" sz="2400" dirty="0" smtClean="0"/>
              <a:t>: a substructure of diameter &lt;= </a:t>
            </a:r>
            <a:r>
              <a:rPr lang="en-US" sz="2400" dirty="0" err="1" smtClean="0"/>
              <a:t>k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k</a:t>
            </a:r>
            <a:r>
              <a:rPr lang="en-US" sz="2400" dirty="0" smtClean="0"/>
              <a:t>-clique might have diameter larger than </a:t>
            </a:r>
            <a:r>
              <a:rPr lang="en-US" sz="2400" dirty="0" err="1" smtClean="0"/>
              <a:t>k</a:t>
            </a:r>
            <a:r>
              <a:rPr lang="en-US" sz="2400" dirty="0" smtClean="0"/>
              <a:t> in the subgraph</a:t>
            </a:r>
          </a:p>
          <a:p>
            <a:r>
              <a:rPr lang="en-US" sz="2400" dirty="0" smtClean="0"/>
              <a:t>Commonly used in traditional SNA</a:t>
            </a:r>
          </a:p>
          <a:p>
            <a:r>
              <a:rPr lang="en-US" sz="2400" dirty="0" smtClean="0"/>
              <a:t>Often involves combinatorial optimization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 descr="nclu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8465" y="3364947"/>
            <a:ext cx="3454400" cy="138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6857" y="3556000"/>
            <a:ext cx="4519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Cliques: {1, 2, 3}</a:t>
            </a:r>
          </a:p>
          <a:p>
            <a:r>
              <a:rPr lang="en-US" sz="2000" dirty="0" smtClean="0"/>
              <a:t>2-cliques: {1, 2, 3, 4, 5}, {2, 3, 4, 5, 6}</a:t>
            </a:r>
          </a:p>
          <a:p>
            <a:r>
              <a:rPr lang="en-US" sz="2000" dirty="0" smtClean="0"/>
              <a:t>2-clubs: {1,2,3,4}, {1, 2, 3, 5}, {2, 3, 4, 5, 6}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Group-Centric Community Detection: </a:t>
            </a:r>
            <a:r>
              <a:rPr lang="en-US" dirty="0" smtClean="0">
                <a:solidFill>
                  <a:srgbClr val="0000FF"/>
                </a:solidFill>
              </a:rPr>
              <a:t>Density-Based Groups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group-centric criterion requires the whole group to satisfy a certain condition</a:t>
            </a:r>
          </a:p>
          <a:p>
            <a:pPr lvl="1"/>
            <a:r>
              <a:rPr lang="en-US" sz="2000" dirty="0" smtClean="0"/>
              <a:t>E.g., the group density &gt;= </a:t>
            </a:r>
            <a:r>
              <a:rPr lang="en-US" sz="2000" dirty="0" smtClean="0">
                <a:latin typeface="Lucida Grande"/>
                <a:ea typeface="Lucida Grande"/>
                <a:cs typeface="Lucida Grande"/>
              </a:rPr>
              <a:t>a given threshold</a:t>
            </a:r>
          </a:p>
          <a:p>
            <a:r>
              <a:rPr lang="en-US" sz="2400" dirty="0" smtClean="0">
                <a:latin typeface="Lucida Grande"/>
                <a:ea typeface="Lucida Grande"/>
                <a:cs typeface="Lucida Grande"/>
              </a:rPr>
              <a:t>A subgraph                 is a                </a:t>
            </a:r>
            <a:r>
              <a:rPr lang="en-US" sz="2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quasi-clique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if</a:t>
            </a:r>
          </a:p>
          <a:p>
            <a:endParaRPr lang="en-US" sz="2400" dirty="0" smtClean="0">
              <a:latin typeface="Lucida Grande"/>
              <a:ea typeface="Lucida Grande"/>
              <a:cs typeface="Lucida Grande"/>
            </a:endParaRPr>
          </a:p>
          <a:p>
            <a:pPr>
              <a:buNone/>
            </a:pPr>
            <a:endParaRPr lang="en-US" sz="2400" dirty="0" smtClean="0">
              <a:latin typeface="Lucida Grande"/>
              <a:ea typeface="Lucida Grande"/>
              <a:cs typeface="Lucida Grande"/>
            </a:endParaRPr>
          </a:p>
          <a:p>
            <a:endParaRPr lang="en-US" sz="2400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sz="2400" dirty="0" smtClean="0">
                <a:latin typeface="Lucida Grande"/>
                <a:ea typeface="Lucida Grande"/>
                <a:cs typeface="Lucida Grande"/>
              </a:rPr>
              <a:t>A similar strategy to that of cliques can be used</a:t>
            </a:r>
          </a:p>
          <a:p>
            <a:pPr lvl="1"/>
            <a:r>
              <a:rPr lang="en-US" sz="2000" dirty="0" smtClean="0">
                <a:latin typeface="Lucida Grande"/>
                <a:ea typeface="Lucida Grande"/>
                <a:cs typeface="Lucida Grande"/>
              </a:rPr>
              <a:t>Sample a subgraph,  and find a maximal                  quasi-clique (say, of size </a:t>
            </a:r>
            <a:r>
              <a:rPr lang="en-US" sz="2000" dirty="0" err="1" smtClean="0">
                <a:latin typeface="Lucida Grande"/>
                <a:ea typeface="Lucida Grande"/>
                <a:cs typeface="Lucida Grande"/>
              </a:rPr>
              <a:t>k</a:t>
            </a:r>
            <a:r>
              <a:rPr lang="en-US" sz="2000" dirty="0" smtClean="0">
                <a:latin typeface="Lucida Grande"/>
                <a:ea typeface="Lucida Grande"/>
                <a:cs typeface="Lucida Grande"/>
              </a:rPr>
              <a:t>)</a:t>
            </a:r>
          </a:p>
          <a:p>
            <a:pPr lvl="1"/>
            <a:r>
              <a:rPr lang="en-US" sz="2000" dirty="0" smtClean="0">
                <a:latin typeface="Lucida Grande"/>
                <a:ea typeface="Lucida Grande"/>
                <a:cs typeface="Lucida Grande"/>
              </a:rPr>
              <a:t>Remove nodes with degree</a:t>
            </a:r>
          </a:p>
          <a:p>
            <a:pPr lvl="1"/>
            <a:endParaRPr lang="en-US" sz="2000" dirty="0" smtClean="0">
              <a:latin typeface="Lucida Grande"/>
              <a:ea typeface="Lucida Grande"/>
              <a:cs typeface="Lucida Grande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48548" y="2869763"/>
            <a:ext cx="1371600" cy="317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54249" y="2892841"/>
            <a:ext cx="13081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33449" y="3344863"/>
            <a:ext cx="2628900" cy="736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343771" y="5018085"/>
            <a:ext cx="1308100" cy="279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749800" y="5691764"/>
            <a:ext cx="635000" cy="2794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Network-Centric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Network-centric criterion needs to consider the connections within a network globally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Goal: </a:t>
            </a:r>
            <a:r>
              <a:rPr lang="en-US" sz="2800" dirty="0" smtClean="0">
                <a:solidFill>
                  <a:srgbClr val="0000FF"/>
                </a:solidFill>
              </a:rPr>
              <a:t>partition nodes of a network into disjoint sets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Approaches: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Clustering based on vertex similarity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Latent space models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Block model approximation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Spectral clustering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Modularity maximization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based on Vertex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Apply </a:t>
            </a:r>
            <a:r>
              <a:rPr lang="en-US" sz="2400" dirty="0" err="1" smtClean="0"/>
              <a:t>k</a:t>
            </a:r>
            <a:r>
              <a:rPr lang="en-US" sz="2400" dirty="0" smtClean="0"/>
              <a:t>-means or similarity-based clustering to nodes</a:t>
            </a:r>
          </a:p>
          <a:p>
            <a:r>
              <a:rPr lang="en-US" sz="2400" dirty="0" smtClean="0"/>
              <a:t>Vertex similarity is defined in terms of </a:t>
            </a:r>
            <a:r>
              <a:rPr lang="en-US" sz="2400" dirty="0" smtClean="0">
                <a:solidFill>
                  <a:srgbClr val="0000FF"/>
                </a:solidFill>
              </a:rPr>
              <a:t>the similarity of their neighborhood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Structural equivalence: </a:t>
            </a:r>
            <a:r>
              <a:rPr lang="en-US" sz="2400" dirty="0" smtClean="0"/>
              <a:t>two nodes are structurally equivalent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they are connecting to the same set of actors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Structural equivalence is too restrict for practical use. </a:t>
            </a:r>
          </a:p>
          <a:p>
            <a:endParaRPr lang="en-US" sz="2400" dirty="0" smtClean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94758" y="3589355"/>
            <a:ext cx="4328611" cy="164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451" y="4097186"/>
            <a:ext cx="266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Nodes 1 and 3 are structurally equivalent;  </a:t>
            </a:r>
          </a:p>
          <a:p>
            <a:r>
              <a:rPr lang="en-US" sz="2000" dirty="0" smtClean="0"/>
              <a:t>So are nodes 5 and 7.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Jaccard</a:t>
            </a:r>
            <a:r>
              <a:rPr lang="en-US" sz="2400" dirty="0" smtClean="0"/>
              <a:t> Similarity</a:t>
            </a:r>
          </a:p>
          <a:p>
            <a:endParaRPr lang="en-US" sz="2400" dirty="0" smtClean="0"/>
          </a:p>
          <a:p>
            <a:r>
              <a:rPr lang="en-US" sz="2400" dirty="0" smtClean="0"/>
              <a:t>Cosine similarity</a:t>
            </a:r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06928" y="1521302"/>
            <a:ext cx="3632200" cy="7493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06928" y="2352378"/>
            <a:ext cx="4076700" cy="977900"/>
          </a:xfrm>
          <a:prstGeom prst="rect">
            <a:avLst/>
          </a:prstGeom>
        </p:spPr>
      </p:pic>
      <p:pic>
        <p:nvPicPr>
          <p:cNvPr id="6" name="Picture 5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340119" y="3365698"/>
            <a:ext cx="4328611" cy="164831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870228" y="4943515"/>
            <a:ext cx="5168900" cy="736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127250" y="5776913"/>
            <a:ext cx="3365500" cy="698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Space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402" cy="50990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Map nodes into a low-dimensional space such that the proximity between nodes based on network connectivity is preserved in the new space, then apply </a:t>
            </a:r>
            <a:r>
              <a:rPr lang="en-US" sz="2400" dirty="0" err="1" smtClean="0"/>
              <a:t>k</a:t>
            </a:r>
            <a:r>
              <a:rPr lang="en-US" sz="2400" dirty="0" smtClean="0"/>
              <a:t>-means clustering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Multi-dimensional scaling (MDS)</a:t>
            </a:r>
          </a:p>
          <a:p>
            <a:pPr lvl="1"/>
            <a:r>
              <a:rPr lang="en-US" sz="2000" dirty="0" smtClean="0"/>
              <a:t>Given a network, construct a proximity matrix P representing the pairwise distance between nodes (e.g., geodesic distance)</a:t>
            </a:r>
          </a:p>
          <a:p>
            <a:pPr lvl="1"/>
            <a:r>
              <a:rPr lang="en-US" sz="2000" dirty="0" smtClean="0"/>
              <a:t>Let               denote the coordinates of nodes in the low-dimensional space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Objective function</a:t>
            </a:r>
            <a:r>
              <a:rPr lang="en-US" sz="2000" dirty="0" smtClean="0"/>
              <a:t>:  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V is the top      eigenvectors of      , and     is a diagonal matrix of top eigenvalues                                               </a:t>
            </a:r>
          </a:p>
          <a:p>
            <a:pPr lvl="1"/>
            <a:endParaRPr lang="en-US" sz="2000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700213" y="3937000"/>
          <a:ext cx="742950" cy="236538"/>
        </p:xfrm>
        <a:graphic>
          <a:graphicData uri="http://schemas.openxmlformats.org/presentationml/2006/ole">
            <p:oleObj spid="_x0000_s39938" name="Equation" r:id="rId4" imgW="520700" imgH="165100" progId="Equation.3">
              <p:embed/>
            </p:oleObj>
          </a:graphicData>
        </a:graphic>
      </p:graphicFrame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443163" y="4235450"/>
            <a:ext cx="5168900" cy="520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410828" y="4940598"/>
            <a:ext cx="1866900" cy="330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614613" y="5335588"/>
            <a:ext cx="990600" cy="266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563813" y="5800725"/>
            <a:ext cx="101600" cy="190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4483100" y="5723751"/>
            <a:ext cx="190500" cy="2667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825558" y="6029325"/>
            <a:ext cx="2654300" cy="266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5302058" y="5775325"/>
            <a:ext cx="177800" cy="1905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MDS Example</a:t>
            </a:r>
            <a:endParaRPr lang="en-US" dirty="0"/>
          </a:p>
        </p:txBody>
      </p:sp>
      <p:pic>
        <p:nvPicPr>
          <p:cNvPr id="5" name="Content Placeholder 4" descr="latex-image-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9329" r="-9329"/>
              <a:stretch>
                <a:fillRect/>
              </a:stretch>
            </p:blipFill>
          </mc:Choice>
          <mc:Fallback>
            <p:blipFill>
              <a:blip r:embed="rId3"/>
              <a:srcRect l="-9329" r="-9329"/>
              <a:stretch>
                <a:fillRect/>
              </a:stretch>
            </p:blipFill>
          </mc:Fallback>
        </mc:AlternateContent>
        <p:spPr>
          <a:xfrm>
            <a:off x="5207849" y="1417638"/>
            <a:ext cx="2961004" cy="1628438"/>
          </a:xfrm>
        </p:spPr>
      </p:pic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74514" y="1430832"/>
            <a:ext cx="2583528" cy="98379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451324" y="3366469"/>
            <a:ext cx="4235476" cy="1306947"/>
          </a:xfrm>
          <a:prstGeom prst="rect">
            <a:avLst/>
          </a:prstGeom>
        </p:spPr>
      </p:pic>
      <p:pic>
        <p:nvPicPr>
          <p:cNvPr id="7" name="Picture 6" descr="latentspacemode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27263" y="2626425"/>
            <a:ext cx="3556000" cy="2785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2" y="4872557"/>
            <a:ext cx="4860758" cy="163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653" y="5788526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Two communities: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{1, 2, 3, 4} and {5, 6, 7, 8, 9}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242" y="1922729"/>
            <a:ext cx="100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geodesic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distance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866151" y="2345903"/>
            <a:ext cx="372604" cy="44631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Down Arrow 12"/>
          <p:cNvSpPr/>
          <p:nvPr/>
        </p:nvSpPr>
        <p:spPr>
          <a:xfrm>
            <a:off x="1866151" y="5370999"/>
            <a:ext cx="372604" cy="44631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Community</a:t>
            </a:r>
            <a:r>
              <a:rPr lang="en-US" sz="2400" dirty="0" smtClean="0"/>
              <a:t>: It is formed by individuals such that those within a group interact with each other more frequently than with those outside the group</a:t>
            </a:r>
          </a:p>
          <a:p>
            <a:pPr lvl="1"/>
            <a:r>
              <a:rPr lang="en-US" sz="2000" dirty="0" smtClean="0"/>
              <a:t>a.k.a. </a:t>
            </a:r>
            <a:r>
              <a:rPr lang="en-US" sz="2000" dirty="0" smtClean="0">
                <a:solidFill>
                  <a:srgbClr val="0000FF"/>
                </a:solidFill>
              </a:rPr>
              <a:t>group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cluster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cohesive subgroup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module</a:t>
            </a:r>
            <a:r>
              <a:rPr lang="en-US" sz="2000" dirty="0" smtClean="0"/>
              <a:t> in different contexts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Community detection</a:t>
            </a:r>
            <a:r>
              <a:rPr lang="en-US" sz="2400" dirty="0" smtClean="0"/>
              <a:t>: discovering groups in a network where individuals’ group memberships are not explicitly given</a:t>
            </a:r>
          </a:p>
          <a:p>
            <a:endParaRPr lang="en-US" sz="2400" dirty="0" smtClean="0"/>
          </a:p>
          <a:p>
            <a:r>
              <a:rPr lang="en-US" sz="2400" dirty="0" smtClean="0"/>
              <a:t>Why </a:t>
            </a:r>
            <a:r>
              <a:rPr lang="en-US" sz="2400" dirty="0" smtClean="0">
                <a:solidFill>
                  <a:srgbClr val="0000FF"/>
                </a:solidFill>
              </a:rPr>
              <a:t>communities in social media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Human beings are social</a:t>
            </a:r>
          </a:p>
          <a:p>
            <a:pPr lvl="1"/>
            <a:r>
              <a:rPr lang="en-US" sz="2000" dirty="0" smtClean="0"/>
              <a:t>Easy-to-use social media allows people to extend their social life in unprecedented ways</a:t>
            </a:r>
          </a:p>
          <a:p>
            <a:pPr lvl="1"/>
            <a:r>
              <a:rPr lang="en-US" sz="2000" dirty="0" smtClean="0"/>
              <a:t>Difficult to meet friends in the physical world, but much easier to find friend online with similar interests</a:t>
            </a:r>
          </a:p>
          <a:p>
            <a:pPr lvl="1"/>
            <a:r>
              <a:rPr lang="en-US" sz="2000" dirty="0" smtClean="0"/>
              <a:t>Interactions between nodes can help determine communities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9354"/>
            <a:ext cx="8229600" cy="22517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 is the community indicator matrix</a:t>
            </a:r>
          </a:p>
          <a:p>
            <a:r>
              <a:rPr lang="en-US" sz="2400" dirty="0" smtClean="0"/>
              <a:t>Relax S to be numerical values, then the optimal solution corresponds to the </a:t>
            </a:r>
            <a:r>
              <a:rPr lang="en-US" sz="2400" dirty="0" smtClean="0">
                <a:solidFill>
                  <a:srgbClr val="0000FF"/>
                </a:solidFill>
              </a:rPr>
              <a:t>top eigenvectors </a:t>
            </a:r>
            <a:r>
              <a:rPr lang="en-US" sz="2400" dirty="0" smtClean="0"/>
              <a:t>of 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8788"/>
            <a:ext cx="2664944" cy="2327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37" y="1248788"/>
            <a:ext cx="2764663" cy="24436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03625" y="2578634"/>
            <a:ext cx="2070099" cy="4373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03625" y="2193925"/>
            <a:ext cx="20701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448" y="4938889"/>
            <a:ext cx="2851391" cy="1804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2137" y="5434583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Two communities: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{1, 2, 3, 4} and {5, 6, 7, 8, 9}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50765" y="5719518"/>
            <a:ext cx="822960" cy="24313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5455623" y="62586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interactions are within group whereas interactions between groups are few</a:t>
            </a:r>
          </a:p>
          <a:p>
            <a:r>
              <a:rPr lang="en-US" sz="2400" dirty="0" smtClean="0"/>
              <a:t>community detection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minimum cut problem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Cut</a:t>
            </a:r>
            <a:r>
              <a:rPr lang="en-US" sz="2400" dirty="0" smtClean="0">
                <a:sym typeface="Wingdings"/>
              </a:rPr>
              <a:t>: A partition of vertices of a graph into two disjoint sets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Minimum cut problem</a:t>
            </a:r>
            <a:r>
              <a:rPr lang="en-US" sz="2400" dirty="0" smtClean="0">
                <a:sym typeface="Wingdings"/>
              </a:rPr>
              <a:t>: find a graph partition such that the number of edges between the two sets is minimized</a:t>
            </a:r>
            <a:endParaRPr lang="en-US" sz="2400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38849" y="4437762"/>
            <a:ext cx="4433887" cy="16884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2552885" y="4859225"/>
            <a:ext cx="544234" cy="33692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&amp; Normalized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6952"/>
            <a:ext cx="8229600" cy="30292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Minimum cut often</a:t>
            </a:r>
            <a:r>
              <a:rPr lang="en-US" sz="2400" dirty="0" smtClean="0"/>
              <a:t> returns an imbalanced partition, with one set being a singleton</a:t>
            </a:r>
          </a:p>
          <a:p>
            <a:r>
              <a:rPr lang="en-US" sz="2400" dirty="0" smtClean="0"/>
              <a:t>Change the objective function to consider community size</a:t>
            </a:r>
          </a:p>
          <a:p>
            <a:endParaRPr lang="en-US" sz="2400" dirty="0"/>
          </a:p>
        </p:txBody>
      </p:sp>
      <p:pic>
        <p:nvPicPr>
          <p:cNvPr id="4" name="Picture 3" descr="cu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53869" y="1417638"/>
            <a:ext cx="3835400" cy="1460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36529" y="4406900"/>
            <a:ext cx="3759200" cy="749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36529" y="5376863"/>
            <a:ext cx="4330700" cy="74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0845" y="4648368"/>
            <a:ext cx="3110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baseline="-25000" dirty="0" smtClean="0"/>
              <a:t>,</a:t>
            </a:r>
            <a:r>
              <a:rPr lang="en-US" sz="2000" dirty="0" smtClean="0"/>
              <a:t>: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 community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|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|</a:t>
            </a:r>
            <a:r>
              <a:rPr lang="en-US" sz="2000" dirty="0" smtClean="0"/>
              <a:t>: number of nodes in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00FF"/>
                </a:solidFill>
              </a:rPr>
              <a:t>vol(C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: sum of degrees in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Ratio Cut &amp; Normalized Cut Example</a:t>
            </a:r>
            <a:endParaRPr lang="en-US" dirty="0"/>
          </a:p>
        </p:txBody>
      </p:sp>
      <p:pic>
        <p:nvPicPr>
          <p:cNvPr id="4" name="Picture 3" descr="cu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851400" y="1417638"/>
            <a:ext cx="3835400" cy="1460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55062" y="2448736"/>
            <a:ext cx="4813300" cy="6223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55062" y="3071036"/>
            <a:ext cx="57150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51786"/>
            <a:ext cx="205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partition in red: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36740"/>
            <a:ext cx="251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For partition in green: </a:t>
            </a:r>
            <a:endParaRPr lang="en-US" sz="2000" b="1" dirty="0">
              <a:solidFill>
                <a:srgbClr val="008000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55062" y="4952726"/>
            <a:ext cx="8267700" cy="6223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55062" y="4330426"/>
            <a:ext cx="6718300" cy="622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560638" y="2076615"/>
            <a:ext cx="254000" cy="177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954338" y="3988555"/>
            <a:ext cx="266700" cy="177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7824" y="5967300"/>
            <a:ext cx="80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Both ratio cut and normalized cut prefer a balanced partition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Both ratio cut and normalized cut can be reformulated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Spectral relaxation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Optimal solution:  top eigenvectors with the smallest eigenvalues</a:t>
            </a:r>
          </a:p>
          <a:p>
            <a:endParaRPr lang="en-US" sz="2400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66793" y="3268579"/>
            <a:ext cx="3378200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993" y="3181285"/>
            <a:ext cx="3095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graph </a:t>
            </a:r>
            <a:r>
              <a:rPr lang="en-US" sz="2000" dirty="0" err="1" smtClean="0">
                <a:solidFill>
                  <a:srgbClr val="0000FF"/>
                </a:solidFill>
              </a:rPr>
              <a:t>Laplacian</a:t>
            </a:r>
            <a:r>
              <a:rPr lang="en-US" sz="2000" dirty="0" smtClean="0">
                <a:solidFill>
                  <a:srgbClr val="0000FF"/>
                </a:solidFill>
              </a:rPr>
              <a:t> for ratio cut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4049" y="3581395"/>
            <a:ext cx="3032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normalized graph </a:t>
            </a:r>
            <a:r>
              <a:rPr lang="en-US" sz="2000" dirty="0" err="1" smtClean="0">
                <a:solidFill>
                  <a:srgbClr val="0000FF"/>
                </a:solidFill>
              </a:rPr>
              <a:t>Laplacian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166793" y="4159250"/>
            <a:ext cx="3225800" cy="31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034" y="4065674"/>
            <a:ext cx="316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diagonal matrix of degrees</a:t>
            </a:r>
            <a:endParaRPr lang="en-US" sz="2000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680346" y="4692567"/>
            <a:ext cx="4051300" cy="508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695700" y="2241550"/>
            <a:ext cx="2743200" cy="5715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 Example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7200" y="3569368"/>
            <a:ext cx="3898900" cy="317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7199" y="4125676"/>
            <a:ext cx="5377811" cy="2104008"/>
          </a:xfrm>
          <a:prstGeom prst="rect">
            <a:avLst/>
          </a:prstGeom>
        </p:spPr>
      </p:pic>
      <p:pic>
        <p:nvPicPr>
          <p:cNvPr id="8" name="Picture 7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57200" y="1650194"/>
            <a:ext cx="3474601" cy="132311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686107" y="4125676"/>
            <a:ext cx="1772486" cy="205862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075046" y="2973304"/>
            <a:ext cx="291165" cy="518428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ight Arrow 10"/>
          <p:cNvSpPr/>
          <p:nvPr/>
        </p:nvSpPr>
        <p:spPr>
          <a:xfrm>
            <a:off x="5948950" y="5013163"/>
            <a:ext cx="643581" cy="3074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7572350" y="2746408"/>
            <a:ext cx="350462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6064400" y="1657696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Two communities: 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{1, 2, 3, 4} and {5, 6, 7, 8, 9}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3769895" y="2365582"/>
            <a:ext cx="3802455" cy="1472493"/>
          </a:xfrm>
          <a:prstGeom prst="cloudCallout">
            <a:avLst>
              <a:gd name="adj1" fmla="val 40959"/>
              <a:gd name="adj2" fmla="val 5707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eigenvector means all nodes belong to the same cluster, no use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2109" y="2973304"/>
            <a:ext cx="97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Modularity measures the strength of a community partition by taking into account the degree distribution</a:t>
            </a:r>
          </a:p>
          <a:p>
            <a:r>
              <a:rPr lang="en-US" sz="2400" dirty="0" smtClean="0"/>
              <a:t>Given a network with </a:t>
            </a:r>
            <a:r>
              <a:rPr lang="en-US" sz="2400" i="1" dirty="0" err="1" smtClean="0"/>
              <a:t>m</a:t>
            </a:r>
            <a:r>
              <a:rPr lang="en-US" sz="2400" dirty="0" smtClean="0"/>
              <a:t> edges, the expected number of edges between two nodes with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Strength of a community: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Modularity: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 larger value indicates a good community structure </a:t>
            </a:r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629885" y="2879725"/>
            <a:ext cx="1104900" cy="330200"/>
          </a:xfrm>
          <a:prstGeom prst="rect">
            <a:avLst/>
          </a:prstGeom>
        </p:spPr>
      </p:pic>
      <p:pic>
        <p:nvPicPr>
          <p:cNvPr id="5" name="Picture 4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49631" y="3209925"/>
            <a:ext cx="3474601" cy="1323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8141" y="3309101"/>
            <a:ext cx="3550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expected number of edges between nodes 1 and 2 is</a:t>
            </a:r>
          </a:p>
          <a:p>
            <a:pPr algn="ctr"/>
            <a:r>
              <a:rPr lang="en-US" sz="2000" dirty="0" smtClean="0"/>
              <a:t>3*2/ (2*14) = 3/14</a:t>
            </a:r>
            <a:endParaRPr lang="en-US" sz="20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091381" y="4541322"/>
            <a:ext cx="2451100" cy="596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532197" y="5184557"/>
            <a:ext cx="4178300" cy="7874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Modularity matrix:</a:t>
            </a:r>
          </a:p>
          <a:p>
            <a:endParaRPr lang="en-US" sz="2400" dirty="0" smtClean="0"/>
          </a:p>
          <a:p>
            <a:r>
              <a:rPr lang="en-US" sz="2400" dirty="0" smtClean="0"/>
              <a:t>Similar to spectral clustering, Modularity maximization can be reformulated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Optimal solution: top eigenvectors of the modularity matrix </a:t>
            </a:r>
          </a:p>
          <a:p>
            <a:r>
              <a:rPr lang="en-US" sz="2400" dirty="0" smtClean="0"/>
              <a:t>Apply </a:t>
            </a:r>
            <a:r>
              <a:rPr lang="en-US" sz="2400" dirty="0" err="1" smtClean="0"/>
              <a:t>k</a:t>
            </a:r>
            <a:r>
              <a:rPr lang="en-US" sz="2400" dirty="0" smtClean="0"/>
              <a:t>-means to S as a post-processing step to obtain community partition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08411" y="1742558"/>
            <a:ext cx="1993900" cy="304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72785" y="1742558"/>
            <a:ext cx="2476500" cy="279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77588" y="3290888"/>
            <a:ext cx="4483100" cy="520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Maximization Example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49088" y="1417638"/>
            <a:ext cx="4085313" cy="155566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3876476"/>
            <a:ext cx="5788457" cy="178615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920520" y="3694906"/>
            <a:ext cx="1831075" cy="1967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1745" y="5775995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25349" y="3446817"/>
            <a:ext cx="625380" cy="2487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own Arrow 8"/>
          <p:cNvSpPr/>
          <p:nvPr/>
        </p:nvSpPr>
        <p:spPr>
          <a:xfrm>
            <a:off x="2465357" y="3035337"/>
            <a:ext cx="450356" cy="65956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ight Arrow 9"/>
          <p:cNvSpPr/>
          <p:nvPr/>
        </p:nvSpPr>
        <p:spPr>
          <a:xfrm>
            <a:off x="6378892" y="4473671"/>
            <a:ext cx="476833" cy="43928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Up Arrow 10"/>
          <p:cNvSpPr/>
          <p:nvPr/>
        </p:nvSpPr>
        <p:spPr>
          <a:xfrm>
            <a:off x="7697482" y="2649355"/>
            <a:ext cx="372603" cy="647898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8005290" y="2840967"/>
            <a:ext cx="99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0384" y="1658619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Two Communities: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{1, 2, 3, 4} and {5, 6, 7, 8, 9}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Unified View for Community Partition</a:t>
            </a:r>
            <a:endParaRPr lang="en-US" sz="3600" dirty="0"/>
          </a:p>
        </p:txBody>
      </p:sp>
      <p:pic>
        <p:nvPicPr>
          <p:cNvPr id="4" name="Picture 3" descr="clustering_process_ne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16346" y="2485893"/>
            <a:ext cx="8048171" cy="220675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5133808"/>
            <a:ext cx="9144000" cy="125412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Latent space models, block models, spectral clustering, and modularity maximization </a:t>
            </a:r>
            <a:r>
              <a:rPr lang="en-US" sz="2400" dirty="0" smtClean="0"/>
              <a:t>can be unified as 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>
            <a:normAutofit/>
          </a:bodyPr>
          <a:lstStyle/>
          <a:p>
            <a:r>
              <a:rPr lang="en-US" dirty="0" smtClean="0"/>
              <a:t>Communities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54" y="1478360"/>
            <a:ext cx="8229600" cy="4759325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 smtClean="0"/>
              <a:t>Two types of groups in social media</a:t>
            </a:r>
            <a:endParaRPr lang="en-US" sz="2162" dirty="0" smtClean="0">
              <a:solidFill>
                <a:srgbClr val="0000FF"/>
              </a:solidFill>
            </a:endParaRP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Explicit Groups</a:t>
            </a:r>
            <a:r>
              <a:rPr lang="en-US" sz="2595" dirty="0" smtClean="0"/>
              <a:t>: formed by user subscriptions</a:t>
            </a: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Implicit Groups</a:t>
            </a:r>
            <a:r>
              <a:rPr lang="en-US" sz="2595" dirty="0" smtClean="0"/>
              <a:t>: implicitly formed by social interactions</a:t>
            </a:r>
          </a:p>
          <a:p>
            <a:endParaRPr lang="en-US" sz="2400" dirty="0" smtClean="0"/>
          </a:p>
          <a:p>
            <a:r>
              <a:rPr lang="en-US" sz="2595" dirty="0" smtClean="0"/>
              <a:t>Some social media sites allow people to join groups, is it necessary to extract groups based on network topology?</a:t>
            </a:r>
          </a:p>
          <a:p>
            <a:pPr lvl="1"/>
            <a:r>
              <a:rPr lang="en-US" sz="2162" dirty="0" smtClean="0"/>
              <a:t>Not all sites provide community platform</a:t>
            </a:r>
          </a:p>
          <a:p>
            <a:pPr lvl="1"/>
            <a:r>
              <a:rPr lang="en-US" sz="2162" dirty="0" smtClean="0"/>
              <a:t>Not all people want to make effort to join groups</a:t>
            </a:r>
          </a:p>
          <a:p>
            <a:pPr lvl="1"/>
            <a:r>
              <a:rPr lang="en-US" sz="2162" dirty="0" smtClean="0"/>
              <a:t>Groups can change dynamically </a:t>
            </a:r>
            <a:endParaRPr lang="en-US" sz="2000" dirty="0" smtClean="0"/>
          </a:p>
          <a:p>
            <a:r>
              <a:rPr lang="en-US" sz="2595" dirty="0" smtClean="0"/>
              <a:t>Network interaction provides rich information about the relationship between users</a:t>
            </a:r>
          </a:p>
          <a:p>
            <a:pPr lvl="1"/>
            <a:r>
              <a:rPr lang="en-US" sz="2162" dirty="0" smtClean="0"/>
              <a:t>Can complement other kinds of information</a:t>
            </a:r>
          </a:p>
          <a:p>
            <a:pPr lvl="1"/>
            <a:r>
              <a:rPr lang="en-US" sz="2162" dirty="0" smtClean="0"/>
              <a:t>Help network visualization and navigation</a:t>
            </a:r>
          </a:p>
          <a:p>
            <a:pPr lvl="1"/>
            <a:r>
              <a:rPr lang="en-US" sz="2162" dirty="0" smtClean="0"/>
              <a:t>Provide basic information for other tasks</a:t>
            </a:r>
            <a:endParaRPr lang="en-US" sz="216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Hierarchy-Centric Community Detection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build a hierarchical structure of communities based on network topology</a:t>
            </a:r>
          </a:p>
          <a:p>
            <a:endParaRPr lang="en-US" sz="2800" dirty="0" smtClean="0"/>
          </a:p>
          <a:p>
            <a:r>
              <a:rPr lang="en-US" sz="2800" dirty="0" smtClean="0"/>
              <a:t>Allow the analysis of a network at different resolutions</a:t>
            </a:r>
          </a:p>
          <a:p>
            <a:endParaRPr lang="en-US" sz="2800" dirty="0" smtClean="0"/>
          </a:p>
          <a:p>
            <a:r>
              <a:rPr lang="en-US" sz="2800" dirty="0" smtClean="0"/>
              <a:t>Representative approaches: </a:t>
            </a:r>
          </a:p>
          <a:p>
            <a:pPr lvl="1"/>
            <a:r>
              <a:rPr lang="en-US" dirty="0" smtClean="0"/>
              <a:t>Divisive Hierarchical Clustering</a:t>
            </a:r>
          </a:p>
          <a:p>
            <a:pPr lvl="1"/>
            <a:r>
              <a:rPr lang="en-US" dirty="0" smtClean="0"/>
              <a:t>Agglomerative Hierarchical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Divisive clustering</a:t>
            </a:r>
          </a:p>
          <a:p>
            <a:pPr lvl="1"/>
            <a:r>
              <a:rPr lang="en-US" sz="2000" dirty="0" smtClean="0"/>
              <a:t>Partition nodes into several sets</a:t>
            </a:r>
          </a:p>
          <a:p>
            <a:pPr lvl="1"/>
            <a:r>
              <a:rPr lang="en-US" sz="2000" dirty="0" smtClean="0"/>
              <a:t>Each set is further divided into smaller ones</a:t>
            </a:r>
          </a:p>
          <a:p>
            <a:pPr lvl="1"/>
            <a:r>
              <a:rPr lang="en-US" sz="2000" dirty="0" smtClean="0"/>
              <a:t>Network-centric partition can be applied for the partition</a:t>
            </a:r>
          </a:p>
          <a:p>
            <a:r>
              <a:rPr lang="en-US" sz="2400" dirty="0" smtClean="0"/>
              <a:t>One particular example: </a:t>
            </a:r>
            <a:r>
              <a:rPr lang="en-US" sz="2400" dirty="0" smtClean="0">
                <a:solidFill>
                  <a:srgbClr val="0000FF"/>
                </a:solidFill>
              </a:rPr>
              <a:t>recursively remove the “weakest” tie</a:t>
            </a:r>
          </a:p>
          <a:p>
            <a:pPr lvl="1"/>
            <a:r>
              <a:rPr lang="en-US" sz="2000" dirty="0" smtClean="0"/>
              <a:t>Find the edge with the least strength</a:t>
            </a:r>
          </a:p>
          <a:p>
            <a:pPr lvl="1"/>
            <a:r>
              <a:rPr lang="en-US" sz="2000" dirty="0" smtClean="0"/>
              <a:t>Remove the edge and update the corresponding strength of each edge</a:t>
            </a:r>
          </a:p>
          <a:p>
            <a:r>
              <a:rPr lang="en-US" sz="2400" dirty="0" smtClean="0"/>
              <a:t>Recursively apply the above two steps until a network is discomposed into desired number of connected components.</a:t>
            </a:r>
          </a:p>
          <a:p>
            <a:r>
              <a:rPr lang="en-US" sz="2400" dirty="0" smtClean="0"/>
              <a:t>Each component forms a community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strength of a tie can be measured by </a:t>
            </a:r>
            <a:r>
              <a:rPr lang="en-US" sz="2400" dirty="0" smtClean="0">
                <a:solidFill>
                  <a:srgbClr val="0000FF"/>
                </a:solidFill>
              </a:rPr>
              <a:t>edge betweenness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Edge betweenness: </a:t>
            </a:r>
            <a:r>
              <a:rPr lang="en-US" sz="2400" dirty="0" smtClean="0"/>
              <a:t>the number of shortest paths that pass along with the edge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edge with higher betweenness tends to be the bridge between two communities.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00601" y="5440363"/>
            <a:ext cx="2819400" cy="1371600"/>
            <a:chOff x="2895600" y="4724400"/>
            <a:chExt cx="2819400" cy="1371600"/>
          </a:xfrm>
        </p:grpSpPr>
        <p:sp>
          <p:nvSpPr>
            <p:cNvPr id="4" name="Oval 3"/>
            <p:cNvSpPr/>
            <p:nvPr/>
          </p:nvSpPr>
          <p:spPr>
            <a:xfrm>
              <a:off x="2895600" y="4724400"/>
              <a:ext cx="990600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648200" y="4724400"/>
              <a:ext cx="1066800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480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5181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5" idx="2"/>
            </p:cNvCxnSpPr>
            <p:nvPr/>
          </p:nvCxnSpPr>
          <p:spPr>
            <a:xfrm>
              <a:off x="3810000" y="5334000"/>
              <a:ext cx="990600" cy="152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7" idx="2"/>
            </p:cNvCxnSpPr>
            <p:nvPr/>
          </p:nvCxnSpPr>
          <p:spPr>
            <a:xfrm rot="16200000" flipH="1">
              <a:off x="3346263" y="5175062"/>
              <a:ext cx="120837" cy="19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4"/>
              <a:endCxn id="8" idx="0"/>
            </p:cNvCxnSpPr>
            <p:nvPr/>
          </p:nvCxnSpPr>
          <p:spPr>
            <a:xfrm rot="16200000" flipH="1">
              <a:off x="3086100" y="5372100"/>
              <a:ext cx="304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3384363" y="5441763"/>
              <a:ext cx="165474" cy="165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29200" y="4876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340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00600" y="5334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05400" y="5638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3" idx="3"/>
              <a:endCxn id="15" idx="0"/>
            </p:cNvCxnSpPr>
            <p:nvPr/>
          </p:nvCxnSpPr>
          <p:spPr>
            <a:xfrm rot="5400000">
              <a:off x="4914901" y="5175063"/>
              <a:ext cx="197037" cy="120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5"/>
              <a:endCxn id="16" idx="1"/>
            </p:cNvCxnSpPr>
            <p:nvPr/>
          </p:nvCxnSpPr>
          <p:spPr>
            <a:xfrm rot="16200000" flipH="1">
              <a:off x="5060763" y="5594163"/>
              <a:ext cx="89274" cy="8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14" idx="0"/>
            </p:cNvCxnSpPr>
            <p:nvPr/>
          </p:nvCxnSpPr>
          <p:spPr>
            <a:xfrm rot="16200000" flipH="1">
              <a:off x="5327463" y="5098862"/>
              <a:ext cx="120837" cy="19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7"/>
              <a:endCxn id="14" idx="4"/>
            </p:cNvCxnSpPr>
            <p:nvPr/>
          </p:nvCxnSpPr>
          <p:spPr>
            <a:xfrm rot="5400000" flipH="1" flipV="1">
              <a:off x="5365563" y="5562601"/>
              <a:ext cx="120837" cy="120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1283" y="3366352"/>
            <a:ext cx="4085313" cy="15556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57801" y="3366352"/>
            <a:ext cx="342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edge betweenness of e(1, 2) is 4, as all the shortest paths from 2 to {4, 5, 6, 7, 8, 9} have to either pass e(1, 2) or e(2, 3), and e(1,2) is the shortest path between 1 and 2</a:t>
            </a:r>
            <a:endParaRPr lang="en-US" dirty="0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781301" y="2744052"/>
            <a:ext cx="3771900" cy="6223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Divisive clustering based on edge betweenness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629986"/>
            <a:ext cx="4085313" cy="155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30" y="1914328"/>
            <a:ext cx="2539492" cy="2058192"/>
          </a:xfrm>
          <a:prstGeom prst="rect">
            <a:avLst/>
          </a:prstGeom>
        </p:spPr>
      </p:pic>
      <p:pic>
        <p:nvPicPr>
          <p:cNvPr id="6" name="Picture 5" descr="divis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7200" y="3972520"/>
            <a:ext cx="3736592" cy="2558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579" y="4184317"/>
            <a:ext cx="3753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remove e(4,5),  the betweenness  of </a:t>
            </a:r>
            <a:r>
              <a:rPr lang="en-US" dirty="0" smtClean="0">
                <a:solidFill>
                  <a:srgbClr val="0000FF"/>
                </a:solidFill>
              </a:rPr>
              <a:t>e(4, 6)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becomes 20</a:t>
            </a:r>
            <a:r>
              <a:rPr lang="en-US" dirty="0" smtClean="0"/>
              <a:t>, which is the highest;</a:t>
            </a:r>
          </a:p>
          <a:p>
            <a:endParaRPr lang="en-US" dirty="0" smtClean="0"/>
          </a:p>
          <a:p>
            <a:r>
              <a:rPr lang="en-US" dirty="0" smtClean="0"/>
              <a:t>After remove e(4,6),   the edge  </a:t>
            </a:r>
            <a:r>
              <a:rPr lang="en-US" dirty="0" smtClean="0">
                <a:solidFill>
                  <a:srgbClr val="0000FF"/>
                </a:solidFill>
              </a:rPr>
              <a:t>e(7,9) </a:t>
            </a:r>
            <a:r>
              <a:rPr lang="en-US" dirty="0" smtClean="0"/>
              <a:t>has the highest betweenness value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, and should be removed.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1412" y="1484478"/>
            <a:ext cx="255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betweenness value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721994" y="2342415"/>
            <a:ext cx="822960" cy="34463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Left Arrow 10"/>
          <p:cNvSpPr/>
          <p:nvPr/>
        </p:nvSpPr>
        <p:spPr>
          <a:xfrm>
            <a:off x="3812941" y="4922520"/>
            <a:ext cx="1173480" cy="41148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Initialize each node as a community</a:t>
            </a:r>
          </a:p>
          <a:p>
            <a:r>
              <a:rPr lang="en-US" sz="2800" dirty="0" smtClean="0"/>
              <a:t>Merge communities successively into larger communities following a certain criterion</a:t>
            </a:r>
          </a:p>
          <a:p>
            <a:pPr lvl="1"/>
            <a:r>
              <a:rPr lang="en-US" sz="2400" dirty="0" smtClean="0"/>
              <a:t>E.g., based on modularity increase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48784" y="4140316"/>
            <a:ext cx="8686800" cy="1223665"/>
            <a:chOff x="457200" y="3691106"/>
            <a:chExt cx="8686800" cy="1223665"/>
          </a:xfrm>
        </p:grpSpPr>
        <p:pic>
          <p:nvPicPr>
            <p:cNvPr id="4" name="Picture 3" descr="dendrogram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172366" y="3726697"/>
              <a:ext cx="4971634" cy="1188074"/>
            </a:xfrm>
            <a:prstGeom prst="rect">
              <a:avLst/>
            </a:prstGeom>
          </p:spPr>
        </p:pic>
        <p:pic>
          <p:nvPicPr>
            <p:cNvPr id="6" name="Picture 5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57200" y="3691106"/>
              <a:ext cx="2965522" cy="1129255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3657560" y="3901095"/>
              <a:ext cx="822960" cy="250105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Node</a:t>
            </a:r>
            <a:r>
              <a:rPr lang="en-US" sz="2400" dirty="0" smtClean="0"/>
              <a:t>-Centric Community Detection</a:t>
            </a:r>
          </a:p>
          <a:p>
            <a:pPr lvl="1"/>
            <a:r>
              <a:rPr lang="en-US" sz="2000" i="1" dirty="0" smtClean="0"/>
              <a:t>cliques, </a:t>
            </a:r>
            <a:r>
              <a:rPr lang="en-US" sz="2000" i="1" dirty="0" err="1" smtClean="0"/>
              <a:t>k</a:t>
            </a:r>
            <a:r>
              <a:rPr lang="en-US" sz="2000" i="1" dirty="0" smtClean="0"/>
              <a:t>-cliques, </a:t>
            </a:r>
            <a:r>
              <a:rPr lang="en-US" sz="2000" i="1" dirty="0" err="1" smtClean="0"/>
              <a:t>k</a:t>
            </a:r>
            <a:r>
              <a:rPr lang="en-US" sz="2000" i="1" dirty="0" smtClean="0"/>
              <a:t>-clubs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Group</a:t>
            </a:r>
            <a:r>
              <a:rPr lang="en-US" sz="2400" dirty="0" smtClean="0"/>
              <a:t>-Centric Community Detection</a:t>
            </a:r>
          </a:p>
          <a:p>
            <a:pPr lvl="1"/>
            <a:r>
              <a:rPr lang="en-US" sz="2000" i="1" dirty="0" smtClean="0"/>
              <a:t>quasi-cliques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Network</a:t>
            </a:r>
            <a:r>
              <a:rPr lang="en-US" sz="2400" dirty="0" smtClean="0"/>
              <a:t>-Centric Community Detection</a:t>
            </a:r>
          </a:p>
          <a:p>
            <a:pPr lvl="1"/>
            <a:r>
              <a:rPr lang="en-US" sz="2000" i="1" dirty="0" smtClean="0"/>
              <a:t>Clustering based on vertex similarity</a:t>
            </a:r>
          </a:p>
          <a:p>
            <a:pPr lvl="1"/>
            <a:r>
              <a:rPr lang="en-US" sz="2000" i="1" dirty="0" smtClean="0"/>
              <a:t>Latent space models, block models, spectral clustering, modularity maximization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Hierarchy</a:t>
            </a:r>
            <a:r>
              <a:rPr lang="en-US" sz="2400" dirty="0" smtClean="0"/>
              <a:t>-Centric Community Detection</a:t>
            </a:r>
          </a:p>
          <a:p>
            <a:pPr lvl="1"/>
            <a:r>
              <a:rPr lang="en-US" sz="2000" i="1" dirty="0" smtClean="0"/>
              <a:t>Divisive clustering</a:t>
            </a:r>
          </a:p>
          <a:p>
            <a:pPr lvl="1"/>
            <a:r>
              <a:rPr lang="en-US" sz="2000" i="1" dirty="0" smtClean="0"/>
              <a:t>Agglomerative clustering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Community Detection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For groups with clear definitions</a:t>
            </a:r>
          </a:p>
          <a:p>
            <a:pPr lvl="1"/>
            <a:r>
              <a:rPr lang="en-US" dirty="0" smtClean="0"/>
              <a:t>E.g., Cliques, </a:t>
            </a:r>
            <a:r>
              <a:rPr lang="en-US" dirty="0" err="1" smtClean="0"/>
              <a:t>k</a:t>
            </a:r>
            <a:r>
              <a:rPr lang="en-US" dirty="0" smtClean="0"/>
              <a:t>-cliques, </a:t>
            </a:r>
            <a:r>
              <a:rPr lang="en-US" dirty="0" err="1" smtClean="0"/>
              <a:t>k</a:t>
            </a:r>
            <a:r>
              <a:rPr lang="en-US" dirty="0" smtClean="0"/>
              <a:t>-clubs, quasi-cliques</a:t>
            </a:r>
          </a:p>
          <a:p>
            <a:pPr lvl="1"/>
            <a:r>
              <a:rPr lang="en-US" dirty="0" smtClean="0"/>
              <a:t>Verify whether extracted communities satisfy the definition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For networks with ground truth information</a:t>
            </a:r>
          </a:p>
          <a:p>
            <a:pPr lvl="1"/>
            <a:r>
              <a:rPr lang="en-US" dirty="0" smtClean="0"/>
              <a:t>Normalized mutual information</a:t>
            </a:r>
          </a:p>
          <a:p>
            <a:pPr lvl="1"/>
            <a:r>
              <a:rPr lang="en-US" dirty="0" smtClean="0"/>
              <a:t>Accuracy of pairwise community memberships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 Clustering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3992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number of communities after grouping can be different from the ground truth</a:t>
            </a:r>
          </a:p>
          <a:p>
            <a:r>
              <a:rPr lang="en-US" sz="2400" dirty="0" smtClean="0"/>
              <a:t>No clear community correspondence between clustering result and the ground truth </a:t>
            </a:r>
          </a:p>
          <a:p>
            <a:r>
              <a:rPr lang="en-US" sz="2400" dirty="0" smtClean="0"/>
              <a:t>Normalized Mutual Information can be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43840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15240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15240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4, 5, 6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1600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1600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4, 5, 6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4384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124200"/>
            <a:ext cx="254749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How to measure the 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clustering quality?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28194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715000" y="2819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Mutual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Entropy</a:t>
            </a:r>
            <a:r>
              <a:rPr lang="en-US" sz="2400" dirty="0" smtClean="0"/>
              <a:t>: the information contained in a distribution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Mutual Information</a:t>
            </a:r>
            <a:r>
              <a:rPr lang="en-US" sz="2400" dirty="0" smtClean="0"/>
              <a:t>: the shared information between two distributions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Normalized Mutual Information </a:t>
            </a:r>
            <a:r>
              <a:rPr lang="en-US" sz="2400" dirty="0" smtClean="0"/>
              <a:t>(between 0 and 1)</a:t>
            </a:r>
          </a:p>
          <a:p>
            <a:endParaRPr lang="en-US" sz="2400" dirty="0" smtClean="0"/>
          </a:p>
          <a:p>
            <a:r>
              <a:rPr lang="en-US" sz="2400" dirty="0" smtClean="0"/>
              <a:t>Consider a partition as a distribution (probability of one node falling into one community), we can compute the matching between two </a:t>
            </a:r>
            <a:r>
              <a:rPr lang="en-US" sz="2400" dirty="0" err="1" smtClean="0"/>
              <a:t>clusterings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600200"/>
            <a:ext cx="2362200" cy="56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4419600" cy="7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733800"/>
            <a:ext cx="2743200" cy="62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2362200" cy="56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743200"/>
            <a:ext cx="4419600" cy="7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886200"/>
            <a:ext cx="2743200" cy="62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"/>
          <p:cNvGrpSpPr/>
          <p:nvPr/>
        </p:nvGrpSpPr>
        <p:grpSpPr>
          <a:xfrm>
            <a:off x="6248400" y="1066800"/>
            <a:ext cx="2457450" cy="1495425"/>
            <a:chOff x="5943600" y="762000"/>
            <a:chExt cx="2457450" cy="1495425"/>
          </a:xfrm>
        </p:grpSpPr>
        <p:pic>
          <p:nvPicPr>
            <p:cNvPr id="31027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43600" y="762000"/>
              <a:ext cx="24574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27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43600" y="1524000"/>
              <a:ext cx="237172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2743200"/>
            <a:ext cx="3714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4648200"/>
            <a:ext cx="6429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3886200" y="16002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53000" y="2971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170976">
            <a:off x="1081995" y="4682537"/>
            <a:ext cx="1470687" cy="35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5791200" y="1143000"/>
            <a:ext cx="457200" cy="1295400"/>
          </a:xfrm>
          <a:prstGeom prst="leftBrace">
            <a:avLst>
              <a:gd name="adj1" fmla="val 7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NMI-Example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sz="2400" dirty="0" smtClean="0"/>
              <a:t>Partition a:  [1, 1, 1, 2, 2, 2] </a:t>
            </a:r>
          </a:p>
          <a:p>
            <a:r>
              <a:rPr lang="en-US" sz="2400" dirty="0" smtClean="0"/>
              <a:t>Partition b:  [1, 2, 1, 3, 3, 3]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5334000" y="1524000"/>
            <a:ext cx="2781079" cy="381000"/>
            <a:chOff x="3756212" y="1676400"/>
            <a:chExt cx="4111929" cy="381000"/>
          </a:xfrm>
        </p:grpSpPr>
        <p:sp>
          <p:nvSpPr>
            <p:cNvPr id="5" name="Oval 4"/>
            <p:cNvSpPr/>
            <p:nvPr/>
          </p:nvSpPr>
          <p:spPr>
            <a:xfrm>
              <a:off x="3756212" y="1676400"/>
              <a:ext cx="222324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1, 2, 3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22167" y="1676400"/>
              <a:ext cx="1745974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4, 5, 6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10200" y="1981200"/>
            <a:ext cx="2971800" cy="381000"/>
            <a:chOff x="5029200" y="2209800"/>
            <a:chExt cx="2971800" cy="381000"/>
          </a:xfrm>
        </p:grpSpPr>
        <p:sp>
          <p:nvSpPr>
            <p:cNvPr id="7" name="Oval 6"/>
            <p:cNvSpPr/>
            <p:nvPr/>
          </p:nvSpPr>
          <p:spPr>
            <a:xfrm>
              <a:off x="5029200" y="22098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1, 3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0" y="2209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81800" y="2209800"/>
              <a:ext cx="1219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4, 5,6</a:t>
              </a:r>
              <a:endParaRPr lang="en-US" dirty="0"/>
            </a:p>
          </p:txBody>
        </p:sp>
      </p:grp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63" y="4648200"/>
            <a:ext cx="65199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95600"/>
            <a:ext cx="1038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362200" y="28194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352800" y="2743200"/>
          <a:ext cx="344906" cy="468087"/>
        </p:xfrm>
        <a:graphic>
          <a:graphicData uri="http://schemas.openxmlformats.org/presentationml/2006/ole">
            <p:oleObj spid="_x0000_s70658" name="Equation" r:id="rId5" imgW="177480" imgH="241200" progId="Equation.3">
              <p:embed/>
            </p:oleObj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14800" y="2819400"/>
          <a:ext cx="144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105400" y="2819400"/>
          <a:ext cx="304800" cy="413657"/>
        </p:xfrm>
        <a:graphic>
          <a:graphicData uri="http://schemas.openxmlformats.org/presentationml/2006/ole">
            <p:oleObj spid="_x0000_s70659" name="Equation" r:id="rId6" imgW="177480" imgH="241200" progId="Equation.3">
              <p:embed/>
            </p:oleObj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791200" y="281940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867400" y="2743200"/>
          <a:ext cx="457200" cy="482600"/>
        </p:xfrm>
        <a:graphic>
          <a:graphicData uri="http://schemas.openxmlformats.org/presentationml/2006/ole">
            <p:oleObj spid="_x0000_s70660" name="Equation" r:id="rId7" imgW="228600" imgH="2412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81800" y="5105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=0.8278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Accuracy of Pairwise Community Memberships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Consider all the possible pairs of nodes and check whether they reside in the same community</a:t>
            </a:r>
          </a:p>
          <a:p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0000FF"/>
                </a:solidFill>
              </a:rPr>
              <a:t>error </a:t>
            </a:r>
            <a:r>
              <a:rPr lang="en-US" sz="2000" dirty="0" smtClean="0"/>
              <a:t>occurs </a:t>
            </a:r>
            <a:r>
              <a:rPr lang="en-US" sz="2000" i="1" dirty="0" smtClean="0"/>
              <a:t>if</a:t>
            </a:r>
          </a:p>
          <a:p>
            <a:pPr lvl="1"/>
            <a:r>
              <a:rPr lang="en-US" sz="2000" dirty="0" smtClean="0"/>
              <a:t> Two nodes belonging to the </a:t>
            </a:r>
            <a:r>
              <a:rPr lang="en-US" sz="2000" dirty="0" smtClean="0">
                <a:solidFill>
                  <a:srgbClr val="FF0000"/>
                </a:solidFill>
              </a:rPr>
              <a:t>same </a:t>
            </a:r>
            <a:r>
              <a:rPr lang="en-US" sz="2000" dirty="0" smtClean="0"/>
              <a:t>community are assigned to </a:t>
            </a:r>
            <a:r>
              <a:rPr lang="en-US" sz="2000" dirty="0" smtClean="0">
                <a:solidFill>
                  <a:srgbClr val="FF0000"/>
                </a:solidFill>
              </a:rPr>
              <a:t>different </a:t>
            </a:r>
            <a:r>
              <a:rPr lang="en-US" sz="2000" dirty="0" smtClean="0"/>
              <a:t>communities after clustering</a:t>
            </a:r>
          </a:p>
          <a:p>
            <a:pPr lvl="1"/>
            <a:r>
              <a:rPr lang="en-US" sz="2000" dirty="0" smtClean="0"/>
              <a:t>Two nodes belonging to </a:t>
            </a:r>
            <a:r>
              <a:rPr lang="en-US" sz="2000" dirty="0" smtClean="0">
                <a:solidFill>
                  <a:srgbClr val="FF0000"/>
                </a:solidFill>
              </a:rPr>
              <a:t>different </a:t>
            </a:r>
            <a:r>
              <a:rPr lang="en-US" sz="2000" dirty="0" smtClean="0"/>
              <a:t>communities are assigned to the </a:t>
            </a:r>
            <a:r>
              <a:rPr lang="en-US" sz="2000" dirty="0" smtClean="0">
                <a:solidFill>
                  <a:srgbClr val="FF0000"/>
                </a:solidFill>
              </a:rPr>
              <a:t>same </a:t>
            </a:r>
            <a:r>
              <a:rPr lang="en-US" sz="2000" dirty="0" smtClean="0"/>
              <a:t>community </a:t>
            </a:r>
          </a:p>
          <a:p>
            <a:r>
              <a:rPr lang="en-US" sz="2000" dirty="0" smtClean="0"/>
              <a:t>Construct a </a:t>
            </a:r>
            <a:r>
              <a:rPr lang="en-US" sz="2000" dirty="0" smtClean="0">
                <a:solidFill>
                  <a:srgbClr val="0000FF"/>
                </a:solidFill>
              </a:rPr>
              <a:t>contingency table 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10" y="4351318"/>
            <a:ext cx="5916152" cy="118323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684628" y="5827713"/>
            <a:ext cx="4356100" cy="59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Example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101079" y="3284538"/>
          <a:ext cx="680755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88"/>
                <a:gridCol w="1701888"/>
                <a:gridCol w="1701888"/>
                <a:gridCol w="17018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Ground Truth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) =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C(v</a:t>
                      </a:r>
                      <a:r>
                        <a:rPr lang="en-US" sz="2000" baseline="-25000" dirty="0" err="1" smtClean="0"/>
                        <a:t>j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dirty="0" smtClean="0"/>
                        <a:t>) != </a:t>
                      </a:r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j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Clustering</a:t>
                      </a:r>
                    </a:p>
                    <a:p>
                      <a:pPr algn="ctr"/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) =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C(v</a:t>
                      </a:r>
                      <a:r>
                        <a:rPr lang="en-US" sz="2000" baseline="-25000" dirty="0" err="1" smtClean="0"/>
                        <a:t>j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dirty="0" smtClean="0"/>
                        <a:t>) != </a:t>
                      </a:r>
                      <a:r>
                        <a:rPr lang="en-US" sz="2000" dirty="0" err="1" smtClean="0"/>
                        <a:t>C(v</a:t>
                      </a:r>
                      <a:r>
                        <a:rPr lang="en-US" sz="2000" baseline="-25000" dirty="0" err="1" smtClean="0"/>
                        <a:t>j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447800" y="1524000"/>
            <a:ext cx="6096000" cy="1283732"/>
            <a:chOff x="1447800" y="1524000"/>
            <a:chExt cx="6096000" cy="1283732"/>
          </a:xfrm>
        </p:grpSpPr>
        <p:sp>
          <p:nvSpPr>
            <p:cNvPr id="4" name="TextBox 3"/>
            <p:cNvSpPr txBox="1"/>
            <p:nvPr/>
          </p:nvSpPr>
          <p:spPr>
            <a:xfrm>
              <a:off x="1828800" y="2438400"/>
              <a:ext cx="154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Ground Truth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1524000"/>
              <a:ext cx="914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1, 2, 3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1524000"/>
              <a:ext cx="914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4, 5, 6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16002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1, 3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16002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6002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4, 5, 6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43840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Clustering Result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81955" y="5453632"/>
            <a:ext cx="474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 = (4+9)/ (4+2+9+0) = 13/15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using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 networks with semantics</a:t>
            </a:r>
            <a:endParaRPr lang="en-US" sz="2800" dirty="0" smtClean="0"/>
          </a:p>
          <a:p>
            <a:pPr lvl="1"/>
            <a:r>
              <a:rPr lang="en-US" sz="2400" dirty="0" smtClean="0"/>
              <a:t>Networks come with semantic or attribute information of nodes or connections</a:t>
            </a:r>
          </a:p>
          <a:p>
            <a:pPr lvl="1"/>
            <a:r>
              <a:rPr lang="en-US" sz="2400" dirty="0" smtClean="0"/>
              <a:t>Human subjects can verify whether the extracted communities are coherent </a:t>
            </a:r>
          </a:p>
          <a:p>
            <a:r>
              <a:rPr lang="en-US" sz="2400" dirty="0" smtClean="0"/>
              <a:t>Evaluation is</a:t>
            </a:r>
            <a:r>
              <a:rPr lang="en-US" sz="2400" dirty="0" smtClean="0">
                <a:solidFill>
                  <a:srgbClr val="0000FF"/>
                </a:solidFill>
              </a:rPr>
              <a:t> qualitative</a:t>
            </a:r>
          </a:p>
          <a:p>
            <a:r>
              <a:rPr lang="en-US" sz="2400" dirty="0" smtClean="0"/>
              <a:t>It is also intuitive and helps understand a community</a:t>
            </a:r>
          </a:p>
          <a:p>
            <a:endParaRPr lang="en-US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99" y="4610672"/>
            <a:ext cx="2276549" cy="1851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97" y="4610672"/>
            <a:ext cx="2645623" cy="1830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880" y="5142532"/>
            <a:ext cx="136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An </a:t>
            </a:r>
            <a:r>
              <a:rPr lang="en-US" sz="2000" i="1" dirty="0" smtClean="0">
                <a:solidFill>
                  <a:srgbClr val="0000FF"/>
                </a:solidFill>
              </a:rPr>
              <a:t>animal</a:t>
            </a:r>
          </a:p>
          <a:p>
            <a:pPr algn="ctr"/>
            <a:r>
              <a:rPr lang="en-US" sz="2000" dirty="0" smtClean="0"/>
              <a:t>community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37760" y="5142532"/>
            <a:ext cx="136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 </a:t>
            </a:r>
            <a:r>
              <a:rPr lang="en-US" sz="2000" i="1" dirty="0" smtClean="0">
                <a:solidFill>
                  <a:srgbClr val="0000FF"/>
                </a:solidFill>
              </a:rPr>
              <a:t>health</a:t>
            </a:r>
          </a:p>
          <a:p>
            <a:pPr algn="ctr"/>
            <a:r>
              <a:rPr lang="en-US" sz="2000" dirty="0" smtClean="0"/>
              <a:t>community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without 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 networks without ground truth or semantic information</a:t>
            </a:r>
          </a:p>
          <a:p>
            <a:r>
              <a:rPr lang="en-US" sz="2400" dirty="0" smtClean="0"/>
              <a:t>This is the most common situation</a:t>
            </a:r>
          </a:p>
          <a:p>
            <a:r>
              <a:rPr lang="en-US" sz="2400" dirty="0" smtClean="0"/>
              <a:t>An option is to </a:t>
            </a:r>
            <a:r>
              <a:rPr lang="en-US" sz="2400" smtClean="0"/>
              <a:t>resort to </a:t>
            </a:r>
            <a:r>
              <a:rPr lang="en-US" sz="2400" dirty="0" smtClean="0">
                <a:solidFill>
                  <a:srgbClr val="0000FF"/>
                </a:solidFill>
              </a:rPr>
              <a:t>cross-validation</a:t>
            </a:r>
          </a:p>
          <a:p>
            <a:pPr lvl="1"/>
            <a:r>
              <a:rPr lang="en-US" sz="2400" dirty="0" smtClean="0"/>
              <a:t>Extract communities from a (training) network</a:t>
            </a:r>
          </a:p>
          <a:p>
            <a:pPr lvl="1"/>
            <a:r>
              <a:rPr lang="en-US" sz="2400" dirty="0" smtClean="0"/>
              <a:t>Evaluate the quality of the community structure on a network constructed from a different date or based on a related type of interaction</a:t>
            </a:r>
          </a:p>
          <a:p>
            <a:r>
              <a:rPr lang="en-US" sz="2400" dirty="0" smtClean="0"/>
              <a:t>Quantitative evaluation functions</a:t>
            </a:r>
          </a:p>
          <a:p>
            <a:pPr lvl="1"/>
            <a:r>
              <a:rPr lang="en-US" sz="2400" dirty="0" smtClean="0"/>
              <a:t>modularity</a:t>
            </a:r>
          </a:p>
          <a:p>
            <a:pPr lvl="1"/>
            <a:r>
              <a:rPr lang="en-US" sz="2400" dirty="0" smtClean="0"/>
              <a:t>block model approximation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799"/>
            <a:ext cx="4498975" cy="148897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Book Available at </a:t>
            </a:r>
          </a:p>
          <a:p>
            <a:r>
              <a:rPr lang="en-US" dirty="0" smtClean="0">
                <a:hlinkClick r:id="rId2"/>
              </a:rPr>
              <a:t>Morgan &amp; claypool Publishers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0650" y="1568450"/>
            <a:ext cx="511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646056" y="2834588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comments,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feel free to contact</a:t>
            </a:r>
            <a:r>
              <a:rPr lang="en-US" sz="2400" dirty="0" smtClean="0"/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 Tang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Yahoo! Labs,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ltang@yahoo-inc.com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ASU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huanliu@asu.edu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Subjectivity of Community Definition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1436" t="5357" r="8514" b="7143"/>
          <a:stretch>
            <a:fillRect/>
          </a:stretch>
        </p:blipFill>
        <p:spPr bwMode="auto">
          <a:xfrm>
            <a:off x="2209800" y="2133600"/>
            <a:ext cx="4038600" cy="403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905000" y="2039933"/>
            <a:ext cx="27432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191000" y="1125533"/>
            <a:ext cx="3657600" cy="1219200"/>
          </a:xfrm>
          <a:prstGeom prst="cloudCallout">
            <a:avLst>
              <a:gd name="adj1" fmla="val -35556"/>
              <a:gd name="adj2" fmla="val 99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Each component is a community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2895600" y="2878133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0" y="1447800"/>
            <a:ext cx="3124200" cy="1219200"/>
          </a:xfrm>
          <a:prstGeom prst="cloudCallout">
            <a:avLst>
              <a:gd name="adj1" fmla="val 44056"/>
              <a:gd name="adj2" fmla="val 7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densely-knit  community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4953000"/>
            <a:ext cx="372730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Definition of a community </a:t>
            </a:r>
          </a:p>
          <a:p>
            <a:pPr algn="ctr"/>
            <a:r>
              <a:rPr lang="en-US" sz="2400" dirty="0" smtClean="0"/>
              <a:t>can be subjective.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Community 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6" y="1478360"/>
            <a:ext cx="8077200" cy="475932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Criteria vary depending on the tasks</a:t>
            </a:r>
          </a:p>
          <a:p>
            <a:r>
              <a:rPr lang="en-US" sz="2400" dirty="0" smtClean="0"/>
              <a:t>Roughly,  community detection methods can be divided into 4 categories (not exclusive):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Node</a:t>
            </a:r>
            <a:r>
              <a:rPr lang="en-US" sz="2400" dirty="0" smtClean="0"/>
              <a:t>-Centric Community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Each node</a:t>
            </a:r>
            <a:r>
              <a:rPr lang="en-US" sz="2000" dirty="0" smtClean="0"/>
              <a:t> in a group satisfies certain properties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Group</a:t>
            </a:r>
            <a:r>
              <a:rPr lang="en-US" sz="2400" dirty="0" smtClean="0"/>
              <a:t>-Centric Community</a:t>
            </a:r>
          </a:p>
          <a:p>
            <a:pPr lvl="1"/>
            <a:r>
              <a:rPr lang="en-US" sz="2000" dirty="0" smtClean="0"/>
              <a:t>Consider the connections </a:t>
            </a:r>
            <a:r>
              <a:rPr lang="en-US" sz="2000" dirty="0" smtClean="0">
                <a:solidFill>
                  <a:srgbClr val="FF0000"/>
                </a:solidFill>
              </a:rPr>
              <a:t>within a group</a:t>
            </a:r>
            <a:r>
              <a:rPr lang="en-US" sz="2000" dirty="0" smtClean="0"/>
              <a:t> as a whole. The group has to satisfy certain properties without zooming into node-level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Network</a:t>
            </a:r>
            <a:r>
              <a:rPr lang="en-US" sz="2400" dirty="0" smtClean="0"/>
              <a:t>-Centric Community</a:t>
            </a:r>
          </a:p>
          <a:p>
            <a:pPr lvl="1"/>
            <a:r>
              <a:rPr lang="en-US" sz="2000" dirty="0" smtClean="0"/>
              <a:t>Partition </a:t>
            </a:r>
            <a:r>
              <a:rPr lang="en-US" sz="2000" dirty="0" smtClean="0">
                <a:solidFill>
                  <a:srgbClr val="FF0000"/>
                </a:solidFill>
              </a:rPr>
              <a:t>the whole network</a:t>
            </a:r>
            <a:r>
              <a:rPr lang="en-US" sz="2000" dirty="0" smtClean="0"/>
              <a:t> into several disjoint sets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Hierarchy</a:t>
            </a:r>
            <a:r>
              <a:rPr lang="en-US" sz="2400" dirty="0" smtClean="0"/>
              <a:t>-Centric Community  </a:t>
            </a:r>
          </a:p>
          <a:p>
            <a:pPr lvl="1"/>
            <a:r>
              <a:rPr lang="en-US" sz="2000" dirty="0" smtClean="0"/>
              <a:t>Construct a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</a:t>
            </a:r>
            <a:r>
              <a:rPr lang="en-US" sz="2000" dirty="0" smtClean="0"/>
              <a:t> of communities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Node-Centric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Nodes satisfy different properties</a:t>
            </a:r>
          </a:p>
          <a:p>
            <a:pPr lvl="1"/>
            <a:r>
              <a:rPr lang="en-US" sz="2400" dirty="0" smtClean="0"/>
              <a:t>Complete Mutuality </a:t>
            </a:r>
          </a:p>
          <a:p>
            <a:pPr lvl="2"/>
            <a:r>
              <a:rPr lang="en-US" sz="2000" dirty="0" smtClean="0"/>
              <a:t>cliques</a:t>
            </a:r>
          </a:p>
          <a:p>
            <a:pPr lvl="1"/>
            <a:r>
              <a:rPr lang="en-US" sz="2400" dirty="0" smtClean="0"/>
              <a:t>Reachability of members</a:t>
            </a:r>
          </a:p>
          <a:p>
            <a:pPr lvl="2"/>
            <a:r>
              <a:rPr lang="en-US" sz="2000" dirty="0" smtClean="0"/>
              <a:t>k-clique, k-clan, k-club</a:t>
            </a:r>
          </a:p>
          <a:p>
            <a:pPr lvl="1"/>
            <a:r>
              <a:rPr lang="en-US" sz="2400" dirty="0" smtClean="0"/>
              <a:t>Nodal degrees </a:t>
            </a:r>
          </a:p>
          <a:p>
            <a:pPr lvl="2"/>
            <a:r>
              <a:rPr lang="en-US" sz="2000" dirty="0" smtClean="0"/>
              <a:t>k-plex, k-core</a:t>
            </a:r>
          </a:p>
          <a:p>
            <a:pPr lvl="1"/>
            <a:r>
              <a:rPr lang="en-US" sz="2400" dirty="0" smtClean="0"/>
              <a:t>Relative frequency of Within-Outside Ties</a:t>
            </a:r>
          </a:p>
          <a:p>
            <a:pPr lvl="2"/>
            <a:r>
              <a:rPr lang="en-US" sz="2000" dirty="0" smtClean="0"/>
              <a:t>LS sets, Lambda sets</a:t>
            </a:r>
          </a:p>
          <a:p>
            <a:r>
              <a:rPr lang="en-US" sz="2400" dirty="0" smtClean="0"/>
              <a:t>Commonly used in traditional social network analysis</a:t>
            </a:r>
          </a:p>
          <a:p>
            <a:r>
              <a:rPr lang="en-US" sz="2400" dirty="0" smtClean="0"/>
              <a:t>Here, we discuss some representative ones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Mutuality: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Clique</a:t>
            </a:r>
            <a:r>
              <a:rPr lang="en-US" sz="2800" dirty="0" smtClean="0"/>
              <a:t>: a maximum complete subgraph in which all nodes are adjacent to each other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NP-hard to find the maximum clique in a network</a:t>
            </a:r>
          </a:p>
          <a:p>
            <a:r>
              <a:rPr lang="en-US" sz="2800" dirty="0" smtClean="0"/>
              <a:t>Straightforward implementation to find cliques is very expensive in time complexity</a:t>
            </a:r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2760667"/>
            <a:ext cx="4328611" cy="1716308"/>
            <a:chOff x="457200" y="2760667"/>
            <a:chExt cx="4328611" cy="1716308"/>
          </a:xfrm>
        </p:grpSpPr>
        <p:pic>
          <p:nvPicPr>
            <p:cNvPr id="4" name="Picture 3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2760667"/>
              <a:ext cx="4328611" cy="1648312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10756" y="2760667"/>
              <a:ext cx="1784659" cy="1716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85859" y="3382027"/>
            <a:ext cx="3600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Nodes 5, 6, 7 and 8 form a clique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Maximum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clique of size </a:t>
            </a:r>
            <a:r>
              <a:rPr lang="en-US" sz="2400" dirty="0" err="1" smtClean="0"/>
              <a:t>k</a:t>
            </a:r>
            <a:r>
              <a:rPr lang="en-US" sz="2400" dirty="0" smtClean="0"/>
              <a:t>, each node maintains degree &gt;= k-1</a:t>
            </a:r>
          </a:p>
          <a:p>
            <a:r>
              <a:rPr lang="en-US" sz="2400" dirty="0" smtClean="0"/>
              <a:t>Nodes with degree &lt; k-1 will not be included in the maximum clique</a:t>
            </a:r>
          </a:p>
          <a:p>
            <a:r>
              <a:rPr lang="en-US" sz="2400" dirty="0" smtClean="0"/>
              <a:t>Recursively apply the following </a:t>
            </a:r>
            <a:r>
              <a:rPr lang="en-US" sz="2400" dirty="0" smtClean="0">
                <a:solidFill>
                  <a:srgbClr val="0000FF"/>
                </a:solidFill>
              </a:rPr>
              <a:t>pruning</a:t>
            </a:r>
            <a:r>
              <a:rPr lang="en-US" sz="2400" dirty="0" smtClean="0"/>
              <a:t> procedure</a:t>
            </a:r>
          </a:p>
          <a:p>
            <a:pPr lvl="1"/>
            <a:r>
              <a:rPr lang="en-US" sz="2000" dirty="0" smtClean="0"/>
              <a:t>Sample a sub-network from the given network, and find a clique in the sub-network, say, by a greedy approach</a:t>
            </a:r>
          </a:p>
          <a:p>
            <a:pPr lvl="1"/>
            <a:r>
              <a:rPr lang="en-US" sz="2000" dirty="0" smtClean="0"/>
              <a:t>Suppose the clique above is size </a:t>
            </a:r>
            <a:r>
              <a:rPr lang="en-US" sz="2000" dirty="0" err="1" smtClean="0"/>
              <a:t>k</a:t>
            </a:r>
            <a:r>
              <a:rPr lang="en-US" sz="2000" dirty="0" smtClean="0"/>
              <a:t>, in order to find out a </a:t>
            </a:r>
            <a:r>
              <a:rPr lang="en-US" sz="2000" i="1" dirty="0" smtClean="0"/>
              <a:t>larger</a:t>
            </a:r>
            <a:r>
              <a:rPr lang="en-US" sz="2000" dirty="0" smtClean="0"/>
              <a:t> clique, all nodes with degree &lt;= k-1 should be removed. </a:t>
            </a:r>
          </a:p>
          <a:p>
            <a:r>
              <a:rPr lang="en-US" sz="2400" dirty="0" smtClean="0"/>
              <a:t>Repeat until the network is small enough</a:t>
            </a:r>
          </a:p>
          <a:p>
            <a:r>
              <a:rPr lang="en-US" sz="2400" dirty="0" smtClean="0"/>
              <a:t>Many nodes will be pruned as social media networks follow a power law distribution for node 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2998</Words>
  <Application>Microsoft Macintosh PowerPoint</Application>
  <PresentationFormat>On-screen Show (4:3)</PresentationFormat>
  <Paragraphs>468</Paragraphs>
  <Slides>46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Community Detection and Evaluation</vt:lpstr>
      <vt:lpstr>Community</vt:lpstr>
      <vt:lpstr>Communities in Social Media</vt:lpstr>
      <vt:lpstr>Community Detection</vt:lpstr>
      <vt:lpstr>Subjectivity of Community Definition</vt:lpstr>
      <vt:lpstr>Taxonomy of Community Criteria </vt:lpstr>
      <vt:lpstr>Node-Centric Community Detection</vt:lpstr>
      <vt:lpstr>Complete Mutuality: Cliques</vt:lpstr>
      <vt:lpstr>Finding the Maximum Clique</vt:lpstr>
      <vt:lpstr>Maximum Clique Example</vt:lpstr>
      <vt:lpstr>Clique Percolation Method (CPM)</vt:lpstr>
      <vt:lpstr>CPM Example</vt:lpstr>
      <vt:lpstr>Reachability : k-clique, k-club </vt:lpstr>
      <vt:lpstr>Group-Centric Community Detection: Density-Based Groups</vt:lpstr>
      <vt:lpstr>Network-Centric Community Detection</vt:lpstr>
      <vt:lpstr>Clustering based on Vertex Similarity</vt:lpstr>
      <vt:lpstr>Vertex Similarity</vt:lpstr>
      <vt:lpstr>Latent Space Models</vt:lpstr>
      <vt:lpstr>MDS Example</vt:lpstr>
      <vt:lpstr>Block Models</vt:lpstr>
      <vt:lpstr>Cut</vt:lpstr>
      <vt:lpstr>Ratio Cut &amp; Normalized Cut</vt:lpstr>
      <vt:lpstr>Ratio Cut &amp; Normalized Cut Example</vt:lpstr>
      <vt:lpstr>Spectral Clustering</vt:lpstr>
      <vt:lpstr>Spectral Clustering Example</vt:lpstr>
      <vt:lpstr>Modularity Maximization</vt:lpstr>
      <vt:lpstr>Modularity Matrix</vt:lpstr>
      <vt:lpstr>Modularity Maximization Example</vt:lpstr>
      <vt:lpstr>A Unified View for Community Partition</vt:lpstr>
      <vt:lpstr>Hierarchy-Centric Community Detection</vt:lpstr>
      <vt:lpstr>Divisive Hierarchical Clustering</vt:lpstr>
      <vt:lpstr>Edge Betweenness</vt:lpstr>
      <vt:lpstr>Divisive clustering based on edge betweenness</vt:lpstr>
      <vt:lpstr>Agglomerative Hierarchical Clustering</vt:lpstr>
      <vt:lpstr>Summary of Community Detection</vt:lpstr>
      <vt:lpstr>Community Evaluation</vt:lpstr>
      <vt:lpstr>Evaluating Community Detection (1)</vt:lpstr>
      <vt:lpstr>Measuring a Clustering Result</vt:lpstr>
      <vt:lpstr>Normalized Mutual Information</vt:lpstr>
      <vt:lpstr>NMI</vt:lpstr>
      <vt:lpstr>NMI-Example</vt:lpstr>
      <vt:lpstr>Accuracy of Pairwise Community Memberships</vt:lpstr>
      <vt:lpstr>Accuracy Example</vt:lpstr>
      <vt:lpstr>Evaluation using Semantics</vt:lpstr>
      <vt:lpstr>Evaluation without Ground Truth</vt:lpstr>
      <vt:lpstr>Slide 46</vt:lpstr>
    </vt:vector>
  </TitlesOfParts>
  <Company>Yahoo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creator>Lei Tang</dc:creator>
  <cp:lastModifiedBy>Lei Tang</cp:lastModifiedBy>
  <cp:revision>231</cp:revision>
  <dcterms:created xsi:type="dcterms:W3CDTF">2010-12-29T02:53:50Z</dcterms:created>
  <dcterms:modified xsi:type="dcterms:W3CDTF">2010-12-29T02:56:50Z</dcterms:modified>
</cp:coreProperties>
</file>