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diagrams/quickStyle1.xml" ContentType="application/vnd.openxmlformats-officedocument.drawingml.diagramStyle+xml"/>
  <Default Extension="png" ContentType="image/png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57" r:id="rId4"/>
    <p:sldId id="260" r:id="rId5"/>
    <p:sldId id="261" r:id="rId6"/>
    <p:sldId id="270" r:id="rId7"/>
    <p:sldId id="263" r:id="rId8"/>
    <p:sldId id="265" r:id="rId9"/>
    <p:sldId id="262" r:id="rId10"/>
    <p:sldId id="266" r:id="rId11"/>
    <p:sldId id="273" r:id="rId12"/>
    <p:sldId id="267" r:id="rId13"/>
    <p:sldId id="274" r:id="rId14"/>
    <p:sldId id="275" r:id="rId15"/>
    <p:sldId id="268" r:id="rId16"/>
    <p:sldId id="276" r:id="rId17"/>
    <p:sldId id="277" r:id="rId18"/>
    <p:sldId id="278" r:id="rId19"/>
    <p:sldId id="269" r:id="rId20"/>
    <p:sldId id="279" r:id="rId21"/>
    <p:sldId id="280" r:id="rId22"/>
    <p:sldId id="281" r:id="rId23"/>
    <p:sldId id="283" r:id="rId24"/>
    <p:sldId id="27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32EE3-0400-174F-B7D3-14255CE526F4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57C65-10E7-1643-85D6-57577FEE5544}">
      <dgm:prSet phldrT="[Text]"/>
      <dgm:spPr/>
      <dgm:t>
        <a:bodyPr/>
        <a:lstStyle/>
        <a:p>
          <a:r>
            <a:rPr lang="en-US" dirty="0" smtClean="0"/>
            <a:t>Heterogeneous Network</a:t>
          </a:r>
          <a:endParaRPr lang="en-US" dirty="0"/>
        </a:p>
      </dgm:t>
    </dgm:pt>
    <dgm:pt modelId="{493BB50C-0BB9-4746-A877-61424BE56B8A}" type="parTrans" cxnId="{DACC13B3-8F27-EB40-856F-A716589F944F}">
      <dgm:prSet/>
      <dgm:spPr/>
      <dgm:t>
        <a:bodyPr/>
        <a:lstStyle/>
        <a:p>
          <a:endParaRPr lang="en-US"/>
        </a:p>
      </dgm:t>
    </dgm:pt>
    <dgm:pt modelId="{AB36F784-54A6-1C4D-A7A2-F00F79723CFE}" type="sibTrans" cxnId="{DACC13B3-8F27-EB40-856F-A716589F944F}">
      <dgm:prSet/>
      <dgm:spPr/>
      <dgm:t>
        <a:bodyPr/>
        <a:lstStyle/>
        <a:p>
          <a:endParaRPr lang="en-US"/>
        </a:p>
      </dgm:t>
    </dgm:pt>
    <dgm:pt modelId="{C32F1266-95CF-3640-8BFB-8468A5DC542D}">
      <dgm:prSet phldrT="[Text]"/>
      <dgm:spPr/>
      <dgm:t>
        <a:bodyPr/>
        <a:lstStyle/>
        <a:p>
          <a:r>
            <a:rPr lang="en-US" dirty="0" smtClean="0"/>
            <a:t>Heterogeneous Interactions</a:t>
          </a:r>
        </a:p>
      </dgm:t>
    </dgm:pt>
    <dgm:pt modelId="{0A71FC17-195C-8443-A3CD-FBF8FF6A4B58}" type="parTrans" cxnId="{0C6E4E4C-5AF9-2E4A-8F02-26ECA6721447}">
      <dgm:prSet/>
      <dgm:spPr/>
      <dgm:t>
        <a:bodyPr/>
        <a:lstStyle/>
        <a:p>
          <a:endParaRPr lang="en-US"/>
        </a:p>
      </dgm:t>
    </dgm:pt>
    <dgm:pt modelId="{B15724E8-5B2F-0F42-92A2-A93F67D1B5C1}" type="sibTrans" cxnId="{0C6E4E4C-5AF9-2E4A-8F02-26ECA6721447}">
      <dgm:prSet/>
      <dgm:spPr/>
      <dgm:t>
        <a:bodyPr/>
        <a:lstStyle/>
        <a:p>
          <a:endParaRPr lang="en-US"/>
        </a:p>
      </dgm:t>
    </dgm:pt>
    <dgm:pt modelId="{16D4658A-0CED-3A4F-8178-D9B22DD6869F}">
      <dgm:prSet phldrT="[Text]"/>
      <dgm:spPr/>
      <dgm:t>
        <a:bodyPr/>
        <a:lstStyle/>
        <a:p>
          <a:r>
            <a:rPr lang="en-US" dirty="0" smtClean="0"/>
            <a:t>Heterogeneous Nodes</a:t>
          </a:r>
          <a:endParaRPr lang="en-US" dirty="0"/>
        </a:p>
      </dgm:t>
    </dgm:pt>
    <dgm:pt modelId="{CD6BAEC1-4AB5-8149-996E-E2AF2F30C596}" type="parTrans" cxnId="{E5425B50-469A-BD44-852B-FED4E2BCE279}">
      <dgm:prSet/>
      <dgm:spPr/>
      <dgm:t>
        <a:bodyPr/>
        <a:lstStyle/>
        <a:p>
          <a:endParaRPr lang="en-US"/>
        </a:p>
      </dgm:t>
    </dgm:pt>
    <dgm:pt modelId="{6AA0827E-21EB-B243-864F-36733B0ADF73}" type="sibTrans" cxnId="{E5425B50-469A-BD44-852B-FED4E2BCE279}">
      <dgm:prSet/>
      <dgm:spPr/>
      <dgm:t>
        <a:bodyPr/>
        <a:lstStyle/>
        <a:p>
          <a:endParaRPr lang="en-US"/>
        </a:p>
      </dgm:t>
    </dgm:pt>
    <dgm:pt modelId="{9FCB5EA2-E6B1-CD44-A788-3ADF04100144}">
      <dgm:prSet phldrT="[Text]"/>
      <dgm:spPr/>
      <dgm:t>
        <a:bodyPr/>
        <a:lstStyle/>
        <a:p>
          <a:r>
            <a:rPr lang="en-US" dirty="0" smtClean="0"/>
            <a:t>Multi-Mode Network</a:t>
          </a:r>
          <a:endParaRPr lang="en-US" dirty="0"/>
        </a:p>
      </dgm:t>
    </dgm:pt>
    <dgm:pt modelId="{ADAC6DB0-490E-8840-B003-370745F965F1}" type="parTrans" cxnId="{F14E15A9-CF82-8743-90EA-3768523532A8}">
      <dgm:prSet/>
      <dgm:spPr/>
      <dgm:t>
        <a:bodyPr/>
        <a:lstStyle/>
        <a:p>
          <a:endParaRPr lang="en-US"/>
        </a:p>
      </dgm:t>
    </dgm:pt>
    <dgm:pt modelId="{A6A2E5D9-69CC-7D40-91A1-297183CDB2E2}" type="sibTrans" cxnId="{F14E15A9-CF82-8743-90EA-3768523532A8}">
      <dgm:prSet/>
      <dgm:spPr/>
      <dgm:t>
        <a:bodyPr/>
        <a:lstStyle/>
        <a:p>
          <a:endParaRPr lang="en-US"/>
        </a:p>
      </dgm:t>
    </dgm:pt>
    <dgm:pt modelId="{50A886A0-B6A7-904A-AA29-665BA97F9530}">
      <dgm:prSet phldrT="[Text]"/>
      <dgm:spPr/>
      <dgm:t>
        <a:bodyPr/>
        <a:lstStyle/>
        <a:p>
          <a:r>
            <a:rPr lang="en-US" dirty="0" smtClean="0"/>
            <a:t>Multi-Dimensional Network</a:t>
          </a:r>
        </a:p>
      </dgm:t>
    </dgm:pt>
    <dgm:pt modelId="{22BCCF9D-BA40-334E-9D2C-3673664FCB76}" type="parTrans" cxnId="{1126AD0E-C8E8-304F-B482-99CEB4B344CA}">
      <dgm:prSet/>
      <dgm:spPr/>
      <dgm:t>
        <a:bodyPr/>
        <a:lstStyle/>
        <a:p>
          <a:endParaRPr lang="en-US"/>
        </a:p>
      </dgm:t>
    </dgm:pt>
    <dgm:pt modelId="{ADABE4BF-5C29-C248-8117-09267561F53A}" type="sibTrans" cxnId="{1126AD0E-C8E8-304F-B482-99CEB4B344CA}">
      <dgm:prSet/>
      <dgm:spPr/>
      <dgm:t>
        <a:bodyPr/>
        <a:lstStyle/>
        <a:p>
          <a:endParaRPr lang="en-US"/>
        </a:p>
      </dgm:t>
    </dgm:pt>
    <dgm:pt modelId="{C0419FF2-3496-2F4D-A416-72E97029E683}" type="pres">
      <dgm:prSet presAssocID="{67A32EE3-0400-174F-B7D3-14255CE526F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83011-B843-6140-95E5-2179C8B4C434}" type="pres">
      <dgm:prSet presAssocID="{67A32EE3-0400-174F-B7D3-14255CE526F4}" presName="hierFlow" presStyleCnt="0"/>
      <dgm:spPr/>
    </dgm:pt>
    <dgm:pt modelId="{EE8D1705-624E-C74F-A591-A3A9C2E14B53}" type="pres">
      <dgm:prSet presAssocID="{67A32EE3-0400-174F-B7D3-14255CE526F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3E67A9-1934-5D4F-A376-C2F6638473AC}" type="pres">
      <dgm:prSet presAssocID="{B6557C65-10E7-1643-85D6-57577FEE5544}" presName="Name14" presStyleCnt="0"/>
      <dgm:spPr/>
    </dgm:pt>
    <dgm:pt modelId="{BED53752-202B-2841-8892-E90DC409ED3D}" type="pres">
      <dgm:prSet presAssocID="{B6557C65-10E7-1643-85D6-57577FEE554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EF1A30-CA9D-2A4E-9F07-5C82EC84B32C}" type="pres">
      <dgm:prSet presAssocID="{B6557C65-10E7-1643-85D6-57577FEE5544}" presName="hierChild2" presStyleCnt="0"/>
      <dgm:spPr/>
    </dgm:pt>
    <dgm:pt modelId="{93E42B7E-2ECF-594C-8739-DC7C7D2D0AE6}" type="pres">
      <dgm:prSet presAssocID="{0A71FC17-195C-8443-A3CD-FBF8FF6A4B58}" presName="Name19" presStyleLbl="parChTrans1D2" presStyleIdx="0" presStyleCnt="2"/>
      <dgm:spPr/>
      <dgm:t>
        <a:bodyPr/>
        <a:lstStyle/>
        <a:p>
          <a:endParaRPr lang="en-US"/>
        </a:p>
      </dgm:t>
    </dgm:pt>
    <dgm:pt modelId="{2D092375-12B8-FC4A-8497-F6B0422D7CE1}" type="pres">
      <dgm:prSet presAssocID="{C32F1266-95CF-3640-8BFB-8468A5DC542D}" presName="Name21" presStyleCnt="0"/>
      <dgm:spPr/>
    </dgm:pt>
    <dgm:pt modelId="{A8761E8A-4F8A-5B40-ADE0-1FDC2089B729}" type="pres">
      <dgm:prSet presAssocID="{C32F1266-95CF-3640-8BFB-8468A5DC542D}" presName="level2Shape" presStyleLbl="node2" presStyleIdx="0" presStyleCnt="2"/>
      <dgm:spPr/>
      <dgm:t>
        <a:bodyPr/>
        <a:lstStyle/>
        <a:p>
          <a:endParaRPr lang="en-US"/>
        </a:p>
      </dgm:t>
    </dgm:pt>
    <dgm:pt modelId="{94A8B629-857B-3340-B47C-E96400129F60}" type="pres">
      <dgm:prSet presAssocID="{C32F1266-95CF-3640-8BFB-8468A5DC542D}" presName="hierChild3" presStyleCnt="0"/>
      <dgm:spPr/>
    </dgm:pt>
    <dgm:pt modelId="{A9D0059E-5F0D-B642-B03B-973A716262CF}" type="pres">
      <dgm:prSet presAssocID="{22BCCF9D-BA40-334E-9D2C-3673664FCB76}" presName="Name19" presStyleLbl="parChTrans1D3" presStyleIdx="0" presStyleCnt="2"/>
      <dgm:spPr/>
      <dgm:t>
        <a:bodyPr/>
        <a:lstStyle/>
        <a:p>
          <a:endParaRPr lang="en-US"/>
        </a:p>
      </dgm:t>
    </dgm:pt>
    <dgm:pt modelId="{48BBAC7C-AD02-1448-B214-1158AC524D5B}" type="pres">
      <dgm:prSet presAssocID="{50A886A0-B6A7-904A-AA29-665BA97F9530}" presName="Name21" presStyleCnt="0"/>
      <dgm:spPr/>
    </dgm:pt>
    <dgm:pt modelId="{B64459E6-CA4C-A445-A534-D0EB81FF357A}" type="pres">
      <dgm:prSet presAssocID="{50A886A0-B6A7-904A-AA29-665BA97F9530}" presName="level2Shape" presStyleLbl="node3" presStyleIdx="0" presStyleCnt="2" custScaleX="181596"/>
      <dgm:spPr/>
      <dgm:t>
        <a:bodyPr/>
        <a:lstStyle/>
        <a:p>
          <a:endParaRPr lang="en-US"/>
        </a:p>
      </dgm:t>
    </dgm:pt>
    <dgm:pt modelId="{F70542D0-31DD-6A46-890E-EBCAF2848B87}" type="pres">
      <dgm:prSet presAssocID="{50A886A0-B6A7-904A-AA29-665BA97F9530}" presName="hierChild3" presStyleCnt="0"/>
      <dgm:spPr/>
    </dgm:pt>
    <dgm:pt modelId="{235D870F-D731-BC4D-9079-E8F70C9647F4}" type="pres">
      <dgm:prSet presAssocID="{CD6BAEC1-4AB5-8149-996E-E2AF2F30C59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E01DD993-8683-AA4C-89D5-6CC194443CAF}" type="pres">
      <dgm:prSet presAssocID="{16D4658A-0CED-3A4F-8178-D9B22DD6869F}" presName="Name21" presStyleCnt="0"/>
      <dgm:spPr/>
    </dgm:pt>
    <dgm:pt modelId="{27DADA7E-A285-5C43-9A3E-B1B21B314E4B}" type="pres">
      <dgm:prSet presAssocID="{16D4658A-0CED-3A4F-8178-D9B22DD6869F}" presName="level2Shape" presStyleLbl="node2" presStyleIdx="1" presStyleCnt="2"/>
      <dgm:spPr/>
      <dgm:t>
        <a:bodyPr/>
        <a:lstStyle/>
        <a:p>
          <a:endParaRPr lang="en-US"/>
        </a:p>
      </dgm:t>
    </dgm:pt>
    <dgm:pt modelId="{5C52FFB0-03CD-5F4A-8473-3EC2E8CD419E}" type="pres">
      <dgm:prSet presAssocID="{16D4658A-0CED-3A4F-8178-D9B22DD6869F}" presName="hierChild3" presStyleCnt="0"/>
      <dgm:spPr/>
    </dgm:pt>
    <dgm:pt modelId="{668F07FB-58F1-334D-8F26-E6226688AF20}" type="pres">
      <dgm:prSet presAssocID="{ADAC6DB0-490E-8840-B003-370745F965F1}" presName="Name19" presStyleLbl="parChTrans1D3" presStyleIdx="1" presStyleCnt="2"/>
      <dgm:spPr/>
      <dgm:t>
        <a:bodyPr/>
        <a:lstStyle/>
        <a:p>
          <a:endParaRPr lang="en-US"/>
        </a:p>
      </dgm:t>
    </dgm:pt>
    <dgm:pt modelId="{CC7B5133-8EBA-2F4D-BD7B-A7FDAB37C6F3}" type="pres">
      <dgm:prSet presAssocID="{9FCB5EA2-E6B1-CD44-A788-3ADF04100144}" presName="Name21" presStyleCnt="0"/>
      <dgm:spPr/>
    </dgm:pt>
    <dgm:pt modelId="{5A304946-0442-7F42-849C-8A74C40E91BE}" type="pres">
      <dgm:prSet presAssocID="{9FCB5EA2-E6B1-CD44-A788-3ADF04100144}" presName="level2Shape" presStyleLbl="node3" presStyleIdx="1" presStyleCnt="2" custScaleX="193091"/>
      <dgm:spPr/>
      <dgm:t>
        <a:bodyPr/>
        <a:lstStyle/>
        <a:p>
          <a:endParaRPr lang="en-US"/>
        </a:p>
      </dgm:t>
    </dgm:pt>
    <dgm:pt modelId="{614D2DB5-2AC6-B249-8F1F-176741584B63}" type="pres">
      <dgm:prSet presAssocID="{9FCB5EA2-E6B1-CD44-A788-3ADF04100144}" presName="hierChild3" presStyleCnt="0"/>
      <dgm:spPr/>
    </dgm:pt>
    <dgm:pt modelId="{E3F025DC-8A87-E846-A5A7-7BB377455195}" type="pres">
      <dgm:prSet presAssocID="{67A32EE3-0400-174F-B7D3-14255CE526F4}" presName="bgShapesFlow" presStyleCnt="0"/>
      <dgm:spPr/>
    </dgm:pt>
  </dgm:ptLst>
  <dgm:cxnLst>
    <dgm:cxn modelId="{832E748D-9537-DC4C-BD68-4239282F38BB}" type="presOf" srcId="{ADAC6DB0-490E-8840-B003-370745F965F1}" destId="{668F07FB-58F1-334D-8F26-E6226688AF20}" srcOrd="0" destOrd="0" presId="urn:microsoft.com/office/officeart/2005/8/layout/hierarchy6"/>
    <dgm:cxn modelId="{F1314F33-9159-6340-A2E8-8BBC1E415F4C}" type="presOf" srcId="{22BCCF9D-BA40-334E-9D2C-3673664FCB76}" destId="{A9D0059E-5F0D-B642-B03B-973A716262CF}" srcOrd="0" destOrd="0" presId="urn:microsoft.com/office/officeart/2005/8/layout/hierarchy6"/>
    <dgm:cxn modelId="{73C56AC8-FD3E-B342-BEE0-9647E2C47D83}" type="presOf" srcId="{9FCB5EA2-E6B1-CD44-A788-3ADF04100144}" destId="{5A304946-0442-7F42-849C-8A74C40E91BE}" srcOrd="0" destOrd="0" presId="urn:microsoft.com/office/officeart/2005/8/layout/hierarchy6"/>
    <dgm:cxn modelId="{8DF9345C-1559-D84C-9CF8-02D2FF188D23}" type="presOf" srcId="{C32F1266-95CF-3640-8BFB-8468A5DC542D}" destId="{A8761E8A-4F8A-5B40-ADE0-1FDC2089B729}" srcOrd="0" destOrd="0" presId="urn:microsoft.com/office/officeart/2005/8/layout/hierarchy6"/>
    <dgm:cxn modelId="{7C883A56-AEA0-1E4B-8B98-8187BE78693B}" type="presOf" srcId="{B6557C65-10E7-1643-85D6-57577FEE5544}" destId="{BED53752-202B-2841-8892-E90DC409ED3D}" srcOrd="0" destOrd="0" presId="urn:microsoft.com/office/officeart/2005/8/layout/hierarchy6"/>
    <dgm:cxn modelId="{DCA8874B-0448-A34F-BE39-8C8AFD9A3B97}" type="presOf" srcId="{CD6BAEC1-4AB5-8149-996E-E2AF2F30C596}" destId="{235D870F-D731-BC4D-9079-E8F70C9647F4}" srcOrd="0" destOrd="0" presId="urn:microsoft.com/office/officeart/2005/8/layout/hierarchy6"/>
    <dgm:cxn modelId="{C77B5EF0-23A7-034A-BC18-1913721E829F}" type="presOf" srcId="{50A886A0-B6A7-904A-AA29-665BA97F9530}" destId="{B64459E6-CA4C-A445-A534-D0EB81FF357A}" srcOrd="0" destOrd="0" presId="urn:microsoft.com/office/officeart/2005/8/layout/hierarchy6"/>
    <dgm:cxn modelId="{E5425B50-469A-BD44-852B-FED4E2BCE279}" srcId="{B6557C65-10E7-1643-85D6-57577FEE5544}" destId="{16D4658A-0CED-3A4F-8178-D9B22DD6869F}" srcOrd="1" destOrd="0" parTransId="{CD6BAEC1-4AB5-8149-996E-E2AF2F30C596}" sibTransId="{6AA0827E-21EB-B243-864F-36733B0ADF73}"/>
    <dgm:cxn modelId="{511B860F-EE80-4045-9C00-5C3F8D3F8D66}" type="presOf" srcId="{0A71FC17-195C-8443-A3CD-FBF8FF6A4B58}" destId="{93E42B7E-2ECF-594C-8739-DC7C7D2D0AE6}" srcOrd="0" destOrd="0" presId="urn:microsoft.com/office/officeart/2005/8/layout/hierarchy6"/>
    <dgm:cxn modelId="{F14E15A9-CF82-8743-90EA-3768523532A8}" srcId="{16D4658A-0CED-3A4F-8178-D9B22DD6869F}" destId="{9FCB5EA2-E6B1-CD44-A788-3ADF04100144}" srcOrd="0" destOrd="0" parTransId="{ADAC6DB0-490E-8840-B003-370745F965F1}" sibTransId="{A6A2E5D9-69CC-7D40-91A1-297183CDB2E2}"/>
    <dgm:cxn modelId="{DACC13B3-8F27-EB40-856F-A716589F944F}" srcId="{67A32EE3-0400-174F-B7D3-14255CE526F4}" destId="{B6557C65-10E7-1643-85D6-57577FEE5544}" srcOrd="0" destOrd="0" parTransId="{493BB50C-0BB9-4746-A877-61424BE56B8A}" sibTransId="{AB36F784-54A6-1C4D-A7A2-F00F79723CFE}"/>
    <dgm:cxn modelId="{1FFFAE86-75D5-7946-A660-83C6E8FB6B45}" type="presOf" srcId="{16D4658A-0CED-3A4F-8178-D9B22DD6869F}" destId="{27DADA7E-A285-5C43-9A3E-B1B21B314E4B}" srcOrd="0" destOrd="0" presId="urn:microsoft.com/office/officeart/2005/8/layout/hierarchy6"/>
    <dgm:cxn modelId="{EB65302A-6CE6-8340-981A-C56C61E701F6}" type="presOf" srcId="{67A32EE3-0400-174F-B7D3-14255CE526F4}" destId="{C0419FF2-3496-2F4D-A416-72E97029E683}" srcOrd="0" destOrd="0" presId="urn:microsoft.com/office/officeart/2005/8/layout/hierarchy6"/>
    <dgm:cxn modelId="{1126AD0E-C8E8-304F-B482-99CEB4B344CA}" srcId="{C32F1266-95CF-3640-8BFB-8468A5DC542D}" destId="{50A886A0-B6A7-904A-AA29-665BA97F9530}" srcOrd="0" destOrd="0" parTransId="{22BCCF9D-BA40-334E-9D2C-3673664FCB76}" sibTransId="{ADABE4BF-5C29-C248-8117-09267561F53A}"/>
    <dgm:cxn modelId="{0C6E4E4C-5AF9-2E4A-8F02-26ECA6721447}" srcId="{B6557C65-10E7-1643-85D6-57577FEE5544}" destId="{C32F1266-95CF-3640-8BFB-8468A5DC542D}" srcOrd="0" destOrd="0" parTransId="{0A71FC17-195C-8443-A3CD-FBF8FF6A4B58}" sibTransId="{B15724E8-5B2F-0F42-92A2-A93F67D1B5C1}"/>
    <dgm:cxn modelId="{FAC1F579-A68C-4349-B461-A4330F6BD4B2}" type="presParOf" srcId="{C0419FF2-3496-2F4D-A416-72E97029E683}" destId="{8EE83011-B843-6140-95E5-2179C8B4C434}" srcOrd="0" destOrd="0" presId="urn:microsoft.com/office/officeart/2005/8/layout/hierarchy6"/>
    <dgm:cxn modelId="{57383C93-F58B-D548-A715-30184F1CB5FB}" type="presParOf" srcId="{8EE83011-B843-6140-95E5-2179C8B4C434}" destId="{EE8D1705-624E-C74F-A591-A3A9C2E14B53}" srcOrd="0" destOrd="0" presId="urn:microsoft.com/office/officeart/2005/8/layout/hierarchy6"/>
    <dgm:cxn modelId="{2D167F44-DD06-5C4F-AA13-60392A062952}" type="presParOf" srcId="{EE8D1705-624E-C74F-A591-A3A9C2E14B53}" destId="{233E67A9-1934-5D4F-A376-C2F6638473AC}" srcOrd="0" destOrd="0" presId="urn:microsoft.com/office/officeart/2005/8/layout/hierarchy6"/>
    <dgm:cxn modelId="{428B99EB-B766-FB4F-9BA7-541B9CC7E627}" type="presParOf" srcId="{233E67A9-1934-5D4F-A376-C2F6638473AC}" destId="{BED53752-202B-2841-8892-E90DC409ED3D}" srcOrd="0" destOrd="0" presId="urn:microsoft.com/office/officeart/2005/8/layout/hierarchy6"/>
    <dgm:cxn modelId="{494C40DB-D85A-F043-9C15-C894D5DC2630}" type="presParOf" srcId="{233E67A9-1934-5D4F-A376-C2F6638473AC}" destId="{7AEF1A30-CA9D-2A4E-9F07-5C82EC84B32C}" srcOrd="1" destOrd="0" presId="urn:microsoft.com/office/officeart/2005/8/layout/hierarchy6"/>
    <dgm:cxn modelId="{1F42AEA9-87A7-044E-8AB6-EFEEC8E3D93B}" type="presParOf" srcId="{7AEF1A30-CA9D-2A4E-9F07-5C82EC84B32C}" destId="{93E42B7E-2ECF-594C-8739-DC7C7D2D0AE6}" srcOrd="0" destOrd="0" presId="urn:microsoft.com/office/officeart/2005/8/layout/hierarchy6"/>
    <dgm:cxn modelId="{47D1BA4F-3F24-5347-9E29-6E84C39EA142}" type="presParOf" srcId="{7AEF1A30-CA9D-2A4E-9F07-5C82EC84B32C}" destId="{2D092375-12B8-FC4A-8497-F6B0422D7CE1}" srcOrd="1" destOrd="0" presId="urn:microsoft.com/office/officeart/2005/8/layout/hierarchy6"/>
    <dgm:cxn modelId="{804BCE8B-1DD0-6C49-9E79-38F0C718F869}" type="presParOf" srcId="{2D092375-12B8-FC4A-8497-F6B0422D7CE1}" destId="{A8761E8A-4F8A-5B40-ADE0-1FDC2089B729}" srcOrd="0" destOrd="0" presId="urn:microsoft.com/office/officeart/2005/8/layout/hierarchy6"/>
    <dgm:cxn modelId="{AE7B7FC6-6090-6D46-A261-431FF3A76C33}" type="presParOf" srcId="{2D092375-12B8-FC4A-8497-F6B0422D7CE1}" destId="{94A8B629-857B-3340-B47C-E96400129F60}" srcOrd="1" destOrd="0" presId="urn:microsoft.com/office/officeart/2005/8/layout/hierarchy6"/>
    <dgm:cxn modelId="{5BC04271-C608-5D4B-928C-E6DF0965B3F8}" type="presParOf" srcId="{94A8B629-857B-3340-B47C-E96400129F60}" destId="{A9D0059E-5F0D-B642-B03B-973A716262CF}" srcOrd="0" destOrd="0" presId="urn:microsoft.com/office/officeart/2005/8/layout/hierarchy6"/>
    <dgm:cxn modelId="{80AFBB8F-94FB-E048-A993-C62FCEBFC869}" type="presParOf" srcId="{94A8B629-857B-3340-B47C-E96400129F60}" destId="{48BBAC7C-AD02-1448-B214-1158AC524D5B}" srcOrd="1" destOrd="0" presId="urn:microsoft.com/office/officeart/2005/8/layout/hierarchy6"/>
    <dgm:cxn modelId="{8F4FB91D-E2F4-0749-A652-F484AAB0AC59}" type="presParOf" srcId="{48BBAC7C-AD02-1448-B214-1158AC524D5B}" destId="{B64459E6-CA4C-A445-A534-D0EB81FF357A}" srcOrd="0" destOrd="0" presId="urn:microsoft.com/office/officeart/2005/8/layout/hierarchy6"/>
    <dgm:cxn modelId="{482A0DB8-8686-AB4B-885E-F6AF4D201AF0}" type="presParOf" srcId="{48BBAC7C-AD02-1448-B214-1158AC524D5B}" destId="{F70542D0-31DD-6A46-890E-EBCAF2848B87}" srcOrd="1" destOrd="0" presId="urn:microsoft.com/office/officeart/2005/8/layout/hierarchy6"/>
    <dgm:cxn modelId="{654E5F93-5113-4842-AC32-1EBE274CA50C}" type="presParOf" srcId="{7AEF1A30-CA9D-2A4E-9F07-5C82EC84B32C}" destId="{235D870F-D731-BC4D-9079-E8F70C9647F4}" srcOrd="2" destOrd="0" presId="urn:microsoft.com/office/officeart/2005/8/layout/hierarchy6"/>
    <dgm:cxn modelId="{29FCCFA6-795A-8F4A-96A7-4608EB259786}" type="presParOf" srcId="{7AEF1A30-CA9D-2A4E-9F07-5C82EC84B32C}" destId="{E01DD993-8683-AA4C-89D5-6CC194443CAF}" srcOrd="3" destOrd="0" presId="urn:microsoft.com/office/officeart/2005/8/layout/hierarchy6"/>
    <dgm:cxn modelId="{4C1EACDC-145E-DE4E-A605-14CD479A51C0}" type="presParOf" srcId="{E01DD993-8683-AA4C-89D5-6CC194443CAF}" destId="{27DADA7E-A285-5C43-9A3E-B1B21B314E4B}" srcOrd="0" destOrd="0" presId="urn:microsoft.com/office/officeart/2005/8/layout/hierarchy6"/>
    <dgm:cxn modelId="{6377D3C5-DB6A-3F4E-A73F-60BB0182069D}" type="presParOf" srcId="{E01DD993-8683-AA4C-89D5-6CC194443CAF}" destId="{5C52FFB0-03CD-5F4A-8473-3EC2E8CD419E}" srcOrd="1" destOrd="0" presId="urn:microsoft.com/office/officeart/2005/8/layout/hierarchy6"/>
    <dgm:cxn modelId="{D017171C-0C92-CF41-A2DB-7FAE9FB7C624}" type="presParOf" srcId="{5C52FFB0-03CD-5F4A-8473-3EC2E8CD419E}" destId="{668F07FB-58F1-334D-8F26-E6226688AF20}" srcOrd="0" destOrd="0" presId="urn:microsoft.com/office/officeart/2005/8/layout/hierarchy6"/>
    <dgm:cxn modelId="{D9E4EC36-E912-744E-90BC-7A9ECB43002C}" type="presParOf" srcId="{5C52FFB0-03CD-5F4A-8473-3EC2E8CD419E}" destId="{CC7B5133-8EBA-2F4D-BD7B-A7FDAB37C6F3}" srcOrd="1" destOrd="0" presId="urn:microsoft.com/office/officeart/2005/8/layout/hierarchy6"/>
    <dgm:cxn modelId="{1346B0B1-A74A-A245-8409-592DBE40DF8B}" type="presParOf" srcId="{CC7B5133-8EBA-2F4D-BD7B-A7FDAB37C6F3}" destId="{5A304946-0442-7F42-849C-8A74C40E91BE}" srcOrd="0" destOrd="0" presId="urn:microsoft.com/office/officeart/2005/8/layout/hierarchy6"/>
    <dgm:cxn modelId="{861BB5C5-B052-EF48-9B40-4ADC5C3A5E4D}" type="presParOf" srcId="{CC7B5133-8EBA-2F4D-BD7B-A7FDAB37C6F3}" destId="{614D2DB5-2AC6-B249-8F1F-176741584B63}" srcOrd="1" destOrd="0" presId="urn:microsoft.com/office/officeart/2005/8/layout/hierarchy6"/>
    <dgm:cxn modelId="{2BA9DB8B-A224-374D-8DD3-6A14BC3ECC06}" type="presParOf" srcId="{C0419FF2-3496-2F4D-A416-72E97029E683}" destId="{E3F025DC-8A87-E846-A5A7-7BB37745519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D53752-202B-2841-8892-E90DC409ED3D}">
      <dsp:nvSpPr>
        <dsp:cNvPr id="0" name=""/>
        <dsp:cNvSpPr/>
      </dsp:nvSpPr>
      <dsp:spPr>
        <a:xfrm>
          <a:off x="3627707" y="793"/>
          <a:ext cx="1785937" cy="119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Heterogeneous Network</a:t>
          </a:r>
          <a:endParaRPr lang="en-US" sz="1900" kern="1200" dirty="0"/>
        </a:p>
      </dsp:txBody>
      <dsp:txXfrm>
        <a:off x="3627707" y="793"/>
        <a:ext cx="1785937" cy="1190625"/>
      </dsp:txXfrm>
    </dsp:sp>
    <dsp:sp modelId="{93E42B7E-2ECF-594C-8739-DC7C7D2D0AE6}">
      <dsp:nvSpPr>
        <dsp:cNvPr id="0" name=""/>
        <dsp:cNvSpPr/>
      </dsp:nvSpPr>
      <dsp:spPr>
        <a:xfrm>
          <a:off x="2579867" y="1191418"/>
          <a:ext cx="1940809" cy="476250"/>
        </a:xfrm>
        <a:custGeom>
          <a:avLst/>
          <a:gdLst/>
          <a:ahLst/>
          <a:cxnLst/>
          <a:rect l="0" t="0" r="0" b="0"/>
          <a:pathLst>
            <a:path>
              <a:moveTo>
                <a:pt x="1940809" y="0"/>
              </a:moveTo>
              <a:lnTo>
                <a:pt x="1940809" y="238125"/>
              </a:lnTo>
              <a:lnTo>
                <a:pt x="0" y="238125"/>
              </a:lnTo>
              <a:lnTo>
                <a:pt x="0" y="476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61E8A-4F8A-5B40-ADE0-1FDC2089B729}">
      <dsp:nvSpPr>
        <dsp:cNvPr id="0" name=""/>
        <dsp:cNvSpPr/>
      </dsp:nvSpPr>
      <dsp:spPr>
        <a:xfrm>
          <a:off x="1686898" y="1667668"/>
          <a:ext cx="1785937" cy="119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Heterogeneous Interactions</a:t>
          </a:r>
        </a:p>
      </dsp:txBody>
      <dsp:txXfrm>
        <a:off x="1686898" y="1667668"/>
        <a:ext cx="1785937" cy="1190625"/>
      </dsp:txXfrm>
    </dsp:sp>
    <dsp:sp modelId="{A9D0059E-5F0D-B642-B03B-973A716262CF}">
      <dsp:nvSpPr>
        <dsp:cNvPr id="0" name=""/>
        <dsp:cNvSpPr/>
      </dsp:nvSpPr>
      <dsp:spPr>
        <a:xfrm>
          <a:off x="2534147" y="2858294"/>
          <a:ext cx="91440" cy="476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2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459E6-CA4C-A445-A534-D0EB81FF357A}">
      <dsp:nvSpPr>
        <dsp:cNvPr id="0" name=""/>
        <dsp:cNvSpPr/>
      </dsp:nvSpPr>
      <dsp:spPr>
        <a:xfrm>
          <a:off x="958271" y="3334544"/>
          <a:ext cx="3243191" cy="119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Multi-Dimensional Network</a:t>
          </a:r>
        </a:p>
      </dsp:txBody>
      <dsp:txXfrm>
        <a:off x="958271" y="3334544"/>
        <a:ext cx="3243191" cy="1190625"/>
      </dsp:txXfrm>
    </dsp:sp>
    <dsp:sp modelId="{235D870F-D731-BC4D-9079-E8F70C9647F4}">
      <dsp:nvSpPr>
        <dsp:cNvPr id="0" name=""/>
        <dsp:cNvSpPr/>
      </dsp:nvSpPr>
      <dsp:spPr>
        <a:xfrm>
          <a:off x="4520676" y="1191418"/>
          <a:ext cx="1940809" cy="476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125"/>
              </a:lnTo>
              <a:lnTo>
                <a:pt x="1940809" y="238125"/>
              </a:lnTo>
              <a:lnTo>
                <a:pt x="1940809" y="476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ADA7E-A285-5C43-9A3E-B1B21B314E4B}">
      <dsp:nvSpPr>
        <dsp:cNvPr id="0" name=""/>
        <dsp:cNvSpPr/>
      </dsp:nvSpPr>
      <dsp:spPr>
        <a:xfrm>
          <a:off x="5568517" y="1667668"/>
          <a:ext cx="1785937" cy="119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Heterogeneous Nodes</a:t>
          </a:r>
          <a:endParaRPr lang="en-US" sz="1900" kern="1200" dirty="0"/>
        </a:p>
      </dsp:txBody>
      <dsp:txXfrm>
        <a:off x="5568517" y="1667668"/>
        <a:ext cx="1785937" cy="1190625"/>
      </dsp:txXfrm>
    </dsp:sp>
    <dsp:sp modelId="{668F07FB-58F1-334D-8F26-E6226688AF20}">
      <dsp:nvSpPr>
        <dsp:cNvPr id="0" name=""/>
        <dsp:cNvSpPr/>
      </dsp:nvSpPr>
      <dsp:spPr>
        <a:xfrm>
          <a:off x="6415766" y="2858294"/>
          <a:ext cx="91440" cy="476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2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04946-0442-7F42-849C-8A74C40E91BE}">
      <dsp:nvSpPr>
        <dsp:cNvPr id="0" name=""/>
        <dsp:cNvSpPr/>
      </dsp:nvSpPr>
      <dsp:spPr>
        <a:xfrm>
          <a:off x="4737243" y="3334544"/>
          <a:ext cx="3448484" cy="1190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Multi-Mode Network</a:t>
          </a:r>
          <a:endParaRPr lang="en-US" sz="1900" kern="1200" dirty="0"/>
        </a:p>
      </dsp:txBody>
      <dsp:txXfrm>
        <a:off x="4737243" y="3334544"/>
        <a:ext cx="3448484" cy="119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6B16-E261-4444-B6CD-E4130AE4BF8A}" type="datetimeFigureOut">
              <a:rPr lang="en-US" smtClean="0"/>
              <a:pPr/>
              <a:t>12/25/10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0BC4-D96C-454E-806D-6CEDEE1ABA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7B369-7019-0D4B-AA9D-6B5ABD39BB77}" type="datetimeFigureOut">
              <a:rPr lang="en-US" smtClean="0"/>
              <a:pPr/>
              <a:t>12/25/10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BDD2A-5732-2949-96E9-252D71DE5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spectral clustering as an vehicle to illustrate</a:t>
            </a:r>
            <a:r>
              <a:rPr lang="en-US" baseline="0" dirty="0" smtClean="0"/>
              <a:t> these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BDD2A-5732-2949-96E9-252D71DE56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type of interaction output a graph </a:t>
            </a:r>
            <a:r>
              <a:rPr lang="en-US" dirty="0" err="1" smtClean="0"/>
              <a:t>laplacian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BDD2A-5732-2949-96E9-252D71DE56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0481-47BA-FA44-A0EB-FB11B8E5681E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CB54-2011-6343-A009-608673B78029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2B6-9CED-C340-AFF9-A25E3BA8E4BE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EDB-6A6A-A645-910F-CED719F95555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4C10-E06B-E043-AC97-30ABAEE9F516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018A-2588-0F4F-9DC2-C402FA1A1F2F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82A5-E2F9-CC48-B1C5-DC881EB8F657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124D-2F76-2143-BDDD-59B272AF8582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B426-AB4A-DD47-86D2-079F13936345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A94B-0E18-C740-89DD-3ADCB640B0EC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19C2-9639-864C-8C1F-3ECFB4958170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0086F-E143-924D-AB9F-C8B6FF249ED7}" type="datetime1">
              <a:rPr lang="en-US" smtClean="0"/>
              <a:pPr/>
              <a:t>12/25/10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1AAB-1FE2-F840-8127-6D31FB93CF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df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df"/><Relationship Id="rId13" Type="http://schemas.openxmlformats.org/officeDocument/2006/relationships/image" Target="../media/image16.png"/><Relationship Id="rId14" Type="http://schemas.openxmlformats.org/officeDocument/2006/relationships/image" Target="../media/image27.pdf"/><Relationship Id="rId15" Type="http://schemas.openxmlformats.org/officeDocument/2006/relationships/image" Target="../media/image28.png"/><Relationship Id="rId16" Type="http://schemas.openxmlformats.org/officeDocument/2006/relationships/image" Target="../media/image29.pdf"/><Relationship Id="rId1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Relationship Id="rId4" Type="http://schemas.openxmlformats.org/officeDocument/2006/relationships/image" Target="../media/image7.pdf"/><Relationship Id="rId5" Type="http://schemas.openxmlformats.org/officeDocument/2006/relationships/image" Target="../media/image8.png"/><Relationship Id="rId6" Type="http://schemas.openxmlformats.org/officeDocument/2006/relationships/image" Target="../media/image9.pdf"/><Relationship Id="rId7" Type="http://schemas.openxmlformats.org/officeDocument/2006/relationships/image" Target="../media/image10.png"/><Relationship Id="rId8" Type="http://schemas.openxmlformats.org/officeDocument/2006/relationships/image" Target="../media/image11.pdf"/><Relationship Id="rId9" Type="http://schemas.openxmlformats.org/officeDocument/2006/relationships/image" Target="../media/image12.png"/><Relationship Id="rId10" Type="http://schemas.openxmlformats.org/officeDocument/2006/relationships/image" Target="../media/image13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df"/><Relationship Id="rId5" Type="http://schemas.openxmlformats.org/officeDocument/2006/relationships/image" Target="../media/image34.png"/><Relationship Id="rId6" Type="http://schemas.openxmlformats.org/officeDocument/2006/relationships/image" Target="../media/image35.pdf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d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df"/><Relationship Id="rId20" Type="http://schemas.openxmlformats.org/officeDocument/2006/relationships/image" Target="../media/image42.png"/><Relationship Id="rId10" Type="http://schemas.openxmlformats.org/officeDocument/2006/relationships/image" Target="../media/image14.png"/><Relationship Id="rId11" Type="http://schemas.openxmlformats.org/officeDocument/2006/relationships/image" Target="../media/image9.pdf"/><Relationship Id="rId12" Type="http://schemas.openxmlformats.org/officeDocument/2006/relationships/image" Target="../media/image10.png"/><Relationship Id="rId13" Type="http://schemas.openxmlformats.org/officeDocument/2006/relationships/image" Target="../media/image15.pdf"/><Relationship Id="rId14" Type="http://schemas.openxmlformats.org/officeDocument/2006/relationships/image" Target="../media/image16.png"/><Relationship Id="rId15" Type="http://schemas.openxmlformats.org/officeDocument/2006/relationships/image" Target="../media/image37.pdf"/><Relationship Id="rId16" Type="http://schemas.openxmlformats.org/officeDocument/2006/relationships/image" Target="../media/image38.png"/><Relationship Id="rId17" Type="http://schemas.openxmlformats.org/officeDocument/2006/relationships/image" Target="../media/image39.pdf"/><Relationship Id="rId18" Type="http://schemas.openxmlformats.org/officeDocument/2006/relationships/image" Target="../media/image40.png"/><Relationship Id="rId19" Type="http://schemas.openxmlformats.org/officeDocument/2006/relationships/image" Target="../media/image41.pd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5" Type="http://schemas.openxmlformats.org/officeDocument/2006/relationships/image" Target="../media/image11.pdf"/><Relationship Id="rId6" Type="http://schemas.openxmlformats.org/officeDocument/2006/relationships/image" Target="../media/image12.png"/><Relationship Id="rId7" Type="http://schemas.openxmlformats.org/officeDocument/2006/relationships/image" Target="../media/image7.pdf"/><Relationship Id="rId8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df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d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df"/><Relationship Id="rId3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55.pdf"/><Relationship Id="rId21" Type="http://schemas.openxmlformats.org/officeDocument/2006/relationships/image" Target="../media/image56.png"/><Relationship Id="rId10" Type="http://schemas.openxmlformats.org/officeDocument/2006/relationships/image" Target="../media/image9.pdf"/><Relationship Id="rId11" Type="http://schemas.openxmlformats.org/officeDocument/2006/relationships/image" Target="../media/image10.png"/><Relationship Id="rId12" Type="http://schemas.openxmlformats.org/officeDocument/2006/relationships/image" Target="../media/image15.pdf"/><Relationship Id="rId13" Type="http://schemas.openxmlformats.org/officeDocument/2006/relationships/image" Target="../media/image16.png"/><Relationship Id="rId14" Type="http://schemas.openxmlformats.org/officeDocument/2006/relationships/image" Target="../media/image49.pdf"/><Relationship Id="rId15" Type="http://schemas.openxmlformats.org/officeDocument/2006/relationships/image" Target="../media/image50.png"/><Relationship Id="rId16" Type="http://schemas.openxmlformats.org/officeDocument/2006/relationships/image" Target="../media/image51.pdf"/><Relationship Id="rId17" Type="http://schemas.openxmlformats.org/officeDocument/2006/relationships/image" Target="../media/image52.png"/><Relationship Id="rId18" Type="http://schemas.openxmlformats.org/officeDocument/2006/relationships/image" Target="../media/image53.pdf"/><Relationship Id="rId1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8" Type="http://schemas.openxmlformats.org/officeDocument/2006/relationships/image" Target="../media/image13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df"/><Relationship Id="rId5" Type="http://schemas.openxmlformats.org/officeDocument/2006/relationships/image" Target="../media/image60.png"/><Relationship Id="rId6" Type="http://schemas.openxmlformats.org/officeDocument/2006/relationships/image" Target="../media/image61.pdf"/><Relationship Id="rId7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d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9.pdf"/><Relationship Id="rId13" Type="http://schemas.openxmlformats.org/officeDocument/2006/relationships/image" Target="../media/image10.png"/><Relationship Id="rId14" Type="http://schemas.openxmlformats.org/officeDocument/2006/relationships/image" Target="../media/image15.pdf"/><Relationship Id="rId15" Type="http://schemas.openxmlformats.org/officeDocument/2006/relationships/image" Target="../media/image16.png"/><Relationship Id="rId16" Type="http://schemas.openxmlformats.org/officeDocument/2006/relationships/image" Target="../media/image65.pdf"/><Relationship Id="rId17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df"/><Relationship Id="rId3" Type="http://schemas.openxmlformats.org/officeDocument/2006/relationships/image" Target="../media/image6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6" Type="http://schemas.openxmlformats.org/officeDocument/2006/relationships/image" Target="../media/image11.pdf"/><Relationship Id="rId7" Type="http://schemas.openxmlformats.org/officeDocument/2006/relationships/image" Target="../media/image12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13.pd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df"/><Relationship Id="rId3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5.pdf"/><Relationship Id="rId13" Type="http://schemas.openxmlformats.org/officeDocument/2006/relationships/image" Target="../media/image16.png"/><Relationship Id="rId14" Type="http://schemas.openxmlformats.org/officeDocument/2006/relationships/image" Target="../media/image69.pdf"/><Relationship Id="rId15" Type="http://schemas.openxmlformats.org/officeDocument/2006/relationships/image" Target="../media/image70.png"/><Relationship Id="rId16" Type="http://schemas.openxmlformats.org/officeDocument/2006/relationships/image" Target="../media/image71.pdf"/><Relationship Id="rId17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df"/><Relationship Id="rId3" Type="http://schemas.openxmlformats.org/officeDocument/2006/relationships/image" Target="../media/image6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8" Type="http://schemas.openxmlformats.org/officeDocument/2006/relationships/image" Target="../media/image13.pdf"/><Relationship Id="rId9" Type="http://schemas.openxmlformats.org/officeDocument/2006/relationships/image" Target="../media/image14.png"/><Relationship Id="rId10" Type="http://schemas.openxmlformats.org/officeDocument/2006/relationships/image" Target="../media/image9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df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d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9.pdf"/><Relationship Id="rId13" Type="http://schemas.openxmlformats.org/officeDocument/2006/relationships/image" Target="../media/image10.png"/><Relationship Id="rId14" Type="http://schemas.openxmlformats.org/officeDocument/2006/relationships/image" Target="../media/image15.pdf"/><Relationship Id="rId15" Type="http://schemas.openxmlformats.org/officeDocument/2006/relationships/image" Target="../media/image16.png"/><Relationship Id="rId16" Type="http://schemas.openxmlformats.org/officeDocument/2006/relationships/image" Target="../media/image79.pdf"/><Relationship Id="rId17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df"/><Relationship Id="rId3" Type="http://schemas.openxmlformats.org/officeDocument/2006/relationships/image" Target="../media/image78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6" Type="http://schemas.openxmlformats.org/officeDocument/2006/relationships/image" Target="../media/image11.pdf"/><Relationship Id="rId7" Type="http://schemas.openxmlformats.org/officeDocument/2006/relationships/image" Target="../media/image12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13.pd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df"/><Relationship Id="rId3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df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df"/><Relationship Id="rId3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image" Target="../media/image88.pdf"/><Relationship Id="rId5" Type="http://schemas.openxmlformats.org/officeDocument/2006/relationships/image" Target="../media/image89.png"/><Relationship Id="rId6" Type="http://schemas.openxmlformats.org/officeDocument/2006/relationships/image" Target="../media/image90.pdf"/><Relationship Id="rId7" Type="http://schemas.openxmlformats.org/officeDocument/2006/relationships/image" Target="../media/image91.png"/><Relationship Id="rId8" Type="http://schemas.openxmlformats.org/officeDocument/2006/relationships/image" Target="../media/image92.pdf"/><Relationship Id="rId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d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94.pdf"/><Relationship Id="rId5" Type="http://schemas.openxmlformats.org/officeDocument/2006/relationships/image" Target="../media/image95.png"/><Relationship Id="rId6" Type="http://schemas.openxmlformats.org/officeDocument/2006/relationships/image" Target="../media/image96.pdf"/><Relationship Id="rId7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d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df"/><Relationship Id="rId5" Type="http://schemas.openxmlformats.org/officeDocument/2006/relationships/image" Target="../media/image101.png"/><Relationship Id="rId6" Type="http://schemas.openxmlformats.org/officeDocument/2006/relationships/image" Target="../media/image102.pdf"/><Relationship Id="rId7" Type="http://schemas.openxmlformats.org/officeDocument/2006/relationships/image" Target="../media/image103.png"/><Relationship Id="rId8" Type="http://schemas.openxmlformats.org/officeDocument/2006/relationships/image" Target="../media/image104.pdf"/><Relationship Id="rId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d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1608453545/ref=s9_wishf_gw_t?ie=UTF8&amp;coliid=IJTUY3M8E9TXA&amp;colid=2HO678VRRT0S3&amp;pf_rd_m=ATVPDKIKX0DER&amp;pf_rd_s=right-3&amp;pf_rd_r=1K9YF2M9MEH57CA57EGR&amp;pf_rd_t=101&amp;pf_rd_p=481918071&amp;pf_rd_i=507846" TargetMode="External"/><Relationship Id="rId4" Type="http://schemas.openxmlformats.org/officeDocument/2006/relationships/image" Target="../media/image106.png"/><Relationship Id="rId5" Type="http://schemas.openxmlformats.org/officeDocument/2006/relationships/hyperlink" Target="mailto:ltang@yahoo-inc.com" TargetMode="External"/><Relationship Id="rId6" Type="http://schemas.openxmlformats.org/officeDocument/2006/relationships/hyperlink" Target="mailto:huanliu@asu.edu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organclaypool.com/doi/abs/10.2200/S00298ED1V01Y201009DMK00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df"/><Relationship Id="rId13" Type="http://schemas.openxmlformats.org/officeDocument/2006/relationships/image" Target="../media/image14.png"/><Relationship Id="rId14" Type="http://schemas.openxmlformats.org/officeDocument/2006/relationships/image" Target="../media/image15.pdf"/><Relationship Id="rId1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8" Type="http://schemas.openxmlformats.org/officeDocument/2006/relationships/image" Target="../media/image9.pdf"/><Relationship Id="rId9" Type="http://schemas.openxmlformats.org/officeDocument/2006/relationships/image" Target="../media/image10.png"/><Relationship Id="rId10" Type="http://schemas.openxmlformats.org/officeDocument/2006/relationships/image" Target="../media/image11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Communities in Heterogeneous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13653" y="25268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0273" y="6356350"/>
            <a:ext cx="5569527" cy="365125"/>
          </a:xfrm>
        </p:spPr>
        <p:txBody>
          <a:bodyPr/>
          <a:lstStyle/>
          <a:p>
            <a:r>
              <a:rPr lang="en-US" smtClean="0"/>
              <a:t>Chapter 4, </a:t>
            </a:r>
            <a:r>
              <a:rPr lang="en-US" dirty="0" smtClean="0"/>
              <a:t>Community Detection and Mining in Social Media.  Lei Tang and Huan Liu, Morgan &amp; Claypool, September, 2010.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Convert a multi-dimensional network into a single-dimensional network</a:t>
            </a:r>
          </a:p>
          <a:p>
            <a:r>
              <a:rPr lang="en-US" sz="2400" dirty="0" smtClean="0"/>
              <a:t>Different types of interaction strengthen one actor’s connection</a:t>
            </a:r>
          </a:p>
          <a:p>
            <a:r>
              <a:rPr lang="en-US" sz="2400" dirty="0" smtClean="0"/>
              <a:t>The average strength is</a:t>
            </a:r>
          </a:p>
          <a:p>
            <a:endParaRPr lang="en-US" sz="2400" dirty="0" smtClean="0"/>
          </a:p>
          <a:p>
            <a:r>
              <a:rPr lang="en-US" sz="2400" dirty="0" smtClean="0"/>
              <a:t>Spectral clustering with a </a:t>
            </a:r>
            <a:r>
              <a:rPr lang="en-US" sz="2400" i="1" dirty="0" err="1" smtClean="0"/>
              <a:t>p</a:t>
            </a:r>
            <a:r>
              <a:rPr lang="en-US" sz="2400" dirty="0" smtClean="0"/>
              <a:t>-dimensional network becomes</a:t>
            </a:r>
            <a:endParaRPr lang="en-US" sz="24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667250" y="3113400"/>
            <a:ext cx="1879600" cy="863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990850" y="4703763"/>
            <a:ext cx="3556000" cy="1422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Integration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603518"/>
            <a:ext cx="9144000" cy="1594986"/>
            <a:chOff x="0" y="2646814"/>
            <a:chExt cx="9144000" cy="1594986"/>
          </a:xfrm>
        </p:grpSpPr>
        <p:pic>
          <p:nvPicPr>
            <p:cNvPr id="5" name="Picture 4" descr="networ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0" y="2693800"/>
              <a:ext cx="2648989" cy="1008721"/>
            </a:xfrm>
            <a:prstGeom prst="rect">
              <a:avLst/>
            </a:prstGeom>
          </p:spPr>
        </p:pic>
        <p:pic>
          <p:nvPicPr>
            <p:cNvPr id="6" name="Picture 5" descr="network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3184260" y="2646814"/>
              <a:ext cx="2688061" cy="1055707"/>
            </a:xfrm>
            <a:prstGeom prst="rect">
              <a:avLst/>
            </a:prstGeom>
          </p:spPr>
        </p:pic>
        <p:pic>
          <p:nvPicPr>
            <p:cNvPr id="7" name="Picture 6" descr="network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380301" y="2693800"/>
              <a:ext cx="2763699" cy="1085413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1341438" y="3943350"/>
              <a:ext cx="508000" cy="2921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4500563" y="3927475"/>
              <a:ext cx="508000" cy="2921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7569863" y="3949700"/>
              <a:ext cx="508000" cy="292100"/>
            </a:xfrm>
            <a:prstGeom prst="rect">
              <a:avLst/>
            </a:prstGeom>
          </p:spPr>
        </p:pic>
      </p:grp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82399" y="3751235"/>
            <a:ext cx="5133179" cy="2115967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6485091" y="3549865"/>
            <a:ext cx="2449517" cy="246091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460841" y="4596022"/>
            <a:ext cx="822960" cy="41148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Integration </a:t>
            </a:r>
            <a:r>
              <a:rPr lang="en-US" sz="2400" dirty="0" smtClean="0"/>
              <a:t>by averaging the utility matrix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Equivalent to optimizing average utility function</a:t>
            </a:r>
          </a:p>
          <a:p>
            <a:endParaRPr lang="en-US" sz="2400" dirty="0" smtClean="0"/>
          </a:p>
          <a:p>
            <a:r>
              <a:rPr lang="en-US" sz="2400" dirty="0" smtClean="0"/>
              <a:t>For spectral clustering,</a:t>
            </a:r>
          </a:p>
          <a:p>
            <a:endParaRPr lang="en-US" sz="2400" dirty="0" smtClean="0"/>
          </a:p>
          <a:p>
            <a:r>
              <a:rPr lang="en-US" sz="2400" dirty="0" smtClean="0"/>
              <a:t>Hence, the objective of spectral clustering becomes </a:t>
            </a:r>
            <a:endParaRPr lang="en-US" sz="24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59175" y="2014786"/>
            <a:ext cx="2082800" cy="8636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209844" y="3656581"/>
            <a:ext cx="1955800" cy="863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157413" y="5221288"/>
            <a:ext cx="5473700" cy="863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Integration Example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0368" y="1650504"/>
            <a:ext cx="2648989" cy="1249550"/>
            <a:chOff x="0" y="1650504"/>
            <a:chExt cx="2648989" cy="1249550"/>
          </a:xfrm>
        </p:grpSpPr>
        <p:pic>
          <p:nvPicPr>
            <p:cNvPr id="5" name="Picture 4" descr="networ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0" y="1650504"/>
              <a:ext cx="2648989" cy="1008721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1189562" y="2607954"/>
              <a:ext cx="508000" cy="2921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70368" y="3523794"/>
            <a:ext cx="2688061" cy="1201757"/>
            <a:chOff x="3184260" y="1603518"/>
            <a:chExt cx="2688061" cy="1201757"/>
          </a:xfrm>
        </p:grpSpPr>
        <p:pic>
          <p:nvPicPr>
            <p:cNvPr id="6" name="Picture 5" descr="network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3184260" y="1603518"/>
              <a:ext cx="2688061" cy="1055707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4373822" y="2513175"/>
              <a:ext cx="508000" cy="2921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08416" y="5352517"/>
            <a:ext cx="2763699" cy="1231463"/>
            <a:chOff x="6380301" y="1650504"/>
            <a:chExt cx="2763699" cy="1231463"/>
          </a:xfrm>
        </p:grpSpPr>
        <p:pic>
          <p:nvPicPr>
            <p:cNvPr id="7" name="Picture 6" descr="network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6380301" y="1650504"/>
              <a:ext cx="2763699" cy="1085413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3"/>
                <a:stretch>
                  <a:fillRect/>
                </a:stretch>
              </p:blipFill>
            </mc:Choice>
            <mc:Fallback>
              <p:blipFill>
                <a:blip r:embed="rId14"/>
                <a:stretch>
                  <a:fillRect/>
                </a:stretch>
              </p:blipFill>
            </mc:Fallback>
          </mc:AlternateContent>
          <p:spPr>
            <a:xfrm>
              <a:off x="7569863" y="2589867"/>
              <a:ext cx="508000" cy="292100"/>
            </a:xfrm>
            <a:prstGeom prst="rect">
              <a:avLst/>
            </a:prstGeom>
          </p:spPr>
        </p:pic>
      </p:grpSp>
      <p:pic>
        <p:nvPicPr>
          <p:cNvPr id="16" name="Picture 1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3598863" y="1425575"/>
            <a:ext cx="5545137" cy="1604195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3598705" y="3198504"/>
            <a:ext cx="5369113" cy="173649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>
            <a:off x="3612927" y="5071803"/>
            <a:ext cx="5469121" cy="161185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934067" y="2004894"/>
            <a:ext cx="473433" cy="38050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ight Arrow 19"/>
          <p:cNvSpPr/>
          <p:nvPr/>
        </p:nvSpPr>
        <p:spPr>
          <a:xfrm>
            <a:off x="2934067" y="3814674"/>
            <a:ext cx="473433" cy="38050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ight Arrow 20"/>
          <p:cNvSpPr/>
          <p:nvPr/>
        </p:nvSpPr>
        <p:spPr>
          <a:xfrm>
            <a:off x="2965043" y="5688914"/>
            <a:ext cx="473433" cy="38050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Integration Example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84488" y="1417638"/>
            <a:ext cx="3771900" cy="558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36204" y="2612418"/>
            <a:ext cx="7178873" cy="2196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198" y="5204490"/>
            <a:ext cx="8664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Spectral clustering based on utility integration leads to a partition of </a:t>
            </a:r>
          </a:p>
          <a:p>
            <a:pPr algn="ctr"/>
            <a:r>
              <a:rPr lang="en-US" sz="2400" dirty="0" smtClean="0"/>
              <a:t>two communities: {1, 2, 3, 4} and {5, 6, 7, 8, 9}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4765431" y="1976438"/>
            <a:ext cx="459712" cy="39461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own Arrow 8"/>
          <p:cNvSpPr/>
          <p:nvPr/>
        </p:nvSpPr>
        <p:spPr>
          <a:xfrm>
            <a:off x="4917831" y="4842023"/>
            <a:ext cx="459712" cy="39461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Integration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Soft community indicators extracted from each type of </a:t>
            </a:r>
            <a:r>
              <a:rPr lang="en-US" sz="2400" dirty="0" smtClean="0"/>
              <a:t>interactions </a:t>
            </a:r>
            <a:r>
              <a:rPr lang="en-US" sz="2400" dirty="0" smtClean="0"/>
              <a:t>are </a:t>
            </a:r>
            <a:r>
              <a:rPr lang="en-US" sz="2400" dirty="0" smtClean="0">
                <a:solidFill>
                  <a:srgbClr val="0000FF"/>
                </a:solidFill>
              </a:rPr>
              <a:t>structural features </a:t>
            </a:r>
            <a:r>
              <a:rPr lang="en-US" sz="2400" dirty="0" smtClean="0"/>
              <a:t>associated with nodes </a:t>
            </a:r>
          </a:p>
          <a:p>
            <a:r>
              <a:rPr lang="en-US" sz="2400" dirty="0" smtClean="0"/>
              <a:t>Integration can be done </a:t>
            </a:r>
            <a:r>
              <a:rPr lang="en-US" sz="2400" dirty="0" smtClean="0"/>
              <a:t>at the </a:t>
            </a:r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dirty="0" smtClean="0"/>
              <a:t> level </a:t>
            </a:r>
          </a:p>
          <a:p>
            <a:endParaRPr lang="en-US" sz="2400" dirty="0" smtClean="0"/>
          </a:p>
          <a:p>
            <a:r>
              <a:rPr lang="en-US" sz="2400" dirty="0" smtClean="0"/>
              <a:t>A s</a:t>
            </a:r>
            <a:r>
              <a:rPr lang="en-US" sz="2400" dirty="0" smtClean="0"/>
              <a:t>traightforward </a:t>
            </a:r>
            <a:r>
              <a:rPr lang="en-US" sz="2400" dirty="0" smtClean="0"/>
              <a:t>approach: take the average of structural features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Direct feature average is not sensible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Need comparable coordinates among different dimensions</a:t>
            </a:r>
          </a:p>
          <a:p>
            <a:endParaRPr lang="en-US" sz="24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85867" y="3715735"/>
            <a:ext cx="1600200" cy="711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Direct Feature Average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0368" y="1216784"/>
            <a:ext cx="8973632" cy="1249550"/>
            <a:chOff x="170368" y="1650504"/>
            <a:chExt cx="8973632" cy="1249550"/>
          </a:xfrm>
        </p:grpSpPr>
        <p:grpSp>
          <p:nvGrpSpPr>
            <p:cNvPr id="7" name="Group 6"/>
            <p:cNvGrpSpPr/>
            <p:nvPr/>
          </p:nvGrpSpPr>
          <p:grpSpPr>
            <a:xfrm>
              <a:off x="170368" y="1650504"/>
              <a:ext cx="2648989" cy="1249550"/>
              <a:chOff x="0" y="1650504"/>
              <a:chExt cx="2648989" cy="1249550"/>
            </a:xfrm>
          </p:grpSpPr>
          <p:pic>
            <p:nvPicPr>
              <p:cNvPr id="8" name="Picture 7" descr="networ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2"/>
                  <a:stretch>
                    <a:fillRect/>
                  </a:stretch>
                </p:blipFill>
              </mc:Choice>
              <mc:Fallback>
                <p:blipFill>
                  <a:blip r:embed="rId3"/>
                  <a:stretch>
                    <a:fillRect/>
                  </a:stretch>
                </p:blipFill>
              </mc:Fallback>
            </mc:AlternateContent>
            <p:spPr>
              <a:xfrm>
                <a:off x="0" y="1650504"/>
                <a:ext cx="2648989" cy="1008721"/>
              </a:xfrm>
              <a:prstGeom prst="rect">
                <a:avLst/>
              </a:prstGeom>
            </p:spPr>
          </p:pic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1189562" y="2607954"/>
                <a:ext cx="508000" cy="292100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3299037" y="1650504"/>
              <a:ext cx="2688061" cy="1201757"/>
              <a:chOff x="3184260" y="1603518"/>
              <a:chExt cx="2688061" cy="1201757"/>
            </a:xfrm>
          </p:grpSpPr>
          <p:pic>
            <p:nvPicPr>
              <p:cNvPr id="11" name="Picture 10" descr="network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3184260" y="1603518"/>
                <a:ext cx="2688061" cy="1055707"/>
              </a:xfrm>
              <a:prstGeom prst="rect">
                <a:avLst/>
              </a:prstGeom>
            </p:spPr>
          </p:pic>
          <p:pic>
            <p:nvPicPr>
              <p:cNvPr id="12" name="Picture 11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4373822" y="2513175"/>
                <a:ext cx="508000" cy="29210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6380301" y="1650504"/>
              <a:ext cx="2763699" cy="1231463"/>
              <a:chOff x="6380301" y="1650504"/>
              <a:chExt cx="2763699" cy="1231463"/>
            </a:xfrm>
          </p:grpSpPr>
          <p:pic>
            <p:nvPicPr>
              <p:cNvPr id="14" name="Picture 13" descr="network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6380301" y="1650504"/>
                <a:ext cx="2763699" cy="1085413"/>
              </a:xfrm>
              <a:prstGeom prst="rect">
                <a:avLst/>
              </a:prstGeom>
            </p:spPr>
          </p:pic>
          <p:pic>
            <p:nvPicPr>
              <p:cNvPr id="15" name="Picture 14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7569863" y="2589867"/>
                <a:ext cx="508000" cy="292100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170368" y="2528287"/>
            <a:ext cx="8865216" cy="1932687"/>
            <a:chOff x="170368" y="3147887"/>
            <a:chExt cx="8865216" cy="1932687"/>
          </a:xfrm>
        </p:grpSpPr>
        <p:pic>
          <p:nvPicPr>
            <p:cNvPr id="18" name="Picture 1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170368" y="3147887"/>
              <a:ext cx="2614155" cy="1932687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3395801" y="3160892"/>
              <a:ext cx="2474502" cy="1919681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6544520" y="3147887"/>
              <a:ext cx="2491064" cy="1932530"/>
            </a:xfrm>
            <a:prstGeom prst="rect">
              <a:avLst/>
            </a:prstGeom>
          </p:spPr>
        </p:pic>
      </p:grpSp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1867930" y="4860548"/>
            <a:ext cx="2378469" cy="1997452"/>
          </a:xfrm>
          <a:prstGeom prst="rect">
            <a:avLst/>
          </a:prstGeom>
        </p:spPr>
      </p:pic>
      <p:sp>
        <p:nvSpPr>
          <p:cNvPr id="24" name="Right Brace 23"/>
          <p:cNvSpPr/>
          <p:nvPr/>
        </p:nvSpPr>
        <p:spPr>
          <a:xfrm rot="5400000">
            <a:off x="4461621" y="182043"/>
            <a:ext cx="282706" cy="8865215"/>
          </a:xfrm>
          <a:prstGeom prst="rightBrace">
            <a:avLst>
              <a:gd name="adj1" fmla="val 46038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5" name="Right Arrow 24"/>
          <p:cNvSpPr/>
          <p:nvPr/>
        </p:nvSpPr>
        <p:spPr>
          <a:xfrm>
            <a:off x="4715200" y="5657056"/>
            <a:ext cx="822960" cy="39599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TextBox 25"/>
          <p:cNvSpPr txBox="1"/>
          <p:nvPr/>
        </p:nvSpPr>
        <p:spPr>
          <a:xfrm>
            <a:off x="5987098" y="5056892"/>
            <a:ext cx="24737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Two communities: </a:t>
            </a:r>
          </a:p>
          <a:p>
            <a:pPr algn="ctr"/>
            <a:r>
              <a:rPr lang="en-US" sz="2400" dirty="0" smtClean="0"/>
              <a:t>{1, 2, 3, 7, 9}</a:t>
            </a:r>
          </a:p>
          <a:p>
            <a:pPr algn="ctr"/>
            <a:r>
              <a:rPr lang="en-US" sz="2400" dirty="0" smtClean="0"/>
              <a:t>{4, 5, 6, 8}</a:t>
            </a:r>
            <a:endParaRPr lang="en-US" sz="2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way of Feature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Structural features of different dimensions are </a:t>
            </a:r>
            <a:r>
              <a:rPr lang="en-US" sz="2400" dirty="0" smtClean="0">
                <a:solidFill>
                  <a:srgbClr val="0000FF"/>
                </a:solidFill>
              </a:rPr>
              <a:t>highly correlated after a certain transformation</a:t>
            </a:r>
          </a:p>
          <a:p>
            <a:r>
              <a:rPr lang="en-US" sz="2400" dirty="0" smtClean="0"/>
              <a:t>Multi-dimensional integration can be conducted after we map the structural features into the same coordinates</a:t>
            </a:r>
          </a:p>
          <a:p>
            <a:pPr lvl="1"/>
            <a:r>
              <a:rPr lang="en-US" sz="2000" dirty="0" smtClean="0"/>
              <a:t>Find the transformation by maximizing pairwise correlation </a:t>
            </a:r>
          </a:p>
          <a:p>
            <a:pPr lvl="1"/>
            <a:r>
              <a:rPr lang="en-US" sz="2000" dirty="0" smtClean="0"/>
              <a:t>Suppose the transformation associated with dimension (</a:t>
            </a:r>
            <a:r>
              <a:rPr lang="en-US" sz="2000" dirty="0" err="1" smtClean="0"/>
              <a:t>i</a:t>
            </a:r>
            <a:r>
              <a:rPr lang="en-US" sz="2000" dirty="0" smtClean="0"/>
              <a:t>) is </a:t>
            </a:r>
          </a:p>
          <a:p>
            <a:pPr lvl="1"/>
            <a:r>
              <a:rPr lang="en-US" sz="2000" dirty="0" smtClean="0"/>
              <a:t>The average of structural features  is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The average is shown to be proportional to the top left singular vector of data X by concatenating structural features of each dimension</a:t>
            </a:r>
            <a:endParaRPr lang="en-US" sz="20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05713" y="3635808"/>
            <a:ext cx="431800" cy="254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361681" y="3889808"/>
            <a:ext cx="1460500" cy="7112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249613" y="5557838"/>
            <a:ext cx="2794000" cy="4699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Integration Example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88856" y="2505503"/>
            <a:ext cx="7797944" cy="206591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70368" y="1216784"/>
            <a:ext cx="8973632" cy="1249550"/>
            <a:chOff x="170368" y="1650504"/>
            <a:chExt cx="8973632" cy="1249550"/>
          </a:xfrm>
        </p:grpSpPr>
        <p:grpSp>
          <p:nvGrpSpPr>
            <p:cNvPr id="7" name="Group 6"/>
            <p:cNvGrpSpPr/>
            <p:nvPr/>
          </p:nvGrpSpPr>
          <p:grpSpPr>
            <a:xfrm>
              <a:off x="170368" y="1650504"/>
              <a:ext cx="2648989" cy="1249550"/>
              <a:chOff x="0" y="1650504"/>
              <a:chExt cx="2648989" cy="1249550"/>
            </a:xfrm>
          </p:grpSpPr>
          <p:pic>
            <p:nvPicPr>
              <p:cNvPr id="14" name="Picture 13" descr="networ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0" y="1650504"/>
                <a:ext cx="2648989" cy="1008721"/>
              </a:xfrm>
              <a:prstGeom prst="rect">
                <a:avLst/>
              </a:prstGeom>
            </p:spPr>
          </p:pic>
          <p:pic>
            <p:nvPicPr>
              <p:cNvPr id="15" name="Picture 14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1189562" y="2607954"/>
                <a:ext cx="508000" cy="292100"/>
              </a:xfrm>
              <a:prstGeom prst="rect">
                <a:avLst/>
              </a:prstGeom>
            </p:spPr>
          </p:pic>
        </p:grpSp>
        <p:grpSp>
          <p:nvGrpSpPr>
            <p:cNvPr id="8" name="Group 9"/>
            <p:cNvGrpSpPr/>
            <p:nvPr/>
          </p:nvGrpSpPr>
          <p:grpSpPr>
            <a:xfrm>
              <a:off x="3299037" y="1650504"/>
              <a:ext cx="2688061" cy="1201757"/>
              <a:chOff x="3184260" y="1603518"/>
              <a:chExt cx="2688061" cy="1201757"/>
            </a:xfrm>
          </p:grpSpPr>
          <p:pic>
            <p:nvPicPr>
              <p:cNvPr id="12" name="Picture 11" descr="network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3184260" y="1603518"/>
                <a:ext cx="2688061" cy="1055707"/>
              </a:xfrm>
              <a:prstGeom prst="rect">
                <a:avLst/>
              </a:prstGeom>
            </p:spPr>
          </p:pic>
          <p:pic>
            <p:nvPicPr>
              <p:cNvPr id="13" name="Picture 12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4373822" y="2513175"/>
                <a:ext cx="508000" cy="292100"/>
              </a:xfrm>
              <a:prstGeom prst="rect">
                <a:avLst/>
              </a:prstGeom>
            </p:spPr>
          </p:pic>
        </p:grpSp>
        <p:grpSp>
          <p:nvGrpSpPr>
            <p:cNvPr id="9" name="Group 12"/>
            <p:cNvGrpSpPr/>
            <p:nvPr/>
          </p:nvGrpSpPr>
          <p:grpSpPr>
            <a:xfrm>
              <a:off x="6380301" y="1650504"/>
              <a:ext cx="2763699" cy="1231463"/>
              <a:chOff x="6380301" y="1650504"/>
              <a:chExt cx="2763699" cy="1231463"/>
            </a:xfrm>
          </p:grpSpPr>
          <p:pic>
            <p:nvPicPr>
              <p:cNvPr id="10" name="Picture 9" descr="network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6380301" y="1650504"/>
                <a:ext cx="2763699" cy="1085413"/>
              </a:xfrm>
              <a:prstGeom prst="rect">
                <a:avLst/>
              </a:prstGeom>
            </p:spPr>
          </p:pic>
          <p:pic>
            <p:nvPicPr>
              <p:cNvPr id="11" name="Picture 10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7569863" y="2589867"/>
                <a:ext cx="508000" cy="292100"/>
              </a:xfrm>
              <a:prstGeom prst="rect">
                <a:avLst/>
              </a:prstGeom>
            </p:spPr>
          </p:pic>
        </p:grpSp>
      </p:grpSp>
      <p:sp>
        <p:nvSpPr>
          <p:cNvPr id="16" name="TextBox 15"/>
          <p:cNvSpPr txBox="1"/>
          <p:nvPr/>
        </p:nvSpPr>
        <p:spPr>
          <a:xfrm>
            <a:off x="396015" y="5437141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The top 2 left singular </a:t>
            </a:r>
          </a:p>
          <a:p>
            <a:pPr algn="ctr"/>
            <a:r>
              <a:rPr lang="en-US" sz="2000" dirty="0" smtClean="0"/>
              <a:t>vectors of X are </a:t>
            </a:r>
            <a:endParaRPr lang="en-US" sz="2000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3299037" y="4809832"/>
            <a:ext cx="1905934" cy="20481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551577" y="5731135"/>
            <a:ext cx="822960" cy="36501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6574102" y="5220281"/>
            <a:ext cx="2122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Two Communities:</a:t>
            </a:r>
          </a:p>
          <a:p>
            <a:pPr algn="ctr"/>
            <a:r>
              <a:rPr lang="en-US" sz="2000" dirty="0" smtClean="0"/>
              <a:t>{1, 2, 3, 4}</a:t>
            </a:r>
          </a:p>
          <a:p>
            <a:pPr algn="ctr"/>
            <a:r>
              <a:rPr lang="en-US" sz="2000" dirty="0" smtClean="0"/>
              <a:t>{5, 6, 7, 8, 9}</a:t>
            </a:r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Combine the community partitions obtained from each type of interaction</a:t>
            </a:r>
            <a:endParaRPr lang="en-US" sz="2400" dirty="0" smtClean="0"/>
          </a:p>
          <a:p>
            <a:pPr lvl="1"/>
            <a:r>
              <a:rPr lang="en-US" sz="2000" dirty="0" smtClean="0"/>
              <a:t>a</a:t>
            </a:r>
            <a:r>
              <a:rPr lang="en-US" sz="2000" dirty="0" smtClean="0"/>
              <a:t>.k.a</a:t>
            </a:r>
            <a:r>
              <a:rPr lang="en-US" sz="2000" dirty="0" smtClean="0"/>
              <a:t>. </a:t>
            </a:r>
            <a:r>
              <a:rPr lang="en-US" sz="2000" i="1" dirty="0" smtClean="0"/>
              <a:t>cluster ensemble</a:t>
            </a:r>
          </a:p>
          <a:p>
            <a:r>
              <a:rPr lang="en-US" sz="2400" i="1" dirty="0" smtClean="0"/>
              <a:t>Cluster-based Similarity Partitioning Algorithm (CPSA)</a:t>
            </a:r>
          </a:p>
          <a:p>
            <a:pPr lvl="1"/>
            <a:r>
              <a:rPr lang="en-US" sz="2000" dirty="0" smtClean="0"/>
              <a:t>Similarity is 1 is two objects belong to the same group, 0 otherwise</a:t>
            </a:r>
          </a:p>
          <a:p>
            <a:pPr lvl="1"/>
            <a:r>
              <a:rPr lang="en-US" sz="2000" dirty="0" smtClean="0"/>
              <a:t>The similarity between nodes is computed as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entry is essentially the probability that two nodes are assigned into the same community</a:t>
            </a:r>
          </a:p>
          <a:p>
            <a:pPr lvl="1"/>
            <a:r>
              <a:rPr lang="en-US" sz="2000" dirty="0" smtClean="0"/>
              <a:t>Then apply similarity-based community detection methods to find clusters</a:t>
            </a:r>
            <a:endParaRPr lang="en-US" sz="1800" dirty="0" smtClean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52735" y="3995777"/>
            <a:ext cx="7404100" cy="711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Networks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1600200"/>
          <a:ext cx="91440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CPSA Example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0" y="1417638"/>
            <a:ext cx="2648989" cy="1249550"/>
            <a:chOff x="0" y="1650504"/>
            <a:chExt cx="2648989" cy="1249550"/>
          </a:xfrm>
        </p:grpSpPr>
        <p:pic>
          <p:nvPicPr>
            <p:cNvPr id="12" name="Picture 11" descr="networ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0" y="1650504"/>
              <a:ext cx="2648989" cy="1008721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189562" y="2607954"/>
              <a:ext cx="508000" cy="292100"/>
            </a:xfrm>
            <a:prstGeom prst="rect">
              <a:avLst/>
            </a:prstGeom>
          </p:spPr>
        </p:pic>
      </p:grpSp>
      <p:grpSp>
        <p:nvGrpSpPr>
          <p:cNvPr id="6" name="Group 9"/>
          <p:cNvGrpSpPr/>
          <p:nvPr/>
        </p:nvGrpSpPr>
        <p:grpSpPr>
          <a:xfrm>
            <a:off x="15899" y="3049125"/>
            <a:ext cx="2688061" cy="1201757"/>
            <a:chOff x="3184260" y="1603518"/>
            <a:chExt cx="2688061" cy="1201757"/>
          </a:xfrm>
        </p:grpSpPr>
        <p:pic>
          <p:nvPicPr>
            <p:cNvPr id="10" name="Picture 9" descr="network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3184260" y="1603518"/>
              <a:ext cx="2688061" cy="1055707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373822" y="2513175"/>
              <a:ext cx="508000" cy="292100"/>
            </a:xfrm>
            <a:prstGeom prst="rect">
              <a:avLst/>
            </a:prstGeom>
          </p:spPr>
        </p:pic>
      </p:grpSp>
      <p:grpSp>
        <p:nvGrpSpPr>
          <p:cNvPr id="7" name="Group 12"/>
          <p:cNvGrpSpPr/>
          <p:nvPr/>
        </p:nvGrpSpPr>
        <p:grpSpPr>
          <a:xfrm>
            <a:off x="15899" y="4707680"/>
            <a:ext cx="2763699" cy="1231463"/>
            <a:chOff x="6380301" y="1650504"/>
            <a:chExt cx="2763699" cy="1231463"/>
          </a:xfrm>
        </p:grpSpPr>
        <p:pic>
          <p:nvPicPr>
            <p:cNvPr id="8" name="Picture 7" descr="network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6380301" y="1650504"/>
              <a:ext cx="2763699" cy="1085413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7569863" y="2589867"/>
              <a:ext cx="508000" cy="292100"/>
            </a:xfrm>
            <a:prstGeom prst="rect">
              <a:avLst/>
            </a:prstGeom>
          </p:spPr>
        </p:pic>
      </p:grp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3732541" y="1557377"/>
            <a:ext cx="4954259" cy="2022911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3274337" y="3850352"/>
            <a:ext cx="5807711" cy="17520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35846" y="5793093"/>
            <a:ext cx="6150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Applying spectral clustering to the above matrix results in </a:t>
            </a:r>
          </a:p>
          <a:p>
            <a:pPr algn="ctr"/>
            <a:r>
              <a:rPr lang="en-US" sz="2000" dirty="0" smtClean="0"/>
              <a:t>two communities: {1, 2, 3, 4} and { 5, 6, 7, 8, 9}</a:t>
            </a:r>
            <a:endParaRPr lang="en-US" sz="20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Partition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3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CPSA requires the computation of a </a:t>
            </a:r>
            <a:r>
              <a:rPr lang="en-US" sz="2400" i="1" dirty="0" smtClean="0">
                <a:solidFill>
                  <a:srgbClr val="0000FF"/>
                </a:solidFill>
              </a:rPr>
              <a:t>dense </a:t>
            </a:r>
            <a:r>
              <a:rPr lang="en-US" sz="2400" dirty="0" smtClean="0"/>
              <a:t>similarity matrix</a:t>
            </a:r>
          </a:p>
          <a:p>
            <a:pPr lvl="1"/>
            <a:r>
              <a:rPr lang="en-US" sz="2000" dirty="0" smtClean="0"/>
              <a:t>Not scalable</a:t>
            </a:r>
          </a:p>
          <a:p>
            <a:r>
              <a:rPr lang="en-US" sz="2400" dirty="0" smtClean="0"/>
              <a:t>An alternative </a:t>
            </a:r>
            <a:r>
              <a:rPr lang="en-US" sz="2400" dirty="0" smtClean="0"/>
              <a:t>approach: Partition Feature Integration</a:t>
            </a:r>
          </a:p>
          <a:p>
            <a:pPr lvl="1"/>
            <a:r>
              <a:rPr lang="en-US" sz="2000" dirty="0" smtClean="0"/>
              <a:t>Consider partition information as features</a:t>
            </a:r>
          </a:p>
          <a:p>
            <a:pPr lvl="1"/>
            <a:r>
              <a:rPr lang="en-US" sz="2000" dirty="0" smtClean="0"/>
              <a:t>Apply</a:t>
            </a:r>
            <a:r>
              <a:rPr lang="en-US" sz="2000" dirty="0" smtClean="0"/>
              <a:t> a similar </a:t>
            </a:r>
            <a:r>
              <a:rPr lang="en-US" sz="2000" dirty="0" smtClean="0"/>
              <a:t>procedure as in feature integration</a:t>
            </a:r>
            <a:endParaRPr lang="en-US" sz="2000" dirty="0" smtClean="0"/>
          </a:p>
          <a:p>
            <a:r>
              <a:rPr lang="en-US" sz="2400" dirty="0" smtClean="0"/>
              <a:t>A d</a:t>
            </a:r>
            <a:r>
              <a:rPr lang="en-US" sz="2400" dirty="0" smtClean="0"/>
              <a:t>etailed </a:t>
            </a:r>
            <a:r>
              <a:rPr lang="en-US" sz="2400" dirty="0" smtClean="0"/>
              <a:t>p</a:t>
            </a:r>
            <a:r>
              <a:rPr lang="en-US" sz="2400" dirty="0" smtClean="0"/>
              <a:t>rocedure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Given partitions of each dimension</a:t>
            </a:r>
          </a:p>
          <a:p>
            <a:pPr lvl="1"/>
            <a:r>
              <a:rPr lang="en-US" sz="2000" dirty="0" smtClean="0"/>
              <a:t>Construct a </a:t>
            </a:r>
            <a:r>
              <a:rPr lang="en-US" sz="2000" i="1" dirty="0" smtClean="0">
                <a:solidFill>
                  <a:srgbClr val="0000FF"/>
                </a:solidFill>
              </a:rPr>
              <a:t>sparse</a:t>
            </a:r>
            <a:r>
              <a:rPr lang="en-US" sz="2000" i="1" dirty="0" smtClean="0"/>
              <a:t> </a:t>
            </a:r>
            <a:r>
              <a:rPr lang="en-US" sz="2000" dirty="0" smtClean="0"/>
              <a:t>partition feature matrix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Take the top left singular vectors of Y as soft community indicator  </a:t>
            </a:r>
          </a:p>
          <a:p>
            <a:pPr lvl="1"/>
            <a:r>
              <a:rPr lang="en-US" sz="2000" dirty="0" smtClean="0"/>
              <a:t>Apply </a:t>
            </a:r>
            <a:r>
              <a:rPr lang="en-US" sz="2000" dirty="0" err="1" smtClean="0"/>
              <a:t>k</a:t>
            </a:r>
            <a:r>
              <a:rPr lang="en-US" sz="2000" dirty="0" smtClean="0"/>
              <a:t>-means to the singular vectors to find community partition</a:t>
            </a:r>
            <a:endParaRPr lang="en-US" sz="20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126755" y="4062460"/>
            <a:ext cx="2197100" cy="3048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27363" y="4829175"/>
            <a:ext cx="2959100" cy="469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Integration Example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0368" y="2794999"/>
            <a:ext cx="3177217" cy="28358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0368" y="1216784"/>
            <a:ext cx="8973632" cy="1249550"/>
            <a:chOff x="170368" y="1650504"/>
            <a:chExt cx="8973632" cy="1249550"/>
          </a:xfrm>
        </p:grpSpPr>
        <p:grpSp>
          <p:nvGrpSpPr>
            <p:cNvPr id="6" name="Group 6"/>
            <p:cNvGrpSpPr/>
            <p:nvPr/>
          </p:nvGrpSpPr>
          <p:grpSpPr>
            <a:xfrm>
              <a:off x="170368" y="1650504"/>
              <a:ext cx="2648989" cy="1249550"/>
              <a:chOff x="0" y="1650504"/>
              <a:chExt cx="2648989" cy="1249550"/>
            </a:xfrm>
          </p:grpSpPr>
          <p:pic>
            <p:nvPicPr>
              <p:cNvPr id="13" name="Picture 12" descr="network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0" y="1650504"/>
                <a:ext cx="2648989" cy="1008721"/>
              </a:xfrm>
              <a:prstGeom prst="rect">
                <a:avLst/>
              </a:prstGeom>
            </p:spPr>
          </p:pic>
          <p:pic>
            <p:nvPicPr>
              <p:cNvPr id="14" name="Picture 13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tretch>
                    <a:fillRect/>
                  </a:stretch>
                </p:blipFill>
              </mc:Choice>
              <mc:Fallback>
                <p:blipFill>
                  <a:blip r:embed="rId7"/>
                  <a:stretch>
                    <a:fillRect/>
                  </a:stretch>
                </p:blipFill>
              </mc:Fallback>
            </mc:AlternateContent>
            <p:spPr>
              <a:xfrm>
                <a:off x="1189562" y="2607954"/>
                <a:ext cx="508000" cy="292100"/>
              </a:xfrm>
              <a:prstGeom prst="rect">
                <a:avLst/>
              </a:prstGeom>
            </p:spPr>
          </p:pic>
        </p:grpSp>
        <p:grpSp>
          <p:nvGrpSpPr>
            <p:cNvPr id="7" name="Group 9"/>
            <p:cNvGrpSpPr/>
            <p:nvPr/>
          </p:nvGrpSpPr>
          <p:grpSpPr>
            <a:xfrm>
              <a:off x="3299037" y="1650504"/>
              <a:ext cx="2688061" cy="1201757"/>
              <a:chOff x="3184260" y="1603518"/>
              <a:chExt cx="2688061" cy="1201757"/>
            </a:xfrm>
          </p:grpSpPr>
          <p:pic>
            <p:nvPicPr>
              <p:cNvPr id="11" name="Picture 10" descr="network2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8"/>
                  <a:stretch>
                    <a:fillRect/>
                  </a:stretch>
                </p:blipFill>
              </mc:Choice>
              <mc:Fallback>
                <p:blipFill>
                  <a:blip r:embed="rId9"/>
                  <a:stretch>
                    <a:fillRect/>
                  </a:stretch>
                </p:blipFill>
              </mc:Fallback>
            </mc:AlternateContent>
            <p:spPr>
              <a:xfrm>
                <a:off x="3184260" y="1603518"/>
                <a:ext cx="2688061" cy="1055707"/>
              </a:xfrm>
              <a:prstGeom prst="rect">
                <a:avLst/>
              </a:prstGeom>
            </p:spPr>
          </p:pic>
          <p:pic>
            <p:nvPicPr>
              <p:cNvPr id="12" name="Picture 11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0"/>
                  <a:stretch>
                    <a:fillRect/>
                  </a:stretch>
                </p:blipFill>
              </mc:Choice>
              <mc:Fallback>
                <p:blipFill>
                  <a:blip r:embed="rId11"/>
                  <a:stretch>
                    <a:fillRect/>
                  </a:stretch>
                </p:blipFill>
              </mc:Fallback>
            </mc:AlternateContent>
            <p:spPr>
              <a:xfrm>
                <a:off x="4373822" y="2513175"/>
                <a:ext cx="508000" cy="292100"/>
              </a:xfrm>
              <a:prstGeom prst="rect">
                <a:avLst/>
              </a:prstGeom>
            </p:spPr>
          </p:pic>
        </p:grpSp>
        <p:grpSp>
          <p:nvGrpSpPr>
            <p:cNvPr id="8" name="Group 12"/>
            <p:cNvGrpSpPr/>
            <p:nvPr/>
          </p:nvGrpSpPr>
          <p:grpSpPr>
            <a:xfrm>
              <a:off x="6380301" y="1650504"/>
              <a:ext cx="2763699" cy="1231463"/>
              <a:chOff x="6380301" y="1650504"/>
              <a:chExt cx="2763699" cy="1231463"/>
            </a:xfrm>
          </p:grpSpPr>
          <p:pic>
            <p:nvPicPr>
              <p:cNvPr id="9" name="Picture 8" descr="network3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2"/>
                  <a:stretch>
                    <a:fillRect/>
                  </a:stretch>
                </p:blipFill>
              </mc:Choice>
              <mc:Fallback>
                <p:blipFill>
                  <a:blip r:embed="rId13"/>
                  <a:stretch>
                    <a:fillRect/>
                  </a:stretch>
                </p:blipFill>
              </mc:Fallback>
            </mc:AlternateContent>
            <p:spPr>
              <a:xfrm>
                <a:off x="6380301" y="1650504"/>
                <a:ext cx="2763699" cy="1085413"/>
              </a:xfrm>
              <a:prstGeom prst="rect">
                <a:avLst/>
              </a:prstGeom>
            </p:spPr>
          </p:pic>
          <p:pic>
            <p:nvPicPr>
              <p:cNvPr id="10" name="Picture 9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14"/>
                  <a:stretch>
                    <a:fillRect/>
                  </a:stretch>
                </p:blipFill>
              </mc:Choice>
              <mc:Fallback>
                <p:blipFill>
                  <a:blip r:embed="rId15"/>
                  <a:stretch>
                    <a:fillRect/>
                  </a:stretch>
                </p:blipFill>
              </mc:Fallback>
            </mc:AlternateContent>
            <p:spPr>
              <a:xfrm>
                <a:off x="7569863" y="2589867"/>
                <a:ext cx="508000" cy="292100"/>
              </a:xfrm>
              <a:prstGeom prst="rect">
                <a:avLst/>
              </a:prstGeom>
            </p:spPr>
          </p:pic>
        </p:grpSp>
      </p:grpSp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287255" y="2841192"/>
            <a:ext cx="2628900" cy="27432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553566" y="4084868"/>
            <a:ext cx="535388" cy="23671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3526818" y="3715536"/>
            <a:ext cx="56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034475" y="4056949"/>
            <a:ext cx="535388" cy="23671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6854203" y="3687617"/>
            <a:ext cx="97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19837" y="3872388"/>
            <a:ext cx="1483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{1, 2, 3, 4}</a:t>
            </a:r>
          </a:p>
          <a:p>
            <a:pPr algn="ctr"/>
            <a:r>
              <a:rPr lang="en-US" sz="2000" dirty="0" smtClean="0"/>
              <a:t>{5, 6, 7, 8, 9}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93644" y="5778812"/>
            <a:ext cx="114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is sparse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Comparison of Multi-Dimensional Integration Strategies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69"/>
                <a:gridCol w="1425771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Network Integration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Utility Integration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Feature Integration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Partition Integration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Tuning weights</a:t>
                      </a:r>
                      <a:r>
                        <a:rPr lang="en-US" sz="2000" baseline="0" dirty="0" smtClean="0"/>
                        <a:t> for different types of interactions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X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Sensitivity to</a:t>
                      </a:r>
                      <a:r>
                        <a:rPr lang="en-US" sz="2000" baseline="0" dirty="0" smtClean="0"/>
                        <a:t> noise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Robust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Clustering</a:t>
                      </a:r>
                      <a:r>
                        <a:rPr lang="en-US" sz="2000" baseline="0" dirty="0" smtClean="0"/>
                        <a:t> quality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Good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Computational</a:t>
                      </a:r>
                      <a:r>
                        <a:rPr lang="en-US" sz="2000" baseline="0" dirty="0" smtClean="0"/>
                        <a:t> 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High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Expensive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in Multi-Mode Networks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Co-clustering on 2-mode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17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Multi-mode networks involve multiple types of entities</a:t>
            </a:r>
          </a:p>
          <a:p>
            <a:r>
              <a:rPr lang="en-US" sz="2400" dirty="0" smtClean="0"/>
              <a:t>A 2-mode network is a simple form of multi-mode network</a:t>
            </a:r>
          </a:p>
          <a:p>
            <a:pPr lvl="1"/>
            <a:r>
              <a:rPr lang="en-US" sz="2000" dirty="0" smtClean="0"/>
              <a:t>E.g., user-tag network in social media</a:t>
            </a:r>
          </a:p>
          <a:p>
            <a:pPr lvl="1"/>
            <a:r>
              <a:rPr lang="en-US" sz="2000" dirty="0" smtClean="0"/>
              <a:t>A.k.a., </a:t>
            </a:r>
            <a:r>
              <a:rPr lang="en-US" sz="2000" i="1" dirty="0" smtClean="0"/>
              <a:t>affiliation network</a:t>
            </a:r>
          </a:p>
          <a:p>
            <a:r>
              <a:rPr lang="en-US" sz="2400" dirty="0" smtClean="0"/>
              <a:t>The graph of a 2-mode network is a </a:t>
            </a:r>
            <a:r>
              <a:rPr lang="en-US" sz="2400" dirty="0" smtClean="0">
                <a:solidFill>
                  <a:srgbClr val="0000FF"/>
                </a:solidFill>
              </a:rPr>
              <a:t>bipartite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sz="2000" dirty="0" smtClean="0"/>
              <a:t>All edges are between</a:t>
            </a:r>
            <a:r>
              <a:rPr lang="en-US" sz="2000" dirty="0" smtClean="0"/>
              <a:t> users and tags</a:t>
            </a:r>
          </a:p>
          <a:p>
            <a:pPr lvl="1"/>
            <a:r>
              <a:rPr lang="en-US" sz="2000" dirty="0" smtClean="0"/>
              <a:t>No edges between users or between </a:t>
            </a:r>
            <a:r>
              <a:rPr lang="en-US" sz="2000" dirty="0" smtClean="0"/>
              <a:t>tags</a:t>
            </a:r>
          </a:p>
          <a:p>
            <a:endParaRPr lang="en-US" sz="2400" dirty="0" smtClean="0"/>
          </a:p>
        </p:txBody>
      </p:sp>
      <p:pic>
        <p:nvPicPr>
          <p:cNvPr id="6" name="Picture 5" descr="biparti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68847" y="3699807"/>
            <a:ext cx="6815968" cy="165182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Adjacency Matrix of 2-Mode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03" y="3239244"/>
            <a:ext cx="3460727" cy="3268891"/>
          </a:xfrm>
          <a:prstGeom prst="rect">
            <a:avLst/>
          </a:prstGeom>
        </p:spPr>
      </p:pic>
      <p:pic>
        <p:nvPicPr>
          <p:cNvPr id="5" name="Picture 4" descr="biparti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06003" y="1417638"/>
            <a:ext cx="6815968" cy="1651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6730" y="3926262"/>
            <a:ext cx="4482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mode represents one type of entity;</a:t>
            </a:r>
            <a:endParaRPr lang="en-US" sz="2000" dirty="0" smtClean="0"/>
          </a:p>
          <a:p>
            <a:r>
              <a:rPr lang="en-US" sz="2000" dirty="0" smtClean="0"/>
              <a:t>n</a:t>
            </a:r>
            <a:r>
              <a:rPr lang="en-US" sz="2000" dirty="0" smtClean="0"/>
              <a:t>ot </a:t>
            </a:r>
            <a:r>
              <a:rPr lang="en-US" sz="2000" dirty="0" smtClean="0"/>
              <a:t>necessarily a square matrix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5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Co-clustering</a:t>
            </a:r>
            <a:r>
              <a:rPr lang="en-US" sz="2400" dirty="0" smtClean="0"/>
              <a:t>: find communities in two modes simultaneously</a:t>
            </a:r>
          </a:p>
          <a:p>
            <a:pPr lvl="1"/>
            <a:r>
              <a:rPr lang="en-US" sz="2000" dirty="0" smtClean="0"/>
              <a:t>a.k.a. </a:t>
            </a:r>
            <a:r>
              <a:rPr lang="en-US" sz="2000" i="1" dirty="0" err="1" smtClean="0"/>
              <a:t>biclustering</a:t>
            </a:r>
            <a:endParaRPr lang="en-US" sz="2000" i="1" dirty="0" smtClean="0"/>
          </a:p>
          <a:p>
            <a:pPr lvl="1"/>
            <a:r>
              <a:rPr lang="en-US" sz="2000" dirty="0" smtClean="0"/>
              <a:t>Output both </a:t>
            </a:r>
            <a:r>
              <a:rPr lang="en-US" sz="2000" i="1" dirty="0" smtClean="0"/>
              <a:t>communities of users and communities of  tags </a:t>
            </a:r>
            <a:r>
              <a:rPr lang="en-US" sz="2000" dirty="0" smtClean="0"/>
              <a:t>for a user-tag network </a:t>
            </a:r>
            <a:endParaRPr lang="en-US" sz="2000" dirty="0" smtClean="0"/>
          </a:p>
          <a:p>
            <a:r>
              <a:rPr lang="en-US" sz="2400" dirty="0" smtClean="0"/>
              <a:t>A s</a:t>
            </a:r>
            <a:r>
              <a:rPr lang="en-US" sz="2400" dirty="0" smtClean="0"/>
              <a:t>traightforward </a:t>
            </a:r>
            <a:r>
              <a:rPr lang="en-US" sz="2400" dirty="0" smtClean="0"/>
              <a:t>Approach: Minimize the cut in the graph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minimum cut is 1;</a:t>
            </a:r>
            <a:r>
              <a:rPr lang="en-US" sz="2400" dirty="0" smtClean="0"/>
              <a:t> a trivial solution is not </a:t>
            </a:r>
            <a:r>
              <a:rPr lang="en-US" sz="2400" dirty="0" smtClean="0"/>
              <a:t>desirable</a:t>
            </a:r>
          </a:p>
          <a:p>
            <a:r>
              <a:rPr lang="en-US" sz="2400" dirty="0" smtClean="0"/>
              <a:t>Need to consider the size of communities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968991" y="4017820"/>
            <a:ext cx="508000" cy="24245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32218" y="4568533"/>
            <a:ext cx="508000" cy="24245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57399" y="4072092"/>
            <a:ext cx="508000" cy="21936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2mod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31453" y="3565889"/>
            <a:ext cx="6997273" cy="1641113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Co-Clustering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Minimize the normalized cut in a bipartite graph</a:t>
            </a:r>
          </a:p>
          <a:p>
            <a:pPr lvl="1"/>
            <a:r>
              <a:rPr lang="en-US" sz="2000" dirty="0" smtClean="0"/>
              <a:t>Similar as spectral clustering for undirected graph</a:t>
            </a:r>
          </a:p>
          <a:p>
            <a:r>
              <a:rPr lang="en-US" sz="2400" dirty="0" smtClean="0"/>
              <a:t>Compute normalized adjacency matrix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Compute the top singular vectors of the normalized adjacency matrix </a:t>
            </a:r>
          </a:p>
          <a:p>
            <a:endParaRPr lang="en-US" sz="2400" dirty="0" smtClean="0"/>
          </a:p>
          <a:p>
            <a:r>
              <a:rPr lang="en-US" sz="2400" dirty="0" smtClean="0"/>
              <a:t>Apply </a:t>
            </a:r>
            <a:r>
              <a:rPr lang="en-US" sz="2400" dirty="0" err="1" smtClean="0"/>
              <a:t>k</a:t>
            </a:r>
            <a:r>
              <a:rPr lang="en-US" sz="2400" dirty="0" smtClean="0"/>
              <a:t>-means to the joint community indicator Z to obtain communities in user mode and tag mode, respectively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14675" y="2876550"/>
            <a:ext cx="2082800" cy="342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371600" y="3288720"/>
            <a:ext cx="6515100" cy="2667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114675" y="4397664"/>
            <a:ext cx="1676400" cy="3048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038475" y="5743575"/>
            <a:ext cx="2159000" cy="7747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Co-Clustering Example</a:t>
            </a:r>
            <a:endParaRPr lang="en-US" dirty="0"/>
          </a:p>
        </p:txBody>
      </p:sp>
      <p:pic>
        <p:nvPicPr>
          <p:cNvPr id="6" name="Picture 5" descr="2mod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39254" y="1268413"/>
            <a:ext cx="4927600" cy="1155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2635251"/>
            <a:ext cx="4481878" cy="161347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39394" y="3614595"/>
            <a:ext cx="6408016" cy="315505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3592091">
            <a:off x="390277" y="3891011"/>
            <a:ext cx="822960" cy="31911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6075643" y="2424113"/>
            <a:ext cx="28778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Two communities: </a:t>
            </a:r>
          </a:p>
          <a:p>
            <a:pPr algn="ctr"/>
            <a:r>
              <a:rPr lang="en-US" dirty="0" smtClean="0"/>
              <a:t>{ u</a:t>
            </a:r>
            <a:r>
              <a:rPr lang="en-US" baseline="-25000" dirty="0" smtClean="0"/>
              <a:t>1</a:t>
            </a:r>
            <a:r>
              <a:rPr lang="en-US" dirty="0" smtClean="0"/>
              <a:t>,u</a:t>
            </a:r>
            <a:r>
              <a:rPr lang="en-US" baseline="-25000" dirty="0" smtClean="0"/>
              <a:t>2</a:t>
            </a:r>
            <a:r>
              <a:rPr lang="en-US" dirty="0" smtClean="0"/>
              <a:t>, u</a:t>
            </a:r>
            <a:r>
              <a:rPr lang="en-US" baseline="-25000" dirty="0" smtClean="0"/>
              <a:t>3</a:t>
            </a:r>
            <a:r>
              <a:rPr lang="en-US" dirty="0" smtClean="0"/>
              <a:t>, u</a:t>
            </a:r>
            <a:r>
              <a:rPr lang="en-US" baseline="-25000" dirty="0" smtClean="0"/>
              <a:t>4</a:t>
            </a:r>
            <a:r>
              <a:rPr lang="en-US" dirty="0" smtClean="0"/>
              <a:t>, 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t</a:t>
            </a:r>
            <a:r>
              <a:rPr lang="en-US" baseline="-25000" dirty="0" smtClean="0"/>
              <a:t>3</a:t>
            </a:r>
            <a:r>
              <a:rPr lang="en-US" dirty="0" smtClean="0"/>
              <a:t> }</a:t>
            </a:r>
          </a:p>
          <a:p>
            <a:pPr algn="ctr"/>
            <a:r>
              <a:rPr lang="en-US" dirty="0" smtClean="0"/>
              <a:t>{ u</a:t>
            </a:r>
            <a:r>
              <a:rPr lang="en-US" baseline="-25000" dirty="0" smtClean="0"/>
              <a:t>5</a:t>
            </a:r>
            <a:r>
              <a:rPr lang="en-US" dirty="0" smtClean="0"/>
              <a:t>, u</a:t>
            </a:r>
            <a:r>
              <a:rPr lang="en-US" baseline="-25000" dirty="0" smtClean="0"/>
              <a:t>6</a:t>
            </a:r>
            <a:r>
              <a:rPr lang="en-US" dirty="0" smtClean="0"/>
              <a:t>, u</a:t>
            </a:r>
            <a:r>
              <a:rPr lang="en-US" baseline="-25000" dirty="0" smtClean="0"/>
              <a:t>7</a:t>
            </a:r>
            <a:r>
              <a:rPr lang="en-US" dirty="0" smtClean="0"/>
              <a:t>, u</a:t>
            </a:r>
            <a:r>
              <a:rPr lang="en-US" baseline="-25000" dirty="0" smtClean="0"/>
              <a:t>8</a:t>
            </a:r>
            <a:r>
              <a:rPr lang="en-US" dirty="0" smtClean="0"/>
              <a:t>, u</a:t>
            </a:r>
            <a:r>
              <a:rPr lang="en-US" baseline="-25000" dirty="0" smtClean="0"/>
              <a:t>9</a:t>
            </a:r>
            <a:r>
              <a:rPr lang="en-US" dirty="0" smtClean="0"/>
              <a:t>, t</a:t>
            </a:r>
            <a:r>
              <a:rPr lang="en-US" baseline="-25000" dirty="0" smtClean="0"/>
              <a:t>4</a:t>
            </a:r>
            <a:r>
              <a:rPr lang="en-US" dirty="0" smtClean="0"/>
              <a:t>, t</a:t>
            </a:r>
            <a:r>
              <a:rPr lang="en-US" baseline="-25000" dirty="0" smtClean="0"/>
              <a:t>5</a:t>
            </a:r>
            <a:r>
              <a:rPr lang="en-US" dirty="0" smtClean="0"/>
              <a:t>, t</a:t>
            </a:r>
            <a:r>
              <a:rPr lang="en-US" baseline="-25000" dirty="0" smtClean="0"/>
              <a:t>6</a:t>
            </a:r>
            <a:r>
              <a:rPr lang="en-US" dirty="0" smtClean="0"/>
              <a:t>, t</a:t>
            </a:r>
            <a:r>
              <a:rPr lang="en-US" baseline="-25000" dirty="0" smtClean="0"/>
              <a:t>7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8590765">
            <a:off x="7430841" y="3908832"/>
            <a:ext cx="822960" cy="31911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7966364" y="4064061"/>
            <a:ext cx="97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Communications in social media are </a:t>
            </a:r>
            <a:r>
              <a:rPr lang="en-US" sz="2400" dirty="0" smtClean="0">
                <a:solidFill>
                  <a:srgbClr val="0000FF"/>
                </a:solidFill>
              </a:rPr>
              <a:t>multi-dimensional</a:t>
            </a:r>
          </a:p>
          <a:p>
            <a:r>
              <a:rPr lang="en-US" sz="2400" dirty="0" smtClean="0"/>
              <a:t>Networks often involve </a:t>
            </a:r>
            <a:r>
              <a:rPr lang="en-US" sz="2400" dirty="0" smtClean="0">
                <a:solidFill>
                  <a:srgbClr val="0000FF"/>
                </a:solidFill>
              </a:rPr>
              <a:t>heterogeneous connections</a:t>
            </a:r>
          </a:p>
          <a:p>
            <a:pPr lvl="1"/>
            <a:r>
              <a:rPr lang="en-US" sz="2400" dirty="0" smtClean="0"/>
              <a:t>E.g. at YouTube, two users can be connected through friendship connection, email communications, subscription/Fans, chatter in comments, etc.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US" sz="2400" dirty="0" smtClean="0"/>
              <a:t>.k.a</a:t>
            </a:r>
            <a:r>
              <a:rPr lang="en-US" sz="2400" dirty="0" smtClean="0"/>
              <a:t>. </a:t>
            </a:r>
            <a:r>
              <a:rPr lang="en-US" sz="2400" i="1" dirty="0" smtClean="0"/>
              <a:t>multi-relational networks</a:t>
            </a:r>
            <a:r>
              <a:rPr lang="en-US" sz="2400" dirty="0" smtClean="0"/>
              <a:t>, </a:t>
            </a:r>
            <a:r>
              <a:rPr lang="en-US" sz="2400" i="1" dirty="0" smtClean="0"/>
              <a:t>multiplex networks</a:t>
            </a:r>
            <a:r>
              <a:rPr lang="en-US" sz="2400" dirty="0" smtClean="0"/>
              <a:t>, </a:t>
            </a:r>
            <a:r>
              <a:rPr lang="en-US" sz="2400" i="1" dirty="0" smtClean="0"/>
              <a:t>labeled graphs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57" y="3744605"/>
            <a:ext cx="4925127" cy="15877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Generalization to A Star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710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Spectral co-clustering can be interpreted as a </a:t>
            </a:r>
            <a:r>
              <a:rPr lang="en-US" sz="2000" i="1" dirty="0" smtClean="0"/>
              <a:t>block model approximation</a:t>
            </a:r>
            <a:r>
              <a:rPr lang="en-US" sz="2000" dirty="0" smtClean="0"/>
              <a:t> to normalized adjacency matrix 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3575" y="2335213"/>
            <a:ext cx="7632700" cy="482600"/>
          </a:xfrm>
          <a:prstGeom prst="rect">
            <a:avLst/>
          </a:prstGeom>
        </p:spPr>
      </p:pic>
      <p:pic>
        <p:nvPicPr>
          <p:cNvPr id="6" name="Picture 5" descr="sta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5213" y="3020868"/>
            <a:ext cx="2424364" cy="233218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225636" y="3717877"/>
            <a:ext cx="3556289" cy="146435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26793" y="2817813"/>
            <a:ext cx="411480" cy="90006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6050163" y="2817813"/>
            <a:ext cx="1766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generalize to </a:t>
            </a:r>
          </a:p>
          <a:p>
            <a:pPr algn="ctr"/>
            <a:r>
              <a:rPr lang="en-US" sz="2000" dirty="0" smtClean="0"/>
              <a:t>a star structure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39091" y="5530273"/>
            <a:ext cx="725718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30000" dirty="0" smtClean="0"/>
              <a:t>(1) </a:t>
            </a:r>
            <a:r>
              <a:rPr lang="en-US" sz="2000" dirty="0" smtClean="0"/>
              <a:t> corresponds to the top left singular vectors of the following matrix</a:t>
            </a:r>
          </a:p>
          <a:p>
            <a:r>
              <a:rPr lang="en-US" sz="2000" dirty="0" smtClean="0"/>
              <a:t> </a:t>
            </a:r>
            <a:endParaRPr lang="en-US" sz="2000" baseline="30000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648066" y="5999381"/>
            <a:ext cx="4191000" cy="4699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Generalization to Multi-Mode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a multi-mode network, compute the soft community indicator of each mode one by one</a:t>
            </a:r>
          </a:p>
          <a:p>
            <a:r>
              <a:rPr lang="en-US" sz="2400" dirty="0" smtClean="0"/>
              <a:t>It becomes </a:t>
            </a:r>
            <a:r>
              <a:rPr lang="en-US" sz="2400" dirty="0" smtClean="0">
                <a:solidFill>
                  <a:srgbClr val="0000FF"/>
                </a:solidFill>
              </a:rPr>
              <a:t>a star structure </a:t>
            </a:r>
            <a:r>
              <a:rPr lang="en-US" sz="2400" dirty="0" smtClean="0"/>
              <a:t>when looking at one mode vs. other modes</a:t>
            </a:r>
          </a:p>
          <a:p>
            <a:endParaRPr lang="en-US" sz="2400" dirty="0" smtClean="0"/>
          </a:p>
          <a:p>
            <a:r>
              <a:rPr lang="en-US" sz="2400" dirty="0" smtClean="0"/>
              <a:t>Community Detection in Multi-Mode Networks</a:t>
            </a:r>
          </a:p>
          <a:p>
            <a:pPr lvl="1"/>
            <a:r>
              <a:rPr lang="en-US" sz="2000" dirty="0" smtClean="0"/>
              <a:t>Normalize interaction matrix</a:t>
            </a:r>
          </a:p>
          <a:p>
            <a:pPr lvl="1"/>
            <a:r>
              <a:rPr lang="en-US" sz="2000" dirty="0" smtClean="0"/>
              <a:t>Iteratively update community indicator as the top left singular vectors</a:t>
            </a:r>
          </a:p>
          <a:p>
            <a:pPr lvl="1"/>
            <a:r>
              <a:rPr lang="en-US" sz="2000" dirty="0" smtClean="0"/>
              <a:t>Apply </a:t>
            </a:r>
            <a:r>
              <a:rPr lang="en-US" sz="2000" dirty="0" err="1" smtClean="0"/>
              <a:t>k</a:t>
            </a:r>
            <a:r>
              <a:rPr lang="en-US" sz="2000" dirty="0" smtClean="0"/>
              <a:t>-means to the community indicators to find partitions in each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066799"/>
            <a:ext cx="4498975" cy="148897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Book Available at </a:t>
            </a:r>
          </a:p>
          <a:p>
            <a:r>
              <a:rPr lang="en-US" dirty="0" smtClean="0">
                <a:hlinkClick r:id="rId2"/>
              </a:rPr>
              <a:t>Morgan &amp; claypool Publishers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Amazon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0650" y="1568450"/>
            <a:ext cx="5118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646056" y="2834588"/>
            <a:ext cx="40417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comments,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feel free to contact</a:t>
            </a:r>
            <a:r>
              <a:rPr lang="en-US" sz="2400" dirty="0" smtClean="0"/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 Tang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Yahoo! Labs,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ltang@yahoo-inc.com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ASU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huanliu@asu.edu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DBCD-4976-CB4B-AC8C-D1A176BED95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Interactions in social media may </a:t>
            </a:r>
            <a:r>
              <a:rPr lang="en-US" sz="2800" dirty="0" smtClean="0"/>
              <a:t>involve </a:t>
            </a:r>
            <a:r>
              <a:rPr lang="en-US" sz="2800" dirty="0" smtClean="0">
                <a:solidFill>
                  <a:srgbClr val="0000FF"/>
                </a:solidFill>
              </a:rPr>
              <a:t>heterogeneous types of entities </a:t>
            </a:r>
          </a:p>
          <a:p>
            <a:r>
              <a:rPr lang="en-US" sz="2800" dirty="0" smtClean="0"/>
              <a:t>Networks involve </a:t>
            </a:r>
            <a:r>
              <a:rPr lang="en-US" sz="2800" dirty="0" smtClean="0">
                <a:solidFill>
                  <a:srgbClr val="0000FF"/>
                </a:solidFill>
              </a:rPr>
              <a:t>multiple modes </a:t>
            </a:r>
            <a:r>
              <a:rPr lang="en-US" sz="2800" dirty="0" smtClean="0"/>
              <a:t>of nodes</a:t>
            </a:r>
          </a:p>
          <a:p>
            <a:pPr lvl="1"/>
            <a:r>
              <a:rPr lang="en-US" sz="2400" dirty="0" smtClean="0"/>
              <a:t>Within-mode interaction, between-mode interaction</a:t>
            </a:r>
          </a:p>
          <a:p>
            <a:pPr lvl="1"/>
            <a:r>
              <a:rPr lang="en-US" sz="2400" dirty="0" smtClean="0"/>
              <a:t>Different types of interactions between different modes</a:t>
            </a:r>
          </a:p>
          <a:p>
            <a:pPr lvl="1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00" y="3996090"/>
            <a:ext cx="4152092" cy="28717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Heterogeneity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Social media introduces heterogeneity</a:t>
            </a:r>
          </a:p>
          <a:p>
            <a:r>
              <a:rPr lang="en-US" dirty="0" smtClean="0"/>
              <a:t>It calls for solutions to community detection in heterogeneous networks</a:t>
            </a:r>
          </a:p>
          <a:p>
            <a:pPr lvl="1"/>
            <a:r>
              <a:rPr lang="en-US" dirty="0" smtClean="0"/>
              <a:t>Interactions in social media are noisy</a:t>
            </a:r>
          </a:p>
          <a:p>
            <a:pPr lvl="1"/>
            <a:r>
              <a:rPr lang="en-US" dirty="0" smtClean="0"/>
              <a:t>Interactions in one mode or one dimension might be too noisy to detect meaningful communities </a:t>
            </a:r>
          </a:p>
          <a:p>
            <a:pPr lvl="1"/>
            <a:r>
              <a:rPr lang="en-US" dirty="0" smtClean="0"/>
              <a:t>Not all users are active in all dimensions or with different modes</a:t>
            </a:r>
          </a:p>
          <a:p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integration of interactions </a:t>
            </a:r>
            <a:r>
              <a:rPr lang="en-US" dirty="0" smtClean="0"/>
              <a:t>at multiple dimensions or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in Multi-Dimensional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Communities in Multi-Dimensional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err="1" smtClean="0"/>
              <a:t>p</a:t>
            </a:r>
            <a:r>
              <a:rPr lang="en-US" sz="2400" dirty="0" smtClean="0"/>
              <a:t>-dimension network</a:t>
            </a:r>
          </a:p>
          <a:p>
            <a:r>
              <a:rPr lang="en-US" sz="2400" dirty="0" smtClean="0"/>
              <a:t>An example of a 3-dimensional network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Goal: </a:t>
            </a:r>
            <a:r>
              <a:rPr lang="en-US" sz="2400" dirty="0" smtClean="0">
                <a:solidFill>
                  <a:srgbClr val="0000FF"/>
                </a:solidFill>
              </a:rPr>
              <a:t>integrate </a:t>
            </a:r>
            <a:r>
              <a:rPr lang="en-US" sz="2400" dirty="0" smtClean="0">
                <a:solidFill>
                  <a:srgbClr val="0000FF"/>
                </a:solidFill>
              </a:rPr>
              <a:t>interactions </a:t>
            </a:r>
            <a:r>
              <a:rPr lang="en-US" sz="2400" dirty="0" smtClean="0">
                <a:solidFill>
                  <a:srgbClr val="0000FF"/>
                </a:solidFill>
              </a:rPr>
              <a:t>at multiple dimensions to find reliable community </a:t>
            </a:r>
            <a:r>
              <a:rPr lang="en-US" sz="2400" dirty="0" smtClean="0">
                <a:solidFill>
                  <a:srgbClr val="0000FF"/>
                </a:solidFill>
              </a:rPr>
              <a:t>structures </a:t>
            </a:r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15463" y="1601663"/>
            <a:ext cx="3454400" cy="38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0446" y="19826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2658359"/>
            <a:ext cx="9144000" cy="1594986"/>
            <a:chOff x="0" y="2646814"/>
            <a:chExt cx="9144000" cy="1594986"/>
          </a:xfrm>
        </p:grpSpPr>
        <p:pic>
          <p:nvPicPr>
            <p:cNvPr id="6" name="Picture 5" descr="networ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0" y="2693800"/>
              <a:ext cx="2648989" cy="1008721"/>
            </a:xfrm>
            <a:prstGeom prst="rect">
              <a:avLst/>
            </a:prstGeom>
          </p:spPr>
        </p:pic>
        <p:pic>
          <p:nvPicPr>
            <p:cNvPr id="9" name="Picture 8" descr="network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3184260" y="2646814"/>
              <a:ext cx="2688061" cy="1055707"/>
            </a:xfrm>
            <a:prstGeom prst="rect">
              <a:avLst/>
            </a:prstGeom>
          </p:spPr>
        </p:pic>
        <p:pic>
          <p:nvPicPr>
            <p:cNvPr id="10" name="Picture 9" descr="network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6380301" y="2693800"/>
              <a:ext cx="2763699" cy="1085413"/>
            </a:xfrm>
            <a:prstGeom prst="rect">
              <a:avLst/>
            </a:prstGeom>
          </p:spPr>
        </p:pic>
        <p:pic>
          <p:nvPicPr>
            <p:cNvPr id="11" name="Picture 1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1341438" y="3943350"/>
              <a:ext cx="508000" cy="292100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4500563" y="3927475"/>
              <a:ext cx="508000" cy="292100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7569863" y="3949700"/>
              <a:ext cx="508000" cy="2921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Unified View for Community Partition </a:t>
            </a:r>
            <a:br>
              <a:rPr lang="en-US" sz="3600" dirty="0" smtClean="0"/>
            </a:br>
            <a:r>
              <a:rPr lang="en-US" sz="3600" dirty="0" smtClean="0"/>
              <a:t>(from Chapter 3)</a:t>
            </a:r>
            <a:endParaRPr lang="en-US" sz="3600" dirty="0"/>
          </a:p>
        </p:txBody>
      </p:sp>
      <p:pic>
        <p:nvPicPr>
          <p:cNvPr id="4" name="Picture 3" descr="clustering_process_ne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16346" y="2485893"/>
            <a:ext cx="8048171" cy="220675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0" y="5133808"/>
            <a:ext cx="9144000" cy="1254125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Latent space models, block models, spectral clustering, and modularity maximization </a:t>
            </a:r>
            <a:r>
              <a:rPr lang="en-US" sz="2400" dirty="0" smtClean="0"/>
              <a:t>can be unified as 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Strategies</a:t>
            </a:r>
            <a:endParaRPr lang="en-US" dirty="0"/>
          </a:p>
        </p:txBody>
      </p:sp>
      <p:pic>
        <p:nvPicPr>
          <p:cNvPr id="6" name="Picture 5" descr="integra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876136" y="1324698"/>
            <a:ext cx="5736542" cy="54403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AB-1FE2-F840-8127-6D31FB93CF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1283</Words>
  <Application>Microsoft Macintosh PowerPoint</Application>
  <PresentationFormat>On-screen Show (4:3)</PresentationFormat>
  <Paragraphs>247</Paragraphs>
  <Slides>32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Communities in Heterogeneous Networks</vt:lpstr>
      <vt:lpstr>Heterogeneous Networks</vt:lpstr>
      <vt:lpstr>Multi-Dimensional Networks</vt:lpstr>
      <vt:lpstr>Multi-Mode Networks</vt:lpstr>
      <vt:lpstr>Why Does Heterogeneity Matter</vt:lpstr>
      <vt:lpstr>Communities in Multi-Dimensional Networks</vt:lpstr>
      <vt:lpstr>Communities in Multi-Dimensional Networks</vt:lpstr>
      <vt:lpstr>A Unified View for Community Partition  (from Chapter 3)</vt:lpstr>
      <vt:lpstr>Integration Strategies</vt:lpstr>
      <vt:lpstr>Network Integration</vt:lpstr>
      <vt:lpstr>Network Integration Example</vt:lpstr>
      <vt:lpstr>Utility Integration</vt:lpstr>
      <vt:lpstr>Utility Integration Example</vt:lpstr>
      <vt:lpstr>Utility Integration Example</vt:lpstr>
      <vt:lpstr>Feature Integration</vt:lpstr>
      <vt:lpstr>Problem with Direct Feature Average</vt:lpstr>
      <vt:lpstr>Proper way of Feature Integration</vt:lpstr>
      <vt:lpstr>Feature Integration Example</vt:lpstr>
      <vt:lpstr>Partition Integration</vt:lpstr>
      <vt:lpstr>CPSA Example</vt:lpstr>
      <vt:lpstr>More Efficient Partition Integration</vt:lpstr>
      <vt:lpstr>Partition Integration Example</vt:lpstr>
      <vt:lpstr>Comparison of Multi-Dimensional Integration Strategies</vt:lpstr>
      <vt:lpstr>Communities in Multi-Mode Networks</vt:lpstr>
      <vt:lpstr>Co-clustering on 2-mode Networks</vt:lpstr>
      <vt:lpstr>Adjacency Matrix of 2-Mode Network</vt:lpstr>
      <vt:lpstr>Co-Clustering</vt:lpstr>
      <vt:lpstr>Spectral Co-Clustering</vt:lpstr>
      <vt:lpstr>Spectral Co-Clustering Example</vt:lpstr>
      <vt:lpstr>Generalization to A Star Structure</vt:lpstr>
      <vt:lpstr>Generalization to Multi-Mode Networks</vt:lpstr>
      <vt:lpstr>Slide 32</vt:lpstr>
    </vt:vector>
  </TitlesOfParts>
  <Company>Yahoo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Communities in Heterogeneous Networks</dc:title>
  <dc:creator>Lei Tang</dc:creator>
  <cp:lastModifiedBy>Huan Liu</cp:lastModifiedBy>
  <cp:revision>131</cp:revision>
  <dcterms:created xsi:type="dcterms:W3CDTF">2010-12-25T21:26:23Z</dcterms:created>
  <dcterms:modified xsi:type="dcterms:W3CDTF">2010-12-25T22:34:07Z</dcterms:modified>
</cp:coreProperties>
</file>