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diagrams/colors1.xml" ContentType="application/vnd.openxmlformats-officedocument.drawingml.diagramColors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s/slide23.xml" ContentType="application/vnd.openxmlformats-officedocument.presentationml.slide+xml"/>
  <Override PartName="/ppt/diagrams/layout1.xml" ContentType="application/vnd.openxmlformats-officedocument.drawingml.diagramLayout+xml"/>
  <Default Extension="pdf" ContentType="application/pdf"/>
  <Override PartName="/ppt/diagrams/quickStyle1.xml" ContentType="application/vnd.openxmlformats-officedocument.drawingml.diagramStyl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diagrams/drawing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71" r:id="rId2"/>
    <p:sldId id="272" r:id="rId3"/>
    <p:sldId id="273" r:id="rId4"/>
    <p:sldId id="274" r:id="rId5"/>
    <p:sldId id="277" r:id="rId6"/>
    <p:sldId id="276" r:id="rId7"/>
    <p:sldId id="278" r:id="rId8"/>
    <p:sldId id="279" r:id="rId9"/>
    <p:sldId id="280" r:id="rId10"/>
    <p:sldId id="281" r:id="rId11"/>
    <p:sldId id="282" r:id="rId12"/>
    <p:sldId id="283" r:id="rId13"/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688" y="-5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8882CB-F254-E247-8B1E-B2DA1A1628A7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096170-7B37-CF45-B619-C19700A0617D}">
      <dgm:prSet phldrT="[Text]"/>
      <dgm:spPr/>
      <dgm:t>
        <a:bodyPr/>
        <a:lstStyle/>
        <a:p>
          <a:r>
            <a:rPr lang="en-US" dirty="0" smtClean="0"/>
            <a:t>Local Classifier</a:t>
          </a:r>
          <a:endParaRPr lang="en-US" dirty="0"/>
        </a:p>
      </dgm:t>
    </dgm:pt>
    <dgm:pt modelId="{814F7B53-7753-7048-B6C5-6382E1111330}" type="parTrans" cxnId="{2D9A1079-68DF-8E4E-8EBE-55DA30411AEE}">
      <dgm:prSet/>
      <dgm:spPr/>
      <dgm:t>
        <a:bodyPr/>
        <a:lstStyle/>
        <a:p>
          <a:endParaRPr lang="en-US"/>
        </a:p>
      </dgm:t>
    </dgm:pt>
    <dgm:pt modelId="{33E318AB-4CFD-AA40-BDF9-8476C5E6C925}" type="sibTrans" cxnId="{2D9A1079-68DF-8E4E-8EBE-55DA30411AEE}">
      <dgm:prSet/>
      <dgm:spPr/>
      <dgm:t>
        <a:bodyPr/>
        <a:lstStyle/>
        <a:p>
          <a:endParaRPr lang="en-US"/>
        </a:p>
      </dgm:t>
    </dgm:pt>
    <dgm:pt modelId="{8AAFEC5A-DFCB-8249-97A3-68C748DD9381}">
      <dgm:prSet phldrT="[Text]"/>
      <dgm:spPr/>
      <dgm:t>
        <a:bodyPr/>
        <a:lstStyle/>
        <a:p>
          <a:r>
            <a:rPr lang="en-US" dirty="0" smtClean="0"/>
            <a:t>Relational Classifier</a:t>
          </a:r>
          <a:endParaRPr lang="en-US" dirty="0"/>
        </a:p>
      </dgm:t>
    </dgm:pt>
    <dgm:pt modelId="{C85FA94F-8156-5B4D-BCC9-C3513F7FF653}" type="parTrans" cxnId="{7DE97559-936A-D542-AC5C-82B720AFC71F}">
      <dgm:prSet/>
      <dgm:spPr/>
      <dgm:t>
        <a:bodyPr/>
        <a:lstStyle/>
        <a:p>
          <a:endParaRPr lang="en-US"/>
        </a:p>
      </dgm:t>
    </dgm:pt>
    <dgm:pt modelId="{088ECA78-A92A-EA43-BE54-49E41AFBDA13}" type="sibTrans" cxnId="{7DE97559-936A-D542-AC5C-82B720AFC71F}">
      <dgm:prSet/>
      <dgm:spPr/>
      <dgm:t>
        <a:bodyPr/>
        <a:lstStyle/>
        <a:p>
          <a:endParaRPr lang="en-US"/>
        </a:p>
      </dgm:t>
    </dgm:pt>
    <dgm:pt modelId="{C8F3D2F3-4925-B744-AB21-3C7310008C71}">
      <dgm:prSet phldrT="[Text]"/>
      <dgm:spPr/>
      <dgm:t>
        <a:bodyPr/>
        <a:lstStyle/>
        <a:p>
          <a:r>
            <a:rPr lang="en-US" dirty="0" smtClean="0"/>
            <a:t>Collective Inference</a:t>
          </a:r>
          <a:endParaRPr lang="en-US" dirty="0"/>
        </a:p>
      </dgm:t>
    </dgm:pt>
    <dgm:pt modelId="{015053F1-286E-C943-99E6-37C2B2800CA8}" type="parTrans" cxnId="{F52992CF-68B9-344D-9549-884FE61DE2F6}">
      <dgm:prSet/>
      <dgm:spPr/>
      <dgm:t>
        <a:bodyPr/>
        <a:lstStyle/>
        <a:p>
          <a:endParaRPr lang="en-US"/>
        </a:p>
      </dgm:t>
    </dgm:pt>
    <dgm:pt modelId="{C3EAAD43-CFB5-C44D-AD95-1AD07B64CC83}" type="sibTrans" cxnId="{F52992CF-68B9-344D-9549-884FE61DE2F6}">
      <dgm:prSet/>
      <dgm:spPr/>
      <dgm:t>
        <a:bodyPr/>
        <a:lstStyle/>
        <a:p>
          <a:endParaRPr lang="en-US"/>
        </a:p>
      </dgm:t>
    </dgm:pt>
    <dgm:pt modelId="{FFC9601B-8929-EB45-8E73-F399426F94E4}">
      <dgm:prSet phldrT="[Text]"/>
      <dgm:spPr/>
      <dgm:t>
        <a:bodyPr/>
        <a:lstStyle/>
        <a:p>
          <a:r>
            <a:rPr lang="en-US" dirty="0" smtClean="0"/>
            <a:t>Assign initial label</a:t>
          </a:r>
          <a:endParaRPr lang="en-US" dirty="0"/>
        </a:p>
      </dgm:t>
    </dgm:pt>
    <dgm:pt modelId="{7CC4F254-C6D8-D64E-BDBA-8EB73520A386}" type="parTrans" cxnId="{0706F227-D790-6B4E-965D-ABE9881722CC}">
      <dgm:prSet/>
      <dgm:spPr/>
      <dgm:t>
        <a:bodyPr/>
        <a:lstStyle/>
        <a:p>
          <a:endParaRPr lang="en-US"/>
        </a:p>
      </dgm:t>
    </dgm:pt>
    <dgm:pt modelId="{78C2ADE1-8CEE-3A42-A5E5-4C7A821056C4}" type="sibTrans" cxnId="{0706F227-D790-6B4E-965D-ABE9881722CC}">
      <dgm:prSet/>
      <dgm:spPr/>
      <dgm:t>
        <a:bodyPr/>
        <a:lstStyle/>
        <a:p>
          <a:endParaRPr lang="en-US"/>
        </a:p>
      </dgm:t>
    </dgm:pt>
    <dgm:pt modelId="{AA8BF446-0AB7-0D49-8413-42AA8859FE3C}">
      <dgm:prSet phldrT="[Text]"/>
      <dgm:spPr/>
      <dgm:t>
        <a:bodyPr/>
        <a:lstStyle/>
        <a:p>
          <a:r>
            <a:rPr lang="en-US" dirty="0" smtClean="0"/>
            <a:t>Capture correlations between nodes</a:t>
          </a:r>
          <a:endParaRPr lang="en-US" dirty="0"/>
        </a:p>
      </dgm:t>
    </dgm:pt>
    <dgm:pt modelId="{2F5D3830-9FE9-9D47-AB86-974BBD9FE61F}" type="parTrans" cxnId="{FA8B0D68-1B17-F641-BF9F-C1FDC845ED94}">
      <dgm:prSet/>
      <dgm:spPr/>
      <dgm:t>
        <a:bodyPr/>
        <a:lstStyle/>
        <a:p>
          <a:endParaRPr lang="en-US"/>
        </a:p>
      </dgm:t>
    </dgm:pt>
    <dgm:pt modelId="{2D65A204-52A3-9841-9ADF-160D06B7956D}" type="sibTrans" cxnId="{FA8B0D68-1B17-F641-BF9F-C1FDC845ED94}">
      <dgm:prSet/>
      <dgm:spPr/>
      <dgm:t>
        <a:bodyPr/>
        <a:lstStyle/>
        <a:p>
          <a:endParaRPr lang="en-US"/>
        </a:p>
      </dgm:t>
    </dgm:pt>
    <dgm:pt modelId="{021CCB55-F36E-E84C-BC46-934A21407CED}">
      <dgm:prSet phldrT="[Text]"/>
      <dgm:spPr/>
      <dgm:t>
        <a:bodyPr/>
        <a:lstStyle/>
        <a:p>
          <a:r>
            <a:rPr lang="en-US" dirty="0" smtClean="0"/>
            <a:t>Propagate correlations through network</a:t>
          </a:r>
          <a:endParaRPr lang="en-US" dirty="0"/>
        </a:p>
      </dgm:t>
    </dgm:pt>
    <dgm:pt modelId="{549C34E3-FBC7-6540-8F48-0B40BD6275C4}" type="parTrans" cxnId="{D08FC41D-A41F-1E41-8653-F317FD5E9873}">
      <dgm:prSet/>
      <dgm:spPr/>
      <dgm:t>
        <a:bodyPr/>
        <a:lstStyle/>
        <a:p>
          <a:endParaRPr lang="en-US"/>
        </a:p>
      </dgm:t>
    </dgm:pt>
    <dgm:pt modelId="{991F8C7D-3CB1-714F-803B-2EE12459257D}" type="sibTrans" cxnId="{D08FC41D-A41F-1E41-8653-F317FD5E9873}">
      <dgm:prSet/>
      <dgm:spPr/>
      <dgm:t>
        <a:bodyPr/>
        <a:lstStyle/>
        <a:p>
          <a:endParaRPr lang="en-US"/>
        </a:p>
      </dgm:t>
    </dgm:pt>
    <dgm:pt modelId="{0B4BC85B-4D8A-724A-87F0-D75420928B74}" type="pres">
      <dgm:prSet presAssocID="{8A8882CB-F254-E247-8B1E-B2DA1A1628A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17B444-CFF5-F741-B06F-F75B687B1A2C}" type="pres">
      <dgm:prSet presAssocID="{3C096170-7B37-CF45-B619-C19700A0617D}" presName="composite" presStyleCnt="0"/>
      <dgm:spPr/>
    </dgm:pt>
    <dgm:pt modelId="{AF7CC12A-AE60-5C44-A06C-A1D1F217C6C2}" type="pres">
      <dgm:prSet presAssocID="{3C096170-7B37-CF45-B619-C19700A0617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CD26F4-6BC6-AF4E-BF02-4ED800CD8AFF}" type="pres">
      <dgm:prSet presAssocID="{3C096170-7B37-CF45-B619-C19700A0617D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0322B9-4B2A-1147-B46B-0685A5161740}" type="pres">
      <dgm:prSet presAssocID="{33E318AB-4CFD-AA40-BDF9-8476C5E6C925}" presName="space" presStyleCnt="0"/>
      <dgm:spPr/>
    </dgm:pt>
    <dgm:pt modelId="{58550226-818D-DF48-862B-971C9D3C7B0B}" type="pres">
      <dgm:prSet presAssocID="{8AAFEC5A-DFCB-8249-97A3-68C748DD9381}" presName="composite" presStyleCnt="0"/>
      <dgm:spPr/>
    </dgm:pt>
    <dgm:pt modelId="{9627C0CB-B6A4-3141-BA45-2F528EE6EAD3}" type="pres">
      <dgm:prSet presAssocID="{8AAFEC5A-DFCB-8249-97A3-68C748DD938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CD22AE-FC54-8F42-B781-AAE54A01AADA}" type="pres">
      <dgm:prSet presAssocID="{8AAFEC5A-DFCB-8249-97A3-68C748DD9381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A2D7C1-CAF3-A440-88C2-275EC41A45C3}" type="pres">
      <dgm:prSet presAssocID="{088ECA78-A92A-EA43-BE54-49E41AFBDA13}" presName="space" presStyleCnt="0"/>
      <dgm:spPr/>
    </dgm:pt>
    <dgm:pt modelId="{344579FD-894F-5D4E-BA05-EF1359151B98}" type="pres">
      <dgm:prSet presAssocID="{C8F3D2F3-4925-B744-AB21-3C7310008C71}" presName="composite" presStyleCnt="0"/>
      <dgm:spPr/>
    </dgm:pt>
    <dgm:pt modelId="{C7BDB87D-8FFC-0740-AC5F-0D690563DB66}" type="pres">
      <dgm:prSet presAssocID="{C8F3D2F3-4925-B744-AB21-3C7310008C7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415C9A-4AA0-8646-AC1E-ACF6C7CF23DE}" type="pres">
      <dgm:prSet presAssocID="{C8F3D2F3-4925-B744-AB21-3C7310008C71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E97559-936A-D542-AC5C-82B720AFC71F}" srcId="{8A8882CB-F254-E247-8B1E-B2DA1A1628A7}" destId="{8AAFEC5A-DFCB-8249-97A3-68C748DD9381}" srcOrd="1" destOrd="0" parTransId="{C85FA94F-8156-5B4D-BCC9-C3513F7FF653}" sibTransId="{088ECA78-A92A-EA43-BE54-49E41AFBDA13}"/>
    <dgm:cxn modelId="{99137F38-22B1-E845-B1F8-987124CE872C}" type="presOf" srcId="{AA8BF446-0AB7-0D49-8413-42AA8859FE3C}" destId="{84CD22AE-FC54-8F42-B781-AAE54A01AADA}" srcOrd="0" destOrd="0" presId="urn:microsoft.com/office/officeart/2005/8/layout/hList1"/>
    <dgm:cxn modelId="{FA8B0D68-1B17-F641-BF9F-C1FDC845ED94}" srcId="{8AAFEC5A-DFCB-8249-97A3-68C748DD9381}" destId="{AA8BF446-0AB7-0D49-8413-42AA8859FE3C}" srcOrd="0" destOrd="0" parTransId="{2F5D3830-9FE9-9D47-AB86-974BBD9FE61F}" sibTransId="{2D65A204-52A3-9841-9ADF-160D06B7956D}"/>
    <dgm:cxn modelId="{E918C900-3546-4D45-96B6-A9FAE805CCAE}" type="presOf" srcId="{021CCB55-F36E-E84C-BC46-934A21407CED}" destId="{AD415C9A-4AA0-8646-AC1E-ACF6C7CF23DE}" srcOrd="0" destOrd="0" presId="urn:microsoft.com/office/officeart/2005/8/layout/hList1"/>
    <dgm:cxn modelId="{5E5DEA44-6190-9C41-BE03-93B860A3E54F}" type="presOf" srcId="{FFC9601B-8929-EB45-8E73-F399426F94E4}" destId="{43CD26F4-6BC6-AF4E-BF02-4ED800CD8AFF}" srcOrd="0" destOrd="0" presId="urn:microsoft.com/office/officeart/2005/8/layout/hList1"/>
    <dgm:cxn modelId="{2D9A1079-68DF-8E4E-8EBE-55DA30411AEE}" srcId="{8A8882CB-F254-E247-8B1E-B2DA1A1628A7}" destId="{3C096170-7B37-CF45-B619-C19700A0617D}" srcOrd="0" destOrd="0" parTransId="{814F7B53-7753-7048-B6C5-6382E1111330}" sibTransId="{33E318AB-4CFD-AA40-BDF9-8476C5E6C925}"/>
    <dgm:cxn modelId="{96F9358D-A439-DA46-9B6B-594D623DC536}" type="presOf" srcId="{3C096170-7B37-CF45-B619-C19700A0617D}" destId="{AF7CC12A-AE60-5C44-A06C-A1D1F217C6C2}" srcOrd="0" destOrd="0" presId="urn:microsoft.com/office/officeart/2005/8/layout/hList1"/>
    <dgm:cxn modelId="{78C2B648-D4A3-F348-9E4A-61990F83BC8E}" type="presOf" srcId="{8AAFEC5A-DFCB-8249-97A3-68C748DD9381}" destId="{9627C0CB-B6A4-3141-BA45-2F528EE6EAD3}" srcOrd="0" destOrd="0" presId="urn:microsoft.com/office/officeart/2005/8/layout/hList1"/>
    <dgm:cxn modelId="{F52992CF-68B9-344D-9549-884FE61DE2F6}" srcId="{8A8882CB-F254-E247-8B1E-B2DA1A1628A7}" destId="{C8F3D2F3-4925-B744-AB21-3C7310008C71}" srcOrd="2" destOrd="0" parTransId="{015053F1-286E-C943-99E6-37C2B2800CA8}" sibTransId="{C3EAAD43-CFB5-C44D-AD95-1AD07B64CC83}"/>
    <dgm:cxn modelId="{E69B2772-6462-B248-8A64-3B8E8423014B}" type="presOf" srcId="{C8F3D2F3-4925-B744-AB21-3C7310008C71}" destId="{C7BDB87D-8FFC-0740-AC5F-0D690563DB66}" srcOrd="0" destOrd="0" presId="urn:microsoft.com/office/officeart/2005/8/layout/hList1"/>
    <dgm:cxn modelId="{6CFBA111-1A15-8446-9BE0-48A0E8A1C1F0}" type="presOf" srcId="{8A8882CB-F254-E247-8B1E-B2DA1A1628A7}" destId="{0B4BC85B-4D8A-724A-87F0-D75420928B74}" srcOrd="0" destOrd="0" presId="urn:microsoft.com/office/officeart/2005/8/layout/hList1"/>
    <dgm:cxn modelId="{0706F227-D790-6B4E-965D-ABE9881722CC}" srcId="{3C096170-7B37-CF45-B619-C19700A0617D}" destId="{FFC9601B-8929-EB45-8E73-F399426F94E4}" srcOrd="0" destOrd="0" parTransId="{7CC4F254-C6D8-D64E-BDBA-8EB73520A386}" sibTransId="{78C2ADE1-8CEE-3A42-A5E5-4C7A821056C4}"/>
    <dgm:cxn modelId="{D08FC41D-A41F-1E41-8653-F317FD5E9873}" srcId="{C8F3D2F3-4925-B744-AB21-3C7310008C71}" destId="{021CCB55-F36E-E84C-BC46-934A21407CED}" srcOrd="0" destOrd="0" parTransId="{549C34E3-FBC7-6540-8F48-0B40BD6275C4}" sibTransId="{991F8C7D-3CB1-714F-803B-2EE12459257D}"/>
    <dgm:cxn modelId="{3C5B06C4-5C30-CB44-A898-67563877E7E1}" type="presParOf" srcId="{0B4BC85B-4D8A-724A-87F0-D75420928B74}" destId="{8517B444-CFF5-F741-B06F-F75B687B1A2C}" srcOrd="0" destOrd="0" presId="urn:microsoft.com/office/officeart/2005/8/layout/hList1"/>
    <dgm:cxn modelId="{5CFBB8B0-C86B-4E49-972E-402BDFA9DF76}" type="presParOf" srcId="{8517B444-CFF5-F741-B06F-F75B687B1A2C}" destId="{AF7CC12A-AE60-5C44-A06C-A1D1F217C6C2}" srcOrd="0" destOrd="0" presId="urn:microsoft.com/office/officeart/2005/8/layout/hList1"/>
    <dgm:cxn modelId="{37C3C125-7B9E-A849-96C2-7AF620F3E793}" type="presParOf" srcId="{8517B444-CFF5-F741-B06F-F75B687B1A2C}" destId="{43CD26F4-6BC6-AF4E-BF02-4ED800CD8AFF}" srcOrd="1" destOrd="0" presId="urn:microsoft.com/office/officeart/2005/8/layout/hList1"/>
    <dgm:cxn modelId="{31501F8E-8460-0C42-AC2E-EF60864B21D3}" type="presParOf" srcId="{0B4BC85B-4D8A-724A-87F0-D75420928B74}" destId="{F40322B9-4B2A-1147-B46B-0685A5161740}" srcOrd="1" destOrd="0" presId="urn:microsoft.com/office/officeart/2005/8/layout/hList1"/>
    <dgm:cxn modelId="{83C0C603-F069-A841-ABBE-0B6426DB818D}" type="presParOf" srcId="{0B4BC85B-4D8A-724A-87F0-D75420928B74}" destId="{58550226-818D-DF48-862B-971C9D3C7B0B}" srcOrd="2" destOrd="0" presId="urn:microsoft.com/office/officeart/2005/8/layout/hList1"/>
    <dgm:cxn modelId="{F71B1D67-BD2A-C243-973A-402554F83C90}" type="presParOf" srcId="{58550226-818D-DF48-862B-971C9D3C7B0B}" destId="{9627C0CB-B6A4-3141-BA45-2F528EE6EAD3}" srcOrd="0" destOrd="0" presId="urn:microsoft.com/office/officeart/2005/8/layout/hList1"/>
    <dgm:cxn modelId="{E3BE73C0-0E15-4540-B414-54E78DD1045F}" type="presParOf" srcId="{58550226-818D-DF48-862B-971C9D3C7B0B}" destId="{84CD22AE-FC54-8F42-B781-AAE54A01AADA}" srcOrd="1" destOrd="0" presId="urn:microsoft.com/office/officeart/2005/8/layout/hList1"/>
    <dgm:cxn modelId="{A5F3A118-FBDE-2546-A618-7E28E499DAEE}" type="presParOf" srcId="{0B4BC85B-4D8A-724A-87F0-D75420928B74}" destId="{82A2D7C1-CAF3-A440-88C2-275EC41A45C3}" srcOrd="3" destOrd="0" presId="urn:microsoft.com/office/officeart/2005/8/layout/hList1"/>
    <dgm:cxn modelId="{4399216B-3579-764E-B90B-48EB48EDD196}" type="presParOf" srcId="{0B4BC85B-4D8A-724A-87F0-D75420928B74}" destId="{344579FD-894F-5D4E-BA05-EF1359151B98}" srcOrd="4" destOrd="0" presId="urn:microsoft.com/office/officeart/2005/8/layout/hList1"/>
    <dgm:cxn modelId="{A411FAE8-E05B-8847-A256-80CE39604315}" type="presParOf" srcId="{344579FD-894F-5D4E-BA05-EF1359151B98}" destId="{C7BDB87D-8FFC-0740-AC5F-0D690563DB66}" srcOrd="0" destOrd="0" presId="urn:microsoft.com/office/officeart/2005/8/layout/hList1"/>
    <dgm:cxn modelId="{9EE71E27-EE9B-1A4F-B339-3C1D7C1A1AC0}" type="presParOf" srcId="{344579FD-894F-5D4E-BA05-EF1359151B98}" destId="{AD415C9A-4AA0-8646-AC1E-ACF6C7CF23D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F7CC12A-AE60-5C44-A06C-A1D1F217C6C2}">
      <dsp:nvSpPr>
        <dsp:cNvPr id="0" name=""/>
        <dsp:cNvSpPr/>
      </dsp:nvSpPr>
      <dsp:spPr>
        <a:xfrm>
          <a:off x="2504" y="105984"/>
          <a:ext cx="2442066" cy="604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Local Classifier</a:t>
          </a:r>
          <a:endParaRPr lang="en-US" sz="2100" kern="1200" dirty="0"/>
        </a:p>
      </dsp:txBody>
      <dsp:txXfrm>
        <a:off x="2504" y="105984"/>
        <a:ext cx="2442066" cy="604800"/>
      </dsp:txXfrm>
    </dsp:sp>
    <dsp:sp modelId="{43CD26F4-6BC6-AF4E-BF02-4ED800CD8AFF}">
      <dsp:nvSpPr>
        <dsp:cNvPr id="0" name=""/>
        <dsp:cNvSpPr/>
      </dsp:nvSpPr>
      <dsp:spPr>
        <a:xfrm>
          <a:off x="2504" y="710784"/>
          <a:ext cx="2442066" cy="11529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Assign initial label</a:t>
          </a:r>
          <a:endParaRPr lang="en-US" sz="2100" kern="1200" dirty="0"/>
        </a:p>
      </dsp:txBody>
      <dsp:txXfrm>
        <a:off x="2504" y="710784"/>
        <a:ext cx="2442066" cy="1152900"/>
      </dsp:txXfrm>
    </dsp:sp>
    <dsp:sp modelId="{9627C0CB-B6A4-3141-BA45-2F528EE6EAD3}">
      <dsp:nvSpPr>
        <dsp:cNvPr id="0" name=""/>
        <dsp:cNvSpPr/>
      </dsp:nvSpPr>
      <dsp:spPr>
        <a:xfrm>
          <a:off x="2786460" y="105984"/>
          <a:ext cx="2442066" cy="604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Relational Classifier</a:t>
          </a:r>
          <a:endParaRPr lang="en-US" sz="2100" kern="1200" dirty="0"/>
        </a:p>
      </dsp:txBody>
      <dsp:txXfrm>
        <a:off x="2786460" y="105984"/>
        <a:ext cx="2442066" cy="604800"/>
      </dsp:txXfrm>
    </dsp:sp>
    <dsp:sp modelId="{84CD22AE-FC54-8F42-B781-AAE54A01AADA}">
      <dsp:nvSpPr>
        <dsp:cNvPr id="0" name=""/>
        <dsp:cNvSpPr/>
      </dsp:nvSpPr>
      <dsp:spPr>
        <a:xfrm>
          <a:off x="2786460" y="710784"/>
          <a:ext cx="2442066" cy="11529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Capture correlations between nodes</a:t>
          </a:r>
          <a:endParaRPr lang="en-US" sz="2100" kern="1200" dirty="0"/>
        </a:p>
      </dsp:txBody>
      <dsp:txXfrm>
        <a:off x="2786460" y="710784"/>
        <a:ext cx="2442066" cy="1152900"/>
      </dsp:txXfrm>
    </dsp:sp>
    <dsp:sp modelId="{C7BDB87D-8FFC-0740-AC5F-0D690563DB66}">
      <dsp:nvSpPr>
        <dsp:cNvPr id="0" name=""/>
        <dsp:cNvSpPr/>
      </dsp:nvSpPr>
      <dsp:spPr>
        <a:xfrm>
          <a:off x="5570416" y="105984"/>
          <a:ext cx="2442066" cy="604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Collective Inference</a:t>
          </a:r>
          <a:endParaRPr lang="en-US" sz="2100" kern="1200" dirty="0"/>
        </a:p>
      </dsp:txBody>
      <dsp:txXfrm>
        <a:off x="5570416" y="105984"/>
        <a:ext cx="2442066" cy="604800"/>
      </dsp:txXfrm>
    </dsp:sp>
    <dsp:sp modelId="{AD415C9A-4AA0-8646-AC1E-ACF6C7CF23DE}">
      <dsp:nvSpPr>
        <dsp:cNvPr id="0" name=""/>
        <dsp:cNvSpPr/>
      </dsp:nvSpPr>
      <dsp:spPr>
        <a:xfrm>
          <a:off x="5570416" y="710784"/>
          <a:ext cx="2442066" cy="11529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Propagate correlations through network</a:t>
          </a:r>
          <a:endParaRPr lang="en-US" sz="2100" kern="1200" dirty="0"/>
        </a:p>
      </dsp:txBody>
      <dsp:txXfrm>
        <a:off x="5570416" y="710784"/>
        <a:ext cx="2442066" cy="1152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8DA40-18FB-2243-A52F-83A1389A6C6F}" type="datetimeFigureOut">
              <a:rPr lang="en-US" smtClean="0"/>
              <a:pPr/>
              <a:t>12/28/10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25369-BFBB-934A-80C7-5CBC952A5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53C3E-FE77-4E44-893C-5CB47DD7CD42}" type="datetimeFigureOut">
              <a:rPr lang="en-US" smtClean="0"/>
              <a:pPr/>
              <a:t>12/28/10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1D55C8-285C-3F4B-9D54-FAD765A737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BB84-9323-834E-8C83-6CB554A51328}" type="datetime1">
              <a:rPr lang="en-US" smtClean="0"/>
              <a:pPr/>
              <a:t>12/28/10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8453-1E5B-3E44-A888-A22C16B698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579F-41C3-154F-BB14-2646082FD836}" type="datetime1">
              <a:rPr lang="en-US" smtClean="0"/>
              <a:pPr/>
              <a:t>12/28/10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8453-1E5B-3E44-A888-A22C16B698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96F8-44A2-B14D-9B4B-6578C6E75FEC}" type="datetime1">
              <a:rPr lang="en-US" smtClean="0"/>
              <a:pPr/>
              <a:t>12/28/10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8453-1E5B-3E44-A888-A22C16B698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64EF-6902-1C48-A5C9-7E0F0BA29393}" type="datetime1">
              <a:rPr lang="en-US" smtClean="0"/>
              <a:pPr/>
              <a:t>12/28/10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8453-1E5B-3E44-A888-A22C16B698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BE37-0607-7141-9500-A705206C2D2F}" type="datetime1">
              <a:rPr lang="en-US" smtClean="0"/>
              <a:pPr/>
              <a:t>12/28/10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8453-1E5B-3E44-A888-A22C16B698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5BCF-0A14-4A42-8EC4-320F003EF0C6}" type="datetime1">
              <a:rPr lang="en-US" smtClean="0"/>
              <a:pPr/>
              <a:t>12/28/10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8453-1E5B-3E44-A888-A22C16B698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C1A5-73DD-F04B-80CA-3D1ADFF480F9}" type="datetime1">
              <a:rPr lang="en-US" smtClean="0"/>
              <a:pPr/>
              <a:t>12/28/10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8453-1E5B-3E44-A888-A22C16B698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8040-DA63-F141-941D-1AB4890A906C}" type="datetime1">
              <a:rPr lang="en-US" smtClean="0"/>
              <a:pPr/>
              <a:t>12/28/10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8453-1E5B-3E44-A888-A22C16B698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0314-ADB2-724B-9893-FD21A62AD94A}" type="datetime1">
              <a:rPr lang="en-US" smtClean="0"/>
              <a:pPr/>
              <a:t>12/28/10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8453-1E5B-3E44-A888-A22C16B698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5B65-FAAA-EF47-9F8A-A6547B73E524}" type="datetime1">
              <a:rPr lang="en-US" smtClean="0"/>
              <a:pPr/>
              <a:t>12/28/10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8453-1E5B-3E44-A888-A22C16B698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E210-E533-B046-A35B-CC754D2DB6D3}" type="datetime1">
              <a:rPr lang="en-US" smtClean="0"/>
              <a:pPr/>
              <a:t>12/28/10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8453-1E5B-3E44-A888-A22C16B698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E0EEC-3C15-2045-9253-E0D5D580EEA5}" type="datetime1">
              <a:rPr lang="en-US" smtClean="0"/>
              <a:pPr/>
              <a:t>12/28/10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F8453-1E5B-3E44-A888-A22C16B698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df"/><Relationship Id="rId5" Type="http://schemas.openxmlformats.org/officeDocument/2006/relationships/image" Target="../media/image44.png"/><Relationship Id="rId6" Type="http://schemas.openxmlformats.org/officeDocument/2006/relationships/image" Target="../media/image45.pdf"/><Relationship Id="rId7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d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df"/><Relationship Id="rId3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d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df"/><Relationship Id="rId3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gp/product/1608453545/ref=s9_wishf_gw_t?ie=UTF8&amp;coliid=IJTUY3M8E9TXA&amp;colid=2HO678VRRT0S3&amp;pf_rd_m=ATVPDKIKX0DER&amp;pf_rd_s=right-3&amp;pf_rd_r=1K9YF2M9MEH57CA57EGR&amp;pf_rd_t=101&amp;pf_rd_p=481918071&amp;pf_rd_i=507846" TargetMode="External"/><Relationship Id="rId4" Type="http://schemas.openxmlformats.org/officeDocument/2006/relationships/image" Target="../media/image60.png"/><Relationship Id="rId5" Type="http://schemas.openxmlformats.org/officeDocument/2006/relationships/hyperlink" Target="mailto:ltang@yahoo-inc.com" TargetMode="External"/><Relationship Id="rId6" Type="http://schemas.openxmlformats.org/officeDocument/2006/relationships/hyperlink" Target="mailto:huanliu@asu.edu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morganclaypool.com/doi/abs/10.2200/S00298ED1V01Y201009DMK00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df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df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df"/><Relationship Id="rId13" Type="http://schemas.openxmlformats.org/officeDocument/2006/relationships/image" Target="../media/image17.png"/><Relationship Id="rId14" Type="http://schemas.openxmlformats.org/officeDocument/2006/relationships/image" Target="../media/image18.pdf"/><Relationship Id="rId15" Type="http://schemas.openxmlformats.org/officeDocument/2006/relationships/image" Target="../media/image19.png"/><Relationship Id="rId16" Type="http://schemas.openxmlformats.org/officeDocument/2006/relationships/image" Target="../media/image20.pdf"/><Relationship Id="rId17" Type="http://schemas.openxmlformats.org/officeDocument/2006/relationships/image" Target="../media/image21.png"/><Relationship Id="rId18" Type="http://schemas.openxmlformats.org/officeDocument/2006/relationships/image" Target="../media/image22.pdf"/><Relationship Id="rId19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df"/><Relationship Id="rId3" Type="http://schemas.openxmlformats.org/officeDocument/2006/relationships/image" Target="../media/image7.png"/><Relationship Id="rId4" Type="http://schemas.openxmlformats.org/officeDocument/2006/relationships/image" Target="../media/image8.pdf"/><Relationship Id="rId5" Type="http://schemas.openxmlformats.org/officeDocument/2006/relationships/image" Target="../media/image9.png"/><Relationship Id="rId6" Type="http://schemas.openxmlformats.org/officeDocument/2006/relationships/image" Target="../media/image10.pdf"/><Relationship Id="rId7" Type="http://schemas.openxmlformats.org/officeDocument/2006/relationships/image" Target="../media/image11.png"/><Relationship Id="rId8" Type="http://schemas.openxmlformats.org/officeDocument/2006/relationships/image" Target="../media/image12.pdf"/><Relationship Id="rId9" Type="http://schemas.openxmlformats.org/officeDocument/2006/relationships/image" Target="../media/image13.png"/><Relationship Id="rId10" Type="http://schemas.openxmlformats.org/officeDocument/2006/relationships/image" Target="../media/image14.pdf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3.png"/><Relationship Id="rId12" Type="http://schemas.openxmlformats.org/officeDocument/2006/relationships/image" Target="../media/image34.pdf"/><Relationship Id="rId13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df"/><Relationship Id="rId3" Type="http://schemas.openxmlformats.org/officeDocument/2006/relationships/image" Target="../media/image25.png"/><Relationship Id="rId4" Type="http://schemas.openxmlformats.org/officeDocument/2006/relationships/image" Target="../media/image26.pdf"/><Relationship Id="rId5" Type="http://schemas.openxmlformats.org/officeDocument/2006/relationships/image" Target="../media/image27.png"/><Relationship Id="rId6" Type="http://schemas.openxmlformats.org/officeDocument/2006/relationships/image" Target="../media/image28.pdf"/><Relationship Id="rId7" Type="http://schemas.openxmlformats.org/officeDocument/2006/relationships/image" Target="../media/image29.png"/><Relationship Id="rId8" Type="http://schemas.openxmlformats.org/officeDocument/2006/relationships/image" Target="../media/image30.pdf"/><Relationship Id="rId9" Type="http://schemas.openxmlformats.org/officeDocument/2006/relationships/image" Target="../media/image31.png"/><Relationship Id="rId10" Type="http://schemas.openxmlformats.org/officeDocument/2006/relationships/image" Target="../media/image32.pdf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df"/><Relationship Id="rId13" Type="http://schemas.openxmlformats.org/officeDocument/2006/relationships/image" Target="../media/image17.png"/><Relationship Id="rId14" Type="http://schemas.openxmlformats.org/officeDocument/2006/relationships/image" Target="../media/image36.pdf"/><Relationship Id="rId15" Type="http://schemas.openxmlformats.org/officeDocument/2006/relationships/image" Target="../media/image37.png"/><Relationship Id="rId16" Type="http://schemas.openxmlformats.org/officeDocument/2006/relationships/image" Target="../media/image38.pdf"/><Relationship Id="rId17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df"/><Relationship Id="rId3" Type="http://schemas.openxmlformats.org/officeDocument/2006/relationships/image" Target="../media/image7.png"/><Relationship Id="rId4" Type="http://schemas.openxmlformats.org/officeDocument/2006/relationships/image" Target="../media/image8.pdf"/><Relationship Id="rId5" Type="http://schemas.openxmlformats.org/officeDocument/2006/relationships/image" Target="../media/image9.png"/><Relationship Id="rId6" Type="http://schemas.openxmlformats.org/officeDocument/2006/relationships/image" Target="../media/image10.pdf"/><Relationship Id="rId7" Type="http://schemas.openxmlformats.org/officeDocument/2006/relationships/image" Target="../media/image11.png"/><Relationship Id="rId8" Type="http://schemas.openxmlformats.org/officeDocument/2006/relationships/image" Target="../media/image12.pdf"/><Relationship Id="rId9" Type="http://schemas.openxmlformats.org/officeDocument/2006/relationships/image" Target="../media/image13.png"/><Relationship Id="rId10" Type="http://schemas.openxmlformats.org/officeDocument/2006/relationships/image" Target="../media/image14.pd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Social Media Mining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8453-1E5B-3E44-A888-A22C16B698D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8667" y="6356350"/>
            <a:ext cx="5681133" cy="365125"/>
          </a:xfrm>
        </p:spPr>
        <p:txBody>
          <a:bodyPr/>
          <a:lstStyle/>
          <a:p>
            <a:r>
              <a:rPr lang="en-US" smtClean="0"/>
              <a:t>Chapter 5, </a:t>
            </a:r>
            <a:r>
              <a:rPr lang="en-US" dirty="0" smtClean="0"/>
              <a:t>Community Detection and Mining in Social Media.  Lei Tang and Huan Liu, Morgan &amp; Claypool, September, 2010. 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Segment-based Clustering with Evolving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Independent clustering at each snapshot</a:t>
            </a:r>
          </a:p>
          <a:p>
            <a:pPr lvl="1"/>
            <a:r>
              <a:rPr lang="en-US" sz="2000" dirty="0" smtClean="0"/>
              <a:t>do not consider temporal information</a:t>
            </a:r>
          </a:p>
          <a:p>
            <a:pPr lvl="1"/>
            <a:r>
              <a:rPr lang="en-US" sz="2000" dirty="0" smtClean="0"/>
              <a:t>Likely to output specious evaluation patterns</a:t>
            </a:r>
          </a:p>
          <a:p>
            <a:r>
              <a:rPr lang="en-US" sz="2400" dirty="0" smtClean="0"/>
              <a:t>Evolutionary clustering enforces smoothness</a:t>
            </a:r>
          </a:p>
          <a:p>
            <a:pPr lvl="1"/>
            <a:r>
              <a:rPr lang="en-US" sz="2000" dirty="0" smtClean="0"/>
              <a:t>may fail to capture drastic change</a:t>
            </a:r>
          </a:p>
          <a:p>
            <a:r>
              <a:rPr lang="en-US" sz="2400" dirty="0" smtClean="0"/>
              <a:t>How to strike balance between </a:t>
            </a:r>
            <a:r>
              <a:rPr lang="en-US" sz="2400" i="1" dirty="0" smtClean="0"/>
              <a:t>gradual changes </a:t>
            </a:r>
            <a:r>
              <a:rPr lang="en-US" sz="2400" dirty="0" smtClean="0"/>
              <a:t>under normal circumstances and </a:t>
            </a:r>
            <a:r>
              <a:rPr lang="en-US" sz="2400" i="1" dirty="0" smtClean="0"/>
              <a:t>drastic changes </a:t>
            </a:r>
            <a:r>
              <a:rPr lang="en-US" sz="2400" dirty="0" smtClean="0"/>
              <a:t>caused by major events?</a:t>
            </a:r>
          </a:p>
          <a:p>
            <a:r>
              <a:rPr lang="en-US" sz="2400" dirty="0" smtClean="0"/>
              <a:t>Segment-based clustering: </a:t>
            </a:r>
          </a:p>
          <a:p>
            <a:pPr lvl="1"/>
            <a:r>
              <a:rPr lang="en-US" sz="2000" dirty="0" smtClean="0"/>
              <a:t>Community structure remains unchanged in a segment of time</a:t>
            </a:r>
          </a:p>
          <a:p>
            <a:pPr lvl="1"/>
            <a:r>
              <a:rPr lang="en-US" sz="2000" dirty="0" smtClean="0"/>
              <a:t>A change between consecutive segments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Fundamental question: how to detect the change points?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8453-1E5B-3E44-A888-A22C16B698D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Segment-based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Segment-based Clustering assumes community structure remains unchanged in a segment of time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err="1" smtClean="0">
                <a:solidFill>
                  <a:srgbClr val="0000FF"/>
                </a:solidFill>
              </a:rPr>
              <a:t>GraphScope</a:t>
            </a:r>
            <a:r>
              <a:rPr lang="en-US" sz="2400" dirty="0" smtClean="0"/>
              <a:t> is one segment-based clustering method</a:t>
            </a:r>
          </a:p>
          <a:p>
            <a:pPr lvl="1"/>
            <a:r>
              <a:rPr lang="en-US" sz="2400" dirty="0" smtClean="0"/>
              <a:t>If network connections do not change much over time, consecutive network snapshots should be grouped into one segment</a:t>
            </a:r>
          </a:p>
          <a:p>
            <a:pPr lvl="1"/>
            <a:r>
              <a:rPr lang="en-US" sz="2400" dirty="0" smtClean="0"/>
              <a:t>If a new network snapshot does not fit into an existing segment (when current community structure induces a high cost on a new network snapshot), then introduce a change point and start a new segment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8453-1E5B-3E44-A888-A22C16B698D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GraphScope</a:t>
            </a:r>
            <a:r>
              <a:rPr lang="en-US" dirty="0" smtClean="0"/>
              <a:t> on Enron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558" y="1321411"/>
            <a:ext cx="7092244" cy="553658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8453-1E5B-3E44-A888-A22C16B698D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Classification with Network Data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8453-1E5B-3E44-A888-A22C16B698D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Correlations in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59844"/>
          </a:xfrm>
        </p:spPr>
        <p:txBody>
          <a:bodyPr/>
          <a:lstStyle/>
          <a:p>
            <a:r>
              <a:rPr lang="en-US" dirty="0" smtClean="0"/>
              <a:t>Individual behaviors are </a:t>
            </a:r>
            <a:r>
              <a:rPr lang="en-US" dirty="0" smtClean="0">
                <a:solidFill>
                  <a:srgbClr val="0000FF"/>
                </a:solidFill>
              </a:rPr>
              <a:t>correlated</a:t>
            </a:r>
            <a:r>
              <a:rPr lang="en-US" dirty="0" smtClean="0"/>
              <a:t> in a network environment</a:t>
            </a:r>
          </a:p>
        </p:txBody>
      </p:sp>
      <p:pic>
        <p:nvPicPr>
          <p:cNvPr id="4" name="Picture 3" descr="homophily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944820" y="3429000"/>
            <a:ext cx="1397000" cy="2628900"/>
          </a:xfrm>
          <a:prstGeom prst="rect">
            <a:avLst/>
          </a:prstGeom>
        </p:spPr>
      </p:pic>
      <p:pic>
        <p:nvPicPr>
          <p:cNvPr id="5" name="Picture 4" descr="influenc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786275" y="3429000"/>
            <a:ext cx="1384300" cy="2628900"/>
          </a:xfrm>
          <a:prstGeom prst="rect">
            <a:avLst/>
          </a:prstGeom>
        </p:spPr>
      </p:pic>
      <p:pic>
        <p:nvPicPr>
          <p:cNvPr id="6" name="Picture 5" descr="confounding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4615030" y="3429000"/>
            <a:ext cx="4140200" cy="2603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1464" y="2972214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00FF"/>
                </a:solidFill>
              </a:rPr>
              <a:t>homophily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83794" y="2972214"/>
            <a:ext cx="1145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influence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09789" y="2972214"/>
            <a:ext cx="1516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Confounding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8453-1E5B-3E44-A888-A22C16B698D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with Network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to </a:t>
            </a:r>
            <a:r>
              <a:rPr lang="en-US" sz="2800" dirty="0" smtClean="0">
                <a:solidFill>
                  <a:srgbClr val="0000FF"/>
                </a:solidFill>
              </a:rPr>
              <a:t>leverage this correlation </a:t>
            </a:r>
            <a:r>
              <a:rPr lang="en-US" sz="2800" dirty="0" smtClean="0"/>
              <a:t>observed in networks to help predict user attributes or interests?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597" y="2743656"/>
            <a:ext cx="6591300" cy="2692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60208" y="5756831"/>
            <a:ext cx="4019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Predict the labels for nodes in yellow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8453-1E5B-3E44-A888-A22C16B698D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31152"/>
          </a:xfrm>
        </p:spPr>
        <p:txBody>
          <a:bodyPr>
            <a:normAutofit/>
          </a:bodyPr>
          <a:lstStyle/>
          <a:p>
            <a:r>
              <a:rPr lang="en-US" sz="2400" dirty="0"/>
              <a:t>L</a:t>
            </a:r>
            <a:r>
              <a:rPr lang="en-US" sz="2400" dirty="0" smtClean="0"/>
              <a:t>abels of nodes are interdependent with each other</a:t>
            </a:r>
          </a:p>
          <a:p>
            <a:r>
              <a:rPr lang="en-US" sz="2400" dirty="0" smtClean="0"/>
              <a:t>The label of one node cannot be determined independently; Need </a:t>
            </a:r>
            <a:r>
              <a:rPr lang="en-US" sz="2400" dirty="0">
                <a:solidFill>
                  <a:srgbClr val="0000FF"/>
                </a:solidFill>
              </a:rPr>
              <a:t>C</a:t>
            </a:r>
            <a:r>
              <a:rPr lang="en-US" sz="2400" dirty="0" smtClean="0">
                <a:solidFill>
                  <a:srgbClr val="0000FF"/>
                </a:solidFill>
              </a:rPr>
              <a:t>ollective Classification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Markov Assumption</a:t>
            </a:r>
            <a:r>
              <a:rPr lang="en-US" sz="2400" dirty="0" smtClean="0"/>
              <a:t>: </a:t>
            </a:r>
            <a:r>
              <a:rPr lang="en-US" sz="2400" i="1" dirty="0" smtClean="0"/>
              <a:t>the label of one node depends on the label of his neighbors</a:t>
            </a:r>
          </a:p>
          <a:p>
            <a:endParaRPr lang="en-US" sz="2400" i="1" dirty="0" smtClean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Collective classification involves 3 components:</a:t>
            </a:r>
            <a:endParaRPr lang="en-US" sz="2400" dirty="0" smtClean="0"/>
          </a:p>
          <a:p>
            <a:pPr lvl="1"/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064" y="3600609"/>
            <a:ext cx="2336800" cy="469900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/>
        </p:nvGraphicFramePr>
        <p:xfrm>
          <a:off x="671812" y="4477323"/>
          <a:ext cx="8014988" cy="1969669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8453-1E5B-3E44-A888-A22C16B698D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Local Classifier</a:t>
            </a:r>
            <a:r>
              <a:rPr lang="en-US" sz="2400" dirty="0" smtClean="0"/>
              <a:t>: used for initial label assignment</a:t>
            </a:r>
          </a:p>
          <a:p>
            <a:pPr lvl="1"/>
            <a:r>
              <a:rPr lang="en-US" sz="2000" dirty="0"/>
              <a:t>P</a:t>
            </a:r>
            <a:r>
              <a:rPr lang="en-US" sz="2000" dirty="0" smtClean="0"/>
              <a:t>redicts label based on node attributes</a:t>
            </a:r>
          </a:p>
          <a:p>
            <a:pPr lvl="1"/>
            <a:r>
              <a:rPr lang="en-US" sz="2000" dirty="0" smtClean="0"/>
              <a:t>Classical classification learning</a:t>
            </a:r>
          </a:p>
          <a:p>
            <a:pPr lvl="1"/>
            <a:r>
              <a:rPr lang="en-US" sz="2000" dirty="0" smtClean="0"/>
              <a:t>Does not employ network information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Relational Classifier</a:t>
            </a:r>
            <a:r>
              <a:rPr lang="en-US" sz="2400" dirty="0" smtClean="0"/>
              <a:t>: capture correlations based on label info</a:t>
            </a:r>
          </a:p>
          <a:p>
            <a:pPr lvl="1"/>
            <a:r>
              <a:rPr lang="en-US" sz="2000" dirty="0" smtClean="0"/>
              <a:t>Learn a classifier from the labels or/and attributes of its neighbors to the label of one node</a:t>
            </a:r>
          </a:p>
          <a:p>
            <a:pPr lvl="1"/>
            <a:r>
              <a:rPr lang="en-US" sz="2000" dirty="0" smtClean="0"/>
              <a:t>Network information is used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Collective Classification</a:t>
            </a:r>
            <a:r>
              <a:rPr lang="en-US" sz="2400" dirty="0" smtClean="0">
                <a:solidFill>
                  <a:srgbClr val="000000"/>
                </a:solidFill>
              </a:rPr>
              <a:t>: propagate the correlation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Apply relational classifier to each node iteratively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Iterate until the inconsistency between neighboring labels is minimized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Network structure substantially affects the final prediction</a:t>
            </a:r>
          </a:p>
          <a:p>
            <a:pPr lvl="1"/>
            <a:endParaRPr lang="en-US" sz="20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8453-1E5B-3E44-A888-A22C16B698D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Weighted-vote Relational Neighborhood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 local classifier</a:t>
            </a:r>
          </a:p>
          <a:p>
            <a:r>
              <a:rPr lang="en-US" sz="2800" dirty="0" smtClean="0"/>
              <a:t>Relational classifier</a:t>
            </a:r>
          </a:p>
          <a:p>
            <a:pPr lvl="1"/>
            <a:r>
              <a:rPr lang="en-US" sz="2400" dirty="0" smtClean="0"/>
              <a:t>prediction of one node is the average of its neighbors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r>
              <a:rPr lang="en-US" sz="2800" dirty="0" smtClean="0"/>
              <a:t>Collective Inference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58" y="3118261"/>
            <a:ext cx="6220467" cy="179782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8453-1E5B-3E44-A888-A22C16B698D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wvRN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Initialization for unlabeled nodes 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 err="1" smtClean="0"/>
              <a:t>p(y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=1|N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)=0.5</a:t>
            </a:r>
          </a:p>
          <a:p>
            <a:r>
              <a:rPr lang="en-US" sz="2400" dirty="0" smtClean="0"/>
              <a:t>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Iteration:</a:t>
            </a:r>
          </a:p>
          <a:p>
            <a:pPr lvl="1"/>
            <a:r>
              <a:rPr lang="en-US" sz="2400" dirty="0" smtClean="0"/>
              <a:t>For node 3, N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={1,2,4}</a:t>
            </a:r>
          </a:p>
          <a:p>
            <a:pPr lvl="2"/>
            <a:r>
              <a:rPr lang="en-US" sz="1800" dirty="0" smtClean="0"/>
              <a:t>P(y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=1|N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 = 0</a:t>
            </a:r>
          </a:p>
          <a:p>
            <a:pPr lvl="2"/>
            <a:r>
              <a:rPr lang="en-US" sz="1800" dirty="0" smtClean="0"/>
              <a:t>P(y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=1|N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) = 0</a:t>
            </a:r>
          </a:p>
          <a:p>
            <a:pPr lvl="2"/>
            <a:r>
              <a:rPr lang="en-US" sz="1800" dirty="0" smtClean="0"/>
              <a:t>P(y</a:t>
            </a:r>
            <a:r>
              <a:rPr lang="en-US" sz="1800" baseline="-25000" dirty="0" smtClean="0"/>
              <a:t>4</a:t>
            </a:r>
            <a:r>
              <a:rPr lang="en-US" sz="1800" dirty="0" smtClean="0"/>
              <a:t>=1 |N</a:t>
            </a:r>
            <a:r>
              <a:rPr lang="en-US" sz="1800" baseline="-25000" dirty="0" smtClean="0"/>
              <a:t>4</a:t>
            </a:r>
            <a:r>
              <a:rPr lang="en-US" sz="1800" dirty="0" smtClean="0"/>
              <a:t>) = 0.5</a:t>
            </a:r>
          </a:p>
          <a:p>
            <a:pPr lvl="2"/>
            <a:r>
              <a:rPr lang="en-US" sz="1800" dirty="0" smtClean="0">
                <a:solidFill>
                  <a:srgbClr val="0000FF"/>
                </a:solidFill>
              </a:rPr>
              <a:t>P(y</a:t>
            </a:r>
            <a:r>
              <a:rPr lang="en-US" sz="1800" baseline="-25000" dirty="0" smtClean="0">
                <a:solidFill>
                  <a:srgbClr val="0000FF"/>
                </a:solidFill>
              </a:rPr>
              <a:t>3</a:t>
            </a:r>
            <a:r>
              <a:rPr lang="en-US" sz="1800" dirty="0" smtClean="0">
                <a:solidFill>
                  <a:srgbClr val="0000FF"/>
                </a:solidFill>
              </a:rPr>
              <a:t>=1|N</a:t>
            </a:r>
            <a:r>
              <a:rPr lang="en-US" sz="1800" baseline="-25000" dirty="0" smtClean="0">
                <a:solidFill>
                  <a:srgbClr val="0000FF"/>
                </a:solidFill>
              </a:rPr>
              <a:t>3</a:t>
            </a:r>
            <a:r>
              <a:rPr lang="en-US" sz="1800" dirty="0" smtClean="0">
                <a:solidFill>
                  <a:srgbClr val="0000FF"/>
                </a:solidFill>
              </a:rPr>
              <a:t>) = 1/3 (0 + 0 + 0.5) = 0.17</a:t>
            </a:r>
          </a:p>
          <a:p>
            <a:pPr lvl="1"/>
            <a:r>
              <a:rPr lang="en-US" sz="2400" dirty="0" smtClean="0"/>
              <a:t>For node 4, N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={1,3, 5, 6}</a:t>
            </a:r>
          </a:p>
          <a:p>
            <a:pPr lvl="2"/>
            <a:r>
              <a:rPr lang="en-US" sz="2000" dirty="0" smtClean="0">
                <a:solidFill>
                  <a:srgbClr val="0000FF"/>
                </a:solidFill>
              </a:rPr>
              <a:t>P(y</a:t>
            </a:r>
            <a:r>
              <a:rPr lang="en-US" sz="2000" baseline="-25000" dirty="0" smtClean="0">
                <a:solidFill>
                  <a:srgbClr val="0000FF"/>
                </a:solidFill>
              </a:rPr>
              <a:t>4</a:t>
            </a:r>
            <a:r>
              <a:rPr lang="en-US" sz="2000" dirty="0" smtClean="0">
                <a:solidFill>
                  <a:srgbClr val="0000FF"/>
                </a:solidFill>
              </a:rPr>
              <a:t>=1|N</a:t>
            </a:r>
            <a:r>
              <a:rPr lang="en-US" sz="2000" baseline="-25000" dirty="0" smtClean="0">
                <a:solidFill>
                  <a:srgbClr val="0000FF"/>
                </a:solidFill>
              </a:rPr>
              <a:t>4</a:t>
            </a:r>
            <a:r>
              <a:rPr lang="en-US" sz="2000" dirty="0" smtClean="0">
                <a:solidFill>
                  <a:srgbClr val="0000FF"/>
                </a:solidFill>
              </a:rPr>
              <a:t>)= ¼(0+ 0.17+0.5+1) = 0.42</a:t>
            </a:r>
          </a:p>
          <a:p>
            <a:pPr lvl="1"/>
            <a:r>
              <a:rPr lang="en-US" sz="2400" dirty="0" smtClean="0"/>
              <a:t>For node 5, N</a:t>
            </a:r>
            <a:r>
              <a:rPr lang="en-US" sz="2400" baseline="-25000" dirty="0" smtClean="0"/>
              <a:t>5</a:t>
            </a:r>
            <a:r>
              <a:rPr lang="en-US" sz="2400" dirty="0" smtClean="0"/>
              <a:t>={4,6,7,8} </a:t>
            </a:r>
          </a:p>
          <a:p>
            <a:pPr lvl="2"/>
            <a:r>
              <a:rPr lang="en-US" sz="2000" dirty="0" smtClean="0">
                <a:solidFill>
                  <a:srgbClr val="0000FF"/>
                </a:solidFill>
              </a:rPr>
              <a:t>P(y</a:t>
            </a:r>
            <a:r>
              <a:rPr lang="en-US" sz="2000" baseline="-25000" dirty="0" smtClean="0">
                <a:solidFill>
                  <a:srgbClr val="0000FF"/>
                </a:solidFill>
              </a:rPr>
              <a:t>5</a:t>
            </a:r>
            <a:r>
              <a:rPr lang="en-US" sz="2000" dirty="0" smtClean="0">
                <a:solidFill>
                  <a:srgbClr val="0000FF"/>
                </a:solidFill>
              </a:rPr>
              <a:t>=1|N</a:t>
            </a:r>
            <a:r>
              <a:rPr lang="en-US" sz="2000" baseline="-25000" dirty="0" smtClean="0">
                <a:solidFill>
                  <a:srgbClr val="0000FF"/>
                </a:solidFill>
              </a:rPr>
              <a:t>5</a:t>
            </a:r>
            <a:r>
              <a:rPr lang="en-US" sz="2000" dirty="0" smtClean="0">
                <a:solidFill>
                  <a:srgbClr val="0000FF"/>
                </a:solidFill>
              </a:rPr>
              <a:t>) = ¼ (0.42+1+1+0.5) = 0.73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407" y="1600200"/>
            <a:ext cx="3408443" cy="13922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323" y="3173228"/>
            <a:ext cx="2123415" cy="326534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8453-1E5B-3E44-A888-A22C16B698D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Evolution Patterns in social media</a:t>
            </a: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8453-1E5B-3E44-A888-A22C16B698D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Stabilizes after 5 iterations</a:t>
            </a:r>
          </a:p>
          <a:p>
            <a:pPr lvl="1"/>
            <a:r>
              <a:rPr lang="en-US" sz="2400" dirty="0" smtClean="0"/>
              <a:t>Nodes 5, 8, 9 are + (P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&gt; 0.5)</a:t>
            </a:r>
          </a:p>
          <a:p>
            <a:pPr lvl="1"/>
            <a:r>
              <a:rPr lang="en-US" sz="2400" dirty="0" smtClean="0"/>
              <a:t>Node 3 is –  (P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&lt; 0.5)</a:t>
            </a:r>
          </a:p>
          <a:p>
            <a:pPr lvl="1"/>
            <a:r>
              <a:rPr lang="en-US" sz="2400" dirty="0" smtClean="0"/>
              <a:t>Node 4 is in between (P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=0.5)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3429000"/>
            <a:ext cx="9004300" cy="283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407" y="1600200"/>
            <a:ext cx="3408443" cy="139227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8453-1E5B-3E44-A888-A22C16B698D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Community-Based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People in social media engage in various relationships </a:t>
            </a:r>
          </a:p>
          <a:p>
            <a:pPr lvl="1"/>
            <a:r>
              <a:rPr lang="en-US" dirty="0" smtClean="0"/>
              <a:t>Colleagues</a:t>
            </a:r>
          </a:p>
          <a:p>
            <a:pPr lvl="1"/>
            <a:r>
              <a:rPr lang="en-US" dirty="0" smtClean="0"/>
              <a:t>Relatives</a:t>
            </a:r>
          </a:p>
          <a:p>
            <a:pPr lvl="1"/>
            <a:r>
              <a:rPr lang="en-US" dirty="0" smtClean="0"/>
              <a:t>Friends</a:t>
            </a:r>
          </a:p>
          <a:p>
            <a:pPr lvl="1"/>
            <a:r>
              <a:rPr lang="en-US" dirty="0" smtClean="0"/>
              <a:t>Co-travelers</a:t>
            </a:r>
          </a:p>
          <a:p>
            <a:endParaRPr lang="en-US" dirty="0" smtClean="0"/>
          </a:p>
          <a:p>
            <a:r>
              <a:rPr lang="en-US" dirty="0" smtClean="0"/>
              <a:t>Different relationships have different correlations with user interests/behavior/profiles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facebook-detailed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686333" y="2155415"/>
            <a:ext cx="3295367" cy="304068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8453-1E5B-3E44-A888-A22C16B698D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Social media often comes with a network, but no relationship information</a:t>
            </a:r>
          </a:p>
          <a:p>
            <a:r>
              <a:rPr lang="en-US" sz="2400" dirty="0" smtClean="0"/>
              <a:t>Or relationship information is not complete or refined enough</a:t>
            </a:r>
          </a:p>
          <a:p>
            <a:endParaRPr lang="en-US" dirty="0" smtClean="0"/>
          </a:p>
          <a:p>
            <a:r>
              <a:rPr lang="en-US" sz="2800" dirty="0" smtClean="0">
                <a:solidFill>
                  <a:srgbClr val="0000FF"/>
                </a:solidFill>
              </a:rPr>
              <a:t>Challenges:</a:t>
            </a:r>
          </a:p>
          <a:p>
            <a:pPr lvl="1"/>
            <a:r>
              <a:rPr lang="en-US" sz="2400" dirty="0" smtClean="0"/>
              <a:t>How to differentiate these heterogeneous relationship in a network?</a:t>
            </a:r>
          </a:p>
          <a:p>
            <a:pPr lvl="1"/>
            <a:r>
              <a:rPr lang="en-US" sz="2400" dirty="0" smtClean="0"/>
              <a:t>How to determine whether the relationship is useful for prediction?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8453-1E5B-3E44-A888-A22C16B698D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Social Dimension</a:t>
            </a:r>
            <a:r>
              <a:rPr lang="en-US" sz="2800" dirty="0" smtClean="0"/>
              <a:t>: </a:t>
            </a:r>
          </a:p>
          <a:p>
            <a:pPr lvl="1"/>
            <a:r>
              <a:rPr lang="en-US" sz="2400" dirty="0" smtClean="0"/>
              <a:t>Latent dimensions defined by social connections</a:t>
            </a:r>
          </a:p>
          <a:p>
            <a:r>
              <a:rPr lang="en-US" sz="2800" dirty="0" smtClean="0"/>
              <a:t>Each dimension represents one type of relationship</a:t>
            </a:r>
            <a:endParaRPr lang="en-US" sz="2800" dirty="0"/>
          </a:p>
        </p:txBody>
      </p:sp>
      <p:pic>
        <p:nvPicPr>
          <p:cNvPr id="4" name="Picture 3" descr="facebook-detailed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59569" y="3236937"/>
            <a:ext cx="3295367" cy="3040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368" y="3657822"/>
            <a:ext cx="4423785" cy="198120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8453-1E5B-3E44-A888-A22C16B698D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A Learning Framework based on Social Dimensions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People involved in the same social dimension are likely to connect to each other, thus forming a </a:t>
            </a:r>
            <a:r>
              <a:rPr lang="en-US" sz="2400" dirty="0" smtClean="0">
                <a:solidFill>
                  <a:srgbClr val="0000FF"/>
                </a:solidFill>
              </a:rPr>
              <a:t>community</a:t>
            </a:r>
          </a:p>
          <a:p>
            <a:endParaRPr lang="en-US" sz="3027" dirty="0" smtClean="0"/>
          </a:p>
          <a:p>
            <a:r>
              <a:rPr lang="en-US" sz="3027" dirty="0" smtClean="0"/>
              <a:t>Training: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24" dirty="0" smtClean="0"/>
              <a:t>Extract meaningful social dimensions based on network connectivity via </a:t>
            </a:r>
            <a:r>
              <a:rPr lang="en-US" sz="2824" dirty="0" smtClean="0">
                <a:solidFill>
                  <a:srgbClr val="0000FF"/>
                </a:solidFill>
              </a:rPr>
              <a:t>community detection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24" dirty="0" smtClean="0"/>
              <a:t>Determine relevant social dimensions (plus node attributes) through </a:t>
            </a:r>
            <a:r>
              <a:rPr lang="en-US" sz="2824" dirty="0" smtClean="0">
                <a:solidFill>
                  <a:srgbClr val="0000FF"/>
                </a:solidFill>
              </a:rPr>
              <a:t>supervised learning</a:t>
            </a:r>
          </a:p>
          <a:p>
            <a:endParaRPr lang="en-US" sz="3027" dirty="0" smtClean="0"/>
          </a:p>
          <a:p>
            <a:r>
              <a:rPr lang="en-US" sz="3027" dirty="0" smtClean="0"/>
              <a:t>Prediction</a:t>
            </a:r>
          </a:p>
          <a:p>
            <a:pPr lvl="1"/>
            <a:r>
              <a:rPr lang="en-US" sz="2824" dirty="0" smtClean="0"/>
              <a:t>Apply the constructed model in Step 2 to social dimensions of unlabeled nodes</a:t>
            </a:r>
          </a:p>
          <a:p>
            <a:pPr lvl="1"/>
            <a:r>
              <a:rPr lang="en-US" sz="2824" dirty="0" smtClean="0">
                <a:solidFill>
                  <a:srgbClr val="0000FF"/>
                </a:solidFill>
              </a:rPr>
              <a:t>No iterative inference</a:t>
            </a:r>
            <a:endParaRPr lang="en-US" sz="2824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8453-1E5B-3E44-A888-A22C16B698D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Underlying Assumption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615240"/>
            <a:ext cx="8229600" cy="1510924"/>
          </a:xfrm>
        </p:spPr>
        <p:txBody>
          <a:bodyPr>
            <a:normAutofit fontScale="92500" lnSpcReduction="10000"/>
          </a:bodyPr>
          <a:lstStyle/>
          <a:p>
            <a:r>
              <a:rPr lang="en-US" sz="2595" dirty="0" smtClean="0"/>
              <a:t>Assumption: </a:t>
            </a:r>
          </a:p>
          <a:p>
            <a:pPr lvl="1"/>
            <a:r>
              <a:rPr lang="en-US" sz="2195" dirty="0" smtClean="0"/>
              <a:t>the label of one node is determined by its social dimension </a:t>
            </a:r>
          </a:p>
          <a:p>
            <a:pPr lvl="1"/>
            <a:r>
              <a:rPr lang="en-US" sz="2162" dirty="0" err="1" smtClean="0"/>
              <a:t>P(y</a:t>
            </a:r>
            <a:r>
              <a:rPr lang="en-US" sz="2162" baseline="-25000" dirty="0" err="1" smtClean="0"/>
              <a:t>i</a:t>
            </a:r>
            <a:r>
              <a:rPr lang="en-US" sz="2162" dirty="0" err="1" smtClean="0"/>
              <a:t>|A</a:t>
            </a:r>
            <a:r>
              <a:rPr lang="en-US" sz="2162" dirty="0" smtClean="0"/>
              <a:t>) = </a:t>
            </a:r>
            <a:r>
              <a:rPr lang="en-US" sz="2162" dirty="0" err="1" smtClean="0"/>
              <a:t>P(y</a:t>
            </a:r>
            <a:r>
              <a:rPr lang="en-US" sz="2162" baseline="-25000" dirty="0" err="1" smtClean="0"/>
              <a:t>i</a:t>
            </a:r>
            <a:r>
              <a:rPr lang="en-US" sz="2162" dirty="0" err="1" smtClean="0"/>
              <a:t>|S</a:t>
            </a:r>
            <a:r>
              <a:rPr lang="en-US" sz="2162" baseline="-25000" dirty="0" err="1" smtClean="0"/>
              <a:t>i</a:t>
            </a:r>
            <a:r>
              <a:rPr lang="en-US" sz="2162" dirty="0" smtClean="0"/>
              <a:t>)</a:t>
            </a:r>
          </a:p>
          <a:p>
            <a:r>
              <a:rPr lang="en-US" sz="2562" dirty="0" smtClean="0">
                <a:solidFill>
                  <a:srgbClr val="0000FF"/>
                </a:solidFill>
              </a:rPr>
              <a:t>Community </a:t>
            </a:r>
            <a:r>
              <a:rPr lang="en-US" sz="2562" smtClean="0">
                <a:solidFill>
                  <a:srgbClr val="0000FF"/>
                </a:solidFill>
              </a:rPr>
              <a:t>membership serves </a:t>
            </a:r>
            <a:r>
              <a:rPr lang="en-US" sz="2562" dirty="0" smtClean="0">
                <a:solidFill>
                  <a:srgbClr val="0000FF"/>
                </a:solidFill>
              </a:rPr>
              <a:t>as latent features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6" name="Picture 5" descr="fig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 rot="16200000">
            <a:off x="3298563" y="-576261"/>
            <a:ext cx="2870201" cy="68580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8453-1E5B-3E44-A888-A22C16B698D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SocioDim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One is likely to involve in multiple relationships, thus soft clustering is used to extract social dimensions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929" y="2508005"/>
            <a:ext cx="2569501" cy="10495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387" y="4325130"/>
            <a:ext cx="1550514" cy="18010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5303" y="6233220"/>
            <a:ext cx="2125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Spectral Clustering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5741" y="2508005"/>
            <a:ext cx="4013200" cy="25480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5741" y="5694363"/>
            <a:ext cx="4013200" cy="431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39251" y="6171665"/>
            <a:ext cx="2716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Support Vector Machine</a:t>
            </a:r>
            <a:endParaRPr lang="en-US" sz="2000" dirty="0"/>
          </a:p>
        </p:txBody>
      </p:sp>
      <p:sp>
        <p:nvSpPr>
          <p:cNvPr id="10" name="Down Arrow 9"/>
          <p:cNvSpPr/>
          <p:nvPr/>
        </p:nvSpPr>
        <p:spPr>
          <a:xfrm>
            <a:off x="2027468" y="3763235"/>
            <a:ext cx="302955" cy="56189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201434" y="5918648"/>
            <a:ext cx="713678" cy="2075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6088189" y="5056069"/>
            <a:ext cx="320476" cy="638294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8453-1E5B-3E44-A888-A22C16B698D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Collective Classification vs. Community-Based Learning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653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0178"/>
                <a:gridCol w="1956222"/>
                <a:gridCol w="2743200"/>
              </a:tblGrid>
              <a:tr h="722108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Collective Classification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Community-Based Learning</a:t>
                      </a:r>
                      <a:endParaRPr lang="en-US" sz="2000" dirty="0"/>
                    </a:p>
                  </a:txBody>
                  <a:tcPr/>
                </a:tc>
              </a:tr>
              <a:tr h="72210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Computational Cost for Training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low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high</a:t>
                      </a:r>
                      <a:endParaRPr lang="en-US" sz="2000" dirty="0"/>
                    </a:p>
                  </a:txBody>
                  <a:tcPr/>
                </a:tc>
              </a:tr>
              <a:tr h="72210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Computational Cost for Prediction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high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low</a:t>
                      </a:r>
                      <a:endParaRPr lang="en-US" sz="2000"/>
                    </a:p>
                  </a:txBody>
                  <a:tcPr/>
                </a:tc>
              </a:tr>
              <a:tr h="72210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Handling</a:t>
                      </a:r>
                      <a:r>
                        <a:rPr lang="en-US" sz="2000" baseline="0" dirty="0" smtClean="0"/>
                        <a:t> Heterogeneous Relations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sz="2000" dirty="0"/>
                    </a:p>
                  </a:txBody>
                  <a:tcPr/>
                </a:tc>
              </a:tr>
              <a:tr h="72210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Handling</a:t>
                      </a:r>
                      <a:r>
                        <a:rPr lang="en-US" sz="2000" baseline="0" dirty="0" smtClean="0"/>
                        <a:t> Evolving Networks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104304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Integrating network information and actor attributes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8453-1E5B-3E44-A888-A22C16B698D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066799"/>
            <a:ext cx="4498975" cy="1488977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Book Available at </a:t>
            </a:r>
          </a:p>
          <a:p>
            <a:r>
              <a:rPr lang="en-US" dirty="0" smtClean="0">
                <a:hlinkClick r:id="rId2"/>
              </a:rPr>
              <a:t>Morgan &amp; claypool Publishers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Amazon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-120650" y="1568450"/>
            <a:ext cx="51181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5"/>
          <p:cNvSpPr txBox="1">
            <a:spLocks/>
          </p:cNvSpPr>
          <p:nvPr/>
        </p:nvSpPr>
        <p:spPr>
          <a:xfrm>
            <a:off x="4646056" y="2834588"/>
            <a:ext cx="4041775" cy="395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you have any comments,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please feel free to contact</a:t>
            </a:r>
            <a:r>
              <a:rPr lang="en-US" sz="2400" dirty="0" smtClean="0"/>
              <a:t>: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Lei Tang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 Yahoo! Labs,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ltang@yahoo-inc.com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Huan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ASU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6"/>
              </a:rPr>
              <a:t>huanliu@asu.edu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DBCD-4976-CB4B-AC8C-D1A176BED959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of </a:t>
            </a:r>
            <a:r>
              <a:rPr lang="en-US" dirty="0" err="1" smtClean="0"/>
              <a:t>Facebook</a:t>
            </a:r>
            <a:r>
              <a:rPr lang="en-US" dirty="0" smtClean="0"/>
              <a:t> Population</a:t>
            </a:r>
            <a:endParaRPr lang="en-US" dirty="0"/>
          </a:p>
        </p:txBody>
      </p:sp>
      <p:pic>
        <p:nvPicPr>
          <p:cNvPr id="6" name="Content Placeholder 5" descr="facebook-statistics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747" r="-747"/>
              <a:stretch>
                <a:fillRect/>
              </a:stretch>
            </p:blipFill>
          </mc:Choice>
          <mc:Fallback>
            <p:blipFill>
              <a:blip r:embed="rId3"/>
              <a:srcRect l="-747" r="-747"/>
              <a:stretch>
                <a:fillRect/>
              </a:stretch>
            </p:blipFill>
          </mc:Fallback>
        </mc:AlternateContent>
        <p:spPr>
          <a:xfrm>
            <a:off x="457200" y="1614311"/>
            <a:ext cx="8229600" cy="4525963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8453-1E5B-3E44-A888-A22C16B698D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Evolutions in Social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Social media networks are </a:t>
            </a:r>
            <a:r>
              <a:rPr lang="en-US" sz="2800" dirty="0" smtClean="0">
                <a:solidFill>
                  <a:srgbClr val="0000FF"/>
                </a:solidFill>
              </a:rPr>
              <a:t>highly dynamic</a:t>
            </a:r>
          </a:p>
          <a:p>
            <a:r>
              <a:rPr lang="en-US" sz="2800" dirty="0" smtClean="0"/>
              <a:t>Interesting patterns in dynamic networks </a:t>
            </a:r>
          </a:p>
          <a:p>
            <a:pPr lvl="1"/>
            <a:r>
              <a:rPr lang="en-US" sz="2400" dirty="0" smtClean="0"/>
              <a:t>Decreasing probability of new connections between two nodes with increasing distance</a:t>
            </a:r>
          </a:p>
          <a:p>
            <a:pPr lvl="1"/>
            <a:r>
              <a:rPr lang="en-US" sz="2400" dirty="0" smtClean="0"/>
              <a:t>Many new connections occur as </a:t>
            </a:r>
            <a:r>
              <a:rPr lang="en-US" sz="2400" i="1" dirty="0" smtClean="0">
                <a:solidFill>
                  <a:srgbClr val="000000"/>
                </a:solidFill>
              </a:rPr>
              <a:t>triadic closures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Segmentation of dynamic networks into 3 regions</a:t>
            </a:r>
          </a:p>
          <a:p>
            <a:pPr lvl="2"/>
            <a:r>
              <a:rPr lang="en-US" sz="2000" dirty="0" smtClean="0">
                <a:solidFill>
                  <a:srgbClr val="000000"/>
                </a:solidFill>
              </a:rPr>
              <a:t>Singletons</a:t>
            </a:r>
          </a:p>
          <a:p>
            <a:pPr lvl="2"/>
            <a:r>
              <a:rPr lang="en-US" sz="2000" dirty="0" smtClean="0">
                <a:solidFill>
                  <a:srgbClr val="000000"/>
                </a:solidFill>
              </a:rPr>
              <a:t>Isolated communities with a star structure</a:t>
            </a:r>
          </a:p>
          <a:p>
            <a:pPr lvl="2"/>
            <a:r>
              <a:rPr lang="en-US" sz="2000" dirty="0" smtClean="0">
                <a:solidFill>
                  <a:srgbClr val="000000"/>
                </a:solidFill>
              </a:rPr>
              <a:t>A giant component anchored by a well-connected core region</a:t>
            </a:r>
          </a:p>
          <a:p>
            <a:pPr lvl="1"/>
            <a:r>
              <a:rPr lang="en-US" sz="2400" dirty="0" smtClean="0"/>
              <a:t>Density increases with the network growth</a:t>
            </a:r>
          </a:p>
          <a:p>
            <a:pPr lvl="1"/>
            <a:r>
              <a:rPr lang="en-US" sz="2400" dirty="0" smtClean="0"/>
              <a:t>Average distance between nodes shrinks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8453-1E5B-3E44-A888-A22C16B698D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Community Evolution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573910" cy="496146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Communities also expand, shrink , or dissolve in dynamic networks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How to uncover latent community change behind dynamic network interactions? 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621" y="2065866"/>
            <a:ext cx="4193823" cy="344949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8453-1E5B-3E44-A888-A22C16B698D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Naïve Approach to Studying Community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14244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Take snapshots of a network</a:t>
            </a:r>
          </a:p>
          <a:p>
            <a:r>
              <a:rPr lang="en-US" sz="2400" dirty="0" smtClean="0"/>
              <a:t>find communities at each snapshot</a:t>
            </a:r>
          </a:p>
          <a:p>
            <a:r>
              <a:rPr lang="en-US" sz="2400" dirty="0" smtClean="0"/>
              <a:t>Clustering </a:t>
            </a:r>
            <a:r>
              <a:rPr lang="en-US" sz="2400" dirty="0" smtClean="0">
                <a:solidFill>
                  <a:srgbClr val="0000FF"/>
                </a:solidFill>
              </a:rPr>
              <a:t>independently </a:t>
            </a:r>
            <a:r>
              <a:rPr lang="en-US" sz="2400" dirty="0" smtClean="0"/>
              <a:t>at each snapshot</a:t>
            </a:r>
          </a:p>
          <a:p>
            <a:endParaRPr lang="en-US" sz="2400" dirty="0" smtClean="0"/>
          </a:p>
          <a:p>
            <a:r>
              <a:rPr lang="en-US" sz="2400" dirty="0" smtClean="0"/>
              <a:t>Cons: </a:t>
            </a:r>
          </a:p>
          <a:p>
            <a:pPr lvl="1"/>
            <a:r>
              <a:rPr lang="en-US" sz="2000" dirty="0" smtClean="0"/>
              <a:t>Most community detection methods produce local optimal solutions</a:t>
            </a:r>
          </a:p>
          <a:p>
            <a:pPr lvl="1"/>
            <a:r>
              <a:rPr lang="en-US" sz="2000" dirty="0" smtClean="0"/>
              <a:t>Hard to determine if the evolution is due to the evolution or algorithm randomness</a:t>
            </a:r>
            <a:endParaRPr lang="en-US" sz="2000" dirty="0"/>
          </a:p>
        </p:txBody>
      </p:sp>
      <p:pic>
        <p:nvPicPr>
          <p:cNvPr id="5" name="Picture 4" descr="community_evolutio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963336" y="1417638"/>
            <a:ext cx="2771099" cy="501702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8453-1E5B-3E44-A888-A22C16B698D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Approach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17444"/>
            <a:ext cx="8229600" cy="105833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There is a sharp change at T</a:t>
            </a:r>
            <a:r>
              <a:rPr lang="en-US" sz="2400" baseline="-25000" dirty="0" smtClean="0"/>
              <a:t>2</a:t>
            </a:r>
          </a:p>
          <a:p>
            <a:r>
              <a:rPr lang="en-US" sz="2400" dirty="0" smtClean="0"/>
              <a:t>This approach may report spurious structural changes</a:t>
            </a:r>
          </a:p>
          <a:p>
            <a:endParaRPr lang="en-US" sz="2400" baseline="-25000" dirty="0" smtClean="0"/>
          </a:p>
          <a:p>
            <a:endParaRPr lang="en-US" sz="2400" baseline="-25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0" y="1417638"/>
            <a:ext cx="9144000" cy="1549567"/>
            <a:chOff x="0" y="1417638"/>
            <a:chExt cx="9144000" cy="1549567"/>
          </a:xfrm>
        </p:grpSpPr>
        <p:grpSp>
          <p:nvGrpSpPr>
            <p:cNvPr id="4" name="Group 3"/>
            <p:cNvGrpSpPr/>
            <p:nvPr/>
          </p:nvGrpSpPr>
          <p:grpSpPr>
            <a:xfrm>
              <a:off x="0" y="1417638"/>
              <a:ext cx="9144000" cy="1512112"/>
              <a:chOff x="0" y="2646814"/>
              <a:chExt cx="9144000" cy="1512112"/>
            </a:xfrm>
          </p:grpSpPr>
          <p:pic>
            <p:nvPicPr>
              <p:cNvPr id="5" name="Picture 4" descr="network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2"/>
                  <a:stretch>
                    <a:fillRect/>
                  </a:stretch>
                </p:blipFill>
              </mc:Choice>
              <mc:Fallback>
                <p:blipFill>
                  <a:blip r:embed="rId3"/>
                  <a:stretch>
                    <a:fillRect/>
                  </a:stretch>
                </p:blipFill>
              </mc:Fallback>
            </mc:AlternateContent>
            <p:spPr>
              <a:xfrm>
                <a:off x="0" y="2693800"/>
                <a:ext cx="2648989" cy="1008721"/>
              </a:xfrm>
              <a:prstGeom prst="rect">
                <a:avLst/>
              </a:prstGeom>
            </p:spPr>
          </p:pic>
          <p:pic>
            <p:nvPicPr>
              <p:cNvPr id="6" name="Picture 5" descr="network2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4"/>
                  <a:stretch>
                    <a:fillRect/>
                  </a:stretch>
                </p:blipFill>
              </mc:Choice>
              <mc:Fallback>
                <p:blipFill>
                  <a:blip r:embed="rId5"/>
                  <a:stretch>
                    <a:fillRect/>
                  </a:stretch>
                </p:blipFill>
              </mc:Fallback>
            </mc:AlternateContent>
            <p:spPr>
              <a:xfrm>
                <a:off x="3184260" y="2646814"/>
                <a:ext cx="2688061" cy="1055707"/>
              </a:xfrm>
              <a:prstGeom prst="rect">
                <a:avLst/>
              </a:prstGeom>
            </p:spPr>
          </p:pic>
          <p:pic>
            <p:nvPicPr>
              <p:cNvPr id="7" name="Picture 6" descr="network3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6"/>
                  <a:stretch>
                    <a:fillRect/>
                  </a:stretch>
                </p:blipFill>
              </mc:Choice>
              <mc:Fallback>
                <p:blipFill>
                  <a:blip r:embed="rId7"/>
                  <a:stretch>
                    <a:fillRect/>
                  </a:stretch>
                </p:blipFill>
              </mc:Fallback>
            </mc:AlternateContent>
            <p:spPr>
              <a:xfrm>
                <a:off x="6380301" y="2693800"/>
                <a:ext cx="2763699" cy="1085413"/>
              </a:xfrm>
              <a:prstGeom prst="rect">
                <a:avLst/>
              </a:prstGeom>
            </p:spPr>
          </p:pic>
          <p:pic>
            <p:nvPicPr>
              <p:cNvPr id="8" name="Picture 7" descr="latex-image-1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8"/>
                  <a:stretch>
                    <a:fillRect/>
                  </a:stretch>
                </p:blipFill>
              </mc:Choice>
              <mc:Fallback>
                <p:blipFill>
                  <a:blip r:embed="rId9"/>
                  <a:stretch>
                    <a:fillRect/>
                  </a:stretch>
                </p:blipFill>
              </mc:Fallback>
            </mc:AlternateContent>
            <p:spPr>
              <a:xfrm>
                <a:off x="829588" y="3803650"/>
                <a:ext cx="508000" cy="292100"/>
              </a:xfrm>
              <a:prstGeom prst="rect">
                <a:avLst/>
              </a:prstGeom>
            </p:spPr>
          </p:pic>
          <p:pic>
            <p:nvPicPr>
              <p:cNvPr id="9" name="Picture 8" descr="latex-image-1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10"/>
                  <a:stretch>
                    <a:fillRect/>
                  </a:stretch>
                </p:blipFill>
              </mc:Choice>
              <mc:Fallback>
                <p:blipFill>
                  <a:blip r:embed="rId11"/>
                  <a:stretch>
                    <a:fillRect/>
                  </a:stretch>
                </p:blipFill>
              </mc:Fallback>
            </mc:AlternateContent>
            <p:spPr>
              <a:xfrm>
                <a:off x="3992563" y="3790623"/>
                <a:ext cx="508000" cy="292100"/>
              </a:xfrm>
              <a:prstGeom prst="rect">
                <a:avLst/>
              </a:prstGeom>
            </p:spPr>
          </p:pic>
          <p:pic>
            <p:nvPicPr>
              <p:cNvPr id="10" name="Picture 9" descr="latex-image-1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12"/>
                  <a:stretch>
                    <a:fillRect/>
                  </a:stretch>
                </p:blipFill>
              </mc:Choice>
              <mc:Fallback>
                <p:blipFill>
                  <a:blip r:embed="rId13"/>
                  <a:stretch>
                    <a:fillRect/>
                  </a:stretch>
                </p:blipFill>
              </mc:Fallback>
            </mc:AlternateContent>
            <p:spPr>
              <a:xfrm>
                <a:off x="7315863" y="3866826"/>
                <a:ext cx="508000" cy="292100"/>
              </a:xfrm>
              <a:prstGeom prst="rect">
                <a:avLst/>
              </a:prstGeom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1337588" y="2533225"/>
              <a:ext cx="6606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at T</a:t>
              </a:r>
              <a:r>
                <a:rPr lang="en-US" sz="2000" baseline="-25000" dirty="0" smtClean="0"/>
                <a:t>1</a:t>
              </a:r>
              <a:endParaRPr lang="en-US" sz="2000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23863" y="2567095"/>
              <a:ext cx="6606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at T</a:t>
              </a:r>
              <a:r>
                <a:rPr lang="en-US" sz="2000" baseline="-25000" dirty="0" smtClean="0"/>
                <a:t>3</a:t>
              </a:r>
              <a:endParaRPr lang="en-US" sz="2000" baseline="-25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15446" y="2529640"/>
              <a:ext cx="6606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at T</a:t>
              </a:r>
              <a:r>
                <a:rPr lang="en-US" sz="2000" baseline="-25000" dirty="0" smtClean="0"/>
                <a:t>2</a:t>
              </a:r>
              <a:endParaRPr lang="en-US" sz="2000" baseline="-25000" dirty="0"/>
            </a:p>
          </p:txBody>
        </p:sp>
      </p:grpSp>
      <p:pic>
        <p:nvPicPr>
          <p:cNvPr id="18" name="Picture 17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4"/>
              <a:stretch>
                <a:fillRect/>
              </a:stretch>
            </p:blipFill>
          </mc:Choice>
          <mc:Fallback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3405188" y="3049588"/>
            <a:ext cx="1485900" cy="21971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6"/>
              <a:stretch>
                <a:fillRect/>
              </a:stretch>
            </p:blipFill>
          </mc:Choice>
          <mc:Fallback>
            <p:blipFill>
              <a:blip r:embed="rId17"/>
              <a:stretch>
                <a:fillRect/>
              </a:stretch>
            </p:blipFill>
          </mc:Fallback>
        </mc:AlternateContent>
        <p:spPr>
          <a:xfrm>
            <a:off x="457200" y="3049588"/>
            <a:ext cx="1485900" cy="219710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8"/>
              <a:stretch>
                <a:fillRect/>
              </a:stretch>
            </p:blipFill>
          </mc:Choice>
          <mc:Fallback>
            <p:blipFill>
              <a:blip r:embed="rId19"/>
              <a:stretch>
                <a:fillRect/>
              </a:stretch>
            </p:blipFill>
          </mc:Fallback>
        </mc:AlternateContent>
        <p:spPr>
          <a:xfrm>
            <a:off x="6807200" y="3135313"/>
            <a:ext cx="1485900" cy="2197100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8453-1E5B-3E44-A888-A22C16B698D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Evolutionary Clustering in Smoothly Evolving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Evolutionary Clustering</a:t>
            </a:r>
            <a:r>
              <a:rPr lang="en-US" sz="2400" dirty="0" smtClean="0"/>
              <a:t>: find a </a:t>
            </a:r>
            <a:r>
              <a:rPr lang="en-US" sz="2400" i="1" dirty="0" smtClean="0"/>
              <a:t>smooth</a:t>
            </a:r>
            <a:r>
              <a:rPr lang="en-US" sz="2400" dirty="0" smtClean="0"/>
              <a:t> sequence of communities given a series of network snapshots</a:t>
            </a:r>
          </a:p>
          <a:p>
            <a:r>
              <a:rPr lang="en-US" sz="2400" dirty="0" smtClean="0"/>
              <a:t>Objective function:  snapshot cost (CS) + temporal cost (CT)</a:t>
            </a:r>
          </a:p>
          <a:p>
            <a:endParaRPr lang="en-US" sz="2400" dirty="0" smtClean="0"/>
          </a:p>
          <a:p>
            <a:r>
              <a:rPr lang="en-US" sz="2400" dirty="0" smtClean="0"/>
              <a:t>Take spectral clustering as an example</a:t>
            </a:r>
          </a:p>
          <a:p>
            <a:pPr lvl="1"/>
            <a:r>
              <a:rPr lang="en-US" sz="2400" dirty="0" smtClean="0"/>
              <a:t>Snapshot cost : </a:t>
            </a:r>
          </a:p>
          <a:p>
            <a:pPr lvl="1"/>
            <a:r>
              <a:rPr lang="en-US" sz="2400" dirty="0" smtClean="0"/>
              <a:t>Temporal cost: 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r>
              <a:rPr lang="en-US" sz="2400" dirty="0" smtClean="0"/>
              <a:t>Community Evolution: </a:t>
            </a:r>
          </a:p>
          <a:p>
            <a:pPr>
              <a:buNone/>
            </a:pPr>
            <a:r>
              <a:rPr lang="en-US" sz="2400" dirty="0" smtClean="0"/>
              <a:t>            where</a:t>
            </a:r>
            <a:endParaRPr lang="en-US" sz="2400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811463" y="2957513"/>
            <a:ext cx="3238500" cy="2667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457575" y="3790950"/>
            <a:ext cx="4203700" cy="3048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3457575" y="4238625"/>
            <a:ext cx="2171700" cy="30480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4456853" y="4188741"/>
            <a:ext cx="822962" cy="411130"/>
            <a:chOff x="4456853" y="4188741"/>
            <a:chExt cx="822962" cy="41113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456853" y="4188742"/>
              <a:ext cx="822960" cy="411127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0800000" flipV="1">
              <a:off x="4456856" y="4188741"/>
              <a:ext cx="822959" cy="41113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6" name="Cloud Callout 15"/>
          <p:cNvSpPr/>
          <p:nvPr/>
        </p:nvSpPr>
        <p:spPr>
          <a:xfrm>
            <a:off x="6321779" y="4095750"/>
            <a:ext cx="2822222" cy="1548694"/>
          </a:xfrm>
          <a:prstGeom prst="cloudCallout">
            <a:avLst>
              <a:gd name="adj1" fmla="val -70605"/>
              <a:gd name="adj2" fmla="val -27088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</a:t>
            </a:r>
            <a:r>
              <a:rPr lang="en-US" baseline="-25000" dirty="0" smtClean="0"/>
              <a:t>t </a:t>
            </a:r>
            <a:r>
              <a:rPr lang="en-US" dirty="0" smtClean="0"/>
              <a:t>is still a valid solution after an orthogonal transformation </a:t>
            </a:r>
            <a:endParaRPr lang="en-US" dirty="0"/>
          </a:p>
        </p:txBody>
      </p:sp>
      <p:pic>
        <p:nvPicPr>
          <p:cNvPr id="17" name="Picture 1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2767013" y="4749448"/>
            <a:ext cx="3187700" cy="5207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3821434" y="5466292"/>
            <a:ext cx="2324100" cy="46990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2328863" y="5995636"/>
            <a:ext cx="5473700" cy="342900"/>
          </a:xfrm>
          <a:prstGeom prst="rect">
            <a:avLst/>
          </a:prstGeom>
        </p:spPr>
      </p:pic>
      <p:sp>
        <p:nvSpPr>
          <p:cNvPr id="21" name="Down Arrow 20"/>
          <p:cNvSpPr/>
          <p:nvPr/>
        </p:nvSpPr>
        <p:spPr>
          <a:xfrm>
            <a:off x="1555889" y="4685665"/>
            <a:ext cx="355035" cy="822960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8453-1E5B-3E44-A888-A22C16B698D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Evolutionary Clustering Example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1417638"/>
            <a:ext cx="9144000" cy="1549567"/>
            <a:chOff x="0" y="1417638"/>
            <a:chExt cx="9144000" cy="1549567"/>
          </a:xfrm>
        </p:grpSpPr>
        <p:grpSp>
          <p:nvGrpSpPr>
            <p:cNvPr id="5" name="Group 3"/>
            <p:cNvGrpSpPr/>
            <p:nvPr/>
          </p:nvGrpSpPr>
          <p:grpSpPr>
            <a:xfrm>
              <a:off x="0" y="1417638"/>
              <a:ext cx="9144000" cy="1512112"/>
              <a:chOff x="0" y="2646814"/>
              <a:chExt cx="9144000" cy="1512112"/>
            </a:xfrm>
          </p:grpSpPr>
          <p:pic>
            <p:nvPicPr>
              <p:cNvPr id="9" name="Picture 8" descr="network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2"/>
                  <a:stretch>
                    <a:fillRect/>
                  </a:stretch>
                </p:blipFill>
              </mc:Choice>
              <mc:Fallback>
                <p:blipFill>
                  <a:blip r:embed="rId3"/>
                  <a:stretch>
                    <a:fillRect/>
                  </a:stretch>
                </p:blipFill>
              </mc:Fallback>
            </mc:AlternateContent>
            <p:spPr>
              <a:xfrm>
                <a:off x="0" y="2693800"/>
                <a:ext cx="2648989" cy="1008721"/>
              </a:xfrm>
              <a:prstGeom prst="rect">
                <a:avLst/>
              </a:prstGeom>
            </p:spPr>
          </p:pic>
          <p:pic>
            <p:nvPicPr>
              <p:cNvPr id="10" name="Picture 9" descr="network2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4"/>
                  <a:stretch>
                    <a:fillRect/>
                  </a:stretch>
                </p:blipFill>
              </mc:Choice>
              <mc:Fallback>
                <p:blipFill>
                  <a:blip r:embed="rId5"/>
                  <a:stretch>
                    <a:fillRect/>
                  </a:stretch>
                </p:blipFill>
              </mc:Fallback>
            </mc:AlternateContent>
            <p:spPr>
              <a:xfrm>
                <a:off x="3184260" y="2646814"/>
                <a:ext cx="2688061" cy="1055707"/>
              </a:xfrm>
              <a:prstGeom prst="rect">
                <a:avLst/>
              </a:prstGeom>
            </p:spPr>
          </p:pic>
          <p:pic>
            <p:nvPicPr>
              <p:cNvPr id="11" name="Picture 10" descr="network3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6"/>
                  <a:stretch>
                    <a:fillRect/>
                  </a:stretch>
                </p:blipFill>
              </mc:Choice>
              <mc:Fallback>
                <p:blipFill>
                  <a:blip r:embed="rId7"/>
                  <a:stretch>
                    <a:fillRect/>
                  </a:stretch>
                </p:blipFill>
              </mc:Fallback>
            </mc:AlternateContent>
            <p:spPr>
              <a:xfrm>
                <a:off x="6380301" y="2693800"/>
                <a:ext cx="2763699" cy="1085413"/>
              </a:xfrm>
              <a:prstGeom prst="rect">
                <a:avLst/>
              </a:prstGeom>
            </p:spPr>
          </p:pic>
          <p:pic>
            <p:nvPicPr>
              <p:cNvPr id="12" name="Picture 11" descr="latex-image-1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8"/>
                  <a:stretch>
                    <a:fillRect/>
                  </a:stretch>
                </p:blipFill>
              </mc:Choice>
              <mc:Fallback>
                <p:blipFill>
                  <a:blip r:embed="rId9"/>
                  <a:stretch>
                    <a:fillRect/>
                  </a:stretch>
                </p:blipFill>
              </mc:Fallback>
            </mc:AlternateContent>
            <p:spPr>
              <a:xfrm>
                <a:off x="829588" y="3803650"/>
                <a:ext cx="508000" cy="292100"/>
              </a:xfrm>
              <a:prstGeom prst="rect">
                <a:avLst/>
              </a:prstGeom>
            </p:spPr>
          </p:pic>
          <p:pic>
            <p:nvPicPr>
              <p:cNvPr id="13" name="Picture 12" descr="latex-image-1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10"/>
                  <a:stretch>
                    <a:fillRect/>
                  </a:stretch>
                </p:blipFill>
              </mc:Choice>
              <mc:Fallback>
                <p:blipFill>
                  <a:blip r:embed="rId11"/>
                  <a:stretch>
                    <a:fillRect/>
                  </a:stretch>
                </p:blipFill>
              </mc:Fallback>
            </mc:AlternateContent>
            <p:spPr>
              <a:xfrm>
                <a:off x="3992563" y="3790623"/>
                <a:ext cx="508000" cy="292100"/>
              </a:xfrm>
              <a:prstGeom prst="rect">
                <a:avLst/>
              </a:prstGeom>
            </p:spPr>
          </p:pic>
          <p:pic>
            <p:nvPicPr>
              <p:cNvPr id="14" name="Picture 13" descr="latex-image-1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12"/>
                  <a:stretch>
                    <a:fillRect/>
                  </a:stretch>
                </p:blipFill>
              </mc:Choice>
              <mc:Fallback>
                <p:blipFill>
                  <a:blip r:embed="rId13"/>
                  <a:stretch>
                    <a:fillRect/>
                  </a:stretch>
                </p:blipFill>
              </mc:Fallback>
            </mc:AlternateContent>
            <p:spPr>
              <a:xfrm>
                <a:off x="7315863" y="3866826"/>
                <a:ext cx="508000" cy="292100"/>
              </a:xfrm>
              <a:prstGeom prst="rect">
                <a:avLst/>
              </a:prstGeom>
            </p:spPr>
          </p:pic>
        </p:grpSp>
        <p:sp>
          <p:nvSpPr>
            <p:cNvPr id="6" name="TextBox 5"/>
            <p:cNvSpPr txBox="1"/>
            <p:nvPr/>
          </p:nvSpPr>
          <p:spPr>
            <a:xfrm>
              <a:off x="1337588" y="2533225"/>
              <a:ext cx="6606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at T</a:t>
              </a:r>
              <a:r>
                <a:rPr lang="en-US" sz="2000" baseline="-25000" dirty="0" smtClean="0"/>
                <a:t>1</a:t>
              </a:r>
              <a:endParaRPr lang="en-US" sz="2000" baseline="-25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23863" y="2567095"/>
              <a:ext cx="6606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at T</a:t>
              </a:r>
              <a:r>
                <a:rPr lang="en-US" sz="2000" baseline="-25000" dirty="0" smtClean="0"/>
                <a:t>3</a:t>
              </a:r>
              <a:endParaRPr lang="en-US" sz="2000" baseline="-25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15446" y="2529640"/>
              <a:ext cx="6606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at T</a:t>
              </a:r>
              <a:r>
                <a:rPr lang="en-US" sz="2000" baseline="-25000" dirty="0" smtClean="0"/>
                <a:t>2</a:t>
              </a:r>
              <a:endParaRPr lang="en-US" sz="2000" baseline="-25000" dirty="0"/>
            </a:p>
          </p:txBody>
        </p:sp>
      </p:grpSp>
      <p:pic>
        <p:nvPicPr>
          <p:cNvPr id="16" name="Picture 1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4"/>
              <a:stretch>
                <a:fillRect/>
              </a:stretch>
            </p:blipFill>
          </mc:Choice>
          <mc:Fallback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556305" y="3767844"/>
            <a:ext cx="1562565" cy="1732844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6"/>
              <a:stretch>
                <a:fillRect/>
              </a:stretch>
            </p:blipFill>
          </mc:Choice>
          <mc:Fallback>
            <p:blipFill>
              <a:blip r:embed="rId17"/>
              <a:stretch>
                <a:fillRect/>
              </a:stretch>
            </p:blipFill>
          </mc:Fallback>
        </mc:AlternateContent>
        <p:spPr>
          <a:xfrm>
            <a:off x="2916151" y="3697289"/>
            <a:ext cx="5659288" cy="173284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28889" y="3358445"/>
            <a:ext cx="793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T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5586995" y="3158390"/>
            <a:ext cx="793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T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3339376" y="5644444"/>
            <a:ext cx="5065890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We obtain two communities based on spectral clustering with this modified graph </a:t>
            </a:r>
            <a:r>
              <a:rPr lang="en-US" sz="2000" dirty="0" err="1" smtClean="0"/>
              <a:t>Laplacian</a:t>
            </a:r>
            <a:r>
              <a:rPr lang="en-US" sz="2000" dirty="0" smtClean="0"/>
              <a:t>:</a:t>
            </a:r>
          </a:p>
          <a:p>
            <a:pPr algn="ctr"/>
            <a:r>
              <a:rPr lang="en-US" sz="2000" dirty="0" smtClean="0"/>
              <a:t>{1, 2, 3, 4} and {5, 6, 7, 8, 9}</a:t>
            </a:r>
            <a:endParaRPr lang="en-US" sz="20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8453-1E5B-3E44-A888-A22C16B698D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2278</TotalTime>
  <Words>1207</Words>
  <Application>Microsoft Macintosh PowerPoint</Application>
  <PresentationFormat>On-screen Show (4:3)</PresentationFormat>
  <Paragraphs>227</Paragraphs>
  <Slides>28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Social Media Mining</vt:lpstr>
      <vt:lpstr>Evolution Patterns in social media</vt:lpstr>
      <vt:lpstr>Growth of Facebook Population</vt:lpstr>
      <vt:lpstr>Evolutions in Social Media</vt:lpstr>
      <vt:lpstr>Community Evolution</vt:lpstr>
      <vt:lpstr>Naïve Approach to Studying Community Evolution</vt:lpstr>
      <vt:lpstr>Naïve Approach Example</vt:lpstr>
      <vt:lpstr>Evolutionary Clustering in Smoothly Evolving Networks</vt:lpstr>
      <vt:lpstr>Evolutionary Clustering Example</vt:lpstr>
      <vt:lpstr>Segment-based Clustering with Evolving Networks</vt:lpstr>
      <vt:lpstr>Segment-based Clustering</vt:lpstr>
      <vt:lpstr>GraphScope on Enron Data</vt:lpstr>
      <vt:lpstr>Classification with Network Data</vt:lpstr>
      <vt:lpstr>Correlations in Network</vt:lpstr>
      <vt:lpstr>Classification with Network Data</vt:lpstr>
      <vt:lpstr>Collective Classification</vt:lpstr>
      <vt:lpstr>Collective Classification</vt:lpstr>
      <vt:lpstr>Weighted-vote Relational Neighborhood Classifier</vt:lpstr>
      <vt:lpstr>Example of wvRN</vt:lpstr>
      <vt:lpstr>Iterative Result</vt:lpstr>
      <vt:lpstr>Community-Based Learning</vt:lpstr>
      <vt:lpstr>Challenges</vt:lpstr>
      <vt:lpstr>Social Dimension</vt:lpstr>
      <vt:lpstr>A Learning Framework based on Social Dimensions</vt:lpstr>
      <vt:lpstr>Underlying Assumption</vt:lpstr>
      <vt:lpstr>Example of SocioDim Framework</vt:lpstr>
      <vt:lpstr>Collective Classification vs. Community-Based Learning</vt:lpstr>
      <vt:lpstr>Slide 28</vt:lpstr>
    </vt:vector>
  </TitlesOfParts>
  <Company>Yahoo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with Network Data</dc:title>
  <dc:creator>Lei Tang</dc:creator>
  <cp:lastModifiedBy>Lei Tang</cp:lastModifiedBy>
  <cp:revision>109</cp:revision>
  <dcterms:created xsi:type="dcterms:W3CDTF">2010-12-29T03:00:12Z</dcterms:created>
  <dcterms:modified xsi:type="dcterms:W3CDTF">2010-12-29T03:01:58Z</dcterms:modified>
</cp:coreProperties>
</file>