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194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208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402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493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499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542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390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9/27/2019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684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9/27/2019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675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078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075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207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9467704"/>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356" y="0"/>
            <a:ext cx="9393382" cy="3566160"/>
          </a:xfrm>
        </p:spPr>
        <p:txBody>
          <a:bodyPr>
            <a:normAutofit/>
          </a:bodyPr>
          <a:lstStyle/>
          <a:p>
            <a:r>
              <a:rPr lang="en-US" sz="7200" dirty="0" smtClean="0">
                <a:latin typeface="Times New Roman" panose="02020603050405020304" pitchFamily="18" charset="0"/>
                <a:cs typeface="Times New Roman" panose="02020603050405020304" pitchFamily="18" charset="0"/>
              </a:rPr>
              <a:t>CONCEPT DRIFT</a:t>
            </a:r>
            <a:endParaRPr lang="en-US" sz="7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595360" y="5804910"/>
            <a:ext cx="2870662" cy="471198"/>
          </a:xfrm>
        </p:spPr>
        <p:txBody>
          <a:bodyPr>
            <a:normAutofit fontScale="85000" lnSpcReduction="10000"/>
          </a:bodyPr>
          <a:lstStyle/>
          <a:p>
            <a:r>
              <a:rPr lang="en-US" dirty="0" smtClean="0">
                <a:solidFill>
                  <a:schemeClr val="accent5">
                    <a:lumMod val="75000"/>
                  </a:schemeClr>
                </a:solidFill>
                <a:latin typeface="Times New Roman" panose="02020603050405020304" pitchFamily="18" charset="0"/>
                <a:cs typeface="Times New Roman" panose="02020603050405020304" pitchFamily="18" charset="0"/>
              </a:rPr>
              <a:t>HAVISHA NADENDLA</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33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277" y="219506"/>
            <a:ext cx="2544320" cy="1596177"/>
          </a:xfrm>
        </p:spPr>
        <p:txBody>
          <a:bodyPr/>
          <a:lstStyle/>
          <a:p>
            <a:r>
              <a:rPr lang="en-US" dirty="0" smtClean="0">
                <a:latin typeface="Times New Roman" panose="02020603050405020304" pitchFamily="18" charset="0"/>
                <a:cs typeface="Times New Roman" panose="02020603050405020304" pitchFamily="18" charset="0"/>
              </a:rPr>
              <a:t>What?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2400" cap="none" dirty="0" smtClean="0">
                <a:latin typeface="Times New Roman" panose="02020603050405020304" pitchFamily="18" charset="0"/>
                <a:cs typeface="Times New Roman" panose="02020603050405020304" pitchFamily="18" charset="0"/>
              </a:rPr>
              <a:t>Concept drift in machine learning and data mining refers to the change in the relationships between input and output data in the underlying problem over time.</a:t>
            </a:r>
          </a:p>
          <a:p>
            <a:endParaRPr lang="en-US" sz="2400" cap="none" dirty="0">
              <a:latin typeface="Times New Roman" panose="02020603050405020304" pitchFamily="18" charset="0"/>
              <a:cs typeface="Times New Roman" panose="02020603050405020304" pitchFamily="18" charset="0"/>
            </a:endParaRPr>
          </a:p>
          <a:p>
            <a:r>
              <a:rPr lang="en-US" sz="2400" cap="none" dirty="0" smtClean="0">
                <a:latin typeface="Times New Roman" panose="02020603050405020304" pitchFamily="18" charset="0"/>
                <a:cs typeface="Times New Roman" panose="02020603050405020304" pitchFamily="18" charset="0"/>
              </a:rPr>
              <a:t>A concept in “</a:t>
            </a:r>
            <a:r>
              <a:rPr lang="en-US" sz="2400" i="1" cap="none" dirty="0" smtClean="0">
                <a:latin typeface="Times New Roman" panose="02020603050405020304" pitchFamily="18" charset="0"/>
                <a:cs typeface="Times New Roman" panose="02020603050405020304" pitchFamily="18" charset="0"/>
              </a:rPr>
              <a:t>concept drift</a:t>
            </a:r>
            <a:r>
              <a:rPr lang="en-US" sz="2400" cap="none" dirty="0" smtClean="0">
                <a:latin typeface="Times New Roman" panose="02020603050405020304" pitchFamily="18" charset="0"/>
                <a:cs typeface="Times New Roman" panose="02020603050405020304" pitchFamily="18" charset="0"/>
              </a:rPr>
              <a:t>” refers to the unknown and hidden relationship between inputs and output variables.</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27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7324"/>
            <a:ext cx="3325715" cy="1596177"/>
          </a:xfrm>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2400" cap="none" dirty="0" smtClean="0">
                <a:latin typeface="Times New Roman" panose="02020603050405020304" pitchFamily="18" charset="0"/>
                <a:cs typeface="Times New Roman" panose="02020603050405020304" pitchFamily="18" charset="0"/>
              </a:rPr>
              <a:t>Customer purchasing behavior in online shopping may change over time. </a:t>
            </a:r>
          </a:p>
          <a:p>
            <a:r>
              <a:rPr lang="en-US" sz="2400" cap="none" dirty="0" smtClean="0">
                <a:latin typeface="Times New Roman" panose="02020603050405020304" pitchFamily="18" charset="0"/>
                <a:cs typeface="Times New Roman" panose="02020603050405020304" pitchFamily="18" charset="0"/>
              </a:rPr>
              <a:t>For example, if weekly merchandise sales are to be predicted, and a predictive model has been developed that works satisfactorily. </a:t>
            </a:r>
          </a:p>
          <a:p>
            <a:r>
              <a:rPr lang="en-US" sz="2400" cap="none" dirty="0" smtClean="0">
                <a:latin typeface="Times New Roman" panose="02020603050405020304" pitchFamily="18" charset="0"/>
                <a:cs typeface="Times New Roman" panose="02020603050405020304" pitchFamily="18" charset="0"/>
              </a:rPr>
              <a:t>The model may use inputs such as the amount of money spent on advertising, promotions being run, and other metrics that may affect sales. The model is likely to become less and less accurate over time – this is concept drift. </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112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9382"/>
            <a:ext cx="5046449" cy="1596177"/>
          </a:xfrm>
        </p:spPr>
        <p:txBody>
          <a:bodyPr/>
          <a:lstStyle/>
          <a:p>
            <a:r>
              <a:rPr lang="en-US" dirty="0" smtClean="0">
                <a:latin typeface="Times New Roman" panose="02020603050405020304" pitchFamily="18" charset="0"/>
                <a:cs typeface="Times New Roman" panose="02020603050405020304" pitchFamily="18" charset="0"/>
              </a:rPr>
              <a:t>Possible remedies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2152996"/>
            <a:ext cx="10363826" cy="4148051"/>
          </a:xfrm>
        </p:spPr>
        <p:txBody>
          <a:bodyPr>
            <a:noAutofit/>
          </a:bodyPr>
          <a:lstStyle/>
          <a:p>
            <a:r>
              <a:rPr lang="en-US" sz="2000" cap="none" dirty="0" smtClean="0">
                <a:latin typeface="Times New Roman" panose="02020603050405020304" pitchFamily="18" charset="0"/>
                <a:cs typeface="Times New Roman" panose="02020603050405020304" pitchFamily="18" charset="0"/>
              </a:rPr>
              <a:t>To prevent deterioration in prediction accuracy because of concept drift, both active and passive solutions can be adopted. </a:t>
            </a:r>
          </a:p>
          <a:p>
            <a:r>
              <a:rPr lang="en-US" sz="2000" cap="none" dirty="0">
                <a:latin typeface="Times New Roman" panose="02020603050405020304" pitchFamily="18" charset="0"/>
                <a:cs typeface="Times New Roman" panose="02020603050405020304" pitchFamily="18" charset="0"/>
              </a:rPr>
              <a:t>Active solutions, </a:t>
            </a:r>
            <a:r>
              <a:rPr lang="en-US" sz="2000" cap="none" dirty="0" err="1">
                <a:latin typeface="Times New Roman" panose="02020603050405020304" pitchFamily="18" charset="0"/>
                <a:cs typeface="Times New Roman" panose="02020603050405020304" pitchFamily="18" charset="0"/>
              </a:rPr>
              <a:t>e.G.</a:t>
            </a:r>
            <a:r>
              <a:rPr lang="en-US" sz="2000" cap="none" dirty="0">
                <a:latin typeface="Times New Roman" panose="02020603050405020304" pitchFamily="18" charset="0"/>
                <a:cs typeface="Times New Roman" panose="02020603050405020304" pitchFamily="18" charset="0"/>
              </a:rPr>
              <a:t>, Change-detection tests to explicitly detect concept drift as a change in the statistics of the data-generating process. </a:t>
            </a:r>
          </a:p>
          <a:p>
            <a:pPr lvl="1"/>
            <a:r>
              <a:rPr lang="en-US" sz="2000" cap="none" dirty="0">
                <a:solidFill>
                  <a:srgbClr val="0000FF"/>
                </a:solidFill>
                <a:latin typeface="Times New Roman" panose="02020603050405020304" pitchFamily="18" charset="0"/>
                <a:cs typeface="Times New Roman" panose="02020603050405020304" pitchFamily="18" charset="0"/>
              </a:rPr>
              <a:t>Stationary conditions, </a:t>
            </a:r>
            <a:r>
              <a:rPr lang="en-US" sz="2000" cap="none" dirty="0">
                <a:latin typeface="Times New Roman" panose="02020603050405020304" pitchFamily="18" charset="0"/>
                <a:cs typeface="Times New Roman" panose="02020603050405020304" pitchFamily="18" charset="0"/>
              </a:rPr>
              <a:t>any fresh information made available can be integrated to improve the model. </a:t>
            </a:r>
          </a:p>
          <a:p>
            <a:pPr lvl="1"/>
            <a:r>
              <a:rPr lang="en-US" sz="2000" cap="none" dirty="0">
                <a:solidFill>
                  <a:srgbClr val="0000FF"/>
                </a:solidFill>
                <a:latin typeface="Times New Roman" panose="02020603050405020304" pitchFamily="18" charset="0"/>
                <a:cs typeface="Times New Roman" panose="02020603050405020304" pitchFamily="18" charset="0"/>
              </a:rPr>
              <a:t>Non-stationary conditions, </a:t>
            </a:r>
            <a:r>
              <a:rPr lang="en-US" sz="2000" cap="none" dirty="0">
                <a:latin typeface="Times New Roman" panose="02020603050405020304" pitchFamily="18" charset="0"/>
                <a:cs typeface="Times New Roman" panose="02020603050405020304" pitchFamily="18" charset="0"/>
              </a:rPr>
              <a:t>when concept drift is detected, the current model is no more up-to-date and must be substituted with a new one to maintain the prediction accuracy.</a:t>
            </a:r>
            <a:r>
              <a:rPr lang="en-US" sz="2000" dirty="0">
                <a:latin typeface="Times New Roman" panose="02020603050405020304" pitchFamily="18" charset="0"/>
                <a:cs typeface="Times New Roman" panose="02020603050405020304" pitchFamily="18" charset="0"/>
              </a:rPr>
              <a:t> </a:t>
            </a:r>
            <a:endParaRPr lang="en-US" sz="2000" cap="none" dirty="0" smtClean="0">
              <a:latin typeface="Times New Roman" panose="02020603050405020304" pitchFamily="18" charset="0"/>
              <a:cs typeface="Times New Roman" panose="02020603050405020304" pitchFamily="18" charset="0"/>
            </a:endParaRPr>
          </a:p>
          <a:p>
            <a:r>
              <a:rPr lang="en-US" sz="2000" cap="none" dirty="0">
                <a:latin typeface="Times New Roman" panose="02020603050405020304" pitchFamily="18" charset="0"/>
                <a:cs typeface="Times New Roman" panose="02020603050405020304" pitchFamily="18" charset="0"/>
              </a:rPr>
              <a:t>On the contrary, in passive solutions the model is continuously updated, </a:t>
            </a:r>
            <a:r>
              <a:rPr lang="en-US" sz="2000" cap="none" dirty="0" err="1">
                <a:latin typeface="Times New Roman" panose="02020603050405020304" pitchFamily="18" charset="0"/>
                <a:cs typeface="Times New Roman" panose="02020603050405020304" pitchFamily="18" charset="0"/>
              </a:rPr>
              <a:t>e.G.</a:t>
            </a:r>
            <a:r>
              <a:rPr lang="en-US" sz="2000" cap="none" dirty="0">
                <a:latin typeface="Times New Roman" panose="02020603050405020304" pitchFamily="18" charset="0"/>
                <a:cs typeface="Times New Roman" panose="02020603050405020304" pitchFamily="18" charset="0"/>
              </a:rPr>
              <a:t>, By retraining the model on the most recently observed </a:t>
            </a:r>
            <a:r>
              <a:rPr lang="en-US" sz="2000" cap="none" dirty="0" smtClean="0">
                <a:latin typeface="Times New Roman" panose="02020603050405020304" pitchFamily="18" charset="0"/>
                <a:cs typeface="Times New Roman" panose="02020603050405020304" pitchFamily="18" charset="0"/>
              </a:rPr>
              <a:t>samples.</a:t>
            </a:r>
            <a:endParaRPr lang="en-US" sz="2000" cap="none" dirty="0">
              <a:latin typeface="Times New Roman" panose="02020603050405020304" pitchFamily="18" charset="0"/>
              <a:cs typeface="Times New Roman" panose="02020603050405020304" pitchFamily="18" charset="0"/>
            </a:endParaRPr>
          </a:p>
          <a:p>
            <a:pPr marL="0" indent="0">
              <a:buNone/>
            </a:pPr>
            <a:endParaRPr lang="en-US" sz="2400"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792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40821"/>
            <a:ext cx="5944225" cy="1596177"/>
          </a:xfrm>
        </p:spPr>
        <p:txBody>
          <a:bodyPr/>
          <a:lstStyle/>
          <a:p>
            <a:r>
              <a:rPr lang="en-US" dirty="0" smtClean="0">
                <a:latin typeface="Times New Roman" panose="02020603050405020304" pitchFamily="18" charset="0"/>
                <a:cs typeface="Times New Roman" panose="02020603050405020304" pitchFamily="18" charset="0"/>
              </a:rPr>
              <a:t>Types of concept drift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2367092"/>
            <a:ext cx="11039927" cy="3424107"/>
          </a:xfrm>
        </p:spPr>
        <p:txBody>
          <a:bodyPr/>
          <a:lstStyle/>
          <a:p>
            <a:r>
              <a:rPr lang="en-US" sz="2400" dirty="0" smtClean="0">
                <a:latin typeface="Times New Roman" panose="02020603050405020304" pitchFamily="18" charset="0"/>
                <a:cs typeface="Times New Roman" panose="02020603050405020304" pitchFamily="18" charset="0"/>
              </a:rPr>
              <a:t>We can distinguish two types of drifts – Real concept drift and Virtual drift</a:t>
            </a:r>
            <a:endParaRPr lang="en-US" sz="2400" cap="none" dirty="0" smtClean="0">
              <a:latin typeface="Times New Roman" panose="02020603050405020304" pitchFamily="18" charset="0"/>
              <a:cs typeface="Times New Roman" panose="02020603050405020304" pitchFamily="18" charset="0"/>
            </a:endParaRPr>
          </a:p>
          <a:p>
            <a:r>
              <a:rPr lang="en-US" sz="2400" cap="none" dirty="0" smtClean="0">
                <a:latin typeface="Times New Roman" panose="02020603050405020304" pitchFamily="18" charset="0"/>
                <a:cs typeface="Times New Roman" panose="02020603050405020304" pitchFamily="18" charset="0"/>
              </a:rPr>
              <a:t>Changes in data can be characterized as changes in the components of this relation</a:t>
            </a:r>
          </a:p>
          <a:p>
            <a:pPr marL="0" indent="0">
              <a:buNone/>
            </a:pPr>
            <a:r>
              <a:rPr lang="en-US" sz="2400" cap="none" dirty="0" smtClean="0">
                <a:latin typeface="Times New Roman" panose="02020603050405020304" pitchFamily="18" charset="0"/>
                <a:cs typeface="Times New Roman" panose="02020603050405020304" pitchFamily="18" charset="0"/>
              </a:rPr>
              <a:t>    (a)The prior probabilities of classes p(y) may change,</a:t>
            </a:r>
          </a:p>
          <a:p>
            <a:pPr marL="0" indent="0">
              <a:buNone/>
            </a:pPr>
            <a:r>
              <a:rPr lang="en-US" sz="2400" cap="none" dirty="0">
                <a:latin typeface="Times New Roman" panose="02020603050405020304" pitchFamily="18" charset="0"/>
                <a:cs typeface="Times New Roman" panose="02020603050405020304" pitchFamily="18" charset="0"/>
              </a:rPr>
              <a:t> </a:t>
            </a:r>
            <a:r>
              <a:rPr lang="en-US" sz="2400" cap="none" dirty="0" smtClean="0">
                <a:latin typeface="Times New Roman" panose="02020603050405020304" pitchFamily="18" charset="0"/>
                <a:cs typeface="Times New Roman" panose="02020603050405020304" pitchFamily="18" charset="0"/>
              </a:rPr>
              <a:t>   (b)the class conditional probabilities p(</a:t>
            </a:r>
            <a:r>
              <a:rPr lang="en-US" sz="2400" cap="none" dirty="0" err="1" smtClean="0">
                <a:latin typeface="Times New Roman" panose="02020603050405020304" pitchFamily="18" charset="0"/>
                <a:cs typeface="Times New Roman" panose="02020603050405020304" pitchFamily="18" charset="0"/>
              </a:rPr>
              <a:t>x|y</a:t>
            </a:r>
            <a:r>
              <a:rPr lang="en-US" sz="2400" cap="none" dirty="0" smtClean="0">
                <a:latin typeface="Times New Roman" panose="02020603050405020304" pitchFamily="18" charset="0"/>
                <a:cs typeface="Times New Roman" panose="02020603050405020304" pitchFamily="18" charset="0"/>
              </a:rPr>
              <a:t>) may change, and </a:t>
            </a:r>
          </a:p>
          <a:p>
            <a:pPr marL="0" indent="0">
              <a:buNone/>
            </a:pPr>
            <a:r>
              <a:rPr lang="en-US" sz="2400" cap="none" dirty="0">
                <a:latin typeface="Times New Roman" panose="02020603050405020304" pitchFamily="18" charset="0"/>
                <a:cs typeface="Times New Roman" panose="02020603050405020304" pitchFamily="18" charset="0"/>
              </a:rPr>
              <a:t> </a:t>
            </a:r>
            <a:r>
              <a:rPr lang="en-US" sz="2400" cap="none" dirty="0" smtClean="0">
                <a:latin typeface="Times New Roman" panose="02020603050405020304" pitchFamily="18" charset="0"/>
                <a:cs typeface="Times New Roman" panose="02020603050405020304" pitchFamily="18" charset="0"/>
              </a:rPr>
              <a:t>   (c)as a result, the posterior probabilities of classes p(</a:t>
            </a:r>
            <a:r>
              <a:rPr lang="en-US" sz="2400" cap="none" dirty="0" err="1" smtClean="0">
                <a:latin typeface="Times New Roman" panose="02020603050405020304" pitchFamily="18" charset="0"/>
                <a:cs typeface="Times New Roman" panose="02020603050405020304" pitchFamily="18" charset="0"/>
              </a:rPr>
              <a:t>y|x</a:t>
            </a:r>
            <a:r>
              <a:rPr lang="en-US" sz="2400" cap="none" dirty="0" smtClean="0">
                <a:latin typeface="Times New Roman" panose="02020603050405020304" pitchFamily="18" charset="0"/>
                <a:cs typeface="Times New Roman" panose="02020603050405020304" pitchFamily="18" charset="0"/>
              </a:rPr>
              <a:t>) may change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cap="none" dirty="0" smtClean="0">
                <a:latin typeface="Times New Roman" panose="02020603050405020304" pitchFamily="18" charset="0"/>
                <a:cs typeface="Times New Roman" panose="02020603050405020304" pitchFamily="18" charset="0"/>
              </a:rPr>
              <a:t>affecting the prediction.</a:t>
            </a:r>
          </a:p>
          <a:p>
            <a:pPr marL="0" indent="0">
              <a:buNone/>
            </a:pPr>
            <a:r>
              <a:rPr lang="en-US" sz="2400" cap="none" dirty="0" smtClean="0">
                <a:latin typeface="Times New Roman" panose="02020603050405020304" pitchFamily="18" charset="0"/>
                <a:cs typeface="Times New Roman" panose="02020603050405020304" pitchFamily="18" charset="0"/>
              </a:rPr>
              <a:t>            </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161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6457" y="1812173"/>
            <a:ext cx="11499857" cy="3117273"/>
          </a:xfrm>
        </p:spPr>
      </p:pic>
      <p:sp>
        <p:nvSpPr>
          <p:cNvPr id="5" name="Rectangle 4"/>
          <p:cNvSpPr/>
          <p:nvPr/>
        </p:nvSpPr>
        <p:spPr>
          <a:xfrm>
            <a:off x="3998422" y="1961802"/>
            <a:ext cx="2335876" cy="23857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stretch>
            <a:fillRect/>
          </a:stretch>
        </p:blipFill>
        <p:spPr>
          <a:xfrm>
            <a:off x="1490316" y="2657777"/>
            <a:ext cx="8562975" cy="1695450"/>
          </a:xfrm>
          <a:prstGeom prst="rect">
            <a:avLst/>
          </a:prstGeom>
        </p:spPr>
      </p:pic>
    </p:spTree>
    <p:extLst>
      <p:ext uri="{BB962C8B-B14F-4D97-AF65-F5344CB8AC3E}">
        <p14:creationId xmlns:p14="http://schemas.microsoft.com/office/powerpoint/2010/main" val="440062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53495" y="1948888"/>
            <a:ext cx="6687483" cy="3296110"/>
          </a:xfrm>
        </p:spPr>
      </p:pic>
    </p:spTree>
    <p:extLst>
      <p:ext uri="{BB962C8B-B14F-4D97-AF65-F5344CB8AC3E}">
        <p14:creationId xmlns:p14="http://schemas.microsoft.com/office/powerpoint/2010/main" val="1199994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5781</TotalTime>
  <Words>162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CONCEPT DRIFT</vt:lpstr>
      <vt:lpstr>What?</vt:lpstr>
      <vt:lpstr>Example</vt:lpstr>
      <vt:lpstr>Possible remedies</vt:lpstr>
      <vt:lpstr>Types of concept drift</vt:lpstr>
      <vt:lpstr>PowerPoint Presentation</vt:lpstr>
      <vt:lpstr>PowerPoint Presentation</vt:lpstr>
      <vt:lpstr>PowerPoint Presentation</vt:lpstr>
    </vt:vector>
  </TitlesOfParts>
  <Company>Louisiana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Havisha Nadendla</dc:creator>
  <cp:lastModifiedBy>Havisha Nadendla</cp:lastModifiedBy>
  <cp:revision>14</cp:revision>
  <dcterms:created xsi:type="dcterms:W3CDTF">2019-09-27T15:17:25Z</dcterms:created>
  <dcterms:modified xsi:type="dcterms:W3CDTF">2019-10-01T15:38:41Z</dcterms:modified>
</cp:coreProperties>
</file>