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81" r:id="rId10"/>
    <p:sldId id="282" r:id="rId11"/>
    <p:sldId id="283" r:id="rId12"/>
    <p:sldId id="284" r:id="rId13"/>
    <p:sldId id="285" r:id="rId14"/>
    <p:sldId id="286" r:id="rId15"/>
    <p:sldId id="287" r:id="rId16"/>
    <p:sldId id="288"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89" r:id="rId31"/>
    <p:sldId id="277" r:id="rId32"/>
    <p:sldId id="279" r:id="rId33"/>
    <p:sldId id="280" r:id="rId34"/>
    <p:sldId id="278" r:id="rId35"/>
  </p:sldIdLst>
  <p:sldSz cx="9144000" cy="5143500" type="screen16x9"/>
  <p:notesSz cx="6858000" cy="9144000"/>
  <p:embeddedFontLst>
    <p:embeddedFont>
      <p:font typeface="Maven Pro" panose="020B0604020202020204" charset="0"/>
      <p:regular r:id="rId37"/>
      <p:bold r:id="rId38"/>
    </p:embeddedFont>
    <p:embeddedFont>
      <p:font typeface="Nunito"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snapToGrid="0">
      <p:cViewPr varScale="1">
        <p:scale>
          <a:sx n="108" d="100"/>
          <a:sy n="108" d="100"/>
        </p:scale>
        <p:origin x="33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ab2f136d7f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ab2f136d7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ab2f136d7f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ab2f136d7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ab2f136d7f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ab2f136d7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ab2f136d7f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ab2f136d7f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ab2f136d7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ab2f136d7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2f136d7f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2f136d7f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b2f136d7f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ab2f136d7f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ab2f136d7f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ab2f136d7f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ab2f136d7f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ab2f136d7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ab2f136d7f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ab2f136d7f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b0fb8874b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b0fb8874b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ab2f136d7f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ab2f136d7f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2f136d7f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2f136d7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2f136d7f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2f136d7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597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059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785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ab2f136d7f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ab2f136d7f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b2f136d7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b2f136d7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ab2f136d7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ab2f136d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b2f136d7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b2f136d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b2f136d7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b2f136d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b2f136d7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b2f136d7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b2f136d7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ab2f136d7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ab2f136d7f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ab2f136d7f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368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AuthGen : Invisible Watermark</a:t>
            </a:r>
            <a:endParaRPr/>
          </a:p>
        </p:txBody>
      </p:sp>
      <p:sp>
        <p:nvSpPr>
          <p:cNvPr id="278" name="Google Shape;278;p13"/>
          <p:cNvSpPr txBox="1">
            <a:spLocks noGrp="1"/>
          </p:cNvSpPr>
          <p:nvPr>
            <p:ph type="subTitle" idx="1"/>
          </p:nvPr>
        </p:nvSpPr>
        <p:spPr>
          <a:xfrm>
            <a:off x="824000" y="3596300"/>
            <a:ext cx="7368000" cy="99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LSB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LSB Steganography replaces the Least Significant Bit of a byte in cover data with the bit of secret message.</a:t>
            </a:r>
          </a:p>
          <a:p>
            <a:endParaRPr lang="en-US" sz="1600" dirty="0"/>
          </a:p>
          <a:p>
            <a:pPr marL="146050" indent="0">
              <a:buNone/>
            </a:pPr>
            <a:r>
              <a:rPr lang="en-US" sz="1600" dirty="0"/>
              <a:t>Original file: 11111111 00000000 11111111 00000000</a:t>
            </a:r>
          </a:p>
          <a:p>
            <a:pPr marL="146050" indent="0">
              <a:buNone/>
            </a:pPr>
            <a:r>
              <a:rPr lang="en-US" sz="1600" dirty="0"/>
              <a:t>Secret message: </a:t>
            </a:r>
            <a:r>
              <a:rPr lang="en-US" sz="1600" dirty="0">
                <a:solidFill>
                  <a:srgbClr val="FF0000"/>
                </a:solidFill>
              </a:rPr>
              <a:t>0101</a:t>
            </a:r>
          </a:p>
          <a:p>
            <a:pPr marL="146050" indent="0">
              <a:buNone/>
            </a:pPr>
            <a:r>
              <a:rPr lang="en-US" sz="1600" dirty="0"/>
              <a:t>Encoded byte: 1111111</a:t>
            </a:r>
            <a:r>
              <a:rPr lang="en-US" sz="1600" dirty="0">
                <a:solidFill>
                  <a:srgbClr val="FF0000"/>
                </a:solidFill>
              </a:rPr>
              <a:t>0</a:t>
            </a:r>
            <a:r>
              <a:rPr lang="en-US" sz="1600" dirty="0"/>
              <a:t> 0000000</a:t>
            </a:r>
            <a:r>
              <a:rPr lang="en-US" sz="1600" dirty="0">
                <a:solidFill>
                  <a:srgbClr val="FF0000"/>
                </a:solidFill>
              </a:rPr>
              <a:t>1</a:t>
            </a:r>
            <a:r>
              <a:rPr lang="en-US" sz="1600" dirty="0"/>
              <a:t> 1111111</a:t>
            </a:r>
            <a:r>
              <a:rPr lang="en-US" sz="1600" dirty="0">
                <a:solidFill>
                  <a:srgbClr val="FF0000"/>
                </a:solidFill>
              </a:rPr>
              <a:t>0</a:t>
            </a:r>
            <a:r>
              <a:rPr lang="en-US" sz="1600" dirty="0"/>
              <a:t> 0000000</a:t>
            </a:r>
            <a:r>
              <a:rPr lang="en-US" sz="1600" dirty="0">
                <a:solidFill>
                  <a:srgbClr val="FF0000"/>
                </a:solidFill>
              </a:rPr>
              <a:t>1</a:t>
            </a:r>
          </a:p>
          <a:p>
            <a:endParaRPr lang="en-US" sz="1600" dirty="0"/>
          </a:p>
        </p:txBody>
      </p:sp>
    </p:spTree>
    <p:extLst>
      <p:ext uri="{BB962C8B-B14F-4D97-AF65-F5344CB8AC3E}">
        <p14:creationId xmlns:p14="http://schemas.microsoft.com/office/powerpoint/2010/main" val="217170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DCT (Discrete Cosine Transform) steganography operates by embedding information in the frequency domain of images through slight alterations in the coefficients, ensuring hidden data is imperceptible to the human eye and resistant to common detection methods. </a:t>
            </a:r>
          </a:p>
          <a:p>
            <a:endParaRPr lang="en-US" sz="1600" dirty="0"/>
          </a:p>
        </p:txBody>
      </p:sp>
    </p:spTree>
    <p:extLst>
      <p:ext uri="{BB962C8B-B14F-4D97-AF65-F5344CB8AC3E}">
        <p14:creationId xmlns:p14="http://schemas.microsoft.com/office/powerpoint/2010/main" val="391041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4" name="Picture 2" descr="JPEG - Wikipedia">
            <a:extLst>
              <a:ext uri="{FF2B5EF4-FFF2-40B4-BE49-F238E27FC236}">
                <a16:creationId xmlns:a16="http://schemas.microsoft.com/office/drawing/2014/main" id="{144EDE7B-BB61-484C-6F89-A43B0731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236" y="1591806"/>
            <a:ext cx="3315528" cy="331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4" name="Picture 2" descr="JPEG - Wikipedia">
            <a:extLst>
              <a:ext uri="{FF2B5EF4-FFF2-40B4-BE49-F238E27FC236}">
                <a16:creationId xmlns:a16="http://schemas.microsoft.com/office/drawing/2014/main" id="{144EDE7B-BB61-484C-6F89-A43B0731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0" y="1990050"/>
            <a:ext cx="2174800" cy="2174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screte cosine transform (DCT)-based data-hiding using the JPEG... |  Download Scientific Diagram">
            <a:extLst>
              <a:ext uri="{FF2B5EF4-FFF2-40B4-BE49-F238E27FC236}">
                <a16:creationId xmlns:a16="http://schemas.microsoft.com/office/drawing/2014/main" id="{269DC4FC-1D5C-7319-1C1C-241FD9308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00" y="1485347"/>
            <a:ext cx="80962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4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3076" name="Picture 4" descr="Computation of the quantized DCT coefficients. | Download Scientific Diagram">
            <a:extLst>
              <a:ext uri="{FF2B5EF4-FFF2-40B4-BE49-F238E27FC236}">
                <a16:creationId xmlns:a16="http://schemas.microsoft.com/office/drawing/2014/main" id="{02C2A9A5-AA24-E270-9E53-47BCD1D81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683490"/>
            <a:ext cx="75057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00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GAN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2128341" y="3046033"/>
            <a:ext cx="6315300" cy="2265122"/>
          </a:xfrm>
        </p:spPr>
        <p:txBody>
          <a:bodyPr>
            <a:normAutofit/>
          </a:bodyPr>
          <a:lstStyle/>
          <a:p>
            <a:pPr marL="146050" indent="0">
              <a:buNone/>
            </a:pPr>
            <a:endParaRPr lang="en-US" sz="1600" dirty="0"/>
          </a:p>
        </p:txBody>
      </p:sp>
      <p:pic>
        <p:nvPicPr>
          <p:cNvPr id="6146" name="Picture 2" descr="Mathematics | Free Full-Text | Coverless Image Steganography Based on  Generative Adversarial Network">
            <a:extLst>
              <a:ext uri="{FF2B5EF4-FFF2-40B4-BE49-F238E27FC236}">
                <a16:creationId xmlns:a16="http://schemas.microsoft.com/office/drawing/2014/main" id="{4014373B-4054-FE5A-1955-D407AB59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16" y="1597875"/>
            <a:ext cx="8213798" cy="297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GAN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2128341" y="3046033"/>
            <a:ext cx="6315300" cy="2265122"/>
          </a:xfrm>
        </p:spPr>
        <p:txBody>
          <a:bodyPr>
            <a:normAutofit/>
          </a:bodyPr>
          <a:lstStyle/>
          <a:p>
            <a:pPr marL="146050" indent="0">
              <a:buNone/>
            </a:pPr>
            <a:endParaRPr lang="en-US" sz="1600" dirty="0"/>
          </a:p>
        </p:txBody>
      </p:sp>
      <p:pic>
        <p:nvPicPr>
          <p:cNvPr id="7170" name="Picture 2" descr="Peak signal-to-noise ratio - Wikipedia">
            <a:extLst>
              <a:ext uri="{FF2B5EF4-FFF2-40B4-BE49-F238E27FC236}">
                <a16:creationId xmlns:a16="http://schemas.microsoft.com/office/drawing/2014/main" id="{4869704D-96DC-1A4B-5DB7-65A9434A7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325" y="1597874"/>
            <a:ext cx="7011719" cy="258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4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Features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Safeguard against scanning</a:t>
            </a:r>
            <a:endParaRPr/>
          </a:p>
          <a:p>
            <a:pPr marL="0" lvl="0" indent="0" algn="l" rtl="0">
              <a:spcBef>
                <a:spcPts val="1200"/>
              </a:spcBef>
              <a:spcAft>
                <a:spcPts val="1200"/>
              </a:spcAft>
              <a:buNone/>
            </a:pPr>
            <a:r>
              <a:rPr lang="en"/>
              <a:t>	</a:t>
            </a:r>
            <a:endParaRPr/>
          </a:p>
        </p:txBody>
      </p:sp>
      <p:pic>
        <p:nvPicPr>
          <p:cNvPr id="329" name="Google Shape;329;p21"/>
          <p:cNvPicPr preferRelativeResize="0"/>
          <p:nvPr/>
        </p:nvPicPr>
        <p:blipFill>
          <a:blip r:embed="rId3">
            <a:alphaModFix/>
          </a:blip>
          <a:stretch>
            <a:fillRect/>
          </a:stretch>
        </p:blipFill>
        <p:spPr>
          <a:xfrm>
            <a:off x="1672926" y="2402150"/>
            <a:ext cx="2137250" cy="2129500"/>
          </a:xfrm>
          <a:prstGeom prst="rect">
            <a:avLst/>
          </a:prstGeom>
          <a:noFill/>
          <a:ln>
            <a:noFill/>
          </a:ln>
        </p:spPr>
      </p:pic>
      <p:pic>
        <p:nvPicPr>
          <p:cNvPr id="330" name="Google Shape;330;p21"/>
          <p:cNvPicPr preferRelativeResize="0"/>
          <p:nvPr/>
        </p:nvPicPr>
        <p:blipFill>
          <a:blip r:embed="rId4">
            <a:alphaModFix/>
          </a:blip>
          <a:stretch>
            <a:fillRect/>
          </a:stretch>
        </p:blipFill>
        <p:spPr>
          <a:xfrm>
            <a:off x="4175438" y="2338175"/>
            <a:ext cx="4276725" cy="225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Features</a:t>
            </a:r>
            <a:endParaRPr/>
          </a:p>
        </p:txBody>
      </p:sp>
      <p:sp>
        <p:nvSpPr>
          <p:cNvPr id="336" name="Google Shape;336;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Adjustable fault-tolerance</a:t>
            </a:r>
            <a:endParaRPr sz="1600"/>
          </a:p>
          <a:p>
            <a:pPr marL="457200" lvl="0" indent="-330200" algn="l" rtl="0">
              <a:spcBef>
                <a:spcPts val="0"/>
              </a:spcBef>
              <a:spcAft>
                <a:spcPts val="0"/>
              </a:spcAft>
              <a:buSzPts val="1600"/>
              <a:buChar char="●"/>
            </a:pPr>
            <a:r>
              <a:rPr lang="en" sz="1600"/>
              <a:t>Dynamic Watermarking, with statistical analysis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342" name="Google Shape;342;p23"/>
          <p:cNvPicPr preferRelativeResize="0"/>
          <p:nvPr/>
        </p:nvPicPr>
        <p:blipFill>
          <a:blip r:embed="rId3">
            <a:alphaModFix/>
          </a:blip>
          <a:stretch>
            <a:fillRect/>
          </a:stretch>
        </p:blipFill>
        <p:spPr>
          <a:xfrm>
            <a:off x="1303800" y="1363950"/>
            <a:ext cx="3240825" cy="3240825"/>
          </a:xfrm>
          <a:prstGeom prst="rect">
            <a:avLst/>
          </a:prstGeom>
          <a:noFill/>
          <a:ln>
            <a:noFill/>
          </a:ln>
        </p:spPr>
      </p:pic>
      <p:pic>
        <p:nvPicPr>
          <p:cNvPr id="343" name="Google Shape;343;p23"/>
          <p:cNvPicPr preferRelativeResize="0"/>
          <p:nvPr/>
        </p:nvPicPr>
        <p:blipFill>
          <a:blip r:embed="rId4">
            <a:alphaModFix/>
          </a:blip>
          <a:stretch>
            <a:fillRect/>
          </a:stretch>
        </p:blipFill>
        <p:spPr>
          <a:xfrm>
            <a:off x="5093475" y="1363950"/>
            <a:ext cx="3240825"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500"/>
              <a:t>AuthGen stands as a cutting-edge initiative in the realm of anti-counterfeiting, presenting a pioneering Invisible Watermark that amalgamates multiple technologies seamlessly. At its core, AuthGen aspires to introduce a revolutionary QR code-like print-scan authentication service. This innovative approach involves the strategic use of Steganography, a technique dedicated to concealing information within non-secret data, ensuring the existence of the embedded message remains undetected. In the digital landscape, this technique often finds application in embedding secret messages within images, audio files, or various other media types.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4"/>
          <p:cNvPicPr preferRelativeResize="0"/>
          <p:nvPr/>
        </p:nvPicPr>
        <p:blipFill>
          <a:blip r:embed="rId3">
            <a:alphaModFix/>
          </a:blip>
          <a:stretch>
            <a:fillRect/>
          </a:stretch>
        </p:blipFill>
        <p:spPr>
          <a:xfrm>
            <a:off x="1331175" y="951338"/>
            <a:ext cx="6481650"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Blur - PASSED</a:t>
            </a:r>
            <a:endParaRPr/>
          </a:p>
        </p:txBody>
      </p:sp>
      <p:pic>
        <p:nvPicPr>
          <p:cNvPr id="354" name="Google Shape;354;p25"/>
          <p:cNvPicPr preferRelativeResize="0"/>
          <p:nvPr/>
        </p:nvPicPr>
        <p:blipFill rotWithShape="1">
          <a:blip r:embed="rId3">
            <a:alphaModFix/>
          </a:blip>
          <a:srcRect l="22632" t="29678" r="23371" b="29478"/>
          <a:stretch/>
        </p:blipFill>
        <p:spPr>
          <a:xfrm>
            <a:off x="2916820" y="1597875"/>
            <a:ext cx="3310359" cy="31940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Blur - PASSED</a:t>
            </a:r>
            <a:endParaRPr/>
          </a:p>
        </p:txBody>
      </p:sp>
      <p:pic>
        <p:nvPicPr>
          <p:cNvPr id="360" name="Google Shape;360;p26"/>
          <p:cNvPicPr preferRelativeResize="0"/>
          <p:nvPr/>
        </p:nvPicPr>
        <p:blipFill rotWithShape="1">
          <a:blip r:embed="rId3">
            <a:alphaModFix/>
          </a:blip>
          <a:srcRect l="22888" t="29043" r="22912" b="29793"/>
          <a:stretch/>
        </p:blipFill>
        <p:spPr>
          <a:xfrm>
            <a:off x="2818435" y="1306570"/>
            <a:ext cx="3507129" cy="344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45% Blur - PASSED</a:t>
            </a:r>
            <a:endParaRPr/>
          </a:p>
        </p:txBody>
      </p:sp>
      <p:pic>
        <p:nvPicPr>
          <p:cNvPr id="366" name="Google Shape;366;p27"/>
          <p:cNvPicPr preferRelativeResize="0"/>
          <p:nvPr/>
        </p:nvPicPr>
        <p:blipFill rotWithShape="1">
          <a:blip r:embed="rId3">
            <a:alphaModFix/>
          </a:blip>
          <a:srcRect l="22598" t="29454" r="23022" b="29595"/>
          <a:stretch/>
        </p:blipFill>
        <p:spPr>
          <a:xfrm>
            <a:off x="2997843" y="1273215"/>
            <a:ext cx="3634450" cy="35881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Blur 5% Duotone - PASSED</a:t>
            </a:r>
            <a:endParaRPr/>
          </a:p>
        </p:txBody>
      </p:sp>
      <p:pic>
        <p:nvPicPr>
          <p:cNvPr id="372" name="Google Shape;372;p28"/>
          <p:cNvPicPr preferRelativeResize="0"/>
          <p:nvPr/>
        </p:nvPicPr>
        <p:blipFill rotWithShape="1">
          <a:blip r:embed="rId3">
            <a:alphaModFix/>
          </a:blip>
          <a:srcRect l="22639" t="29671" r="23148" b="29123"/>
          <a:stretch/>
        </p:blipFill>
        <p:spPr>
          <a:xfrm>
            <a:off x="3200113" y="1597874"/>
            <a:ext cx="2743774" cy="2780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15% Duotone - PASSED</a:t>
            </a:r>
            <a:endParaRPr/>
          </a:p>
        </p:txBody>
      </p:sp>
      <p:pic>
        <p:nvPicPr>
          <p:cNvPr id="378" name="Google Shape;378;p29"/>
          <p:cNvPicPr preferRelativeResize="0"/>
          <p:nvPr/>
        </p:nvPicPr>
        <p:blipFill rotWithShape="1">
          <a:blip r:embed="rId3">
            <a:alphaModFix/>
          </a:blip>
          <a:srcRect l="22507" t="29512" r="23100" b="28375"/>
          <a:stretch/>
        </p:blipFill>
        <p:spPr>
          <a:xfrm>
            <a:off x="2766525" y="1313575"/>
            <a:ext cx="3610950" cy="372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30% Duotone - PASSED</a:t>
            </a:r>
            <a:endParaRPr/>
          </a:p>
        </p:txBody>
      </p:sp>
      <p:pic>
        <p:nvPicPr>
          <p:cNvPr id="384" name="Google Shape;384;p30"/>
          <p:cNvPicPr preferRelativeResize="0"/>
          <p:nvPr/>
        </p:nvPicPr>
        <p:blipFill rotWithShape="1">
          <a:blip r:embed="rId3">
            <a:alphaModFix/>
          </a:blip>
          <a:srcRect l="22507" t="29253" r="23100" b="29074"/>
          <a:stretch/>
        </p:blipFill>
        <p:spPr>
          <a:xfrm>
            <a:off x="2951325" y="1597875"/>
            <a:ext cx="3241350" cy="331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Irregular Focus - PASSED</a:t>
            </a:r>
            <a:endParaRPr/>
          </a:p>
        </p:txBody>
      </p:sp>
      <p:pic>
        <p:nvPicPr>
          <p:cNvPr id="390" name="Google Shape;390;p31"/>
          <p:cNvPicPr preferRelativeResize="0"/>
          <p:nvPr/>
        </p:nvPicPr>
        <p:blipFill rotWithShape="1">
          <a:blip r:embed="rId3">
            <a:alphaModFix/>
          </a:blip>
          <a:srcRect l="22507" t="29512" r="23100" b="28375"/>
          <a:stretch/>
        </p:blipFill>
        <p:spPr>
          <a:xfrm>
            <a:off x="2908675" y="1597875"/>
            <a:ext cx="3326650" cy="34339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Complete Color Shift - PASSED</a:t>
            </a:r>
            <a:endParaRPr/>
          </a:p>
        </p:txBody>
      </p:sp>
      <p:pic>
        <p:nvPicPr>
          <p:cNvPr id="396" name="Google Shape;396;p32"/>
          <p:cNvPicPr preferRelativeResize="0"/>
          <p:nvPr/>
        </p:nvPicPr>
        <p:blipFill rotWithShape="1">
          <a:blip r:embed="rId3">
            <a:alphaModFix/>
          </a:blip>
          <a:srcRect l="21921" t="29077" r="22510" b="28812"/>
          <a:stretch/>
        </p:blipFill>
        <p:spPr>
          <a:xfrm>
            <a:off x="2880250" y="1597875"/>
            <a:ext cx="3383501" cy="3419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60% Blur - FAILED</a:t>
            </a:r>
            <a:endParaRPr/>
          </a:p>
        </p:txBody>
      </p:sp>
      <p:pic>
        <p:nvPicPr>
          <p:cNvPr id="402" name="Google Shape;402;p33"/>
          <p:cNvPicPr preferRelativeResize="0"/>
          <p:nvPr/>
        </p:nvPicPr>
        <p:blipFill rotWithShape="1">
          <a:blip r:embed="rId3">
            <a:alphaModFix/>
          </a:blip>
          <a:srcRect l="22961" t="29909" r="23150" b="29425"/>
          <a:stretch/>
        </p:blipFill>
        <p:spPr>
          <a:xfrm>
            <a:off x="2851813" y="1455725"/>
            <a:ext cx="3440375" cy="3461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QR Codes and Invisible Watermark</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1" name="Google Shape;291;p15"/>
          <p:cNvPicPr preferRelativeResize="0"/>
          <p:nvPr/>
        </p:nvPicPr>
        <p:blipFill>
          <a:blip r:embed="rId3">
            <a:alphaModFix/>
          </a:blip>
          <a:stretch>
            <a:fillRect/>
          </a:stretch>
        </p:blipFill>
        <p:spPr>
          <a:xfrm>
            <a:off x="1303804" y="1990054"/>
            <a:ext cx="2541600" cy="2541600"/>
          </a:xfrm>
          <a:prstGeom prst="rect">
            <a:avLst/>
          </a:prstGeom>
          <a:noFill/>
          <a:ln>
            <a:noFill/>
          </a:ln>
        </p:spPr>
      </p:pic>
      <p:pic>
        <p:nvPicPr>
          <p:cNvPr id="292" name="Google Shape;292;p15"/>
          <p:cNvPicPr preferRelativeResize="0"/>
          <p:nvPr/>
        </p:nvPicPr>
        <p:blipFill>
          <a:blip r:embed="rId4">
            <a:alphaModFix/>
          </a:blip>
          <a:stretch>
            <a:fillRect/>
          </a:stretch>
        </p:blipFill>
        <p:spPr>
          <a:xfrm>
            <a:off x="5321039" y="1990050"/>
            <a:ext cx="1799111" cy="254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Real-time example - PASS</a:t>
            </a:r>
            <a:endParaRPr dirty="0"/>
          </a:p>
        </p:txBody>
      </p:sp>
      <p:pic>
        <p:nvPicPr>
          <p:cNvPr id="3" name="Picture 2">
            <a:extLst>
              <a:ext uri="{FF2B5EF4-FFF2-40B4-BE49-F238E27FC236}">
                <a16:creationId xmlns:a16="http://schemas.microsoft.com/office/drawing/2014/main" id="{6545EA08-D612-C659-4DEF-37BD5425945E}"/>
              </a:ext>
            </a:extLst>
          </p:cNvPr>
          <p:cNvPicPr>
            <a:picLocks noChangeAspect="1"/>
          </p:cNvPicPr>
          <p:nvPr/>
        </p:nvPicPr>
        <p:blipFill rotWithShape="1">
          <a:blip r:embed="rId3"/>
          <a:srcRect t="27976"/>
          <a:stretch/>
        </p:blipFill>
        <p:spPr>
          <a:xfrm>
            <a:off x="2641851" y="1268819"/>
            <a:ext cx="3449171" cy="3704560"/>
          </a:xfrm>
          <a:prstGeom prst="rect">
            <a:avLst/>
          </a:prstGeom>
        </p:spPr>
      </p:pic>
    </p:spTree>
    <p:extLst>
      <p:ext uri="{BB962C8B-B14F-4D97-AF65-F5344CB8AC3E}">
        <p14:creationId xmlns:p14="http://schemas.microsoft.com/office/powerpoint/2010/main" val="382356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is this possible?	</a:t>
            </a:r>
            <a:endParaRPr/>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We combine the reliability of BCH Error Correction of burst and localized errors, encoding capabilities of DCT Steganography which makes it invulnerable to environmental factors and the artifact reduction capabilities of GAN Steganography.</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Software requirements</a:t>
            </a:r>
            <a:endParaRPr dirty="0"/>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t>To run the servers concurrently, we recommend using Intel i5 or AMD Ryzen 5 paired with Nvidia GeForce GTX 1650 Ti. This setup can be done over the cloud and can replace the GPU with any commercially available TPU for lesser request turnaround time. </a:t>
            </a:r>
            <a:endParaRPr sz="2000" dirty="0"/>
          </a:p>
        </p:txBody>
      </p:sp>
    </p:spTree>
    <p:extLst>
      <p:ext uri="{BB962C8B-B14F-4D97-AF65-F5344CB8AC3E}">
        <p14:creationId xmlns:p14="http://schemas.microsoft.com/office/powerpoint/2010/main" val="109714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Hardware requirements</a:t>
            </a:r>
            <a:endParaRPr dirty="0"/>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2000" dirty="0"/>
              <a:t>For any client employing our services, the product label can use any commercial printer to print their label. For example purposes, we used Canon </a:t>
            </a:r>
            <a:r>
              <a:rPr lang="en-US" sz="2000" dirty="0"/>
              <a:t>PIXMA G4770. Industrial scanners will result in better performance.</a:t>
            </a:r>
          </a:p>
          <a:p>
            <a:pPr marL="0" lvl="0" indent="0" algn="l" rtl="0">
              <a:spcBef>
                <a:spcPts val="0"/>
              </a:spcBef>
              <a:spcAft>
                <a:spcPts val="1200"/>
              </a:spcAft>
              <a:buNone/>
            </a:pPr>
            <a:r>
              <a:rPr lang="en-US" sz="2000" dirty="0"/>
              <a:t>For the end customer, any basic camera above 5 MP can be used to take the picture. For example purposes, we use Vivo X60 to capture the image.</a:t>
            </a:r>
            <a:endParaRPr sz="2000" dirty="0"/>
          </a:p>
        </p:txBody>
      </p:sp>
    </p:spTree>
    <p:extLst>
      <p:ext uri="{BB962C8B-B14F-4D97-AF65-F5344CB8AC3E}">
        <p14:creationId xmlns:p14="http://schemas.microsoft.com/office/powerpoint/2010/main" val="215224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body" idx="4294967295"/>
          </p:nvPr>
        </p:nvSpPr>
        <p:spPr>
          <a:xfrm>
            <a:off x="1650450" y="2304300"/>
            <a:ext cx="58431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4100" b="1"/>
              <a:t>Thank you</a:t>
            </a:r>
            <a:endParaRPr sz="4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QR Codes and Invisible Watermark</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Aesthetics</a:t>
            </a:r>
            <a:endParaRPr sz="2000"/>
          </a:p>
          <a:p>
            <a:pPr marL="457200" lvl="0" indent="-355600" algn="l" rtl="0">
              <a:spcBef>
                <a:spcPts val="0"/>
              </a:spcBef>
              <a:spcAft>
                <a:spcPts val="0"/>
              </a:spcAft>
              <a:buSzPts val="2000"/>
              <a:buChar char="●"/>
            </a:pPr>
            <a:r>
              <a:rPr lang="en" sz="2000"/>
              <a:t>Better security</a:t>
            </a:r>
            <a:endParaRPr sz="2000"/>
          </a:p>
          <a:p>
            <a:pPr marL="457200" lvl="0" indent="-355600" algn="l" rtl="0">
              <a:spcBef>
                <a:spcPts val="0"/>
              </a:spcBef>
              <a:spcAft>
                <a:spcPts val="0"/>
              </a:spcAft>
              <a:buSzPts val="2000"/>
              <a:buChar char="●"/>
            </a:pPr>
            <a:r>
              <a:rPr lang="en" sz="2000"/>
              <a:t>Adjustable levels of fault-tolerance</a:t>
            </a:r>
            <a:endParaRPr sz="2000"/>
          </a:p>
          <a:p>
            <a:pPr marL="457200" lvl="0" indent="-355600" algn="l" rtl="0">
              <a:spcBef>
                <a:spcPts val="0"/>
              </a:spcBef>
              <a:spcAft>
                <a:spcPts val="0"/>
              </a:spcAft>
              <a:buSzPts val="2000"/>
              <a:buChar char="●"/>
            </a:pPr>
            <a:r>
              <a:rPr lang="en" sz="2000"/>
              <a:t>Can differentiate between original print and duplicates</a:t>
            </a:r>
            <a:endParaRPr sz="2000"/>
          </a:p>
          <a:p>
            <a:pPr marL="0" lvl="0" indent="0" algn="l" rtl="0">
              <a:spcBef>
                <a:spcPts val="1200"/>
              </a:spcBef>
              <a:spcAft>
                <a:spcPts val="120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of anti-counterfeiting</a:t>
            </a:r>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t>A projected estimate in 2021 puts the total monetary value of counterfeiting goods in 2023 at 3 trillion USD globally. Some of the largest affected companies include Amazon, Nike and Pfizer. Counterfeiting could include simple case of shoes to medical equipment, which could pose threat to someone’s life.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Existing solutions and their problems</a:t>
            </a:r>
            <a:endParaRPr dirty="0"/>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RAIL RFID - expensive, can only track product till it is in a Nike store, easily hacked</a:t>
            </a:r>
            <a:endParaRPr sz="1800" dirty="0"/>
          </a:p>
          <a:p>
            <a:pPr marL="457200" lvl="0" indent="-342900" algn="l" rtl="0">
              <a:spcBef>
                <a:spcPts val="0"/>
              </a:spcBef>
              <a:spcAft>
                <a:spcPts val="0"/>
              </a:spcAft>
              <a:buSzPts val="1800"/>
              <a:buChar char="●"/>
            </a:pPr>
            <a:r>
              <a:rPr lang="en" sz="1800" dirty="0"/>
              <a:t>Uniquely Generated Invoices - cheap, but very easy to replicate</a:t>
            </a:r>
            <a:endParaRPr sz="1800" dirty="0"/>
          </a:p>
          <a:p>
            <a:pPr marL="457200" lvl="0" indent="-342900" algn="l" rtl="0">
              <a:spcBef>
                <a:spcPts val="0"/>
              </a:spcBef>
              <a:spcAft>
                <a:spcPts val="0"/>
              </a:spcAft>
              <a:buSzPts val="1800"/>
              <a:buChar char="●"/>
            </a:pPr>
            <a:r>
              <a:rPr lang="en" sz="1800" dirty="0"/>
              <a:t>EM Tags (NFC) - require specialized hardware to read them, can only track products within store to store, easily hacked</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solved by Invisible Watermarking</a:t>
            </a:r>
            <a:endParaRPr/>
          </a:p>
        </p:txBody>
      </p:sp>
      <p:sp>
        <p:nvSpPr>
          <p:cNvPr id="316" name="Google Shape;316;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Cheap</a:t>
            </a:r>
            <a:endParaRPr sz="1800"/>
          </a:p>
          <a:p>
            <a:pPr marL="457200" lvl="0" indent="-342900" algn="l" rtl="0">
              <a:spcBef>
                <a:spcPts val="0"/>
              </a:spcBef>
              <a:spcAft>
                <a:spcPts val="0"/>
              </a:spcAft>
              <a:buSzPts val="1800"/>
              <a:buChar char="●"/>
            </a:pPr>
            <a:r>
              <a:rPr lang="en" sz="1800"/>
              <a:t>Virtually 0 delay in production line</a:t>
            </a:r>
            <a:endParaRPr sz="1800"/>
          </a:p>
          <a:p>
            <a:pPr marL="457200" lvl="0" indent="-342900" algn="l" rtl="0">
              <a:spcBef>
                <a:spcPts val="0"/>
              </a:spcBef>
              <a:spcAft>
                <a:spcPts val="0"/>
              </a:spcAft>
              <a:buSzPts val="1800"/>
              <a:buChar char="●"/>
            </a:pPr>
            <a:r>
              <a:rPr lang="en" sz="1800"/>
              <a:t>No additional hardware required</a:t>
            </a:r>
            <a:endParaRPr sz="1800"/>
          </a:p>
          <a:p>
            <a:pPr marL="457200" lvl="0" indent="-342900" algn="l" rtl="0">
              <a:spcBef>
                <a:spcPts val="0"/>
              </a:spcBef>
              <a:spcAft>
                <a:spcPts val="0"/>
              </a:spcAft>
              <a:buSzPts val="1800"/>
              <a:buChar char="●"/>
            </a:pPr>
            <a:r>
              <a:rPr lang="en" sz="1800"/>
              <a:t>Reliable</a:t>
            </a:r>
            <a:endParaRPr sz="1800"/>
          </a:p>
          <a:p>
            <a:pPr marL="457200" lvl="0" indent="-342900" algn="l" rtl="0">
              <a:spcBef>
                <a:spcPts val="0"/>
              </a:spcBef>
              <a:spcAft>
                <a:spcPts val="0"/>
              </a:spcAft>
              <a:buSzPts val="1800"/>
              <a:buChar char="●"/>
            </a:pPr>
            <a:r>
              <a:rPr lang="en" sz="1800"/>
              <a:t>Can differentiate between duplicate and original product</a:t>
            </a:r>
            <a:endParaRPr sz="1800"/>
          </a:p>
          <a:p>
            <a:pPr marL="0" lvl="0" indent="0" algn="l" rtl="0">
              <a:spcBef>
                <a:spcPts val="1200"/>
              </a:spcBef>
              <a:spcAft>
                <a:spcPts val="1200"/>
              </a:spcAft>
              <a:buNone/>
            </a:pPr>
            <a:r>
              <a:rPr lang="en" sz="1800"/>
              <a:t>All you need is any phone with a camera and internet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Invisible Watermark work?</a:t>
            </a:r>
            <a:endParaRPr/>
          </a:p>
        </p:txBody>
      </p:sp>
      <p:pic>
        <p:nvPicPr>
          <p:cNvPr id="322" name="Google Shape;322;p20"/>
          <p:cNvPicPr preferRelativeResize="0"/>
          <p:nvPr/>
        </p:nvPicPr>
        <p:blipFill>
          <a:blip r:embed="rId3">
            <a:alphaModFix/>
          </a:blip>
          <a:stretch>
            <a:fillRect/>
          </a:stretch>
        </p:blipFill>
        <p:spPr>
          <a:xfrm>
            <a:off x="2421613" y="1441888"/>
            <a:ext cx="4962525"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What is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Steganography is the practice of concealing information within seemingly ordinary media to safeguard its confidentiality and integrity. It involves embedding data in various digital or physical carriers, such as images, audio, video, or text, with the goal of covert communication or protecting sensitive information. Steganographic techniques, like LSB replacement in images or frequency domain embedding, ensure that the hidden data remains undetected to unauthorized users. </a:t>
            </a:r>
          </a:p>
        </p:txBody>
      </p:sp>
    </p:spTree>
    <p:extLst>
      <p:ext uri="{BB962C8B-B14F-4D97-AF65-F5344CB8AC3E}">
        <p14:creationId xmlns:p14="http://schemas.microsoft.com/office/powerpoint/2010/main" val="252825248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696</Words>
  <Application>Microsoft Office PowerPoint</Application>
  <PresentationFormat>On-screen Show (16:9)</PresentationFormat>
  <Paragraphs>63</Paragraphs>
  <Slides>34</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Maven Pro</vt:lpstr>
      <vt:lpstr>Nunito</vt:lpstr>
      <vt:lpstr>Momentum</vt:lpstr>
      <vt:lpstr>AuthGen : Invisible Watermark</vt:lpstr>
      <vt:lpstr>Overview</vt:lpstr>
      <vt:lpstr>Difference between QR Codes and Invisible Watermark</vt:lpstr>
      <vt:lpstr>Difference between QR Codes and Invisible Watermark</vt:lpstr>
      <vt:lpstr>Problem of anti-counterfeiting</vt:lpstr>
      <vt:lpstr>Existing solutions and their problems</vt:lpstr>
      <vt:lpstr>Problems solved by Invisible Watermarking</vt:lpstr>
      <vt:lpstr>How does Invisible Watermark work?</vt:lpstr>
      <vt:lpstr>What is Steganography?</vt:lpstr>
      <vt:lpstr>LSB Steganography</vt:lpstr>
      <vt:lpstr>DCT Steganography</vt:lpstr>
      <vt:lpstr>DCT Steganography</vt:lpstr>
      <vt:lpstr>DCT Steganography</vt:lpstr>
      <vt:lpstr>DCT Steganography</vt:lpstr>
      <vt:lpstr>GAN Steganography</vt:lpstr>
      <vt:lpstr>GAN Steganography</vt:lpstr>
      <vt:lpstr>Security Features</vt:lpstr>
      <vt:lpstr>Security Features</vt:lpstr>
      <vt:lpstr>Results</vt:lpstr>
      <vt:lpstr>PowerPoint Presentation</vt:lpstr>
      <vt:lpstr>5% Blur - PASSED</vt:lpstr>
      <vt:lpstr>15% Blur - PASSED</vt:lpstr>
      <vt:lpstr>45% Blur - PASSED</vt:lpstr>
      <vt:lpstr>15% Blur 5% Duotone - PASSED</vt:lpstr>
      <vt:lpstr>30% Blur 15% Duotone - PASSED</vt:lpstr>
      <vt:lpstr>30% Blur 30% Duotone - PASSED</vt:lpstr>
      <vt:lpstr>30% Blur Irregular Focus - PASSED</vt:lpstr>
      <vt:lpstr>Complete Color Shift - PASSED</vt:lpstr>
      <vt:lpstr>60% Blur - FAILED</vt:lpstr>
      <vt:lpstr>Real-time example - PASS</vt:lpstr>
      <vt:lpstr>How is this possible? </vt:lpstr>
      <vt:lpstr>Software requirements</vt:lpstr>
      <vt:lpstr>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AuthGen : Invisible Watermark</dc:title>
  <cp:lastModifiedBy>Sohan Gundoju</cp:lastModifiedBy>
  <cp:revision>2</cp:revision>
  <dcterms:modified xsi:type="dcterms:W3CDTF">2024-03-16T03:29:13Z</dcterms:modified>
</cp:coreProperties>
</file>