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56"/>
  </p:normalViewPr>
  <p:slideViewPr>
    <p:cSldViewPr snapToGrid="0">
      <p:cViewPr varScale="1">
        <p:scale>
          <a:sx n="149" d="100"/>
          <a:sy n="149" d="100"/>
        </p:scale>
        <p:origin x="1104"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nze Meng" userId="464f885e-a6e1-48cd-b130-268ae4000830" providerId="ADAL" clId="{434C5655-7D28-6641-8C00-55CF2F7B4A30}"/>
    <pc:docChg chg="modSld">
      <pc:chgData name="Fanze Meng" userId="464f885e-a6e1-48cd-b130-268ae4000830" providerId="ADAL" clId="{434C5655-7D28-6641-8C00-55CF2F7B4A30}" dt="2024-05-23T19:13:16.769" v="1" actId="20577"/>
      <pc:docMkLst>
        <pc:docMk/>
      </pc:docMkLst>
      <pc:sldChg chg="modSp mod">
        <pc:chgData name="Fanze Meng" userId="464f885e-a6e1-48cd-b130-268ae4000830" providerId="ADAL" clId="{434C5655-7D28-6641-8C00-55CF2F7B4A30}" dt="2024-05-23T19:13:16.769" v="1" actId="20577"/>
        <pc:sldMkLst>
          <pc:docMk/>
          <pc:sldMk cId="0" sldId="261"/>
        </pc:sldMkLst>
        <pc:spChg chg="mod">
          <ac:chgData name="Fanze Meng" userId="464f885e-a6e1-48cd-b130-268ae4000830" providerId="ADAL" clId="{434C5655-7D28-6641-8C00-55CF2F7B4A30}" dt="2024-05-23T19:13:16.769" v="1" actId="20577"/>
          <ac:spMkLst>
            <pc:docMk/>
            <pc:sldMk cId="0" sldId="261"/>
            <ac:spMk id="9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cd292f7ba1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cd292f7ba1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cd292f7ba1_2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cd292f7ba1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cd292f7ba1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cd292f7ba1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cd292f7ba1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cd292f7ba1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cd292f7ba1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cd292f7ba1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cd292f7ba1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cd292f7ba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cd55bcd6dd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cd55bcd6d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cd292f7ba1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cd292f7ba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cd292f7ba1_2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cd292f7ba1_2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cd292f7ba1_2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cd292f7ba1_2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Project1</a:t>
            </a:r>
            <a:endParaRPr/>
          </a:p>
          <a:p>
            <a:pPr marL="0" lvl="0" indent="0" algn="ctr" rtl="0">
              <a:spcBef>
                <a:spcPts val="0"/>
              </a:spcBef>
              <a:spcAft>
                <a:spcPts val="0"/>
              </a:spcAft>
              <a:buNone/>
            </a:pPr>
            <a:r>
              <a:rPr lang="en-GB" sz="3700"/>
              <a:t>Part1 &amp; Part2 Theme3</a:t>
            </a:r>
            <a:endParaRPr sz="3700"/>
          </a:p>
        </p:txBody>
      </p:sp>
      <p:sp>
        <p:nvSpPr>
          <p:cNvPr id="55" name="Google Shape;55;p13"/>
          <p:cNvSpPr txBox="1">
            <a:spLocks noGrp="1"/>
          </p:cNvSpPr>
          <p:nvPr>
            <p:ph type="subTitle" idx="1"/>
          </p:nvPr>
        </p:nvSpPr>
        <p:spPr>
          <a:xfrm>
            <a:off x="311700" y="2834125"/>
            <a:ext cx="8436600" cy="792600"/>
          </a:xfrm>
          <a:prstGeom prst="rect">
            <a:avLst/>
          </a:prstGeom>
        </p:spPr>
        <p:txBody>
          <a:bodyPr spcFirstLastPara="1" wrap="square" lIns="91425" tIns="91425" rIns="91425" bIns="91425" anchor="t" anchorCtr="0">
            <a:normAutofit lnSpcReduction="20000"/>
          </a:bodyPr>
          <a:lstStyle/>
          <a:p>
            <a:pPr marL="0" lvl="0" indent="0" algn="ctr" rtl="0">
              <a:lnSpc>
                <a:spcPct val="80000"/>
              </a:lnSpc>
              <a:spcBef>
                <a:spcPts val="0"/>
              </a:spcBef>
              <a:spcAft>
                <a:spcPts val="0"/>
              </a:spcAft>
              <a:buSzPts val="935"/>
              <a:buNone/>
            </a:pPr>
            <a:r>
              <a:rPr lang="en-GB" sz="2080"/>
              <a:t>Boshen Zhang, Yuchuan Dong, Yuwei Shi, Shijia Tang, Fanze Meng</a:t>
            </a:r>
            <a:endParaRPr sz="2080"/>
          </a:p>
          <a:p>
            <a:pPr marL="0" lvl="0" indent="0" algn="l" rtl="0">
              <a:lnSpc>
                <a:spcPct val="80000"/>
              </a:lnSpc>
              <a:spcBef>
                <a:spcPts val="0"/>
              </a:spcBef>
              <a:spcAft>
                <a:spcPts val="0"/>
              </a:spcAft>
              <a:buSzPts val="935"/>
              <a:buNone/>
            </a:pPr>
            <a:endParaRPr sz="2080"/>
          </a:p>
          <a:p>
            <a:pPr marL="0" lvl="0" indent="0" algn="ctr" rtl="0">
              <a:lnSpc>
                <a:spcPct val="80000"/>
              </a:lnSpc>
              <a:spcBef>
                <a:spcPts val="0"/>
              </a:spcBef>
              <a:spcAft>
                <a:spcPts val="0"/>
              </a:spcAft>
              <a:buSzPts val="935"/>
              <a:buNone/>
            </a:pPr>
            <a:r>
              <a:rPr lang="en-GB" sz="2080"/>
              <a:t>2024/4/17</a:t>
            </a:r>
            <a:endParaRPr sz="208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2"/>
          <p:cNvSpPr txBox="1">
            <a:spLocks noGrp="1"/>
          </p:cNvSpPr>
          <p:nvPr>
            <p:ph type="title"/>
          </p:nvPr>
        </p:nvSpPr>
        <p:spPr>
          <a:xfrm>
            <a:off x="125675" y="2286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GB" b="1"/>
              <a:t>Summany</a:t>
            </a:r>
            <a:endParaRPr b="1"/>
          </a:p>
        </p:txBody>
      </p:sp>
      <p:sp>
        <p:nvSpPr>
          <p:cNvPr id="143" name="Google Shape;143;p22"/>
          <p:cNvSpPr txBox="1">
            <a:spLocks noGrp="1"/>
          </p:cNvSpPr>
          <p:nvPr>
            <p:ph type="body" idx="1"/>
          </p:nvPr>
        </p:nvSpPr>
        <p:spPr>
          <a:xfrm>
            <a:off x="253500" y="801300"/>
            <a:ext cx="8520600" cy="3416400"/>
          </a:xfrm>
          <a:prstGeom prst="rect">
            <a:avLst/>
          </a:prstGeom>
        </p:spPr>
        <p:txBody>
          <a:bodyPr spcFirstLastPara="1" wrap="square" lIns="91425" tIns="91425" rIns="91425" bIns="91425" anchor="t" anchorCtr="0">
            <a:noAutofit/>
          </a:bodyPr>
          <a:lstStyle/>
          <a:p>
            <a:pPr marL="457200" lvl="0" indent="-337136" algn="l" rtl="0">
              <a:lnSpc>
                <a:spcPct val="95000"/>
              </a:lnSpc>
              <a:spcBef>
                <a:spcPts val="0"/>
              </a:spcBef>
              <a:spcAft>
                <a:spcPts val="0"/>
              </a:spcAft>
              <a:buSzPts val="1709"/>
              <a:buChar char="●"/>
            </a:pPr>
            <a:r>
              <a:rPr lang="en-GB" sz="1709" b="1"/>
              <a:t>Main results: </a:t>
            </a:r>
            <a:endParaRPr sz="1709" b="1"/>
          </a:p>
          <a:p>
            <a:pPr marL="914400" lvl="1" indent="-321261" algn="l" rtl="0">
              <a:lnSpc>
                <a:spcPct val="95000"/>
              </a:lnSpc>
              <a:spcBef>
                <a:spcPts val="0"/>
              </a:spcBef>
              <a:spcAft>
                <a:spcPts val="0"/>
              </a:spcAft>
              <a:buSzPts val="1459"/>
              <a:buChar char="○"/>
            </a:pPr>
            <a:r>
              <a:rPr lang="en-GB" sz="1459"/>
              <a:t>Connection between model flexibility and over/underfit.</a:t>
            </a:r>
            <a:endParaRPr sz="1459"/>
          </a:p>
          <a:p>
            <a:pPr marL="914400" lvl="1" indent="-321261" algn="l" rtl="0">
              <a:lnSpc>
                <a:spcPct val="95000"/>
              </a:lnSpc>
              <a:spcBef>
                <a:spcPts val="0"/>
              </a:spcBef>
              <a:spcAft>
                <a:spcPts val="0"/>
              </a:spcAft>
              <a:buSzPts val="1459"/>
              <a:buChar char="○"/>
            </a:pPr>
            <a:r>
              <a:rPr lang="en-GB" sz="1459"/>
              <a:t>Training size matters, for high-dimensional problem, big enough training set is needed for the model to retrieve enough informations for training.</a:t>
            </a:r>
            <a:endParaRPr sz="1459"/>
          </a:p>
          <a:p>
            <a:pPr marL="914400" lvl="1" indent="-321261" algn="l" rtl="0">
              <a:lnSpc>
                <a:spcPct val="95000"/>
              </a:lnSpc>
              <a:spcBef>
                <a:spcPts val="0"/>
              </a:spcBef>
              <a:spcAft>
                <a:spcPts val="0"/>
              </a:spcAft>
              <a:buSzPts val="1459"/>
              <a:buChar char="○"/>
            </a:pPr>
            <a:r>
              <a:rPr lang="en-GB" sz="1459"/>
              <a:t>Different choices of performance metric can improve the performance for unbalanced data.</a:t>
            </a:r>
            <a:endParaRPr sz="1459"/>
          </a:p>
          <a:p>
            <a:pPr marL="457200" lvl="0" indent="-337136" algn="l" rtl="0">
              <a:lnSpc>
                <a:spcPct val="95000"/>
              </a:lnSpc>
              <a:spcBef>
                <a:spcPts val="0"/>
              </a:spcBef>
              <a:spcAft>
                <a:spcPts val="0"/>
              </a:spcAft>
              <a:buSzPts val="1709"/>
              <a:buChar char="●"/>
            </a:pPr>
            <a:r>
              <a:rPr lang="en-GB" sz="1709" b="1"/>
              <a:t>Challenges: </a:t>
            </a:r>
            <a:endParaRPr sz="1709" b="1"/>
          </a:p>
          <a:p>
            <a:pPr marL="914400" lvl="1" indent="-337136" algn="l" rtl="0">
              <a:lnSpc>
                <a:spcPct val="95000"/>
              </a:lnSpc>
              <a:spcBef>
                <a:spcPts val="0"/>
              </a:spcBef>
              <a:spcAft>
                <a:spcPts val="0"/>
              </a:spcAft>
              <a:buSzPts val="1709"/>
              <a:buChar char="○"/>
            </a:pPr>
            <a:r>
              <a:rPr lang="en-GB" sz="1459"/>
              <a:t>The optimization problem for finding the best PCs can rely on variance to narrow down “domain”. However, for feature selection, there is a lack of relevant simple enough theoretical basis, the non-orthogonality between features also makes it harder.</a:t>
            </a:r>
            <a:endParaRPr sz="1709"/>
          </a:p>
          <a:p>
            <a:pPr marL="457200" lvl="0" indent="-337136" algn="l" rtl="0">
              <a:lnSpc>
                <a:spcPct val="95000"/>
              </a:lnSpc>
              <a:spcBef>
                <a:spcPts val="0"/>
              </a:spcBef>
              <a:spcAft>
                <a:spcPts val="0"/>
              </a:spcAft>
              <a:buSzPts val="1709"/>
              <a:buChar char="●"/>
            </a:pPr>
            <a:r>
              <a:rPr lang="en-GB" sz="1709" b="1"/>
              <a:t>Limitations:</a:t>
            </a:r>
            <a:endParaRPr sz="1709" b="1"/>
          </a:p>
          <a:p>
            <a:pPr marL="914400" lvl="1" indent="-337136" algn="l" rtl="0">
              <a:lnSpc>
                <a:spcPct val="95000"/>
              </a:lnSpc>
              <a:spcBef>
                <a:spcPts val="0"/>
              </a:spcBef>
              <a:spcAft>
                <a:spcPts val="0"/>
              </a:spcAft>
              <a:buSzPts val="1709"/>
              <a:buChar char="○"/>
            </a:pPr>
            <a:r>
              <a:rPr lang="en-GB" sz="1709"/>
              <a:t>Only explored how other metrics could effect on finding best PCs and selection of features. </a:t>
            </a:r>
            <a:endParaRPr sz="1709"/>
          </a:p>
          <a:p>
            <a:pPr marL="914400" lvl="1" indent="-337136" algn="l" rtl="0">
              <a:lnSpc>
                <a:spcPct val="95000"/>
              </a:lnSpc>
              <a:spcBef>
                <a:spcPts val="0"/>
              </a:spcBef>
              <a:spcAft>
                <a:spcPts val="0"/>
              </a:spcAft>
              <a:buSzPts val="1709"/>
              <a:buChar char="○"/>
            </a:pPr>
            <a:r>
              <a:rPr lang="en-GB" sz="1709"/>
              <a:t>Only explored limited number of classifiers.</a:t>
            </a:r>
            <a:endParaRPr sz="1709"/>
          </a:p>
          <a:p>
            <a:pPr marL="457200" lvl="0" indent="-337136" algn="l" rtl="0">
              <a:lnSpc>
                <a:spcPct val="95000"/>
              </a:lnSpc>
              <a:spcBef>
                <a:spcPts val="0"/>
              </a:spcBef>
              <a:spcAft>
                <a:spcPts val="0"/>
              </a:spcAft>
              <a:buSzPts val="1709"/>
              <a:buChar char="●"/>
            </a:pPr>
            <a:r>
              <a:rPr lang="en-GB" sz="1709" b="1"/>
              <a:t>Take home messages:</a:t>
            </a:r>
            <a:endParaRPr sz="1709" b="1"/>
          </a:p>
          <a:p>
            <a:pPr marL="914400" lvl="1" indent="-321261" algn="l" rtl="0">
              <a:lnSpc>
                <a:spcPct val="95000"/>
              </a:lnSpc>
              <a:spcBef>
                <a:spcPts val="0"/>
              </a:spcBef>
              <a:spcAft>
                <a:spcPts val="0"/>
              </a:spcAft>
              <a:buSzPts val="1459"/>
              <a:buChar char="○"/>
            </a:pPr>
            <a:r>
              <a:rPr lang="en-GB" sz="1459"/>
              <a:t>Different methods may have very different performances and need to be selected based on different data situations.</a:t>
            </a:r>
            <a:endParaRPr sz="1459"/>
          </a:p>
          <a:p>
            <a:pPr marL="0" lvl="0" indent="0" algn="l" rtl="0">
              <a:lnSpc>
                <a:spcPct val="95000"/>
              </a:lnSpc>
              <a:spcBef>
                <a:spcPts val="1200"/>
              </a:spcBef>
              <a:spcAft>
                <a:spcPts val="1200"/>
              </a:spcAft>
              <a:buSzPts val="688"/>
              <a:buNone/>
            </a:pPr>
            <a:endParaRPr sz="1125"/>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Basic Setups &amp; Analysis for Part1</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55000"/>
          </a:bodyPr>
          <a:lstStyle/>
          <a:p>
            <a:pPr marL="457200" lvl="0" indent="-359568" algn="l" rtl="0">
              <a:spcBef>
                <a:spcPts val="0"/>
              </a:spcBef>
              <a:spcAft>
                <a:spcPts val="0"/>
              </a:spcAft>
              <a:buSzPct val="100000"/>
              <a:buChar char="●"/>
            </a:pPr>
            <a:r>
              <a:rPr lang="en-GB" sz="3750"/>
              <a:t>3 Key things to cover in this project:</a:t>
            </a:r>
            <a:endParaRPr sz="3750"/>
          </a:p>
          <a:p>
            <a:pPr marL="914400" lvl="1" indent="-359568" algn="l" rtl="0">
              <a:spcBef>
                <a:spcPts val="0"/>
              </a:spcBef>
              <a:spcAft>
                <a:spcPts val="0"/>
              </a:spcAft>
              <a:buSzPct val="100000"/>
              <a:buChar char="○"/>
            </a:pPr>
            <a:r>
              <a:rPr lang="en-GB" sz="3750" b="1"/>
              <a:t>Training size</a:t>
            </a:r>
            <a:r>
              <a:rPr lang="en-GB" sz="3750"/>
              <a:t> (25%, 50%, 75%)</a:t>
            </a:r>
            <a:endParaRPr sz="3750"/>
          </a:p>
          <a:p>
            <a:pPr marL="914400" lvl="1" indent="-359568" algn="l" rtl="0">
              <a:spcBef>
                <a:spcPts val="0"/>
              </a:spcBef>
              <a:spcAft>
                <a:spcPts val="0"/>
              </a:spcAft>
              <a:buSzPct val="100000"/>
              <a:buChar char="○"/>
            </a:pPr>
            <a:r>
              <a:rPr lang="en-GB" sz="3750" b="1"/>
              <a:t>Classifier choices</a:t>
            </a:r>
            <a:r>
              <a:rPr lang="en-GB" sz="3750"/>
              <a:t> (KNN, Decision tree, SVC)</a:t>
            </a:r>
            <a:endParaRPr sz="3750"/>
          </a:p>
          <a:p>
            <a:pPr marL="914400" lvl="1" indent="-359568" algn="l" rtl="0">
              <a:spcBef>
                <a:spcPts val="0"/>
              </a:spcBef>
              <a:spcAft>
                <a:spcPts val="0"/>
              </a:spcAft>
              <a:buSzPct val="100000"/>
              <a:buChar char="○"/>
            </a:pPr>
            <a:r>
              <a:rPr lang="en-GB" sz="3750" b="1"/>
              <a:t>Rigid &amp; Flexible</a:t>
            </a:r>
            <a:r>
              <a:rPr lang="en-GB" sz="3750"/>
              <a:t> </a:t>
            </a:r>
            <a:endParaRPr sz="3750"/>
          </a:p>
          <a:p>
            <a:pPr marL="1371600" lvl="2" indent="-359568" algn="l" rtl="0">
              <a:spcBef>
                <a:spcPts val="0"/>
              </a:spcBef>
              <a:spcAft>
                <a:spcPts val="0"/>
              </a:spcAft>
              <a:buSzPct val="100000"/>
              <a:buChar char="■"/>
            </a:pPr>
            <a:r>
              <a:rPr lang="en-GB" sz="3750"/>
              <a:t>For KNN method, this is represented by the #neighbors</a:t>
            </a:r>
            <a:endParaRPr sz="3750"/>
          </a:p>
          <a:p>
            <a:pPr marL="1371600" lvl="2" indent="-359568" algn="l" rtl="0">
              <a:spcBef>
                <a:spcPts val="0"/>
              </a:spcBef>
              <a:spcAft>
                <a:spcPts val="0"/>
              </a:spcAft>
              <a:buSzPct val="100000"/>
              <a:buChar char="■"/>
            </a:pPr>
            <a:r>
              <a:rPr lang="en-GB" sz="3750"/>
              <a:t>Decision tree: max number of trees</a:t>
            </a:r>
            <a:endParaRPr sz="3750"/>
          </a:p>
          <a:p>
            <a:pPr marL="1371600" lvl="2" indent="-359568" algn="l" rtl="0">
              <a:spcBef>
                <a:spcPts val="0"/>
              </a:spcBef>
              <a:spcAft>
                <a:spcPts val="0"/>
              </a:spcAft>
              <a:buSzPct val="100000"/>
              <a:buChar char="■"/>
            </a:pPr>
            <a:r>
              <a:rPr lang="en-GB" sz="3750"/>
              <a:t>SVC: Penalty K</a:t>
            </a:r>
            <a:endParaRPr sz="3750"/>
          </a:p>
          <a:p>
            <a:pPr marL="457200" lvl="0" indent="-359568" algn="l" rtl="0">
              <a:spcBef>
                <a:spcPts val="0"/>
              </a:spcBef>
              <a:spcAft>
                <a:spcPts val="0"/>
              </a:spcAft>
              <a:buSzPct val="100000"/>
              <a:buChar char="●"/>
            </a:pPr>
            <a:r>
              <a:rPr lang="en-GB" sz="3750"/>
              <a:t>Basement for PCA &amp; Feature Selection: </a:t>
            </a:r>
            <a:r>
              <a:rPr lang="en-GB" sz="3750" b="1"/>
              <a:t>Cross Validation</a:t>
            </a:r>
            <a:endParaRPr sz="3750" b="1"/>
          </a:p>
          <a:p>
            <a:pPr marL="457200" lvl="0" indent="-359568" algn="l" rtl="0">
              <a:spcBef>
                <a:spcPts val="0"/>
              </a:spcBef>
              <a:spcAft>
                <a:spcPts val="0"/>
              </a:spcAft>
              <a:buSzPct val="100000"/>
              <a:buChar char="●"/>
            </a:pPr>
            <a:r>
              <a:rPr lang="en-GB" sz="3750"/>
              <a:t>Analytical tools: Visualization</a:t>
            </a:r>
            <a:endParaRPr sz="375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PCA</a:t>
            </a:r>
            <a:endParaRPr/>
          </a:p>
        </p:txBody>
      </p:sp>
      <p:pic>
        <p:nvPicPr>
          <p:cNvPr id="67" name="Google Shape;67;p15"/>
          <p:cNvPicPr preferRelativeResize="0"/>
          <p:nvPr/>
        </p:nvPicPr>
        <p:blipFill>
          <a:blip r:embed="rId3">
            <a:alphaModFix/>
          </a:blip>
          <a:stretch>
            <a:fillRect/>
          </a:stretch>
        </p:blipFill>
        <p:spPr>
          <a:xfrm>
            <a:off x="381175" y="1164250"/>
            <a:ext cx="4903776" cy="3677849"/>
          </a:xfrm>
          <a:prstGeom prst="rect">
            <a:avLst/>
          </a:prstGeom>
          <a:noFill/>
          <a:ln>
            <a:noFill/>
          </a:ln>
        </p:spPr>
      </p:pic>
      <p:sp>
        <p:nvSpPr>
          <p:cNvPr id="68" name="Google Shape;68;p15"/>
          <p:cNvSpPr txBox="1"/>
          <p:nvPr/>
        </p:nvSpPr>
        <p:spPr>
          <a:xfrm>
            <a:off x="5284950" y="1164250"/>
            <a:ext cx="3700200" cy="26781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chemeClr val="dk2"/>
              </a:buClr>
              <a:buSzPts val="1800"/>
              <a:buChar char="●"/>
            </a:pPr>
            <a:r>
              <a:rPr lang="en-GB" sz="1800">
                <a:solidFill>
                  <a:schemeClr val="dk2"/>
                </a:solidFill>
              </a:rPr>
              <a:t>A total number of 2000 principle components can be generated in the dataset.</a:t>
            </a:r>
            <a:endParaRPr sz="1800">
              <a:solidFill>
                <a:schemeClr val="dk2"/>
              </a:solidFill>
            </a:endParaRPr>
          </a:p>
          <a:p>
            <a:pPr marL="457200" lvl="0" indent="-342900" algn="l" rtl="0">
              <a:spcBef>
                <a:spcPts val="0"/>
              </a:spcBef>
              <a:spcAft>
                <a:spcPts val="0"/>
              </a:spcAft>
              <a:buClr>
                <a:schemeClr val="dk2"/>
              </a:buClr>
              <a:buSzPts val="1800"/>
              <a:buChar char="●"/>
            </a:pPr>
            <a:r>
              <a:rPr lang="en-GB" sz="1800">
                <a:solidFill>
                  <a:schemeClr val="dk2"/>
                </a:solidFill>
              </a:rPr>
              <a:t>The only thing that matters to a principle is the variance explained.</a:t>
            </a:r>
            <a:endParaRPr sz="1800">
              <a:solidFill>
                <a:schemeClr val="dk2"/>
              </a:solidFill>
            </a:endParaRPr>
          </a:p>
          <a:p>
            <a:pPr marL="457200" lvl="0" indent="-342900" algn="l" rtl="0">
              <a:spcBef>
                <a:spcPts val="0"/>
              </a:spcBef>
              <a:spcAft>
                <a:spcPts val="0"/>
              </a:spcAft>
              <a:buClr>
                <a:schemeClr val="dk2"/>
              </a:buClr>
              <a:buSzPts val="1800"/>
              <a:buChar char="●"/>
            </a:pPr>
            <a:r>
              <a:rPr lang="en-GB" sz="1800">
                <a:solidFill>
                  <a:schemeClr val="dk2"/>
                </a:solidFill>
              </a:rPr>
              <a:t>We can limit the search range of principal components to the first 30</a:t>
            </a:r>
            <a:endParaRPr sz="18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Feature Selection &amp; Next Step</a:t>
            </a:r>
            <a:endParaRPr/>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Similarly, we limit the search range of features to the top 100 features based on F-test.</a:t>
            </a:r>
            <a:endParaRPr/>
          </a:p>
          <a:p>
            <a:pPr marL="457200" lvl="0" indent="0" algn="l" rtl="0">
              <a:spcBef>
                <a:spcPts val="1200"/>
              </a:spcBef>
              <a:spcAft>
                <a:spcPts val="0"/>
              </a:spcAft>
              <a:buNone/>
            </a:pPr>
            <a:r>
              <a:rPr lang="en-GB"/>
              <a:t>After determining the range, we calculate the cross validation score and use it to find the optimal principal components/features</a:t>
            </a:r>
            <a:endParaRPr/>
          </a:p>
          <a:p>
            <a:pPr marL="457200" lvl="0" indent="-342900" algn="l" rtl="0">
              <a:spcBef>
                <a:spcPts val="1200"/>
              </a:spcBef>
              <a:spcAft>
                <a:spcPts val="0"/>
              </a:spcAft>
              <a:buSzPts val="1800"/>
              <a:buChar char="●"/>
            </a:pPr>
            <a:r>
              <a:rPr lang="en-GB"/>
              <a:t>After PC/Features is decided, we calculate three quantities to evaluate its performance.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K-nearest Neighbors</a:t>
            </a:r>
            <a:endParaRPr/>
          </a:p>
        </p:txBody>
      </p:sp>
      <p:pic>
        <p:nvPicPr>
          <p:cNvPr id="80" name="Google Shape;80;p17"/>
          <p:cNvPicPr preferRelativeResize="0"/>
          <p:nvPr/>
        </p:nvPicPr>
        <p:blipFill>
          <a:blip r:embed="rId3">
            <a:alphaModFix/>
          </a:blip>
          <a:stretch>
            <a:fillRect/>
          </a:stretch>
        </p:blipFill>
        <p:spPr>
          <a:xfrm>
            <a:off x="0" y="1781725"/>
            <a:ext cx="4460550" cy="3345425"/>
          </a:xfrm>
          <a:prstGeom prst="rect">
            <a:avLst/>
          </a:prstGeom>
          <a:noFill/>
          <a:ln>
            <a:noFill/>
          </a:ln>
        </p:spPr>
      </p:pic>
      <p:pic>
        <p:nvPicPr>
          <p:cNvPr id="81" name="Google Shape;81;p17"/>
          <p:cNvPicPr preferRelativeResize="0"/>
          <p:nvPr/>
        </p:nvPicPr>
        <p:blipFill>
          <a:blip r:embed="rId4">
            <a:alphaModFix/>
          </a:blip>
          <a:stretch>
            <a:fillRect/>
          </a:stretch>
        </p:blipFill>
        <p:spPr>
          <a:xfrm>
            <a:off x="3749550" y="1798087"/>
            <a:ext cx="4460550" cy="3345413"/>
          </a:xfrm>
          <a:prstGeom prst="rect">
            <a:avLst/>
          </a:prstGeom>
          <a:noFill/>
          <a:ln>
            <a:noFill/>
          </a:ln>
        </p:spPr>
      </p:pic>
      <p:pic>
        <p:nvPicPr>
          <p:cNvPr id="82" name="Google Shape;82;p17"/>
          <p:cNvPicPr preferRelativeResize="0"/>
          <p:nvPr/>
        </p:nvPicPr>
        <p:blipFill rotWithShape="1">
          <a:blip r:embed="rId5">
            <a:alphaModFix/>
          </a:blip>
          <a:srcRect/>
          <a:stretch/>
        </p:blipFill>
        <p:spPr>
          <a:xfrm>
            <a:off x="5921475" y="0"/>
            <a:ext cx="3222525" cy="1956775"/>
          </a:xfrm>
          <a:prstGeom prst="rect">
            <a:avLst/>
          </a:prstGeom>
          <a:noFill/>
          <a:ln>
            <a:noFill/>
          </a:ln>
        </p:spPr>
      </p:pic>
      <p:sp>
        <p:nvSpPr>
          <p:cNvPr id="83" name="Google Shape;83;p17"/>
          <p:cNvSpPr txBox="1"/>
          <p:nvPr/>
        </p:nvSpPr>
        <p:spPr>
          <a:xfrm>
            <a:off x="0" y="420300"/>
            <a:ext cx="5859300" cy="941100"/>
          </a:xfrm>
          <a:prstGeom prst="rect">
            <a:avLst/>
          </a:prstGeom>
          <a:noFill/>
          <a:ln>
            <a:noFill/>
          </a:ln>
        </p:spPr>
        <p:txBody>
          <a:bodyPr spcFirstLastPara="1" wrap="square" lIns="91425" tIns="91425" rIns="91425" bIns="91425" anchor="t" anchorCtr="0">
            <a:noAutofit/>
          </a:bodyPr>
          <a:lstStyle/>
          <a:p>
            <a:pPr marL="457200" lvl="0" indent="-311150" algn="l" rtl="0">
              <a:spcBef>
                <a:spcPts val="0"/>
              </a:spcBef>
              <a:spcAft>
                <a:spcPts val="0"/>
              </a:spcAft>
              <a:buClr>
                <a:schemeClr val="dk2"/>
              </a:buClr>
              <a:buSzPts val="1300"/>
              <a:buChar char="●"/>
            </a:pPr>
            <a:r>
              <a:rPr lang="en-GB" sz="1300">
                <a:solidFill>
                  <a:schemeClr val="dk2"/>
                </a:solidFill>
              </a:rPr>
              <a:t>Larger training size leads to better model performance.</a:t>
            </a:r>
            <a:endParaRPr sz="1300">
              <a:solidFill>
                <a:schemeClr val="dk2"/>
              </a:solidFill>
            </a:endParaRPr>
          </a:p>
          <a:p>
            <a:pPr marL="457200" lvl="0" indent="-311150" algn="l" rtl="0">
              <a:spcBef>
                <a:spcPts val="0"/>
              </a:spcBef>
              <a:spcAft>
                <a:spcPts val="0"/>
              </a:spcAft>
              <a:buClr>
                <a:schemeClr val="dk2"/>
              </a:buClr>
              <a:buSzPts val="1300"/>
              <a:buChar char="●"/>
            </a:pPr>
            <a:r>
              <a:rPr lang="en-GB" sz="1300">
                <a:solidFill>
                  <a:schemeClr val="dk2"/>
                </a:solidFill>
              </a:rPr>
              <a:t>Too flexible models tend to overfitting, while too rigid ones tend to underfit.</a:t>
            </a:r>
            <a:endParaRPr sz="1300">
              <a:solidFill>
                <a:schemeClr val="dk2"/>
              </a:solidFill>
            </a:endParaRPr>
          </a:p>
          <a:p>
            <a:pPr marL="457200" lvl="0" indent="-311150" algn="l" rtl="0">
              <a:spcBef>
                <a:spcPts val="0"/>
              </a:spcBef>
              <a:spcAft>
                <a:spcPts val="0"/>
              </a:spcAft>
              <a:buClr>
                <a:schemeClr val="dk2"/>
              </a:buClr>
              <a:buSzPts val="1300"/>
              <a:buChar char="●"/>
            </a:pPr>
            <a:r>
              <a:rPr lang="en-GB" sz="1300">
                <a:solidFill>
                  <a:schemeClr val="dk2"/>
                </a:solidFill>
              </a:rPr>
              <a:t>The similarity between cross-validation error and test error for that they both work on the unseen data classification (Same nature).</a:t>
            </a:r>
            <a:endParaRPr sz="13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Decision Tree  &amp; SVM</a:t>
            </a:r>
            <a:endParaRPr/>
          </a:p>
        </p:txBody>
      </p:sp>
      <p:pic>
        <p:nvPicPr>
          <p:cNvPr id="89" name="Google Shape;89;p18"/>
          <p:cNvPicPr preferRelativeResize="0"/>
          <p:nvPr/>
        </p:nvPicPr>
        <p:blipFill>
          <a:blip r:embed="rId3">
            <a:alphaModFix/>
          </a:blip>
          <a:stretch>
            <a:fillRect/>
          </a:stretch>
        </p:blipFill>
        <p:spPr>
          <a:xfrm>
            <a:off x="6119400" y="572700"/>
            <a:ext cx="3019475" cy="2264599"/>
          </a:xfrm>
          <a:prstGeom prst="rect">
            <a:avLst/>
          </a:prstGeom>
          <a:noFill/>
          <a:ln>
            <a:noFill/>
          </a:ln>
        </p:spPr>
      </p:pic>
      <p:pic>
        <p:nvPicPr>
          <p:cNvPr id="90" name="Google Shape;90;p18"/>
          <p:cNvPicPr preferRelativeResize="0"/>
          <p:nvPr/>
        </p:nvPicPr>
        <p:blipFill>
          <a:blip r:embed="rId4">
            <a:alphaModFix/>
          </a:blip>
          <a:stretch>
            <a:fillRect/>
          </a:stretch>
        </p:blipFill>
        <p:spPr>
          <a:xfrm>
            <a:off x="6119400" y="2786875"/>
            <a:ext cx="2947699" cy="2210774"/>
          </a:xfrm>
          <a:prstGeom prst="rect">
            <a:avLst/>
          </a:prstGeom>
          <a:noFill/>
          <a:ln>
            <a:noFill/>
          </a:ln>
        </p:spPr>
      </p:pic>
      <p:pic>
        <p:nvPicPr>
          <p:cNvPr id="91" name="Google Shape;91;p18"/>
          <p:cNvPicPr preferRelativeResize="0"/>
          <p:nvPr/>
        </p:nvPicPr>
        <p:blipFill>
          <a:blip r:embed="rId5">
            <a:alphaModFix/>
          </a:blip>
          <a:stretch>
            <a:fillRect/>
          </a:stretch>
        </p:blipFill>
        <p:spPr>
          <a:xfrm>
            <a:off x="20125" y="599613"/>
            <a:ext cx="2947709" cy="2210774"/>
          </a:xfrm>
          <a:prstGeom prst="rect">
            <a:avLst/>
          </a:prstGeom>
          <a:noFill/>
          <a:ln>
            <a:noFill/>
          </a:ln>
        </p:spPr>
      </p:pic>
      <p:pic>
        <p:nvPicPr>
          <p:cNvPr id="92" name="Google Shape;92;p18"/>
          <p:cNvPicPr preferRelativeResize="0"/>
          <p:nvPr/>
        </p:nvPicPr>
        <p:blipFill>
          <a:blip r:embed="rId6">
            <a:alphaModFix/>
          </a:blip>
          <a:stretch>
            <a:fillRect/>
          </a:stretch>
        </p:blipFill>
        <p:spPr>
          <a:xfrm>
            <a:off x="141763" y="2878112"/>
            <a:ext cx="2704416" cy="2028312"/>
          </a:xfrm>
          <a:prstGeom prst="rect">
            <a:avLst/>
          </a:prstGeom>
          <a:noFill/>
          <a:ln>
            <a:noFill/>
          </a:ln>
        </p:spPr>
      </p:pic>
      <p:sp>
        <p:nvSpPr>
          <p:cNvPr id="93" name="Google Shape;93;p18"/>
          <p:cNvSpPr txBox="1"/>
          <p:nvPr/>
        </p:nvSpPr>
        <p:spPr>
          <a:xfrm>
            <a:off x="2846200" y="532200"/>
            <a:ext cx="3019500" cy="3909600"/>
          </a:xfrm>
          <a:prstGeom prst="rect">
            <a:avLst/>
          </a:prstGeom>
          <a:noFill/>
          <a:ln>
            <a:noFill/>
          </a:ln>
        </p:spPr>
        <p:txBody>
          <a:bodyPr spcFirstLastPara="1" wrap="square" lIns="91425" tIns="91425" rIns="91425" bIns="91425" anchor="t" anchorCtr="0">
            <a:spAutoFit/>
          </a:bodyPr>
          <a:lstStyle/>
          <a:p>
            <a:pPr marL="457200" lvl="0" indent="-298450" algn="l" rtl="0">
              <a:spcBef>
                <a:spcPts val="0"/>
              </a:spcBef>
              <a:spcAft>
                <a:spcPts val="0"/>
              </a:spcAft>
              <a:buClr>
                <a:schemeClr val="dk2"/>
              </a:buClr>
              <a:buSzPts val="1100"/>
              <a:buChar char="●"/>
            </a:pPr>
            <a:r>
              <a:rPr lang="en-GB" sz="1100" dirty="0">
                <a:solidFill>
                  <a:schemeClr val="dk2"/>
                </a:solidFill>
              </a:rPr>
              <a:t>In Decision Tree model, use Maximum depth as hyperparameters. </a:t>
            </a:r>
            <a:endParaRPr sz="1100" dirty="0">
              <a:solidFill>
                <a:schemeClr val="dk2"/>
              </a:solidFill>
            </a:endParaRPr>
          </a:p>
          <a:p>
            <a:pPr marL="457200" lvl="0" indent="0" algn="l" rtl="0">
              <a:spcBef>
                <a:spcPts val="0"/>
              </a:spcBef>
              <a:spcAft>
                <a:spcPts val="0"/>
              </a:spcAft>
              <a:buNone/>
            </a:pPr>
            <a:endParaRPr sz="1100" dirty="0">
              <a:solidFill>
                <a:schemeClr val="dk2"/>
              </a:solidFill>
            </a:endParaRPr>
          </a:p>
          <a:p>
            <a:pPr marL="457200" lvl="0" indent="-298450" algn="l" rtl="0">
              <a:spcBef>
                <a:spcPts val="0"/>
              </a:spcBef>
              <a:spcAft>
                <a:spcPts val="0"/>
              </a:spcAft>
              <a:buClr>
                <a:schemeClr val="dk2"/>
              </a:buClr>
              <a:buSzPts val="1100"/>
              <a:buChar char="●"/>
            </a:pPr>
            <a:r>
              <a:rPr lang="en-GB" sz="1100" dirty="0">
                <a:solidFill>
                  <a:schemeClr val="dk2"/>
                </a:solidFill>
              </a:rPr>
              <a:t>In SVM model, Use regularisation parameter as hyperparameter.</a:t>
            </a:r>
            <a:endParaRPr sz="1100" dirty="0">
              <a:solidFill>
                <a:schemeClr val="dk2"/>
              </a:solidFill>
            </a:endParaRPr>
          </a:p>
          <a:p>
            <a:pPr marL="0" lvl="0" indent="0" algn="l" rtl="0">
              <a:spcBef>
                <a:spcPts val="0"/>
              </a:spcBef>
              <a:spcAft>
                <a:spcPts val="0"/>
              </a:spcAft>
              <a:buNone/>
            </a:pPr>
            <a:endParaRPr sz="1100" dirty="0">
              <a:solidFill>
                <a:schemeClr val="dk2"/>
              </a:solidFill>
            </a:endParaRPr>
          </a:p>
          <a:p>
            <a:pPr marL="457200" lvl="0" indent="-298450" algn="l" rtl="0">
              <a:spcBef>
                <a:spcPts val="0"/>
              </a:spcBef>
              <a:spcAft>
                <a:spcPts val="0"/>
              </a:spcAft>
              <a:buClr>
                <a:schemeClr val="dk2"/>
              </a:buClr>
              <a:buSzPts val="1100"/>
              <a:buChar char="●"/>
            </a:pPr>
            <a:r>
              <a:rPr lang="en-GB" sz="1100" dirty="0">
                <a:solidFill>
                  <a:schemeClr val="dk2"/>
                </a:solidFill>
              </a:rPr>
              <a:t>In Decision Tree model, the training error goes to 0 with model be flexible. </a:t>
            </a:r>
            <a:endParaRPr sz="1100" dirty="0">
              <a:solidFill>
                <a:schemeClr val="dk2"/>
              </a:solidFill>
            </a:endParaRPr>
          </a:p>
          <a:p>
            <a:pPr marL="914400" lvl="1" indent="-298450" algn="l" rtl="0">
              <a:spcBef>
                <a:spcPts val="0"/>
              </a:spcBef>
              <a:spcAft>
                <a:spcPts val="0"/>
              </a:spcAft>
              <a:buClr>
                <a:schemeClr val="dk2"/>
              </a:buClr>
              <a:buSzPts val="1100"/>
              <a:buChar char="○"/>
            </a:pPr>
            <a:r>
              <a:rPr lang="en-GB" sz="1100" dirty="0">
                <a:solidFill>
                  <a:schemeClr val="dk2"/>
                </a:solidFill>
              </a:rPr>
              <a:t>There is enough ‘feature’ to support model to select. The model will finally choose satisfied ‘feature’ to classify.</a:t>
            </a:r>
            <a:endParaRPr sz="1100" dirty="0">
              <a:solidFill>
                <a:schemeClr val="dk2"/>
              </a:solidFill>
            </a:endParaRPr>
          </a:p>
          <a:p>
            <a:pPr marL="914400" lvl="0" indent="0" algn="l" rtl="0">
              <a:spcBef>
                <a:spcPts val="0"/>
              </a:spcBef>
              <a:spcAft>
                <a:spcPts val="0"/>
              </a:spcAft>
              <a:buNone/>
            </a:pPr>
            <a:endParaRPr sz="1100" dirty="0">
              <a:solidFill>
                <a:schemeClr val="dk2"/>
              </a:solidFill>
            </a:endParaRPr>
          </a:p>
          <a:p>
            <a:pPr marL="457200" lvl="0" indent="-298450" algn="l" rtl="0">
              <a:spcBef>
                <a:spcPts val="0"/>
              </a:spcBef>
              <a:spcAft>
                <a:spcPts val="0"/>
              </a:spcAft>
              <a:buClr>
                <a:schemeClr val="dk2"/>
              </a:buClr>
              <a:buSzPts val="1100"/>
              <a:buChar char="●"/>
            </a:pPr>
            <a:r>
              <a:rPr lang="en-GB" sz="1100" dirty="0">
                <a:solidFill>
                  <a:schemeClr val="dk2"/>
                </a:solidFill>
              </a:rPr>
              <a:t>In SVM model, the training error also goes to 0 with model be rigid. </a:t>
            </a:r>
            <a:endParaRPr sz="1100" dirty="0">
              <a:solidFill>
                <a:schemeClr val="dk2"/>
              </a:solidFill>
            </a:endParaRPr>
          </a:p>
          <a:p>
            <a:pPr marL="914400" lvl="1" indent="-298450" algn="l" rtl="0">
              <a:spcBef>
                <a:spcPts val="0"/>
              </a:spcBef>
              <a:spcAft>
                <a:spcPts val="0"/>
              </a:spcAft>
              <a:buClr>
                <a:schemeClr val="dk2"/>
              </a:buClr>
              <a:buSzPts val="1100"/>
              <a:buChar char="○"/>
            </a:pPr>
            <a:r>
              <a:rPr lang="en-GB" sz="1100" dirty="0">
                <a:solidFill>
                  <a:schemeClr val="dk2"/>
                </a:solidFill>
              </a:rPr>
              <a:t>When model be flexible, the model can’t tolerate error, model need more ‘feature’ to reduce the error. Luckily, cv will always find enough ‘feature’ to reduce the error in training set.</a:t>
            </a:r>
            <a:endParaRPr sz="1100" dirty="0">
              <a:solidFill>
                <a:schemeClr val="dk2"/>
              </a:solidFill>
            </a:endParaRPr>
          </a:p>
        </p:txBody>
      </p:sp>
      <p:sp>
        <p:nvSpPr>
          <p:cNvPr id="94" name="Google Shape;94;p18"/>
          <p:cNvSpPr txBox="1"/>
          <p:nvPr/>
        </p:nvSpPr>
        <p:spPr>
          <a:xfrm>
            <a:off x="2808100" y="4281600"/>
            <a:ext cx="3572700" cy="861900"/>
          </a:xfrm>
          <a:prstGeom prst="rect">
            <a:avLst/>
          </a:prstGeom>
          <a:noFill/>
          <a:ln>
            <a:noFill/>
          </a:ln>
        </p:spPr>
        <p:txBody>
          <a:bodyPr spcFirstLastPara="1" wrap="square" lIns="91425" tIns="91425" rIns="91425" bIns="91425" anchor="t" anchorCtr="0">
            <a:spAutoFit/>
          </a:bodyPr>
          <a:lstStyle/>
          <a:p>
            <a:pPr marL="457200" lvl="0" indent="-298450" algn="l" rtl="0">
              <a:spcBef>
                <a:spcPts val="0"/>
              </a:spcBef>
              <a:spcAft>
                <a:spcPts val="0"/>
              </a:spcAft>
              <a:buClr>
                <a:schemeClr val="dk2"/>
              </a:buClr>
              <a:buSzPts val="1100"/>
              <a:buChar char="●"/>
            </a:pPr>
            <a:r>
              <a:rPr lang="en-GB" sz="1100">
                <a:solidFill>
                  <a:schemeClr val="dk2"/>
                </a:solidFill>
              </a:rPr>
              <a:t>Difference between KNN</a:t>
            </a:r>
            <a:endParaRPr sz="1100">
              <a:solidFill>
                <a:schemeClr val="dk2"/>
              </a:solidFill>
            </a:endParaRPr>
          </a:p>
          <a:p>
            <a:pPr marL="914400" lvl="1" indent="-298450" algn="l" rtl="0">
              <a:spcBef>
                <a:spcPts val="0"/>
              </a:spcBef>
              <a:spcAft>
                <a:spcPts val="0"/>
              </a:spcAft>
              <a:buClr>
                <a:schemeClr val="dk2"/>
              </a:buClr>
              <a:buSzPts val="1100"/>
              <a:buChar char="○"/>
            </a:pPr>
            <a:r>
              <a:rPr lang="en-GB" sz="1100">
                <a:solidFill>
                  <a:schemeClr val="dk2"/>
                </a:solidFill>
              </a:rPr>
              <a:t>Significant overfitting and underfitting are usually less easily observed. (Prune and regularisation)</a:t>
            </a:r>
            <a:endParaRPr sz="11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99" name="Google Shape;99;p19"/>
          <p:cNvPicPr preferRelativeResize="0"/>
          <p:nvPr/>
        </p:nvPicPr>
        <p:blipFill>
          <a:blip r:embed="rId3">
            <a:alphaModFix/>
          </a:blip>
          <a:stretch>
            <a:fillRect/>
          </a:stretch>
        </p:blipFill>
        <p:spPr>
          <a:xfrm>
            <a:off x="5520499" y="272749"/>
            <a:ext cx="2818613" cy="2067650"/>
          </a:xfrm>
          <a:prstGeom prst="rect">
            <a:avLst/>
          </a:prstGeom>
          <a:noFill/>
          <a:ln>
            <a:noFill/>
          </a:ln>
        </p:spPr>
      </p:pic>
      <p:sp>
        <p:nvSpPr>
          <p:cNvPr id="100" name="Google Shape;100;p19"/>
          <p:cNvSpPr txBox="1">
            <a:spLocks noGrp="1"/>
          </p:cNvSpPr>
          <p:nvPr>
            <p:ph type="title"/>
          </p:nvPr>
        </p:nvSpPr>
        <p:spPr>
          <a:xfrm>
            <a:off x="192225" y="-5950"/>
            <a:ext cx="3735000" cy="431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SzPct val="57558"/>
              <a:buNone/>
            </a:pPr>
            <a:r>
              <a:rPr lang="en-GB" sz="1720"/>
              <a:t>Voluntary: Constructed dataset</a:t>
            </a:r>
            <a:endParaRPr sz="1720"/>
          </a:p>
        </p:txBody>
      </p:sp>
      <p:pic>
        <p:nvPicPr>
          <p:cNvPr id="101" name="Google Shape;101;p19"/>
          <p:cNvPicPr preferRelativeResize="0"/>
          <p:nvPr/>
        </p:nvPicPr>
        <p:blipFill>
          <a:blip r:embed="rId4">
            <a:alphaModFix/>
          </a:blip>
          <a:stretch>
            <a:fillRect/>
          </a:stretch>
        </p:blipFill>
        <p:spPr>
          <a:xfrm>
            <a:off x="735725" y="348950"/>
            <a:ext cx="2991650" cy="2067650"/>
          </a:xfrm>
          <a:prstGeom prst="rect">
            <a:avLst/>
          </a:prstGeom>
          <a:noFill/>
          <a:ln>
            <a:noFill/>
          </a:ln>
        </p:spPr>
      </p:pic>
      <p:sp>
        <p:nvSpPr>
          <p:cNvPr id="102" name="Google Shape;102;p19"/>
          <p:cNvSpPr txBox="1"/>
          <p:nvPr/>
        </p:nvSpPr>
        <p:spPr>
          <a:xfrm>
            <a:off x="1291050" y="2250000"/>
            <a:ext cx="23997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a:solidFill>
                  <a:schemeClr val="dk2"/>
                </a:solidFill>
              </a:rPr>
              <a:t>figure(1): ‘Bad’ dataset leads to PCA failed </a:t>
            </a:r>
            <a:endParaRPr sz="800">
              <a:solidFill>
                <a:schemeClr val="dk2"/>
              </a:solidFill>
            </a:endParaRPr>
          </a:p>
        </p:txBody>
      </p:sp>
      <p:sp>
        <p:nvSpPr>
          <p:cNvPr id="103" name="Google Shape;103;p19"/>
          <p:cNvSpPr txBox="1"/>
          <p:nvPr/>
        </p:nvSpPr>
        <p:spPr>
          <a:xfrm>
            <a:off x="0" y="4212525"/>
            <a:ext cx="5059800" cy="8004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endParaRPr sz="1000">
              <a:solidFill>
                <a:schemeClr val="dk2"/>
              </a:solidFill>
            </a:endParaRPr>
          </a:p>
          <a:p>
            <a:pPr marL="457200" lvl="0" indent="-292100" algn="l" rtl="0">
              <a:spcBef>
                <a:spcPts val="0"/>
              </a:spcBef>
              <a:spcAft>
                <a:spcPts val="0"/>
              </a:spcAft>
              <a:buClr>
                <a:schemeClr val="dk2"/>
              </a:buClr>
              <a:buSzPts val="1000"/>
              <a:buChar char="●"/>
            </a:pPr>
            <a:r>
              <a:rPr lang="en-GB" sz="1000">
                <a:solidFill>
                  <a:schemeClr val="dk2"/>
                </a:solidFill>
              </a:rPr>
              <a:t>Before applied PCA, The accuracy of Logistic Regression classifier: 1</a:t>
            </a:r>
            <a:endParaRPr sz="1000">
              <a:solidFill>
                <a:schemeClr val="dk2"/>
              </a:solidFill>
            </a:endParaRPr>
          </a:p>
          <a:p>
            <a:pPr marL="457200" lvl="0" indent="-292100" algn="l" rtl="0">
              <a:spcBef>
                <a:spcPts val="0"/>
              </a:spcBef>
              <a:spcAft>
                <a:spcPts val="0"/>
              </a:spcAft>
              <a:buClr>
                <a:schemeClr val="dk2"/>
              </a:buClr>
              <a:buSzPts val="1000"/>
              <a:buChar char="●"/>
            </a:pPr>
            <a:r>
              <a:rPr lang="en-GB" sz="1000">
                <a:solidFill>
                  <a:schemeClr val="dk2"/>
                </a:solidFill>
              </a:rPr>
              <a:t>After applied PCA, The accuracy of Logistic Regression classifier: 0.7</a:t>
            </a:r>
            <a:endParaRPr sz="1000">
              <a:solidFill>
                <a:schemeClr val="dk2"/>
              </a:solidFill>
            </a:endParaRPr>
          </a:p>
          <a:p>
            <a:pPr marL="0" lvl="0" indent="0" algn="l" rtl="0">
              <a:spcBef>
                <a:spcPts val="0"/>
              </a:spcBef>
              <a:spcAft>
                <a:spcPts val="0"/>
              </a:spcAft>
              <a:buNone/>
            </a:pPr>
            <a:endParaRPr sz="1000">
              <a:solidFill>
                <a:schemeClr val="dk2"/>
              </a:solidFill>
            </a:endParaRPr>
          </a:p>
        </p:txBody>
      </p:sp>
      <p:sp>
        <p:nvSpPr>
          <p:cNvPr id="104" name="Google Shape;104;p19"/>
          <p:cNvSpPr txBox="1"/>
          <p:nvPr/>
        </p:nvSpPr>
        <p:spPr>
          <a:xfrm>
            <a:off x="6142850" y="2188475"/>
            <a:ext cx="23997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a:solidFill>
                  <a:schemeClr val="dk2"/>
                </a:solidFill>
              </a:rPr>
              <a:t>figure(2): ‘Good’ dataset leads to PCA success </a:t>
            </a:r>
            <a:endParaRPr sz="800">
              <a:solidFill>
                <a:schemeClr val="dk2"/>
              </a:solidFill>
            </a:endParaRPr>
          </a:p>
        </p:txBody>
      </p:sp>
      <p:sp>
        <p:nvSpPr>
          <p:cNvPr id="105" name="Google Shape;105;p19"/>
          <p:cNvSpPr txBox="1"/>
          <p:nvPr/>
        </p:nvSpPr>
        <p:spPr>
          <a:xfrm>
            <a:off x="4390050" y="4168275"/>
            <a:ext cx="50598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000">
              <a:solidFill>
                <a:schemeClr val="dk2"/>
              </a:solidFill>
            </a:endParaRPr>
          </a:p>
          <a:p>
            <a:pPr marL="457200" lvl="0" indent="-292100" algn="l" rtl="0">
              <a:spcBef>
                <a:spcPts val="0"/>
              </a:spcBef>
              <a:spcAft>
                <a:spcPts val="0"/>
              </a:spcAft>
              <a:buClr>
                <a:schemeClr val="dk2"/>
              </a:buClr>
              <a:buSzPts val="1000"/>
              <a:buChar char="●"/>
            </a:pPr>
            <a:r>
              <a:rPr lang="en-GB" sz="1000">
                <a:solidFill>
                  <a:schemeClr val="dk2"/>
                </a:solidFill>
              </a:rPr>
              <a:t>Before applied PCA, The accuracy of Logistic Regression classifier: 0.76</a:t>
            </a:r>
            <a:endParaRPr sz="1000">
              <a:solidFill>
                <a:schemeClr val="dk2"/>
              </a:solidFill>
            </a:endParaRPr>
          </a:p>
          <a:p>
            <a:pPr marL="457200" lvl="0" indent="-292100" algn="l" rtl="0">
              <a:spcBef>
                <a:spcPts val="0"/>
              </a:spcBef>
              <a:spcAft>
                <a:spcPts val="0"/>
              </a:spcAft>
              <a:buClr>
                <a:schemeClr val="dk2"/>
              </a:buClr>
              <a:buSzPts val="1000"/>
              <a:buChar char="●"/>
            </a:pPr>
            <a:r>
              <a:rPr lang="en-GB" sz="1000">
                <a:solidFill>
                  <a:schemeClr val="dk2"/>
                </a:solidFill>
              </a:rPr>
              <a:t>After applied PCA, The accuracy of Logistic Regression classifier: 0.86</a:t>
            </a:r>
            <a:endParaRPr sz="1000">
              <a:solidFill>
                <a:schemeClr val="dk2"/>
              </a:solidFill>
            </a:endParaRPr>
          </a:p>
          <a:p>
            <a:pPr marL="0" lvl="0" indent="0" algn="l" rtl="0">
              <a:spcBef>
                <a:spcPts val="0"/>
              </a:spcBef>
              <a:spcAft>
                <a:spcPts val="0"/>
              </a:spcAft>
              <a:buNone/>
            </a:pPr>
            <a:endParaRPr sz="1000">
              <a:solidFill>
                <a:schemeClr val="dk2"/>
              </a:solidFill>
            </a:endParaRPr>
          </a:p>
        </p:txBody>
      </p:sp>
      <p:cxnSp>
        <p:nvCxnSpPr>
          <p:cNvPr id="106" name="Google Shape;106;p19"/>
          <p:cNvCxnSpPr/>
          <p:nvPr/>
        </p:nvCxnSpPr>
        <p:spPr>
          <a:xfrm rot="10800000" flipH="1">
            <a:off x="6539750" y="900575"/>
            <a:ext cx="1605900" cy="1222500"/>
          </a:xfrm>
          <a:prstGeom prst="straightConnector1">
            <a:avLst/>
          </a:prstGeom>
          <a:noFill/>
          <a:ln w="28575" cap="flat" cmpd="sng">
            <a:solidFill>
              <a:srgbClr val="FF0000"/>
            </a:solidFill>
            <a:prstDash val="dash"/>
            <a:round/>
            <a:headEnd type="none" w="med" len="med"/>
            <a:tailEnd type="triangle" w="med" len="med"/>
          </a:ln>
        </p:spPr>
      </p:cxnSp>
      <p:cxnSp>
        <p:nvCxnSpPr>
          <p:cNvPr id="107" name="Google Shape;107;p19"/>
          <p:cNvCxnSpPr/>
          <p:nvPr/>
        </p:nvCxnSpPr>
        <p:spPr>
          <a:xfrm rot="10800000" flipH="1">
            <a:off x="2032000" y="987575"/>
            <a:ext cx="1677600" cy="1200900"/>
          </a:xfrm>
          <a:prstGeom prst="straightConnector1">
            <a:avLst/>
          </a:prstGeom>
          <a:noFill/>
          <a:ln w="28575" cap="flat" cmpd="sng">
            <a:solidFill>
              <a:srgbClr val="FF0000"/>
            </a:solidFill>
            <a:prstDash val="dash"/>
            <a:round/>
            <a:headEnd type="none" w="med" len="med"/>
            <a:tailEnd type="triangle" w="med" len="med"/>
          </a:ln>
        </p:spPr>
      </p:cxnSp>
      <p:sp>
        <p:nvSpPr>
          <p:cNvPr id="108" name="Google Shape;108;p19"/>
          <p:cNvSpPr txBox="1"/>
          <p:nvPr/>
        </p:nvSpPr>
        <p:spPr>
          <a:xfrm>
            <a:off x="3156125" y="1263988"/>
            <a:ext cx="7947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a:solidFill>
                  <a:srgbClr val="FF0000"/>
                </a:solidFill>
              </a:rPr>
              <a:t>PC1</a:t>
            </a:r>
            <a:endParaRPr sz="1600">
              <a:solidFill>
                <a:srgbClr val="FF0000"/>
              </a:solidFill>
            </a:endParaRPr>
          </a:p>
        </p:txBody>
      </p:sp>
      <p:sp>
        <p:nvSpPr>
          <p:cNvPr id="109" name="Google Shape;109;p19"/>
          <p:cNvSpPr txBox="1"/>
          <p:nvPr/>
        </p:nvSpPr>
        <p:spPr>
          <a:xfrm>
            <a:off x="7706325" y="1091013"/>
            <a:ext cx="7947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a:solidFill>
                  <a:srgbClr val="FF0000"/>
                </a:solidFill>
              </a:rPr>
              <a:t>PC1</a:t>
            </a:r>
            <a:endParaRPr sz="1600">
              <a:solidFill>
                <a:srgbClr val="FF0000"/>
              </a:solidFill>
            </a:endParaRPr>
          </a:p>
        </p:txBody>
      </p:sp>
      <p:pic>
        <p:nvPicPr>
          <p:cNvPr id="110" name="Google Shape;110;p19"/>
          <p:cNvPicPr preferRelativeResize="0"/>
          <p:nvPr/>
        </p:nvPicPr>
        <p:blipFill>
          <a:blip r:embed="rId5">
            <a:alphaModFix/>
          </a:blip>
          <a:stretch>
            <a:fillRect/>
          </a:stretch>
        </p:blipFill>
        <p:spPr>
          <a:xfrm>
            <a:off x="1058050" y="2612202"/>
            <a:ext cx="2347000" cy="1709525"/>
          </a:xfrm>
          <a:prstGeom prst="rect">
            <a:avLst/>
          </a:prstGeom>
          <a:noFill/>
          <a:ln>
            <a:noFill/>
          </a:ln>
        </p:spPr>
      </p:pic>
      <p:sp>
        <p:nvSpPr>
          <p:cNvPr id="111" name="Google Shape;111;p19"/>
          <p:cNvSpPr txBox="1"/>
          <p:nvPr/>
        </p:nvSpPr>
        <p:spPr>
          <a:xfrm>
            <a:off x="1226825" y="4200425"/>
            <a:ext cx="30000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a:solidFill>
                  <a:schemeClr val="dk2"/>
                </a:solidFill>
              </a:rPr>
              <a:t>figure(3): ‘Bad’ dataset projection along with PC1 axis</a:t>
            </a:r>
            <a:endParaRPr sz="800">
              <a:solidFill>
                <a:schemeClr val="dk2"/>
              </a:solidFill>
            </a:endParaRPr>
          </a:p>
        </p:txBody>
      </p:sp>
      <p:pic>
        <p:nvPicPr>
          <p:cNvPr id="112" name="Google Shape;112;p19"/>
          <p:cNvPicPr preferRelativeResize="0"/>
          <p:nvPr/>
        </p:nvPicPr>
        <p:blipFill>
          <a:blip r:embed="rId6">
            <a:alphaModFix/>
          </a:blip>
          <a:stretch>
            <a:fillRect/>
          </a:stretch>
        </p:blipFill>
        <p:spPr>
          <a:xfrm>
            <a:off x="5729949" y="2532773"/>
            <a:ext cx="2399700" cy="1747925"/>
          </a:xfrm>
          <a:prstGeom prst="rect">
            <a:avLst/>
          </a:prstGeom>
          <a:noFill/>
          <a:ln>
            <a:noFill/>
          </a:ln>
        </p:spPr>
      </p:pic>
      <p:sp>
        <p:nvSpPr>
          <p:cNvPr id="113" name="Google Shape;113;p19"/>
          <p:cNvSpPr txBox="1"/>
          <p:nvPr/>
        </p:nvSpPr>
        <p:spPr>
          <a:xfrm>
            <a:off x="5939400" y="4138775"/>
            <a:ext cx="3162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800">
                <a:solidFill>
                  <a:schemeClr val="dk2"/>
                </a:solidFill>
              </a:rPr>
              <a:t>figure(3): ‘Good’ dataset projection along with PC1 axis</a:t>
            </a:r>
            <a:endParaRPr sz="800">
              <a:solidFill>
                <a:schemeClr val="dk2"/>
              </a:solidFill>
            </a:endParaRPr>
          </a:p>
          <a:p>
            <a:pPr marL="0" lvl="0" indent="0" algn="l" rtl="0">
              <a:spcBef>
                <a:spcPts val="0"/>
              </a:spcBef>
              <a:spcAft>
                <a:spcPts val="0"/>
              </a:spcAft>
              <a:buNone/>
            </a:pPr>
            <a:endParaRPr sz="800">
              <a:solidFill>
                <a:schemeClr val="dk2"/>
              </a:solidFill>
            </a:endParaRPr>
          </a:p>
        </p:txBody>
      </p:sp>
      <p:sp>
        <p:nvSpPr>
          <p:cNvPr id="114" name="Google Shape;114;p19"/>
          <p:cNvSpPr txBox="1"/>
          <p:nvPr/>
        </p:nvSpPr>
        <p:spPr>
          <a:xfrm>
            <a:off x="3504775" y="2958100"/>
            <a:ext cx="51993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0"/>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GB"/>
              <a:t>Other performance metrics to address imbalance problem</a:t>
            </a:r>
            <a:endParaRPr/>
          </a:p>
        </p:txBody>
      </p:sp>
      <p:sp>
        <p:nvSpPr>
          <p:cNvPr id="120" name="Google Shape;120;p20"/>
          <p:cNvSpPr txBox="1">
            <a:spLocks noGrp="1"/>
          </p:cNvSpPr>
          <p:nvPr>
            <p:ph type="body" idx="1"/>
          </p:nvPr>
        </p:nvSpPr>
        <p:spPr>
          <a:xfrm>
            <a:off x="311700" y="603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2200"/>
              <a:t>The data imbalance</a:t>
            </a:r>
            <a:endParaRPr sz="2200"/>
          </a:p>
        </p:txBody>
      </p:sp>
      <p:sp>
        <p:nvSpPr>
          <p:cNvPr id="121" name="Google Shape;121;p20"/>
          <p:cNvSpPr txBox="1">
            <a:spLocks noGrp="1"/>
          </p:cNvSpPr>
          <p:nvPr>
            <p:ph type="body" idx="2"/>
          </p:nvPr>
        </p:nvSpPr>
        <p:spPr>
          <a:xfrm>
            <a:off x="3897050" y="6581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b="1"/>
              <a:t>Train size = 0.25; k = 45; PC = 10</a:t>
            </a:r>
            <a:endParaRPr b="1"/>
          </a:p>
        </p:txBody>
      </p:sp>
      <p:pic>
        <p:nvPicPr>
          <p:cNvPr id="122" name="Google Shape;122;p20"/>
          <p:cNvPicPr preferRelativeResize="0"/>
          <p:nvPr/>
        </p:nvPicPr>
        <p:blipFill>
          <a:blip r:embed="rId3">
            <a:alphaModFix/>
          </a:blip>
          <a:stretch>
            <a:fillRect/>
          </a:stretch>
        </p:blipFill>
        <p:spPr>
          <a:xfrm>
            <a:off x="311700" y="1144852"/>
            <a:ext cx="3260326" cy="2333650"/>
          </a:xfrm>
          <a:prstGeom prst="rect">
            <a:avLst/>
          </a:prstGeom>
          <a:noFill/>
          <a:ln>
            <a:noFill/>
          </a:ln>
        </p:spPr>
      </p:pic>
      <p:pic>
        <p:nvPicPr>
          <p:cNvPr id="123" name="Google Shape;123;p20"/>
          <p:cNvPicPr preferRelativeResize="0"/>
          <p:nvPr/>
        </p:nvPicPr>
        <p:blipFill>
          <a:blip r:embed="rId4">
            <a:alphaModFix/>
          </a:blip>
          <a:stretch>
            <a:fillRect/>
          </a:stretch>
        </p:blipFill>
        <p:spPr>
          <a:xfrm>
            <a:off x="3897038" y="981527"/>
            <a:ext cx="3005800" cy="2660275"/>
          </a:xfrm>
          <a:prstGeom prst="rect">
            <a:avLst/>
          </a:prstGeom>
          <a:noFill/>
          <a:ln>
            <a:noFill/>
          </a:ln>
        </p:spPr>
      </p:pic>
      <p:pic>
        <p:nvPicPr>
          <p:cNvPr id="124" name="Google Shape;124;p20"/>
          <p:cNvPicPr preferRelativeResize="0"/>
          <p:nvPr/>
        </p:nvPicPr>
        <p:blipFill>
          <a:blip r:embed="rId5">
            <a:alphaModFix/>
          </a:blip>
          <a:stretch>
            <a:fillRect/>
          </a:stretch>
        </p:blipFill>
        <p:spPr>
          <a:xfrm>
            <a:off x="311700" y="3478500"/>
            <a:ext cx="3041300" cy="1648350"/>
          </a:xfrm>
          <a:prstGeom prst="rect">
            <a:avLst/>
          </a:prstGeom>
          <a:noFill/>
          <a:ln>
            <a:noFill/>
          </a:ln>
        </p:spPr>
      </p:pic>
      <p:sp>
        <p:nvSpPr>
          <p:cNvPr id="125" name="Google Shape;125;p20"/>
          <p:cNvSpPr txBox="1"/>
          <p:nvPr/>
        </p:nvSpPr>
        <p:spPr>
          <a:xfrm>
            <a:off x="3897050" y="3658775"/>
            <a:ext cx="5247000" cy="41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a:solidFill>
                  <a:schemeClr val="dk2"/>
                </a:solidFill>
              </a:rPr>
              <a:t>To ensure comparability among solutions based on different metrics for identifying the best principal component (PC), we use accuracy as the final performance metric.</a:t>
            </a:r>
            <a:endParaRPr sz="18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1"/>
          <p:cNvSpPr txBox="1">
            <a:spLocks noGrp="1"/>
          </p:cNvSpPr>
          <p:nvPr>
            <p:ph type="title"/>
          </p:nvPr>
        </p:nvSpPr>
        <p:spPr>
          <a:xfrm>
            <a:off x="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Select PC Using different performance metrics</a:t>
            </a:r>
            <a:endParaRPr/>
          </a:p>
        </p:txBody>
      </p:sp>
      <p:sp>
        <p:nvSpPr>
          <p:cNvPr id="131" name="Google Shape;131;p21"/>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132" name="Google Shape;132;p21"/>
          <p:cNvPicPr preferRelativeResize="0"/>
          <p:nvPr/>
        </p:nvPicPr>
        <p:blipFill>
          <a:blip r:embed="rId3">
            <a:alphaModFix/>
          </a:blip>
          <a:stretch>
            <a:fillRect/>
          </a:stretch>
        </p:blipFill>
        <p:spPr>
          <a:xfrm>
            <a:off x="365050" y="463550"/>
            <a:ext cx="2977149" cy="2232876"/>
          </a:xfrm>
          <a:prstGeom prst="rect">
            <a:avLst/>
          </a:prstGeom>
          <a:noFill/>
          <a:ln>
            <a:noFill/>
          </a:ln>
        </p:spPr>
      </p:pic>
      <p:pic>
        <p:nvPicPr>
          <p:cNvPr id="133" name="Google Shape;133;p21"/>
          <p:cNvPicPr preferRelativeResize="0"/>
          <p:nvPr/>
        </p:nvPicPr>
        <p:blipFill>
          <a:blip r:embed="rId4">
            <a:alphaModFix/>
          </a:blip>
          <a:stretch>
            <a:fillRect/>
          </a:stretch>
        </p:blipFill>
        <p:spPr>
          <a:xfrm>
            <a:off x="5817138" y="407800"/>
            <a:ext cx="3076758" cy="2307600"/>
          </a:xfrm>
          <a:prstGeom prst="rect">
            <a:avLst/>
          </a:prstGeom>
          <a:noFill/>
          <a:ln>
            <a:noFill/>
          </a:ln>
        </p:spPr>
      </p:pic>
      <p:pic>
        <p:nvPicPr>
          <p:cNvPr id="134" name="Google Shape;134;p21"/>
          <p:cNvPicPr preferRelativeResize="0"/>
          <p:nvPr/>
        </p:nvPicPr>
        <p:blipFill>
          <a:blip r:embed="rId5">
            <a:alphaModFix/>
          </a:blip>
          <a:stretch>
            <a:fillRect/>
          </a:stretch>
        </p:blipFill>
        <p:spPr>
          <a:xfrm>
            <a:off x="283775" y="2722426"/>
            <a:ext cx="3208624" cy="2406475"/>
          </a:xfrm>
          <a:prstGeom prst="rect">
            <a:avLst/>
          </a:prstGeom>
          <a:noFill/>
          <a:ln>
            <a:noFill/>
          </a:ln>
        </p:spPr>
      </p:pic>
      <p:pic>
        <p:nvPicPr>
          <p:cNvPr id="135" name="Google Shape;135;p21"/>
          <p:cNvPicPr preferRelativeResize="0"/>
          <p:nvPr/>
        </p:nvPicPr>
        <p:blipFill>
          <a:blip r:embed="rId6">
            <a:alphaModFix/>
          </a:blip>
          <a:stretch>
            <a:fillRect/>
          </a:stretch>
        </p:blipFill>
        <p:spPr>
          <a:xfrm>
            <a:off x="5800163" y="2810500"/>
            <a:ext cx="3110726" cy="2332999"/>
          </a:xfrm>
          <a:prstGeom prst="rect">
            <a:avLst/>
          </a:prstGeom>
          <a:noFill/>
          <a:ln>
            <a:noFill/>
          </a:ln>
        </p:spPr>
      </p:pic>
      <p:sp>
        <p:nvSpPr>
          <p:cNvPr id="136" name="Google Shape;136;p21"/>
          <p:cNvSpPr txBox="1"/>
          <p:nvPr/>
        </p:nvSpPr>
        <p:spPr>
          <a:xfrm>
            <a:off x="4453050" y="5312300"/>
            <a:ext cx="4836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2"/>
              </a:solidFill>
            </a:endParaRPr>
          </a:p>
        </p:txBody>
      </p:sp>
      <p:sp>
        <p:nvSpPr>
          <p:cNvPr id="137" name="Google Shape;137;p21"/>
          <p:cNvSpPr txBox="1"/>
          <p:nvPr/>
        </p:nvSpPr>
        <p:spPr>
          <a:xfrm>
            <a:off x="2973875" y="1038625"/>
            <a:ext cx="2826300" cy="3644100"/>
          </a:xfrm>
          <a:prstGeom prst="rect">
            <a:avLst/>
          </a:prstGeom>
          <a:noFill/>
          <a:ln>
            <a:noFill/>
          </a:ln>
        </p:spPr>
        <p:txBody>
          <a:bodyPr spcFirstLastPara="1" wrap="square" lIns="91425" tIns="91425" rIns="91425" bIns="91425" anchor="t" anchorCtr="0">
            <a:noAutofit/>
          </a:bodyPr>
          <a:lstStyle/>
          <a:p>
            <a:pPr marL="457200" lvl="0" indent="-323850" algn="l" rtl="0">
              <a:spcBef>
                <a:spcPts val="0"/>
              </a:spcBef>
              <a:spcAft>
                <a:spcPts val="0"/>
              </a:spcAft>
              <a:buClr>
                <a:schemeClr val="dk2"/>
              </a:buClr>
              <a:buSzPts val="1500"/>
              <a:buChar char="●"/>
            </a:pPr>
            <a:r>
              <a:rPr lang="en-GB" sz="1500">
                <a:solidFill>
                  <a:schemeClr val="dk2"/>
                </a:solidFill>
              </a:rPr>
              <a:t>The situation in balanced accuracy is similar to the original one.</a:t>
            </a:r>
            <a:endParaRPr sz="1500">
              <a:solidFill>
                <a:schemeClr val="dk2"/>
              </a:solidFill>
            </a:endParaRPr>
          </a:p>
          <a:p>
            <a:pPr marL="457200" lvl="0" indent="0" algn="l" rtl="0">
              <a:spcBef>
                <a:spcPts val="0"/>
              </a:spcBef>
              <a:spcAft>
                <a:spcPts val="0"/>
              </a:spcAft>
              <a:buNone/>
            </a:pPr>
            <a:endParaRPr sz="1500">
              <a:solidFill>
                <a:schemeClr val="dk2"/>
              </a:solidFill>
            </a:endParaRPr>
          </a:p>
          <a:p>
            <a:pPr marL="457200" lvl="0" indent="-323850" algn="l" rtl="0">
              <a:spcBef>
                <a:spcPts val="0"/>
              </a:spcBef>
              <a:spcAft>
                <a:spcPts val="0"/>
              </a:spcAft>
              <a:buClr>
                <a:schemeClr val="dk2"/>
              </a:buClr>
              <a:buSzPts val="1500"/>
              <a:buChar char="●"/>
            </a:pPr>
            <a:r>
              <a:rPr lang="en-GB" sz="1500">
                <a:solidFill>
                  <a:schemeClr val="dk2"/>
                </a:solidFill>
              </a:rPr>
              <a:t>The cv error become slightly bigger after using Kappa and MCC as performance metrics</a:t>
            </a:r>
            <a:endParaRPr sz="1500">
              <a:solidFill>
                <a:schemeClr val="dk2"/>
              </a:solidFill>
            </a:endParaRPr>
          </a:p>
          <a:p>
            <a:pPr marL="457200" lvl="0" indent="0" algn="l" rtl="0">
              <a:spcBef>
                <a:spcPts val="0"/>
              </a:spcBef>
              <a:spcAft>
                <a:spcPts val="0"/>
              </a:spcAft>
              <a:buNone/>
            </a:pPr>
            <a:endParaRPr sz="1500">
              <a:solidFill>
                <a:schemeClr val="dk2"/>
              </a:solidFill>
            </a:endParaRPr>
          </a:p>
          <a:p>
            <a:pPr marL="457200" lvl="0" indent="-323850" algn="l" rtl="0">
              <a:spcBef>
                <a:spcPts val="0"/>
              </a:spcBef>
              <a:spcAft>
                <a:spcPts val="0"/>
              </a:spcAft>
              <a:buClr>
                <a:schemeClr val="dk2"/>
              </a:buClr>
              <a:buSzPts val="1500"/>
              <a:buChar char="●"/>
            </a:pPr>
            <a:r>
              <a:rPr lang="en-GB" sz="1500">
                <a:solidFill>
                  <a:schemeClr val="dk2"/>
                </a:solidFill>
              </a:rPr>
              <a:t>The test error become smaller and more stable after using Kappa and MCC as performance metrics.</a:t>
            </a:r>
            <a:endParaRPr sz="1500">
              <a:solidFill>
                <a:schemeClr val="dk2"/>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726</Words>
  <Application>Microsoft Macintosh PowerPoint</Application>
  <PresentationFormat>全屏显示(16:9)</PresentationFormat>
  <Paragraphs>103</Paragraphs>
  <Slides>10</Slides>
  <Notes>10</Notes>
  <HiddenSlides>0</HiddenSlides>
  <MMClips>0</MMClips>
  <ScaleCrop>false</ScaleCrop>
  <HeadingPairs>
    <vt:vector size="6" baseType="variant">
      <vt:variant>
        <vt:lpstr>已用的字体</vt:lpstr>
      </vt:variant>
      <vt:variant>
        <vt:i4>1</vt:i4>
      </vt:variant>
      <vt:variant>
        <vt:lpstr>主题</vt:lpstr>
      </vt:variant>
      <vt:variant>
        <vt:i4>1</vt:i4>
      </vt:variant>
      <vt:variant>
        <vt:lpstr>幻灯片标题</vt:lpstr>
      </vt:variant>
      <vt:variant>
        <vt:i4>10</vt:i4>
      </vt:variant>
    </vt:vector>
  </HeadingPairs>
  <TitlesOfParts>
    <vt:vector size="12" baseType="lpstr">
      <vt:lpstr>Arial</vt:lpstr>
      <vt:lpstr>Simple Light</vt:lpstr>
      <vt:lpstr>Project1 Part1 &amp; Part2 Theme3</vt:lpstr>
      <vt:lpstr>Basic Setups &amp; Analysis for Part1</vt:lpstr>
      <vt:lpstr>PCA</vt:lpstr>
      <vt:lpstr>Feature Selection &amp; Next Step</vt:lpstr>
      <vt:lpstr>K-nearest Neighbors</vt:lpstr>
      <vt:lpstr>Decision Tree  &amp; SVM</vt:lpstr>
      <vt:lpstr>Voluntary: Constructed dataset</vt:lpstr>
      <vt:lpstr>Other performance metrics to address imbalance problem</vt:lpstr>
      <vt:lpstr>Select PC Using different performance metrics</vt:lpstr>
      <vt:lpstr>Summany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繁泽 孟</cp:lastModifiedBy>
  <cp:revision>1</cp:revision>
  <dcterms:modified xsi:type="dcterms:W3CDTF">2024-05-23T19:13:25Z</dcterms:modified>
</cp:coreProperties>
</file>